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15" r:id="rId3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8" r:id="rId17"/>
    <p:sldId id="340" r:id="rId18"/>
    <p:sldId id="328" r:id="rId19"/>
    <p:sldId id="329" r:id="rId20"/>
    <p:sldId id="330" r:id="rId21"/>
    <p:sldId id="331" r:id="rId22"/>
    <p:sldId id="339" r:id="rId23"/>
    <p:sldId id="332" r:id="rId24"/>
    <p:sldId id="333" r:id="rId25"/>
    <p:sldId id="334" r:id="rId26"/>
    <p:sldId id="335" r:id="rId27"/>
    <p:sldId id="336" r:id="rId28"/>
    <p:sldId id="337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类比聚会中打扫房间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MaxTenuringThreshold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多少次</a:t>
            </a:r>
            <a:r>
              <a:rPr lang="en-US" altLang="zh-CN" dirty="0" smtClean="0"/>
              <a:t>minor GC </a:t>
            </a:r>
            <a:r>
              <a:rPr lang="zh-CN" altLang="en-US" dirty="0" smtClean="0"/>
              <a:t>进入老年代</a:t>
            </a:r>
            <a:endParaRPr lang="en-US" altLang="zh-CN" dirty="0" smtClean="0"/>
          </a:p>
          <a:p>
            <a:r>
              <a:rPr lang="en-US" altLang="zh-CN" dirty="0" err="1" smtClean="0"/>
              <a:t>PretenureSizeThreshold</a:t>
            </a:r>
            <a:r>
              <a:rPr lang="en-US" altLang="zh-CN" dirty="0" smtClean="0"/>
              <a:t> </a:t>
            </a:r>
            <a:r>
              <a:rPr lang="zh-CN" altLang="en-US" dirty="0" smtClean="0"/>
              <a:t>超过这个大小</a:t>
            </a:r>
            <a:r>
              <a:rPr lang="zh-CN" altLang="en-US" baseline="0" dirty="0" smtClean="0"/>
              <a:t> 直接进入老年代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/>
              <a:t>算法与种类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r>
              <a:rPr lang="zh-CN" altLang="en-US" dirty="0"/>
              <a:t>计数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标记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标记压缩</a:t>
            </a:r>
            <a:endParaRPr lang="en-US" altLang="zh-CN" dirty="0" smtClean="0"/>
          </a:p>
          <a:p>
            <a:pPr lvl="1"/>
            <a:r>
              <a:rPr lang="zh-CN" altLang="en-US" dirty="0"/>
              <a:t>复制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可触及性</a:t>
            </a:r>
            <a:endParaRPr lang="en-US" altLang="zh-CN" dirty="0" smtClean="0"/>
          </a:p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96" y="2853730"/>
            <a:ext cx="10984230" cy="1008112"/>
          </a:xfrm>
        </p:spPr>
        <p:txBody>
          <a:bodyPr/>
          <a:lstStyle/>
          <a:p>
            <a:r>
              <a:rPr lang="zh-CN" altLang="en-US" sz="2800" dirty="0" smtClean="0"/>
              <a:t>标记压缩对标记清除而言，有什么优势呢？</a:t>
            </a:r>
            <a:endParaRPr lang="zh-CN" altLang="en-US" sz="2800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485726" y="1341562"/>
            <a:ext cx="936104" cy="86409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与标记</a:t>
            </a:r>
            <a:r>
              <a:rPr lang="en-US" altLang="zh-CN" dirty="0"/>
              <a:t>-</a:t>
            </a:r>
            <a:r>
              <a:rPr lang="zh-CN" altLang="zh-CN" dirty="0"/>
              <a:t>清除算法相比，复制算法是一种相对高效的回收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不适用于存活对象较多的场合 如老年代</a:t>
            </a:r>
            <a:endParaRPr lang="en-US" altLang="zh-CN" dirty="0" smtClean="0"/>
          </a:p>
          <a:p>
            <a:r>
              <a:rPr lang="zh-CN" altLang="zh-CN" dirty="0"/>
              <a:t>将原有的内存空间分为两块，每次只使用其中一块，在垃圾回收时，将正在使用的内存中的存活对象复制到未使用的内存块中，之后，清除正在使用的内存块中的所有对象，交换两个内存的角色，完成垃圾回收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/>
          <p:cNvGrpSpPr/>
          <p:nvPr/>
        </p:nvGrpSpPr>
        <p:grpSpPr bwMode="auto">
          <a:xfrm>
            <a:off x="6534398" y="2286084"/>
            <a:ext cx="3333750" cy="1152128"/>
            <a:chOff x="3074" y="3573"/>
            <a:chExt cx="5249" cy="1248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Group 2"/>
          <p:cNvGrpSpPr/>
          <p:nvPr/>
        </p:nvGrpSpPr>
        <p:grpSpPr bwMode="auto">
          <a:xfrm>
            <a:off x="811592" y="2259412"/>
            <a:ext cx="3688358" cy="1152128"/>
            <a:chOff x="3074" y="3573"/>
            <a:chExt cx="5249" cy="124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1765" y="1475112"/>
            <a:ext cx="38164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两块空间完全相同，每次只用一块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6528367" y="2286426"/>
            <a:ext cx="3333750" cy="288032"/>
            <a:chOff x="6407970" y="2609172"/>
            <a:chExt cx="3333750" cy="288032"/>
          </a:xfrm>
        </p:grpSpPr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6407970" y="2609172"/>
              <a:ext cx="666877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7074847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7741724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8408601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9075478" y="2609172"/>
              <a:ext cx="666242" cy="28803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>
            <a:off x="1180498" y="2467018"/>
            <a:ext cx="54796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051679" y="2323002"/>
            <a:ext cx="5482717" cy="63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655770" y="2467018"/>
            <a:ext cx="5545503" cy="224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655770" y="2403428"/>
            <a:ext cx="6212380" cy="602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491839" y="2430100"/>
            <a:ext cx="604318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8" name="Group 2"/>
          <p:cNvGrpSpPr/>
          <p:nvPr/>
        </p:nvGrpSpPr>
        <p:grpSpPr bwMode="auto">
          <a:xfrm>
            <a:off x="787509" y="4051194"/>
            <a:ext cx="3688358" cy="1152128"/>
            <a:chOff x="3074" y="3573"/>
            <a:chExt cx="5249" cy="1248"/>
          </a:xfrm>
        </p:grpSpPr>
        <p:sp>
          <p:nvSpPr>
            <p:cNvPr id="99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6" name="下箭头 125"/>
          <p:cNvSpPr/>
          <p:nvPr/>
        </p:nvSpPr>
        <p:spPr>
          <a:xfrm>
            <a:off x="5140793" y="3438212"/>
            <a:ext cx="541539" cy="612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Group 44"/>
          <p:cNvGrpSpPr/>
          <p:nvPr/>
        </p:nvGrpSpPr>
        <p:grpSpPr bwMode="auto">
          <a:xfrm>
            <a:off x="6528367" y="4031836"/>
            <a:ext cx="3339781" cy="1152128"/>
            <a:chOff x="3074" y="3573"/>
            <a:chExt cx="5249" cy="1248"/>
          </a:xfrm>
        </p:grpSpPr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50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51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52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53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54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55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56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57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58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59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60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62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64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复制算法的最大问题是：空间浪费 整合标记清理思想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090300" y="2017700"/>
            <a:ext cx="3590628" cy="1007015"/>
            <a:chOff x="3074" y="3573"/>
            <a:chExt cx="5249" cy="12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/>
          <p:nvPr/>
        </p:nvGrpSpPr>
        <p:grpSpPr bwMode="auto">
          <a:xfrm>
            <a:off x="1093240" y="3300918"/>
            <a:ext cx="1502142" cy="1027113"/>
            <a:chOff x="3553" y="6915"/>
            <a:chExt cx="1830" cy="1087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553" y="6915"/>
              <a:ext cx="915" cy="27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68" y="6915"/>
              <a:ext cx="915" cy="27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53" y="7187"/>
              <a:ext cx="915" cy="271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468" y="7187"/>
              <a:ext cx="915" cy="271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53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68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553" y="7730"/>
              <a:ext cx="915" cy="272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468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Group 32"/>
          <p:cNvGrpSpPr/>
          <p:nvPr/>
        </p:nvGrpSpPr>
        <p:grpSpPr bwMode="auto">
          <a:xfrm>
            <a:off x="3092392" y="3274517"/>
            <a:ext cx="1588536" cy="1053514"/>
            <a:chOff x="6300" y="6915"/>
            <a:chExt cx="1830" cy="1087"/>
          </a:xfrm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300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215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300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215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300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15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300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15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1090300" y="4537562"/>
            <a:ext cx="3590628" cy="5937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老年代         大对象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083478" y="3280677"/>
            <a:ext cx="1588536" cy="526273"/>
            <a:chOff x="5580968" y="3552794"/>
            <a:chExt cx="1588536" cy="526273"/>
          </a:xfrm>
        </p:grpSpPr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5580968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6375236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5580968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6375236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10916" y="5742023"/>
            <a:ext cx="3221748" cy="440878"/>
            <a:chOff x="3935227" y="5527234"/>
            <a:chExt cx="3221748" cy="440878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56" name="直接箭头连接符 55"/>
          <p:cNvCxnSpPr/>
          <p:nvPr/>
        </p:nvCxnSpPr>
        <p:spPr>
          <a:xfrm>
            <a:off x="2686054" y="2647085"/>
            <a:ext cx="0" cy="2024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885614" y="2413618"/>
            <a:ext cx="10785" cy="2258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468776" y="3429425"/>
            <a:ext cx="0" cy="11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468776" y="2143577"/>
            <a:ext cx="2815018" cy="1561980"/>
            <a:chOff x="3804952" y="2269454"/>
            <a:chExt cx="2815018" cy="156198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3804952" y="2269454"/>
              <a:ext cx="1967683" cy="1262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503527" y="2269454"/>
              <a:ext cx="2116443" cy="1262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940052" y="3024715"/>
              <a:ext cx="679918" cy="7871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556023" y="3555302"/>
              <a:ext cx="1269679" cy="2761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2"/>
          <p:cNvGrpSpPr/>
          <p:nvPr/>
        </p:nvGrpSpPr>
        <p:grpSpPr bwMode="auto">
          <a:xfrm>
            <a:off x="6390382" y="2143577"/>
            <a:ext cx="3590628" cy="1007015"/>
            <a:chOff x="3074" y="3573"/>
            <a:chExt cx="5249" cy="1248"/>
          </a:xfrm>
          <a:noFill/>
        </p:grpSpPr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5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0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22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3" name="Group 23"/>
          <p:cNvGrpSpPr/>
          <p:nvPr/>
        </p:nvGrpSpPr>
        <p:grpSpPr bwMode="auto">
          <a:xfrm>
            <a:off x="6393322" y="3426795"/>
            <a:ext cx="1502142" cy="1027113"/>
            <a:chOff x="3553" y="6915"/>
            <a:chExt cx="1830" cy="1087"/>
          </a:xfrm>
        </p:grpSpPr>
        <p:sp>
          <p:nvSpPr>
            <p:cNvPr id="104" name="Rectangle 24"/>
            <p:cNvSpPr>
              <a:spLocks noChangeArrowheads="1"/>
            </p:cNvSpPr>
            <p:nvPr/>
          </p:nvSpPr>
          <p:spPr bwMode="auto">
            <a:xfrm>
              <a:off x="3553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4468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3553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4468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3553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29"/>
            <p:cNvSpPr>
              <a:spLocks noChangeArrowheads="1"/>
            </p:cNvSpPr>
            <p:nvPr/>
          </p:nvSpPr>
          <p:spPr bwMode="auto">
            <a:xfrm>
              <a:off x="4468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3553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31"/>
            <p:cNvSpPr>
              <a:spLocks noChangeArrowheads="1"/>
            </p:cNvSpPr>
            <p:nvPr/>
          </p:nvSpPr>
          <p:spPr bwMode="auto">
            <a:xfrm>
              <a:off x="4468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2" name="Group 32"/>
          <p:cNvGrpSpPr/>
          <p:nvPr/>
        </p:nvGrpSpPr>
        <p:grpSpPr bwMode="auto">
          <a:xfrm>
            <a:off x="8392474" y="3400394"/>
            <a:ext cx="1588536" cy="1053514"/>
            <a:chOff x="6300" y="6915"/>
            <a:chExt cx="1830" cy="1087"/>
          </a:xfrm>
        </p:grpSpPr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6300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7215" y="6915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6300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36"/>
            <p:cNvSpPr>
              <a:spLocks noChangeArrowheads="1"/>
            </p:cNvSpPr>
            <p:nvPr/>
          </p:nvSpPr>
          <p:spPr bwMode="auto">
            <a:xfrm>
              <a:off x="7215" y="7187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37"/>
            <p:cNvSpPr>
              <a:spLocks noChangeArrowheads="1"/>
            </p:cNvSpPr>
            <p:nvPr/>
          </p:nvSpPr>
          <p:spPr bwMode="auto">
            <a:xfrm>
              <a:off x="6300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38"/>
            <p:cNvSpPr>
              <a:spLocks noChangeArrowheads="1"/>
            </p:cNvSpPr>
            <p:nvPr/>
          </p:nvSpPr>
          <p:spPr bwMode="auto">
            <a:xfrm>
              <a:off x="7215" y="7459"/>
              <a:ext cx="915" cy="2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300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40"/>
            <p:cNvSpPr>
              <a:spLocks noChangeArrowheads="1"/>
            </p:cNvSpPr>
            <p:nvPr/>
          </p:nvSpPr>
          <p:spPr bwMode="auto">
            <a:xfrm>
              <a:off x="7215" y="7730"/>
              <a:ext cx="915" cy="2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6390382" y="4663439"/>
            <a:ext cx="3590628" cy="5937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老年代         大对象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8402246" y="3406554"/>
            <a:ext cx="1588536" cy="526273"/>
            <a:chOff x="5580968" y="3552794"/>
            <a:chExt cx="1588536" cy="526273"/>
          </a:xfrm>
        </p:grpSpPr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5580968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375236" y="3552794"/>
              <a:ext cx="794268" cy="263621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5580968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375236" y="3816415"/>
              <a:ext cx="794268" cy="26265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5" name="右箭头 134"/>
          <p:cNvSpPr/>
          <p:nvPr/>
        </p:nvSpPr>
        <p:spPr>
          <a:xfrm>
            <a:off x="5232575" y="3218411"/>
            <a:ext cx="936104" cy="38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复制算法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from space 1536K,   0% used [0x28a80000, 0x28a80000, 0x28c00000)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to   space 1536K,   0% used [0x28c00000, 0x28c00000,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依据对象的存活周期进行分类，短命对象归为新生代，长命对象归为老年代。</a:t>
            </a:r>
            <a:endParaRPr lang="en-US" altLang="zh-CN" dirty="0" smtClean="0"/>
          </a:p>
          <a:p>
            <a:r>
              <a:rPr lang="zh-CN" altLang="en-US" dirty="0" smtClean="0"/>
              <a:t>根据不同代的特点，选取合适的收集算法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少量对象存活，适合复制算法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大量对象存活，适合标记清理或者标记压缩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算法总结整理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3096344"/>
          </a:xfrm>
        </p:spPr>
        <p:txBody>
          <a:bodyPr/>
          <a:lstStyle/>
          <a:p>
            <a:r>
              <a:rPr lang="zh-CN" altLang="en-US" dirty="0" smtClean="0"/>
              <a:t>引用计数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采用</a:t>
            </a:r>
            <a:endParaRPr lang="en-US" altLang="zh-CN" dirty="0" smtClean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  <a:endParaRPr lang="zh-CN" altLang="en-US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  <a:endParaRPr lang="zh-CN" altLang="en-US" dirty="0"/>
          </a:p>
          <a:p>
            <a:r>
              <a:rPr lang="zh-CN" altLang="en-US" dirty="0"/>
              <a:t>复制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新生代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3878" y="4797946"/>
            <a:ext cx="81369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所有的算法，需要能够识别一个垃圾对象，因此需要给出一个可触及性的定义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8884" y="2540360"/>
            <a:ext cx="81369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？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 比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 有何优势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可触及的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从根节点可以触及到这个对象</a:t>
            </a:r>
            <a:endParaRPr lang="en-US" altLang="zh-CN" dirty="0" smtClean="0"/>
          </a:p>
          <a:p>
            <a:r>
              <a:rPr lang="zh-CN" altLang="en-US" dirty="0" smtClean="0"/>
              <a:t>可复活的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一旦所有引用被释放，就是可复活状态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中可能复活该对象</a:t>
            </a:r>
            <a:endParaRPr lang="en-US" altLang="zh-CN" dirty="0" smtClean="0"/>
          </a:p>
          <a:p>
            <a:r>
              <a:rPr lang="zh-CN" altLang="en-US" dirty="0" smtClean="0"/>
              <a:t>不可触及的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后，可能会进入不可触及状态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不可触及的对象不可能复活</a:t>
            </a:r>
            <a:endParaRPr lang="en-US" altLang="zh-CN" dirty="0" smtClean="0"/>
          </a:p>
          <a:p>
            <a:pPr lvl="1"/>
            <a:r>
              <a:rPr lang="zh-CN" altLang="en-US" dirty="0"/>
              <a:t>可以回收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162" y="1197546"/>
            <a:ext cx="6230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public static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@Override</a:t>
            </a:r>
            <a:endParaRPr lang="en-US" altLang="zh-CN" sz="1600" dirty="0"/>
          </a:p>
          <a:p>
            <a:r>
              <a:rPr lang="en-US" altLang="zh-CN" sz="1600" dirty="0"/>
              <a:t>	protected void </a:t>
            </a:r>
            <a:r>
              <a:rPr lang="en-US" altLang="zh-CN" sz="1600" b="1" dirty="0"/>
              <a:t>finalize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Throwable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super.finalize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 finalize called");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obj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=this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	@Override</a:t>
            </a:r>
            <a:endParaRPr lang="en-US" altLang="zh-CN" sz="1600" dirty="0"/>
          </a:p>
          <a:p>
            <a:r>
              <a:rPr lang="en-US" altLang="zh-CN" sz="1600" dirty="0"/>
              <a:t>	public String 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(){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return </a:t>
            </a:r>
            <a:r>
              <a:rPr lang="en-US" altLang="zh-CN" sz="1600" dirty="0"/>
              <a:t>"I am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";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85004" y="1053530"/>
            <a:ext cx="56196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throws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InterruptedException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 err="1"/>
              <a:t>obj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CanReliveObj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b="1" dirty="0" err="1"/>
              <a:t>obj</a:t>
            </a:r>
            <a:r>
              <a:rPr lang="en-US" altLang="zh-CN" sz="1600" b="1" dirty="0"/>
              <a:t>=null</a:t>
            </a:r>
            <a:r>
              <a:rPr lang="en-US" altLang="zh-CN" sz="1600" b="1" dirty="0" smtClean="0"/>
              <a:t>;   //</a:t>
            </a:r>
            <a:r>
              <a:rPr lang="zh-CN" altLang="en-US" sz="1600" b="1" dirty="0" smtClean="0"/>
              <a:t>可复活</a:t>
            </a:r>
            <a:endParaRPr lang="en-US" altLang="zh-CN" sz="1600" b="1" dirty="0"/>
          </a:p>
          <a:p>
            <a:r>
              <a:rPr lang="en-US" altLang="zh-CN" sz="1600" dirty="0" err="1"/>
              <a:t>System.gc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 err="1"/>
              <a:t>Thread.sleep</a:t>
            </a:r>
            <a:r>
              <a:rPr lang="en-US" altLang="zh-CN" sz="1600" dirty="0"/>
              <a:t>(1000);</a:t>
            </a:r>
            <a:endParaRPr lang="en-US" altLang="zh-CN" sz="1600" dirty="0"/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==null){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null");</a:t>
            </a:r>
            <a:endParaRPr lang="en-US" altLang="zh-CN" sz="1600" dirty="0"/>
          </a:p>
          <a:p>
            <a:r>
              <a:rPr lang="en-US" altLang="zh-CN" sz="1600" dirty="0"/>
              <a:t>}else{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可用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第二次</a:t>
            </a:r>
            <a:r>
              <a:rPr lang="en-US" altLang="zh-CN" sz="1600" dirty="0" err="1"/>
              <a:t>gc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r>
              <a:rPr lang="en-US" altLang="zh-CN" sz="1600" b="1" dirty="0" err="1"/>
              <a:t>obj</a:t>
            </a:r>
            <a:r>
              <a:rPr lang="en-US" altLang="zh-CN" sz="1600" b="1" dirty="0"/>
              <a:t>=null</a:t>
            </a:r>
            <a:r>
              <a:rPr lang="en-US" altLang="zh-CN" sz="1600" b="1" dirty="0" smtClean="0"/>
              <a:t>;    //</a:t>
            </a:r>
            <a:r>
              <a:rPr lang="zh-CN" altLang="en-US" sz="1600" b="1" dirty="0" smtClean="0"/>
              <a:t>不可复活</a:t>
            </a:r>
            <a:endParaRPr lang="en-US" altLang="zh-CN" sz="1600" b="1" dirty="0"/>
          </a:p>
          <a:p>
            <a:r>
              <a:rPr lang="en-US" altLang="zh-CN" sz="1600" dirty="0" err="1"/>
              <a:t>System.gc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 err="1"/>
              <a:t>Thread.sleep</a:t>
            </a:r>
            <a:r>
              <a:rPr lang="en-US" altLang="zh-CN" sz="1600" dirty="0"/>
              <a:t>(1000);</a:t>
            </a:r>
            <a:endParaRPr lang="en-US" altLang="zh-CN" sz="1600" dirty="0"/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==null){</a:t>
            </a:r>
            <a:endParaRPr lang="en-US" altLang="zh-CN" sz="1600" dirty="0"/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null");</a:t>
            </a:r>
            <a:endParaRPr lang="en-US" altLang="zh-CN" sz="1600" dirty="0"/>
          </a:p>
          <a:p>
            <a:r>
              <a:rPr lang="en-US" altLang="zh-CN" sz="1600" dirty="0"/>
              <a:t>}else{</a:t>
            </a:r>
            <a:endParaRPr lang="en-US" altLang="zh-CN" sz="1600" dirty="0"/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</a:t>
            </a:r>
            <a:r>
              <a:rPr lang="zh-CN" altLang="en-US" sz="1600" dirty="0"/>
              <a:t>可用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2162" y="4941962"/>
            <a:ext cx="35659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CanReliveObj</a:t>
            </a:r>
            <a:r>
              <a:rPr lang="en-US" altLang="zh-CN" dirty="0"/>
              <a:t> finalize called</a:t>
            </a:r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zh-CN" altLang="en-US" dirty="0"/>
              <a:t>可用</a:t>
            </a:r>
            <a:endParaRPr lang="zh-CN" altLang="en-US" dirty="0"/>
          </a:p>
          <a:p>
            <a:r>
              <a:rPr lang="zh-CN" altLang="en-US" dirty="0"/>
              <a:t>第二次</a:t>
            </a:r>
            <a:r>
              <a:rPr lang="en-US" altLang="zh-CN" dirty="0" err="1"/>
              <a:t>gc</a:t>
            </a:r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经验：避免使用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，操作不慎可能导致错误。</a:t>
            </a:r>
            <a:endParaRPr lang="en-US" altLang="zh-CN" dirty="0" smtClean="0"/>
          </a:p>
          <a:p>
            <a:r>
              <a:rPr lang="zh-CN" altLang="en-US" dirty="0" smtClean="0"/>
              <a:t>优先级低，何时被调用， 不确定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何时发生</a:t>
            </a:r>
            <a:r>
              <a:rPr lang="en-US" altLang="zh-CN" dirty="0" smtClean="0"/>
              <a:t>GC</a:t>
            </a:r>
            <a:r>
              <a:rPr lang="zh-CN" altLang="en-US" dirty="0" smtClean="0"/>
              <a:t>不确定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try-catch-finally</a:t>
            </a:r>
            <a:r>
              <a:rPr lang="zh-CN" altLang="en-US" dirty="0" smtClean="0"/>
              <a:t>来替代它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Garbage Collection </a:t>
            </a:r>
            <a:r>
              <a:rPr lang="zh-CN" altLang="en-US" dirty="0" smtClean="0"/>
              <a:t>垃圾收集</a:t>
            </a:r>
            <a:endParaRPr lang="en-US" altLang="zh-CN" dirty="0" smtClean="0"/>
          </a:p>
          <a:p>
            <a:r>
              <a:rPr lang="en-US" altLang="zh-CN" dirty="0" smtClean="0"/>
              <a:t>1960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的对象是堆空间和永久区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栈中引用的对象</a:t>
            </a:r>
            <a:endParaRPr lang="en-US" altLang="zh-CN" dirty="0" smtClean="0"/>
          </a:p>
          <a:p>
            <a:pPr lvl="1"/>
            <a:r>
              <a:rPr lang="zh-CN" altLang="en-US" dirty="0"/>
              <a:t>方法</a:t>
            </a:r>
            <a:r>
              <a:rPr lang="zh-CN" altLang="en-US" dirty="0" smtClean="0"/>
              <a:t>区中静态成员或者常量引用的对象（全局对象）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JNI</a:t>
            </a:r>
            <a:r>
              <a:rPr lang="zh-CN" altLang="en-US" dirty="0" smtClean="0"/>
              <a:t>方法栈中引用对象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中一种全局暂停的现象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全局停顿，所有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代码停止，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代码可以执行，但不能和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多半由于</a:t>
            </a:r>
            <a:r>
              <a:rPr lang="en-US" altLang="zh-CN" dirty="0" smtClean="0"/>
              <a:t>GC</a:t>
            </a:r>
            <a:r>
              <a:rPr lang="zh-CN" altLang="en-US" dirty="0" smtClean="0"/>
              <a:t>引起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Dump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死锁检查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堆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时为什么会有全局停顿？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类比在聚会时打扫房间，聚会时很乱，又有新的垃圾产生，房间永远打扫不干净，只有让大家停止活动了，才能将房间打扫干净。</a:t>
            </a:r>
            <a:endParaRPr lang="en-US" altLang="zh-CN" dirty="0" smtClean="0"/>
          </a:p>
          <a:p>
            <a:r>
              <a:rPr lang="zh-CN" altLang="en-US" dirty="0" smtClean="0"/>
              <a:t>危害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时间服务停止</a:t>
            </a:r>
            <a:r>
              <a:rPr lang="zh-CN" altLang="en-US" smtClean="0"/>
              <a:t>，没有响应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</a:t>
            </a:r>
            <a:r>
              <a:rPr lang="en-US" altLang="zh-CN" dirty="0" smtClean="0"/>
              <a:t>HA</a:t>
            </a:r>
            <a:r>
              <a:rPr lang="zh-CN" altLang="en-US" dirty="0" smtClean="0"/>
              <a:t>系统，可能引起主备切换，严重危害生产环境。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4558684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18174" y="4545346"/>
            <a:ext cx="1440160" cy="94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85926" y="458192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845618"/>
            <a:ext cx="11305256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class </a:t>
            </a:r>
            <a:r>
              <a:rPr lang="en-US" altLang="zh-CN" dirty="0" err="1"/>
              <a:t>PrintThread</a:t>
            </a:r>
            <a:r>
              <a:rPr lang="en-US" altLang="zh-CN" dirty="0"/>
              <a:t> extends Thread{</a:t>
            </a:r>
            <a:endParaRPr lang="en-US" altLang="zh-CN" dirty="0"/>
          </a:p>
          <a:p>
            <a:r>
              <a:rPr lang="en-US" altLang="zh-CN" dirty="0"/>
              <a:t>	public static final long </a:t>
            </a:r>
            <a:r>
              <a:rPr lang="en-US" altLang="zh-CN" dirty="0" err="1"/>
              <a:t>starttime</a:t>
            </a:r>
            <a:r>
              <a:rPr lang="en-US" altLang="zh-CN" dirty="0"/>
              <a:t>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@Override</a:t>
            </a:r>
            <a:endParaRPr lang="en-US" altLang="zh-CN" dirty="0"/>
          </a:p>
          <a:p>
            <a:r>
              <a:rPr lang="en-US" altLang="zh-CN" dirty="0"/>
              <a:t>	public void run(){</a:t>
            </a:r>
            <a:endParaRPr lang="en-US" altLang="zh-CN" dirty="0"/>
          </a:p>
          <a:p>
            <a:r>
              <a:rPr lang="en-US" altLang="zh-CN" dirty="0"/>
              <a:t>		try{</a:t>
            </a:r>
            <a:endParaRPr lang="en-US" altLang="zh-CN" dirty="0"/>
          </a:p>
          <a:p>
            <a:r>
              <a:rPr lang="en-US" altLang="zh-CN" dirty="0"/>
              <a:t>			while(true){</a:t>
            </a:r>
            <a:endParaRPr lang="en-US" altLang="zh-CN" dirty="0"/>
          </a:p>
          <a:p>
            <a:r>
              <a:rPr lang="en-US" altLang="zh-CN" dirty="0"/>
              <a:t>				long t=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()-</a:t>
            </a:r>
            <a:r>
              <a:rPr lang="en-US" altLang="zh-CN" dirty="0" err="1"/>
              <a:t>starttime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("time:"+t);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Thread.sleep</a:t>
            </a:r>
            <a:r>
              <a:rPr lang="en-US" altLang="zh-CN" dirty="0"/>
              <a:t>(100);</a:t>
            </a:r>
            <a:endParaRPr lang="en-US" altLang="zh-CN" dirty="0"/>
          </a:p>
          <a:p>
            <a:r>
              <a:rPr lang="en-US" altLang="zh-CN" dirty="0"/>
              <a:t>			}</a:t>
            </a:r>
            <a:endParaRPr lang="en-US" altLang="zh-CN" dirty="0"/>
          </a:p>
          <a:p>
            <a:r>
              <a:rPr lang="en-US" altLang="zh-CN" dirty="0"/>
              <a:t>		}catch(Exception e){</a:t>
            </a:r>
            <a:endParaRPr lang="en-US" altLang="zh-CN" dirty="0"/>
          </a:p>
          <a:p>
            <a:r>
              <a:rPr lang="en-US" altLang="zh-CN" dirty="0"/>
              <a:t>			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119754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每秒打印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265486"/>
            <a:ext cx="11665296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MyThread</a:t>
            </a:r>
            <a:r>
              <a:rPr lang="en-US" altLang="zh-CN" sz="1400" dirty="0"/>
              <a:t> extends Thread{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Long,byte</a:t>
            </a:r>
            <a:r>
              <a:rPr lang="en-US" altLang="zh-CN" sz="1400" dirty="0"/>
              <a:t>[]&gt; map=new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Long,byte</a:t>
            </a:r>
            <a:r>
              <a:rPr lang="en-US" altLang="zh-CN" sz="1400" dirty="0"/>
              <a:t>[]&gt;();</a:t>
            </a:r>
            <a:endParaRPr lang="en-US" altLang="zh-CN" sz="1400" dirty="0"/>
          </a:p>
          <a:p>
            <a:r>
              <a:rPr lang="en-US" altLang="zh-CN" sz="1400" dirty="0"/>
              <a:t>	@Override</a:t>
            </a:r>
            <a:endParaRPr lang="en-US" altLang="zh-CN" sz="1400" dirty="0"/>
          </a:p>
          <a:p>
            <a:r>
              <a:rPr lang="en-US" altLang="zh-CN" sz="1400" dirty="0"/>
              <a:t>	public void run(){</a:t>
            </a:r>
            <a:endParaRPr lang="en-US" altLang="zh-CN" sz="1400" dirty="0"/>
          </a:p>
          <a:p>
            <a:r>
              <a:rPr lang="en-US" altLang="zh-CN" sz="1400" dirty="0"/>
              <a:t>		try{</a:t>
            </a:r>
            <a:endParaRPr lang="en-US" altLang="zh-CN" sz="1400" dirty="0"/>
          </a:p>
          <a:p>
            <a:r>
              <a:rPr lang="en-US" altLang="zh-CN" sz="1400" dirty="0"/>
              <a:t>			while(true){</a:t>
            </a:r>
            <a:endParaRPr lang="en-US" altLang="zh-CN" sz="1400" dirty="0"/>
          </a:p>
          <a:p>
            <a:r>
              <a:rPr lang="en-US" altLang="zh-CN" sz="1400" dirty="0"/>
              <a:t>				if(</a:t>
            </a:r>
            <a:r>
              <a:rPr lang="en-US" altLang="zh-CN" sz="1400" dirty="0" err="1"/>
              <a:t>map.size</a:t>
            </a:r>
            <a:r>
              <a:rPr lang="en-US" altLang="zh-CN" sz="1400" dirty="0"/>
              <a:t>()*512/1024/1024&gt;=450){</a:t>
            </a:r>
            <a:endParaRPr lang="en-US" altLang="zh-CN" sz="1400" dirty="0"/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System.out.println</a:t>
            </a:r>
            <a:r>
              <a:rPr lang="en-US" altLang="zh-CN" sz="1400" dirty="0" smtClean="0"/>
              <a:t>(“=====</a:t>
            </a:r>
            <a:r>
              <a:rPr lang="zh-CN" altLang="en-US" sz="1400" smtClean="0"/>
              <a:t>准备清理</a:t>
            </a:r>
            <a:r>
              <a:rPr lang="en-US" altLang="zh-CN" sz="1400" smtClean="0"/>
              <a:t>=====:"+</a:t>
            </a:r>
            <a:r>
              <a:rPr lang="en-US" altLang="zh-CN" sz="1400" dirty="0" err="1"/>
              <a:t>map.size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map.clear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				}</a:t>
            </a:r>
            <a:endParaRPr lang="en-US" altLang="zh-CN" sz="1400" dirty="0"/>
          </a:p>
          <a:p>
            <a:r>
              <a:rPr lang="en-US" altLang="zh-CN" sz="1400" dirty="0"/>
              <a:t>				</a:t>
            </a:r>
            <a:endParaRPr lang="en-US" altLang="zh-CN" sz="1400" dirty="0"/>
          </a:p>
          <a:p>
            <a:r>
              <a:rPr lang="en-US" altLang="zh-CN" sz="1400" dirty="0"/>
              <a:t>			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=0;i&lt;1024;i++){</a:t>
            </a:r>
            <a:endParaRPr lang="en-US" altLang="zh-CN" sz="1400" dirty="0"/>
          </a:p>
          <a:p>
            <a:r>
              <a:rPr lang="en-US" altLang="zh-CN" sz="1400" dirty="0"/>
              <a:t>					</a:t>
            </a:r>
            <a:r>
              <a:rPr lang="en-US" altLang="zh-CN" sz="1400" dirty="0" err="1"/>
              <a:t>map.put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System.nanoTime</a:t>
            </a:r>
            <a:r>
              <a:rPr lang="en-US" altLang="zh-CN" sz="1400" dirty="0"/>
              <a:t>(), new byte[512]);</a:t>
            </a:r>
            <a:endParaRPr lang="en-US" altLang="zh-CN" sz="1400" dirty="0"/>
          </a:p>
          <a:p>
            <a:r>
              <a:rPr lang="en-US" altLang="zh-CN" sz="1400" dirty="0"/>
              <a:t>				}</a:t>
            </a:r>
            <a:endParaRPr lang="en-US" altLang="zh-CN" sz="1400" dirty="0"/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Thread.sleep</a:t>
            </a:r>
            <a:r>
              <a:rPr lang="en-US" altLang="zh-CN" sz="1400" dirty="0"/>
              <a:t>(1);</a:t>
            </a:r>
            <a:endParaRPr lang="en-US" altLang="zh-CN" sz="1400" dirty="0"/>
          </a:p>
          <a:p>
            <a:r>
              <a:rPr lang="en-US" altLang="zh-CN" sz="1400" dirty="0"/>
              <a:t>			}</a:t>
            </a:r>
            <a:endParaRPr lang="en-US" altLang="zh-CN" sz="1400" dirty="0"/>
          </a:p>
          <a:p>
            <a:r>
              <a:rPr lang="en-US" altLang="zh-CN" sz="1400" dirty="0"/>
              <a:t>		}catch(Exception e){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29742" y="3573810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工作线程，消耗内存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550" y="2133650"/>
            <a:ext cx="2232248" cy="62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大于</a:t>
            </a:r>
            <a:r>
              <a:rPr lang="en-US" altLang="zh-CN" dirty="0" smtClean="0"/>
              <a:t>450M</a:t>
            </a:r>
            <a:r>
              <a:rPr lang="zh-CN" altLang="en-US" dirty="0" smtClean="0"/>
              <a:t>时，清理内存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7828" y="4687151"/>
            <a:ext cx="5400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-Xmx512M -Xms512M -XX:+</a:t>
            </a:r>
            <a:r>
              <a:rPr lang="en-US" altLang="zh-CN" dirty="0" err="1"/>
              <a:t>UseSerialGC</a:t>
            </a:r>
            <a:r>
              <a:rPr lang="en-US" altLang="zh-CN" dirty="0"/>
              <a:t>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 -Xmn1m -</a:t>
            </a:r>
            <a:r>
              <a:rPr lang="en-US" altLang="zh-CN" dirty="0" err="1"/>
              <a:t>XX:PretenureSizeThreshold</a:t>
            </a:r>
            <a:r>
              <a:rPr lang="en-US" altLang="zh-CN" dirty="0"/>
              <a:t>=50 -</a:t>
            </a:r>
            <a:r>
              <a:rPr lang="en-US" altLang="zh-CN" dirty="0" err="1"/>
              <a:t>XX:MaxTenuringThreshold</a:t>
            </a:r>
            <a:r>
              <a:rPr lang="en-US" altLang="zh-CN" dirty="0"/>
              <a:t>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Stop-The-World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zh-CN" altLang="en-US" dirty="0" smtClean="0"/>
              <a:t>预期，应该是每秒中有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条输出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701602"/>
            <a:ext cx="45365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time:2018</a:t>
            </a:r>
            <a:endParaRPr lang="en-US" altLang="zh-CN" sz="1600" dirty="0"/>
          </a:p>
          <a:p>
            <a:r>
              <a:rPr lang="en-US" altLang="zh-CN" sz="1600" dirty="0"/>
              <a:t>time:2121</a:t>
            </a:r>
            <a:endParaRPr lang="en-US" altLang="zh-CN" sz="1600" dirty="0"/>
          </a:p>
          <a:p>
            <a:r>
              <a:rPr lang="en-US" altLang="zh-CN" sz="1600" dirty="0"/>
              <a:t>time:2221</a:t>
            </a:r>
            <a:endParaRPr lang="en-US" altLang="zh-CN" sz="1600" dirty="0"/>
          </a:p>
          <a:p>
            <a:r>
              <a:rPr lang="en-US" altLang="zh-CN" sz="1600" dirty="0"/>
              <a:t>time:2325</a:t>
            </a:r>
            <a:endParaRPr lang="en-US" altLang="zh-CN" sz="1600" dirty="0"/>
          </a:p>
          <a:p>
            <a:r>
              <a:rPr lang="en-US" altLang="zh-CN" sz="1600" dirty="0"/>
              <a:t>time:2425</a:t>
            </a:r>
            <a:endParaRPr lang="en-US" altLang="zh-CN" sz="1600" dirty="0"/>
          </a:p>
          <a:p>
            <a:r>
              <a:rPr lang="en-US" altLang="zh-CN" sz="1600" dirty="0"/>
              <a:t>time:2527</a:t>
            </a:r>
            <a:endParaRPr lang="en-US" altLang="zh-CN" sz="1600" dirty="0"/>
          </a:p>
          <a:p>
            <a:r>
              <a:rPr lang="en-US" altLang="zh-CN" sz="1600" dirty="0"/>
              <a:t>time:2631</a:t>
            </a:r>
            <a:endParaRPr lang="en-US" altLang="zh-CN" sz="1600" dirty="0"/>
          </a:p>
          <a:p>
            <a:r>
              <a:rPr lang="en-US" altLang="zh-CN" sz="1600" dirty="0"/>
              <a:t>time:2731</a:t>
            </a:r>
            <a:endParaRPr lang="en-US" altLang="zh-CN" sz="1600" dirty="0"/>
          </a:p>
          <a:p>
            <a:r>
              <a:rPr lang="en-US" altLang="zh-CN" sz="1600" dirty="0"/>
              <a:t>time:2834</a:t>
            </a:r>
            <a:endParaRPr lang="en-US" altLang="zh-CN" sz="1600" dirty="0"/>
          </a:p>
          <a:p>
            <a:r>
              <a:rPr lang="en-US" altLang="zh-CN" sz="1600" dirty="0"/>
              <a:t>time:2935</a:t>
            </a:r>
            <a:endParaRPr lang="en-US" altLang="zh-CN" sz="1600" dirty="0"/>
          </a:p>
          <a:p>
            <a:r>
              <a:rPr lang="en-US" altLang="zh-CN" sz="1600" dirty="0"/>
              <a:t>time:3035</a:t>
            </a:r>
            <a:endParaRPr lang="en-US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time:3153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time:3504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time:4218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======</a:t>
            </a:r>
            <a:r>
              <a:rPr lang="en-US" altLang="zh-CN" sz="1600" dirty="0"/>
              <a:t>before clean map</a:t>
            </a:r>
            <a:r>
              <a:rPr lang="en-US" altLang="zh-CN" sz="1600" dirty="0" smtClean="0"/>
              <a:t>=======:</a:t>
            </a:r>
            <a:r>
              <a:rPr lang="en-US" altLang="zh-CN" sz="1600" dirty="0"/>
              <a:t>921765</a:t>
            </a:r>
            <a:endParaRPr lang="en-US" altLang="zh-CN" sz="1600" dirty="0"/>
          </a:p>
          <a:p>
            <a:r>
              <a:rPr lang="en-US" altLang="zh-CN" sz="1600" dirty="0"/>
              <a:t>time:4349</a:t>
            </a:r>
            <a:endParaRPr lang="en-US" altLang="zh-CN" sz="1600" dirty="0"/>
          </a:p>
          <a:p>
            <a:r>
              <a:rPr lang="en-US" altLang="zh-CN" sz="1600" dirty="0"/>
              <a:t>time:4450</a:t>
            </a:r>
            <a:endParaRPr lang="en-US" altLang="zh-CN" sz="1600" dirty="0"/>
          </a:p>
          <a:p>
            <a:r>
              <a:rPr lang="en-US" altLang="zh-CN" sz="1600" dirty="0"/>
              <a:t>time:4551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49586" y="1076587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3.292: [GC3.292: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959K-&gt;63K(960K), 0.0024260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523578K-&gt;523298K(524224K), 0.0024879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user=0.02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3.296: [GC3.296: [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DefNew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959K-&gt;959K(960K), 0.0000123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]3.296: [Tenured: 523235K-&gt;523263K(523264K), 0.2820915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524195K-&gt;523870K(524224K), [Perm : 147K-&gt;147K(12288K)], 0.2821730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user=0.26 sys=0.00, real=0.28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/>
              <a:t>3.579: [Full GC3.579: [Tenured: 523263K-&gt;523263K(523264K), 0.2846036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524159K-&gt;524042K(524224K), [Perm : 147K-&gt;147K(12288K)], 0.2846745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user=0.28 sys=0.00, real=0.28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/>
              <a:t>] </a:t>
            </a:r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3.863: [Full GC3.863: [Tenured: 523263K-&gt;515818K(523264K), 0.4282780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524042K-&gt;515818K(524224K), [Perm : 147K-&gt;147K(12288K)], 0.4283353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en-US" altLang="zh-CN" sz="1600" dirty="0">
                <a:solidFill>
                  <a:srgbClr val="FF0000"/>
                </a:solidFill>
              </a:rPr>
              <a:t>Times: user=0.42 sys=0.00, real=0.43 </a:t>
            </a:r>
            <a:r>
              <a:rPr lang="en-US" altLang="zh-CN" sz="1600" dirty="0" err="1">
                <a:solidFill>
                  <a:srgbClr val="FF0000"/>
                </a:solidFill>
              </a:rPr>
              <a:t>secs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/>
              <a:t>4.293: [GC4.293: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896K-&gt;64K(960K), 0.0017584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516716K-&gt;516554K(524224K), 0.0018346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en-US" altLang="zh-CN" sz="1600" dirty="0" smtClean="0"/>
          </a:p>
          <a:p>
            <a:r>
              <a:rPr lang="en-US" altLang="zh-CN" sz="1600" dirty="0" smtClean="0"/>
              <a:t>……</a:t>
            </a:r>
            <a:r>
              <a:rPr lang="zh-CN" altLang="en-US" sz="1600" dirty="0" smtClean="0"/>
              <a:t>省略若干</a:t>
            </a:r>
            <a:r>
              <a:rPr lang="en-US" altLang="zh-CN" sz="1600" dirty="0" smtClean="0"/>
              <a:t>…..</a:t>
            </a:r>
            <a:endParaRPr lang="en-US" altLang="zh-CN" sz="1600" dirty="0" smtClean="0"/>
          </a:p>
          <a:p>
            <a:r>
              <a:rPr lang="en-US" altLang="zh-CN" sz="1600" dirty="0"/>
              <a:t>4.345: [GC4.345: [</a:t>
            </a:r>
            <a:r>
              <a:rPr lang="en-US" altLang="zh-CN" sz="1600" dirty="0" err="1"/>
              <a:t>DefNew</a:t>
            </a:r>
            <a:r>
              <a:rPr lang="en-US" altLang="zh-CN" sz="1600" dirty="0"/>
              <a:t>: 960K-&gt;960K(960K), 0.0000156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]4.345: [Tenured: 522929K-&gt;12436K(523264K), 0.0781624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r>
              <a:rPr lang="en-US" altLang="zh-CN" sz="1600" dirty="0">
                <a:solidFill>
                  <a:srgbClr val="FF0000"/>
                </a:solidFill>
              </a:rPr>
              <a:t>523889K-&gt;12436K(524224K)</a:t>
            </a:r>
            <a:r>
              <a:rPr lang="en-US" altLang="zh-CN" sz="1600" dirty="0"/>
              <a:t>, [Perm : 147K-&gt;147K(12288K)], 0.0782611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user=0.08 sys=0.00, real=0.08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0644" y="2945956"/>
            <a:ext cx="660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dirty="0"/>
              <a:t>一屋不扫 何以扫天下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引用计数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老牌垃圾回收算法</a:t>
            </a:r>
            <a:endParaRPr lang="en-US" altLang="zh-CN" dirty="0" smtClean="0"/>
          </a:p>
          <a:p>
            <a:r>
              <a:rPr lang="zh-CN" altLang="en-US" dirty="0" smtClean="0"/>
              <a:t>通过引用计算来回收垃圾</a:t>
            </a:r>
            <a:endParaRPr lang="en-US" altLang="zh-CN" dirty="0" smtClean="0"/>
          </a:p>
          <a:p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ActionScript3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656184"/>
          </a:xfrm>
        </p:spPr>
        <p:txBody>
          <a:bodyPr/>
          <a:lstStyle/>
          <a:p>
            <a:r>
              <a:rPr lang="zh-CN" altLang="zh-CN" dirty="0" smtClean="0"/>
              <a:t>引用计数器的实现很简单，对于一个对象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，只要有任何一个对象引用了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的引用计数器就加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，当引用失效时，引用计数器就减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。只要对象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引</a:t>
            </a:r>
            <a:r>
              <a:rPr lang="zh-CN" altLang="zh-CN" dirty="0" smtClean="0"/>
              <a:t>用</a:t>
            </a:r>
            <a:r>
              <a:rPr lang="zh-CN" altLang="zh-CN" dirty="0" smtClean="0"/>
              <a:t>计数器的值为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就不可能再被使用。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42366" y="2872406"/>
            <a:ext cx="3561160" cy="2349922"/>
            <a:chOff x="1389063" y="3096096"/>
            <a:chExt cx="2066925" cy="1584325"/>
          </a:xfrm>
        </p:grpSpPr>
        <p:sp>
          <p:nvSpPr>
            <p:cNvPr id="4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22538" y="3491384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389188" y="3689821"/>
              <a:ext cx="133350" cy="198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322513" y="3096096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可达的有效对象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50143" y="2919975"/>
            <a:ext cx="3561159" cy="2349922"/>
            <a:chOff x="1389063" y="3096096"/>
            <a:chExt cx="2066925" cy="1584325"/>
          </a:xfrm>
        </p:grpSpPr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2522538" y="3491384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2389188" y="3689821"/>
              <a:ext cx="133350" cy="198438"/>
            </a:xfrm>
            <a:prstGeom prst="line">
              <a:avLst/>
            </a:prstGeom>
            <a:ln>
              <a:prstDash val="sysDot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322513" y="3096096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可达的有效对象</a:t>
              </a:r>
              <a:endParaRPr kumimoji="0" 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0795" y="3078156"/>
            <a:ext cx="3561159" cy="2337732"/>
            <a:chOff x="1389063" y="3104315"/>
            <a:chExt cx="2066925" cy="1576106"/>
          </a:xfrm>
        </p:grpSpPr>
        <p:sp>
          <p:nvSpPr>
            <p:cNvPr id="35" name="Oval 2"/>
            <p:cNvSpPr>
              <a:spLocks noChangeArrowheads="1"/>
            </p:cNvSpPr>
            <p:nvPr/>
          </p:nvSpPr>
          <p:spPr bwMode="auto">
            <a:xfrm>
              <a:off x="1627188" y="363902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1389063" y="3294534"/>
              <a:ext cx="600075" cy="296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根对象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189163" y="3889846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455863" y="4483571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855788" y="3789834"/>
              <a:ext cx="333375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2322513" y="4086696"/>
              <a:ext cx="200025" cy="395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2322513" y="3104315"/>
              <a:ext cx="1133475" cy="296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可达的有效对象</a:t>
              </a:r>
              <a:endParaRPr kumimoji="0" 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5" name="右箭头 44"/>
          <p:cNvSpPr/>
          <p:nvPr/>
        </p:nvSpPr>
        <p:spPr>
          <a:xfrm>
            <a:off x="3942110" y="4017236"/>
            <a:ext cx="432048" cy="226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949163" y="4118005"/>
            <a:ext cx="499765" cy="22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引用计数法的问题</a:t>
            </a:r>
            <a:endParaRPr lang="en-US" altLang="zh-CN" dirty="0"/>
          </a:p>
          <a:p>
            <a:pPr lvl="1"/>
            <a:r>
              <a:rPr lang="zh-CN" altLang="en-US" dirty="0" smtClean="0"/>
              <a:t>引用和去引用伴随加法和减法，影响性能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很难处理循环引用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9681" y="2961270"/>
            <a:ext cx="3561160" cy="2349922"/>
            <a:chOff x="369681" y="2961270"/>
            <a:chExt cx="3561160" cy="2349922"/>
          </a:xfrm>
        </p:grpSpPr>
        <p:grpSp>
          <p:nvGrpSpPr>
            <p:cNvPr id="4" name="组合 3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5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855788" y="3789834"/>
                <a:ext cx="333375" cy="196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59942" y="3851613"/>
            <a:ext cx="4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15266" y="3109612"/>
            <a:ext cx="3561160" cy="2349922"/>
            <a:chOff x="369681" y="2961270"/>
            <a:chExt cx="3561160" cy="2349922"/>
          </a:xfrm>
        </p:grpSpPr>
        <p:grpSp>
          <p:nvGrpSpPr>
            <p:cNvPr id="18" name="组合 17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20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855788" y="3789834"/>
                <a:ext cx="333375" cy="196850"/>
              </a:xfrm>
              <a:prstGeom prst="line">
                <a:avLst/>
              </a:prstGeom>
              <a:ln>
                <a:prstDash val="sysDot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</p:grpSp>
      <p:sp>
        <p:nvSpPr>
          <p:cNvPr id="29" name="右箭头 28"/>
          <p:cNvSpPr/>
          <p:nvPr/>
        </p:nvSpPr>
        <p:spPr>
          <a:xfrm>
            <a:off x="3592285" y="4188213"/>
            <a:ext cx="492787" cy="19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00125" y="4340613"/>
            <a:ext cx="492787" cy="19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031471" y="3119322"/>
            <a:ext cx="3561160" cy="2349922"/>
            <a:chOff x="369681" y="2961270"/>
            <a:chExt cx="3561160" cy="2349922"/>
          </a:xfrm>
        </p:grpSpPr>
        <p:grpSp>
          <p:nvGrpSpPr>
            <p:cNvPr id="32" name="组合 31"/>
            <p:cNvGrpSpPr/>
            <p:nvPr/>
          </p:nvGrpSpPr>
          <p:grpSpPr>
            <a:xfrm>
              <a:off x="369681" y="2961270"/>
              <a:ext cx="3561160" cy="2349922"/>
              <a:chOff x="1389063" y="3096096"/>
              <a:chExt cx="2066925" cy="1584325"/>
            </a:xfrm>
          </p:grpSpPr>
          <p:sp>
            <p:nvSpPr>
              <p:cNvPr id="34" name="Oval 2"/>
              <p:cNvSpPr>
                <a:spLocks noChangeArrowheads="1"/>
              </p:cNvSpPr>
              <p:nvPr/>
            </p:nvSpPr>
            <p:spPr bwMode="auto">
              <a:xfrm>
                <a:off x="1627188" y="363902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35" name="Text Box 3"/>
              <p:cNvSpPr txBox="1">
                <a:spLocks noChangeArrowheads="1"/>
              </p:cNvSpPr>
              <p:nvPr/>
            </p:nvSpPr>
            <p:spPr bwMode="auto">
              <a:xfrm>
                <a:off x="1389063" y="3294534"/>
                <a:ext cx="600075" cy="2968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根对象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Oval 4"/>
              <p:cNvSpPr>
                <a:spLocks noChangeArrowheads="1"/>
              </p:cNvSpPr>
              <p:nvPr/>
            </p:nvSpPr>
            <p:spPr bwMode="auto">
              <a:xfrm>
                <a:off x="2522538" y="3491384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2189163" y="3889846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2455863" y="4483571"/>
                <a:ext cx="198438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H="1" flipV="1">
                <a:off x="2322513" y="4122966"/>
                <a:ext cx="133349" cy="360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2389188" y="3689821"/>
                <a:ext cx="13335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600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322513" y="3096096"/>
                <a:ext cx="1133475" cy="296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可达的有效对象</a:t>
                </a:r>
                <a:endParaRPr kumimoji="0" 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2455574" y="3951853"/>
              <a:ext cx="37309" cy="1065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79899" y="3917596"/>
            <a:ext cx="4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zh-CN" altLang="zh-CN" dirty="0"/>
              <a:t>标记</a:t>
            </a:r>
            <a:r>
              <a:rPr lang="en-US" altLang="zh-CN" dirty="0"/>
              <a:t>-</a:t>
            </a:r>
            <a:r>
              <a:rPr lang="zh-CN" altLang="zh-CN" dirty="0"/>
              <a:t>清除算法是现代垃圾回收算法的思想基础。标记</a:t>
            </a:r>
            <a:r>
              <a:rPr lang="en-US" altLang="zh-CN" dirty="0"/>
              <a:t>-</a:t>
            </a:r>
            <a:r>
              <a:rPr lang="zh-CN" altLang="zh-CN" dirty="0"/>
              <a:t>清除算法将垃圾回收分为两个阶段：标记阶段和清除阶段。一种可行的实现是，在标记阶段，首先通过根节点，标记所有从根节点开始的可达对象。因此，未被标记的对象就是未被引用的垃圾对象。然后，在清除阶段，清除所有未被标记的对象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0549" y="1804693"/>
            <a:ext cx="3914738" cy="1963963"/>
            <a:chOff x="560549" y="1804693"/>
            <a:chExt cx="3914738" cy="1963963"/>
          </a:xfrm>
        </p:grpSpPr>
        <p:grpSp>
          <p:nvGrpSpPr>
            <p:cNvPr id="4" name="组合 3"/>
            <p:cNvGrpSpPr/>
            <p:nvPr/>
          </p:nvGrpSpPr>
          <p:grpSpPr>
            <a:xfrm>
              <a:off x="560549" y="1804693"/>
              <a:ext cx="3914738" cy="1963963"/>
              <a:chOff x="243396" y="2040803"/>
              <a:chExt cx="3332163" cy="1473098"/>
            </a:xfrm>
          </p:grpSpPr>
          <p:grpSp>
            <p:nvGrpSpPr>
              <p:cNvPr id="5" name="Group 2"/>
              <p:cNvGrpSpPr/>
              <p:nvPr/>
            </p:nvGrpSpPr>
            <p:grpSpPr bwMode="auto">
              <a:xfrm>
                <a:off x="243396" y="2720151"/>
                <a:ext cx="3332163" cy="793750"/>
                <a:chOff x="3074" y="3573"/>
                <a:chExt cx="5249" cy="1248"/>
              </a:xfrm>
            </p:grpSpPr>
            <p:sp>
              <p:nvSpPr>
                <p:cNvPr id="12" name="Rectangle 3"/>
                <p:cNvSpPr>
                  <a:spLocks noChangeArrowheads="1"/>
                </p:cNvSpPr>
                <p:nvPr/>
              </p:nvSpPr>
              <p:spPr bwMode="auto">
                <a:xfrm>
                  <a:off x="3074" y="3573"/>
                  <a:ext cx="1050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4"/>
                <p:cNvSpPr>
                  <a:spLocks noChangeArrowheads="1"/>
                </p:cNvSpPr>
                <p:nvPr/>
              </p:nvSpPr>
              <p:spPr bwMode="auto">
                <a:xfrm>
                  <a:off x="4124" y="3573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Rectangle 5"/>
                <p:cNvSpPr>
                  <a:spLocks noChangeArrowheads="1"/>
                </p:cNvSpPr>
                <p:nvPr/>
              </p:nvSpPr>
              <p:spPr bwMode="auto">
                <a:xfrm>
                  <a:off x="51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622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7"/>
                <p:cNvSpPr>
                  <a:spLocks noChangeArrowheads="1"/>
                </p:cNvSpPr>
                <p:nvPr/>
              </p:nvSpPr>
              <p:spPr bwMode="auto">
                <a:xfrm>
                  <a:off x="72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3074" y="3885"/>
                  <a:ext cx="1050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4124" y="3885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10"/>
                <p:cNvSpPr>
                  <a:spLocks noChangeArrowheads="1"/>
                </p:cNvSpPr>
                <p:nvPr/>
              </p:nvSpPr>
              <p:spPr bwMode="auto">
                <a:xfrm>
                  <a:off x="5174" y="3885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11"/>
                <p:cNvSpPr>
                  <a:spLocks noChangeArrowheads="1"/>
                </p:cNvSpPr>
                <p:nvPr/>
              </p:nvSpPr>
              <p:spPr bwMode="auto">
                <a:xfrm>
                  <a:off x="62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3074" y="4197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4"/>
                <p:cNvSpPr>
                  <a:spLocks noChangeArrowheads="1"/>
                </p:cNvSpPr>
                <p:nvPr/>
              </p:nvSpPr>
              <p:spPr bwMode="auto">
                <a:xfrm>
                  <a:off x="41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5"/>
                <p:cNvSpPr>
                  <a:spLocks noChangeArrowheads="1"/>
                </p:cNvSpPr>
                <p:nvPr/>
              </p:nvSpPr>
              <p:spPr bwMode="auto">
                <a:xfrm>
                  <a:off x="5174" y="4197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6"/>
                <p:cNvSpPr>
                  <a:spLocks noChangeArrowheads="1"/>
                </p:cNvSpPr>
                <p:nvPr/>
              </p:nvSpPr>
              <p:spPr bwMode="auto">
                <a:xfrm>
                  <a:off x="6224" y="4197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17"/>
                <p:cNvSpPr>
                  <a:spLocks noChangeArrowheads="1"/>
                </p:cNvSpPr>
                <p:nvPr/>
              </p:nvSpPr>
              <p:spPr bwMode="auto">
                <a:xfrm>
                  <a:off x="727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4" y="4509"/>
                  <a:ext cx="1050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9"/>
                <p:cNvSpPr>
                  <a:spLocks noChangeArrowheads="1"/>
                </p:cNvSpPr>
                <p:nvPr/>
              </p:nvSpPr>
              <p:spPr bwMode="auto">
                <a:xfrm>
                  <a:off x="412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20"/>
                <p:cNvSpPr>
                  <a:spLocks noChangeArrowheads="1"/>
                </p:cNvSpPr>
                <p:nvPr/>
              </p:nvSpPr>
              <p:spPr bwMode="auto">
                <a:xfrm>
                  <a:off x="51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4" y="4509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7274" y="4509"/>
                  <a:ext cx="1049" cy="312"/>
                </a:xfrm>
                <a:prstGeom prst="rect">
                  <a:avLst/>
                </a:prstGeom>
                <a:solidFill>
                  <a:srgbClr val="333333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Line 23"/>
              <p:cNvSpPr>
                <a:spLocks noChangeShapeType="1"/>
              </p:cNvSpPr>
              <p:nvPr/>
            </p:nvSpPr>
            <p:spPr bwMode="auto">
              <a:xfrm>
                <a:off x="575184" y="2423289"/>
                <a:ext cx="1587" cy="296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Line 24"/>
              <p:cNvSpPr>
                <a:spLocks noChangeShapeType="1"/>
              </p:cNvSpPr>
              <p:nvPr/>
            </p:nvSpPr>
            <p:spPr bwMode="auto">
              <a:xfrm>
                <a:off x="710121" y="2820164"/>
                <a:ext cx="4667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Line 25"/>
              <p:cNvSpPr>
                <a:spLocks noChangeShapeType="1"/>
              </p:cNvSpPr>
              <p:nvPr/>
            </p:nvSpPr>
            <p:spPr bwMode="auto">
              <a:xfrm>
                <a:off x="1443546" y="2820164"/>
                <a:ext cx="266700" cy="198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Line 26"/>
              <p:cNvSpPr>
                <a:spLocks noChangeShapeType="1"/>
              </p:cNvSpPr>
              <p:nvPr/>
            </p:nvSpPr>
            <p:spPr bwMode="auto">
              <a:xfrm>
                <a:off x="1910271" y="3018601"/>
                <a:ext cx="0" cy="196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Line 27"/>
              <p:cNvSpPr>
                <a:spLocks noChangeShapeType="1"/>
              </p:cNvSpPr>
              <p:nvPr/>
            </p:nvSpPr>
            <p:spPr bwMode="auto">
              <a:xfrm>
                <a:off x="2043621" y="3215451"/>
                <a:ext cx="466725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401400" y="2040803"/>
                <a:ext cx="733425" cy="296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根节点</a:t>
                </a:r>
                <a:endParaRPr kumimoji="0" 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36" name="Oval 2"/>
            <p:cNvSpPr>
              <a:spLocks noChangeArrowheads="1"/>
            </p:cNvSpPr>
            <p:nvPr/>
          </p:nvSpPr>
          <p:spPr bwMode="auto">
            <a:xfrm>
              <a:off x="851126" y="2102053"/>
              <a:ext cx="198438" cy="19685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22230" y="1786389"/>
            <a:ext cx="5566505" cy="1964636"/>
            <a:chOff x="5022230" y="1786389"/>
            <a:chExt cx="5566505" cy="1964636"/>
          </a:xfrm>
        </p:grpSpPr>
        <p:grpSp>
          <p:nvGrpSpPr>
            <p:cNvPr id="66" name="组合 65"/>
            <p:cNvGrpSpPr/>
            <p:nvPr/>
          </p:nvGrpSpPr>
          <p:grpSpPr>
            <a:xfrm>
              <a:off x="6772311" y="1786389"/>
              <a:ext cx="3816424" cy="1964636"/>
              <a:chOff x="6606406" y="2257246"/>
              <a:chExt cx="3333750" cy="1485900"/>
            </a:xfrm>
          </p:grpSpPr>
          <p:grpSp>
            <p:nvGrpSpPr>
              <p:cNvPr id="38" name="Group 3"/>
              <p:cNvGrpSpPr/>
              <p:nvPr/>
            </p:nvGrpSpPr>
            <p:grpSpPr bwMode="auto">
              <a:xfrm>
                <a:off x="6606406" y="2950983"/>
                <a:ext cx="3333750" cy="792163"/>
                <a:chOff x="3074" y="3573"/>
                <a:chExt cx="5249" cy="1248"/>
              </a:xfrm>
            </p:grpSpPr>
            <p:sp>
              <p:nvSpPr>
                <p:cNvPr id="39" name="Rectangle 4"/>
                <p:cNvSpPr>
                  <a:spLocks noChangeArrowheads="1"/>
                </p:cNvSpPr>
                <p:nvPr/>
              </p:nvSpPr>
              <p:spPr bwMode="auto">
                <a:xfrm>
                  <a:off x="3074" y="3573"/>
                  <a:ext cx="1050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0" name="Rectangle 5"/>
                <p:cNvSpPr>
                  <a:spLocks noChangeArrowheads="1"/>
                </p:cNvSpPr>
                <p:nvPr/>
              </p:nvSpPr>
              <p:spPr bwMode="auto">
                <a:xfrm>
                  <a:off x="4124" y="3573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1" name="Rectangle 6"/>
                <p:cNvSpPr>
                  <a:spLocks noChangeArrowheads="1"/>
                </p:cNvSpPr>
                <p:nvPr/>
              </p:nvSpPr>
              <p:spPr bwMode="auto">
                <a:xfrm>
                  <a:off x="51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622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7274" y="3573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4" name="Rectangle 9"/>
                <p:cNvSpPr>
                  <a:spLocks noChangeArrowheads="1"/>
                </p:cNvSpPr>
                <p:nvPr/>
              </p:nvSpPr>
              <p:spPr bwMode="auto">
                <a:xfrm>
                  <a:off x="3074" y="3885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5" name="Rectangle 10"/>
                <p:cNvSpPr>
                  <a:spLocks noChangeArrowheads="1"/>
                </p:cNvSpPr>
                <p:nvPr/>
              </p:nvSpPr>
              <p:spPr bwMode="auto">
                <a:xfrm>
                  <a:off x="41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6" name="Rectangle 11"/>
                <p:cNvSpPr>
                  <a:spLocks noChangeArrowheads="1"/>
                </p:cNvSpPr>
                <p:nvPr/>
              </p:nvSpPr>
              <p:spPr bwMode="auto">
                <a:xfrm>
                  <a:off x="5174" y="3885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7" name="Rectangle 12"/>
                <p:cNvSpPr>
                  <a:spLocks noChangeArrowheads="1"/>
                </p:cNvSpPr>
                <p:nvPr/>
              </p:nvSpPr>
              <p:spPr bwMode="auto">
                <a:xfrm>
                  <a:off x="622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7274" y="3885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3074" y="4197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41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1" name="Rectangle 16"/>
                <p:cNvSpPr>
                  <a:spLocks noChangeArrowheads="1"/>
                </p:cNvSpPr>
                <p:nvPr/>
              </p:nvSpPr>
              <p:spPr bwMode="auto">
                <a:xfrm>
                  <a:off x="5174" y="4197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622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3" name="Rectangle 18"/>
                <p:cNvSpPr>
                  <a:spLocks noChangeArrowheads="1"/>
                </p:cNvSpPr>
                <p:nvPr/>
              </p:nvSpPr>
              <p:spPr bwMode="auto">
                <a:xfrm>
                  <a:off x="7274" y="4197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4" name="Rectangle 19"/>
                <p:cNvSpPr>
                  <a:spLocks noChangeArrowheads="1"/>
                </p:cNvSpPr>
                <p:nvPr/>
              </p:nvSpPr>
              <p:spPr bwMode="auto">
                <a:xfrm>
                  <a:off x="3074" y="4509"/>
                  <a:ext cx="1050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5" name="Rectangle 20"/>
                <p:cNvSpPr>
                  <a:spLocks noChangeArrowheads="1"/>
                </p:cNvSpPr>
                <p:nvPr/>
              </p:nvSpPr>
              <p:spPr bwMode="auto">
                <a:xfrm>
                  <a:off x="412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6" name="Rectangle 21"/>
                <p:cNvSpPr>
                  <a:spLocks noChangeArrowheads="1"/>
                </p:cNvSpPr>
                <p:nvPr/>
              </p:nvSpPr>
              <p:spPr bwMode="auto">
                <a:xfrm>
                  <a:off x="51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7" name="Rectangle 22"/>
                <p:cNvSpPr>
                  <a:spLocks noChangeArrowheads="1"/>
                </p:cNvSpPr>
                <p:nvPr/>
              </p:nvSpPr>
              <p:spPr bwMode="auto">
                <a:xfrm>
                  <a:off x="6224" y="4509"/>
                  <a:ext cx="1049" cy="31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58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4" y="4509"/>
                  <a:ext cx="1049" cy="312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3200"/>
                </a:p>
              </p:txBody>
            </p:sp>
          </p:grpSp>
          <p:sp>
            <p:nvSpPr>
              <p:cNvPr id="59" name="Oval 24"/>
              <p:cNvSpPr>
                <a:spLocks noChangeArrowheads="1"/>
              </p:cNvSpPr>
              <p:nvPr/>
            </p:nvSpPr>
            <p:spPr bwMode="auto">
              <a:xfrm>
                <a:off x="6835006" y="2385833"/>
                <a:ext cx="200025" cy="196850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>
                <a:off x="6939781" y="2654121"/>
                <a:ext cx="0" cy="296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>
                <a:off x="7073131" y="3049408"/>
                <a:ext cx="466725" cy="1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2" name="Line 27"/>
              <p:cNvSpPr>
                <a:spLocks noChangeShapeType="1"/>
              </p:cNvSpPr>
              <p:nvPr/>
            </p:nvSpPr>
            <p:spPr bwMode="auto">
              <a:xfrm>
                <a:off x="7806556" y="3049408"/>
                <a:ext cx="266700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3" name="Line 28"/>
              <p:cNvSpPr>
                <a:spLocks noChangeShapeType="1"/>
              </p:cNvSpPr>
              <p:nvPr/>
            </p:nvSpPr>
            <p:spPr bwMode="auto">
              <a:xfrm>
                <a:off x="8273281" y="3247846"/>
                <a:ext cx="0" cy="198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4" name="Line 29"/>
              <p:cNvSpPr>
                <a:spLocks noChangeShapeType="1"/>
              </p:cNvSpPr>
              <p:nvPr/>
            </p:nvSpPr>
            <p:spPr bwMode="auto">
              <a:xfrm>
                <a:off x="8406631" y="3446283"/>
                <a:ext cx="466725" cy="198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200"/>
              </a:p>
            </p:txBody>
          </p:sp>
          <p:sp>
            <p:nvSpPr>
              <p:cNvPr id="65" name="Text Box 30"/>
              <p:cNvSpPr txBox="1">
                <a:spLocks noChangeArrowheads="1"/>
              </p:cNvSpPr>
              <p:nvPr/>
            </p:nvSpPr>
            <p:spPr bwMode="auto">
              <a:xfrm>
                <a:off x="6930256" y="2257246"/>
                <a:ext cx="733425" cy="296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根节点</a:t>
                </a:r>
                <a:endParaRPr kumimoji="0" lang="zh-CN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7" name="右箭头 66"/>
            <p:cNvSpPr/>
            <p:nvPr/>
          </p:nvSpPr>
          <p:spPr>
            <a:xfrm>
              <a:off x="5022230" y="3108312"/>
              <a:ext cx="1200162" cy="2635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标记</a:t>
            </a:r>
            <a:r>
              <a:rPr lang="en-US" altLang="zh-CN" dirty="0"/>
              <a:t>-</a:t>
            </a:r>
            <a:r>
              <a:rPr lang="zh-CN" altLang="zh-CN" dirty="0"/>
              <a:t>压缩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适合用于存活对象较多的场合，如老年代</a:t>
            </a:r>
            <a:r>
              <a:rPr lang="zh-CN" altLang="zh-CN" dirty="0" smtClean="0"/>
              <a:t>。</a:t>
            </a:r>
            <a:r>
              <a:rPr lang="zh-CN" altLang="zh-CN" dirty="0"/>
              <a:t>它在标记</a:t>
            </a:r>
            <a:r>
              <a:rPr lang="en-US" altLang="zh-CN" dirty="0"/>
              <a:t>-</a:t>
            </a:r>
            <a:r>
              <a:rPr lang="zh-CN" altLang="zh-CN" dirty="0"/>
              <a:t>清除算法的基础上做了一些优化。和标记</a:t>
            </a:r>
            <a:r>
              <a:rPr lang="en-US" altLang="zh-CN" dirty="0"/>
              <a:t>-</a:t>
            </a:r>
            <a:r>
              <a:rPr lang="zh-CN" altLang="zh-CN" dirty="0"/>
              <a:t>清除算法一样，标记</a:t>
            </a:r>
            <a:r>
              <a:rPr lang="en-US" altLang="zh-CN" dirty="0"/>
              <a:t>-</a:t>
            </a:r>
            <a:r>
              <a:rPr lang="zh-CN" altLang="zh-CN" dirty="0"/>
              <a:t>压缩算法也首先</a:t>
            </a:r>
            <a:r>
              <a:rPr lang="zh-CN" altLang="zh-CN"/>
              <a:t>需要</a:t>
            </a:r>
            <a:r>
              <a:rPr lang="zh-CN" altLang="zh-CN" smtClean="0"/>
              <a:t>从</a:t>
            </a:r>
            <a:r>
              <a:rPr lang="zh-CN" altLang="en-US" smtClean="0"/>
              <a:t>根</a:t>
            </a:r>
            <a:r>
              <a:rPr lang="zh-CN" altLang="zh-CN" smtClean="0"/>
              <a:t>节点</a:t>
            </a:r>
            <a:r>
              <a:rPr lang="zh-CN" altLang="zh-CN" dirty="0"/>
              <a:t>开始，对所有可达对象做一次标记。但之后，它并不简单的清理未标记的对象，而是将所有的存活对象压缩到内存的一端。之后，</a:t>
            </a:r>
            <a:r>
              <a:rPr lang="zh-CN" altLang="zh-CN" dirty="0">
                <a:solidFill>
                  <a:srgbClr val="FF0000"/>
                </a:solidFill>
              </a:rPr>
              <a:t>清理边界外所有的空间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压缩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60673" y="5374010"/>
            <a:ext cx="3221748" cy="440878"/>
            <a:chOff x="3935227" y="5527234"/>
            <a:chExt cx="3221748" cy="440878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3935227" y="5527234"/>
              <a:ext cx="1080120" cy="44087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空闲空间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5016826" y="5527234"/>
              <a:ext cx="1080120" cy="44087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垃圾对象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6076855" y="5527234"/>
              <a:ext cx="1080120" cy="440878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存活对象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2574" y="2547607"/>
            <a:ext cx="4602198" cy="1134495"/>
            <a:chOff x="2568575" y="1890713"/>
            <a:chExt cx="3333750" cy="792162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2568575" y="1890713"/>
              <a:ext cx="3333750" cy="792162"/>
              <a:chOff x="3074" y="3573"/>
              <a:chExt cx="5249" cy="1248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3074" y="3573"/>
                <a:ext cx="1050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124" y="3573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17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22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274" y="3573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3074" y="3885"/>
                <a:ext cx="1050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124" y="3885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174" y="3885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6224" y="3885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7274" y="3885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3074" y="4197"/>
                <a:ext cx="1050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4124" y="4197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174" y="4197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6224" y="4197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7274" y="4197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074" y="4509"/>
                <a:ext cx="1050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124" y="4509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5174" y="4509"/>
                <a:ext cx="1049" cy="31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6224" y="4509"/>
                <a:ext cx="1049" cy="312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7274" y="4509"/>
                <a:ext cx="1049" cy="312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4235450" y="1890713"/>
              <a:ext cx="0" cy="296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368800" y="1989138"/>
              <a:ext cx="533400" cy="396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4968875" y="1989138"/>
              <a:ext cx="733425" cy="595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Group 26"/>
          <p:cNvGrpSpPr/>
          <p:nvPr/>
        </p:nvGrpSpPr>
        <p:grpSpPr bwMode="auto">
          <a:xfrm>
            <a:off x="6894438" y="2547607"/>
            <a:ext cx="4032448" cy="1158429"/>
            <a:chOff x="3074" y="3573"/>
            <a:chExt cx="5249" cy="1248"/>
          </a:xfrm>
        </p:grpSpPr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右箭头 53"/>
          <p:cNvSpPr/>
          <p:nvPr/>
        </p:nvSpPr>
        <p:spPr>
          <a:xfrm>
            <a:off x="5382270" y="2988001"/>
            <a:ext cx="1152128" cy="28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5460</Words>
  <Application>WPS 演示</Application>
  <PresentationFormat>自定义</PresentationFormat>
  <Paragraphs>354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微软雅黑</vt:lpstr>
      <vt:lpstr>Arial Black</vt:lpstr>
      <vt:lpstr>黑体</vt:lpstr>
      <vt:lpstr>Arial Unicode MS</vt:lpstr>
      <vt:lpstr>Calibri</vt:lpstr>
      <vt:lpstr>Office 主题</vt:lpstr>
      <vt:lpstr>GC 算法与种类</vt:lpstr>
      <vt:lpstr>GC的概念</vt:lpstr>
      <vt:lpstr>引用计数法</vt:lpstr>
      <vt:lpstr>引用计数法</vt:lpstr>
      <vt:lpstr>引用计数法</vt:lpstr>
      <vt:lpstr>标记-清除</vt:lpstr>
      <vt:lpstr>标记-清除</vt:lpstr>
      <vt:lpstr>标记-压缩</vt:lpstr>
      <vt:lpstr>标记-压缩</vt:lpstr>
      <vt:lpstr>标记-压缩</vt:lpstr>
      <vt:lpstr>复制算法</vt:lpstr>
      <vt:lpstr>复制算法</vt:lpstr>
      <vt:lpstr>复制算法</vt:lpstr>
      <vt:lpstr>复制算法</vt:lpstr>
      <vt:lpstr>分代思想</vt:lpstr>
      <vt:lpstr>GC算法总结整理</vt:lpstr>
      <vt:lpstr>可触及性</vt:lpstr>
      <vt:lpstr>可触及性</vt:lpstr>
      <vt:lpstr>可触及性</vt:lpstr>
      <vt:lpstr>可触及性</vt:lpstr>
      <vt:lpstr>Stop-The-World</vt:lpstr>
      <vt:lpstr>Stop-The-World</vt:lpstr>
      <vt:lpstr>Stop-The-World</vt:lpstr>
      <vt:lpstr>Stop-The-World</vt:lpstr>
      <vt:lpstr>Stop-The-World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739</cp:revision>
  <cp:lastPrinted>2012-03-16T05:44:00Z</cp:lastPrinted>
  <dcterms:created xsi:type="dcterms:W3CDTF">2019-08-22T13:36:57Z</dcterms:created>
  <dcterms:modified xsi:type="dcterms:W3CDTF">2019-08-22T13:37:08Z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