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327" r:id="rId3"/>
    <p:sldId id="346" r:id="rId5"/>
    <p:sldId id="328" r:id="rId6"/>
    <p:sldId id="329" r:id="rId7"/>
    <p:sldId id="330" r:id="rId8"/>
    <p:sldId id="331" r:id="rId9"/>
    <p:sldId id="332" r:id="rId10"/>
    <p:sldId id="333" r:id="rId11"/>
    <p:sldId id="345" r:id="rId12"/>
    <p:sldId id="334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15" r:id="rId23"/>
    <p:sldId id="316" r:id="rId24"/>
    <p:sldId id="317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18" r:id="rId33"/>
    <p:sldId id="319" r:id="rId34"/>
    <p:sldId id="344" r:id="rId35"/>
    <p:sldId id="265" r:id="rId36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44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很频繁，最大停顿时间变短，吞吐量变小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很少，最大停顿时间变长，吞吐量增大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堆的回顾</a:t>
            </a:r>
            <a:endParaRPr lang="en-US" altLang="zh-CN" dirty="0" smtClean="0"/>
          </a:p>
          <a:p>
            <a:r>
              <a:rPr lang="zh-CN" altLang="en-US" dirty="0" smtClean="0"/>
              <a:t>串行收集器</a:t>
            </a:r>
            <a:endParaRPr lang="en-US" altLang="zh-CN" dirty="0" smtClean="0"/>
          </a:p>
          <a:p>
            <a:r>
              <a:rPr lang="zh-CN" altLang="en-US" dirty="0" smtClean="0"/>
              <a:t>并行收集器</a:t>
            </a:r>
            <a:endParaRPr lang="en-US" altLang="zh-CN" dirty="0" smtClean="0"/>
          </a:p>
          <a:p>
            <a:r>
              <a:rPr lang="en-US" altLang="zh-CN" dirty="0" smtClean="0"/>
              <a:t>CMS</a:t>
            </a:r>
            <a:r>
              <a:rPr lang="zh-CN" altLang="en-US" dirty="0" smtClean="0"/>
              <a:t>收集器</a:t>
            </a:r>
            <a:endParaRPr lang="en-US" altLang="zh-CN" dirty="0" smtClean="0"/>
          </a:p>
          <a:p>
            <a:r>
              <a:rPr lang="en-US" altLang="zh-CN" dirty="0" smtClean="0"/>
              <a:t>Tomcat</a:t>
            </a:r>
            <a:r>
              <a:rPr lang="zh-CN" altLang="en-US" dirty="0" smtClean="0"/>
              <a:t>实例演示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收集</a:t>
            </a:r>
            <a:r>
              <a:rPr lang="zh-CN" altLang="en-US" dirty="0" smtClean="0"/>
              <a:t>器</a:t>
            </a:r>
            <a:endParaRPr lang="en-US" altLang="zh-CN" dirty="0"/>
          </a:p>
          <a:p>
            <a:pPr lvl="1"/>
            <a:r>
              <a:rPr lang="en-US" altLang="zh-CN" dirty="0" smtClean="0"/>
              <a:t>Concurrent Mark Sweep </a:t>
            </a:r>
            <a:r>
              <a:rPr lang="zh-CN" altLang="en-US" dirty="0" smtClean="0"/>
              <a:t>并发标记清除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与标记</a:t>
            </a:r>
            <a:r>
              <a:rPr lang="en-US" altLang="zh-CN" dirty="0" smtClean="0"/>
              <a:t>-</a:t>
            </a:r>
            <a:r>
              <a:rPr lang="zh-CN" altLang="en-US" smtClean="0"/>
              <a:t>压缩相比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并发阶段会降低吞吐量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老年代收集器（新生代使用</a:t>
            </a:r>
            <a:r>
              <a:rPr lang="en-US" altLang="zh-CN" dirty="0" err="1" smtClean="0"/>
              <a:t>ParNew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-XX:+</a:t>
            </a:r>
            <a:r>
              <a:rPr lang="en-US" altLang="zh-CN" dirty="0" err="1"/>
              <a:t>UseConcMarkSweepGC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830" y="1749276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5886326" y="1101204"/>
            <a:ext cx="1800200" cy="1008112"/>
          </a:xfrm>
          <a:prstGeom prst="wedgeEllipseCallout">
            <a:avLst>
              <a:gd name="adj1" fmla="val -119600"/>
              <a:gd name="adj2" fmla="val 141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与用户线程一起执行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r>
              <a:rPr lang="zh-CN" altLang="en-US" dirty="0" smtClean="0"/>
              <a:t>运行过程比较复杂，着重实现了标记的过程，可分为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根可以直接关联到的对象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并发标记（和用户线程一起）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主要标记过程，标记全部对象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由于并发标记时，</a:t>
            </a:r>
            <a:r>
              <a:rPr lang="zh-CN" altLang="en-US" dirty="0"/>
              <a:t>用户线程依然</a:t>
            </a:r>
            <a:r>
              <a:rPr lang="zh-CN" altLang="en-US" dirty="0" smtClean="0"/>
              <a:t>运行，因此在正式清理前，再做修正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并发清除</a:t>
            </a:r>
            <a:r>
              <a:rPr lang="zh-CN" altLang="en-US" dirty="0"/>
              <a:t>（</a:t>
            </a:r>
            <a:r>
              <a:rPr lang="zh-CN" altLang="en-US" dirty="0" smtClean="0"/>
              <a:t>和用户线程一起）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基于标记结果，直接清理对象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43150" y="1382249"/>
            <a:ext cx="6902410" cy="3231258"/>
            <a:chOff x="2234" y="2637"/>
            <a:chExt cx="8190" cy="3744"/>
          </a:xfrm>
        </p:grpSpPr>
        <p:sp>
          <p:nvSpPr>
            <p:cNvPr id="6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7" name="AutoShape 36"/>
            <p:cNvSpPr>
              <a:spLocks noChangeArrowheads="1"/>
            </p:cNvSpPr>
            <p:nvPr/>
          </p:nvSpPr>
          <p:spPr bwMode="auto">
            <a:xfrm>
              <a:off x="254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8" name="AutoShape 35"/>
            <p:cNvSpPr>
              <a:spLocks noChangeArrowheads="1"/>
            </p:cNvSpPr>
            <p:nvPr/>
          </p:nvSpPr>
          <p:spPr bwMode="auto">
            <a:xfrm>
              <a:off x="254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9" name="AutoShape 34"/>
            <p:cNvSpPr>
              <a:spLocks noChangeArrowheads="1"/>
            </p:cNvSpPr>
            <p:nvPr/>
          </p:nvSpPr>
          <p:spPr bwMode="auto">
            <a:xfrm>
              <a:off x="254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0" name="AutoShape 33"/>
            <p:cNvSpPr>
              <a:spLocks noChangeArrowheads="1"/>
            </p:cNvSpPr>
            <p:nvPr/>
          </p:nvSpPr>
          <p:spPr bwMode="auto">
            <a:xfrm>
              <a:off x="254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23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 flipH="1">
              <a:off x="380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3914" y="4353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70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初始标记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flipH="1">
              <a:off x="485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4964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AutoShape 26"/>
            <p:cNvSpPr>
              <a:spLocks noChangeArrowheads="1"/>
            </p:cNvSpPr>
            <p:nvPr/>
          </p:nvSpPr>
          <p:spPr bwMode="auto">
            <a:xfrm>
              <a:off x="4963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4964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96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并发标记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4964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 flipH="1">
              <a:off x="6224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6329" y="3885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6329" y="4353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6329" y="4821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2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重新标记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 flipH="1">
              <a:off x="7274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>
              <a:off x="7380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8" name="AutoShape 15"/>
            <p:cNvSpPr>
              <a:spLocks noChangeArrowheads="1"/>
            </p:cNvSpPr>
            <p:nvPr/>
          </p:nvSpPr>
          <p:spPr bwMode="auto">
            <a:xfrm>
              <a:off x="7379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>
              <a:off x="7380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>
              <a:off x="7380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7379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并发清理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 flipH="1">
              <a:off x="86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8744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8743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8744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8744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874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并发重置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>
              <a:off x="2549" y="5914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4019" y="5757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5909" y="5757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7169" y="5757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CMS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09758" y="1125538"/>
            <a:ext cx="501105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1.662: [GC [1 </a:t>
            </a:r>
            <a:r>
              <a:rPr lang="en-US" altLang="zh-CN" sz="1600" b="1" dirty="0"/>
              <a:t>CMS-initial-mark</a:t>
            </a:r>
            <a:r>
              <a:rPr lang="en-US" altLang="zh-CN" sz="1600" dirty="0"/>
              <a:t>: 28122K(49152K)] 29959K(63936K), 0.0046877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1.666: [CMS-concurrent-mark-start]</a:t>
            </a:r>
            <a:endParaRPr lang="zh-CN" altLang="zh-CN" sz="1600" dirty="0"/>
          </a:p>
          <a:p>
            <a:r>
              <a:rPr lang="en-US" altLang="zh-CN" sz="1600" dirty="0"/>
              <a:t>1.699: [</a:t>
            </a:r>
            <a:r>
              <a:rPr lang="en-US" altLang="zh-CN" sz="1600" b="1" dirty="0"/>
              <a:t>CMS-concurrent-mark</a:t>
            </a:r>
            <a:r>
              <a:rPr lang="en-US" altLang="zh-CN" sz="1600" dirty="0"/>
              <a:t>: 0.033/0.033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user=0.25 sys=0.00, real=0.03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1.699: [CMS-concurrent-</a:t>
            </a:r>
            <a:r>
              <a:rPr lang="en-US" altLang="zh-CN" sz="1600" dirty="0" err="1"/>
              <a:t>preclean</a:t>
            </a:r>
            <a:r>
              <a:rPr lang="en-US" altLang="zh-CN" sz="1600" dirty="0"/>
              <a:t>-start]</a:t>
            </a:r>
            <a:endParaRPr lang="zh-CN" altLang="zh-CN" sz="1600" dirty="0"/>
          </a:p>
          <a:p>
            <a:r>
              <a:rPr lang="en-US" altLang="zh-CN" sz="1600" dirty="0"/>
              <a:t>1.700: [CMS-concurrent-</a:t>
            </a:r>
            <a:r>
              <a:rPr lang="en-US" altLang="zh-CN" sz="1600" dirty="0" err="1"/>
              <a:t>preclean</a:t>
            </a:r>
            <a:r>
              <a:rPr lang="en-US" altLang="zh-CN" sz="1600" dirty="0"/>
              <a:t>: 0.000/0.000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1.700: [GC[YG occupancy: 1837 K (14784 K)]1.700: [Rescan (parallel) , 0.0009330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]1.701: [weak refs processing, 0.0000180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[1 </a:t>
            </a:r>
            <a:r>
              <a:rPr lang="en-US" altLang="zh-CN" sz="1600" b="1" dirty="0"/>
              <a:t>CMS-remark</a:t>
            </a:r>
            <a:r>
              <a:rPr lang="en-US" altLang="zh-CN" sz="1600" dirty="0"/>
              <a:t>: 28122K(49152K)] 29959K(63936K), 0.0010248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1.702: [CMS-concurrent-sweep-start]</a:t>
            </a:r>
            <a:endParaRPr lang="zh-CN" altLang="zh-CN" sz="1600" dirty="0"/>
          </a:p>
          <a:p>
            <a:r>
              <a:rPr lang="en-US" altLang="zh-CN" sz="1600" dirty="0"/>
              <a:t>1.739: [</a:t>
            </a:r>
            <a:r>
              <a:rPr lang="en-US" altLang="zh-CN" sz="1600" b="1" dirty="0"/>
              <a:t>CMS-concurrent-sweep</a:t>
            </a:r>
            <a:r>
              <a:rPr lang="en-US" altLang="zh-CN" sz="1600" dirty="0"/>
              <a:t>: 0.035/0.037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user=0.11 sys=0.02, real=0.05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1.739: [CMS-concurrent-reset-start]</a:t>
            </a:r>
            <a:endParaRPr lang="zh-CN" altLang="zh-CN" sz="1600" dirty="0"/>
          </a:p>
          <a:p>
            <a:r>
              <a:rPr lang="en-US" altLang="zh-CN" sz="1600" dirty="0"/>
              <a:t>1.741: [</a:t>
            </a:r>
            <a:r>
              <a:rPr lang="en-US" altLang="zh-CN" sz="1600" b="1" dirty="0"/>
              <a:t>CMS-concurrent-reset</a:t>
            </a:r>
            <a:r>
              <a:rPr lang="en-US" altLang="zh-CN" sz="1600" dirty="0"/>
              <a:t>: 0.001/0.001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 smtClean="0"/>
              <a:t>]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尽可能降低停顿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会影响系统整体吞吐量和性能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比如，在用户</a:t>
            </a:r>
            <a:r>
              <a:rPr lang="zh-CN" altLang="en-US" dirty="0"/>
              <a:t>线程</a:t>
            </a:r>
            <a:r>
              <a:rPr lang="zh-CN" altLang="en-US" dirty="0" smtClean="0"/>
              <a:t>运行过程中，分一半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去做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，系统性能在</a:t>
            </a:r>
            <a:r>
              <a:rPr lang="en-US" altLang="zh-CN" dirty="0" smtClean="0"/>
              <a:t>GC</a:t>
            </a:r>
            <a:r>
              <a:rPr lang="zh-CN" altLang="en-US" dirty="0" smtClean="0"/>
              <a:t>阶段，反应速度就下降一半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清理不彻底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因为在清理阶段，</a:t>
            </a:r>
            <a:r>
              <a:rPr lang="zh-CN" altLang="en-US" dirty="0"/>
              <a:t>用户线程还</a:t>
            </a:r>
            <a:r>
              <a:rPr lang="zh-CN" altLang="en-US" dirty="0" smtClean="0"/>
              <a:t>在运行，会产生新的垃圾，无法清理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因为和用户线程一起运行，不能在空间快满时再清理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XX:CMSInitiatingOccupancyFraction</a:t>
            </a:r>
            <a:r>
              <a:rPr lang="zh-CN" altLang="en-US" dirty="0" smtClean="0"/>
              <a:t>设置触发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的阈值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如果不幸内存预留空间不够，就会引起</a:t>
            </a:r>
            <a:r>
              <a:rPr lang="en-US" altLang="zh-CN" dirty="0"/>
              <a:t>concurrent mode failure</a:t>
            </a:r>
            <a:endParaRPr lang="en-US" altLang="zh-CN" dirty="0" smtClean="0"/>
          </a:p>
          <a:p>
            <a:pPr marL="612775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1341562"/>
            <a:ext cx="907300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33.348: [Full GC 33.348: [CMS33.357: [CMS-concurrent-sweep: 0.035/0.036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user=0.11 sys=0.03, real=0.03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 (</a:t>
            </a:r>
            <a:r>
              <a:rPr lang="en-US" altLang="zh-CN" sz="1600" b="1" dirty="0"/>
              <a:t>concurrent mode failure</a:t>
            </a:r>
            <a:r>
              <a:rPr lang="en-US" altLang="zh-CN" sz="1600" dirty="0"/>
              <a:t>): 47066K-&gt;39901K(49152K), 0.3896802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60771K-&gt;39901K(63936K), [CMS Perm : 22529K-&gt;22529K(32768K)], 0.3897989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user=0.39 sys=0.00, real=0.39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3141762"/>
            <a:ext cx="75608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使用串行收集器作为后备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有关碎片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清除和标记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1032055" y="3389101"/>
            <a:ext cx="3816424" cy="1047386"/>
            <a:chOff x="3074" y="3573"/>
            <a:chExt cx="5249" cy="124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35" name="Group 26"/>
          <p:cNvGrpSpPr/>
          <p:nvPr/>
        </p:nvGrpSpPr>
        <p:grpSpPr bwMode="auto">
          <a:xfrm>
            <a:off x="6390382" y="3333582"/>
            <a:ext cx="4032448" cy="1158429"/>
            <a:chOff x="3074" y="3573"/>
            <a:chExt cx="5249" cy="1248"/>
          </a:xfrm>
        </p:grpSpPr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968158" y="4690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962" y="4690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</a:t>
            </a:r>
            <a:r>
              <a:rPr lang="en-US" altLang="zh-CN" dirty="0" smtClean="0"/>
              <a:t>-</a:t>
            </a:r>
            <a:r>
              <a:rPr lang="zh-CN" altLang="en-US" dirty="0"/>
              <a:t>压缩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 </a:t>
            </a:r>
            <a:r>
              <a:rPr lang="en-US" altLang="zh-CN" dirty="0" err="1"/>
              <a:t>UseCMSCompactAtFullCollection</a:t>
            </a:r>
            <a:r>
              <a:rPr lang="en-US" altLang="zh-CN" dirty="0"/>
              <a:t> Full GC</a:t>
            </a:r>
            <a:r>
              <a:rPr lang="zh-CN" altLang="en-US" dirty="0"/>
              <a:t>后，进行一次</a:t>
            </a:r>
            <a:r>
              <a:rPr lang="zh-CN" altLang="en-US" dirty="0" smtClean="0"/>
              <a:t>整理</a:t>
            </a:r>
            <a:endParaRPr lang="en-US" altLang="zh-CN" dirty="0" smtClean="0"/>
          </a:p>
          <a:p>
            <a:pPr lvl="1"/>
            <a:r>
              <a:rPr lang="zh-CN" altLang="en-US" dirty="0"/>
              <a:t>整理过程是独占的，会引起停顿时间变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CMSFullGCsBeforeCompaction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设置进行几次</a:t>
            </a:r>
            <a:r>
              <a:rPr lang="en-US" altLang="zh-CN" dirty="0"/>
              <a:t>Full GC</a:t>
            </a:r>
            <a:r>
              <a:rPr lang="zh-CN" altLang="en-US" dirty="0"/>
              <a:t>后，进行一次碎片整理</a:t>
            </a:r>
            <a:endParaRPr lang="en-US" altLang="zh-CN" dirty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XX:ParallelCMSThreads</a:t>
            </a:r>
            <a:endParaRPr lang="en-US" altLang="zh-CN" dirty="0" smtClean="0"/>
          </a:p>
          <a:p>
            <a:pPr lvl="1"/>
            <a:r>
              <a:rPr lang="zh-CN" altLang="zh-CN" dirty="0"/>
              <a:t>设定</a:t>
            </a:r>
            <a:r>
              <a:rPr lang="en-US" altLang="zh-CN" dirty="0"/>
              <a:t>CMS</a:t>
            </a:r>
            <a:r>
              <a:rPr lang="zh-CN" altLang="zh-CN" dirty="0"/>
              <a:t>的线程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820" y="2709714"/>
            <a:ext cx="4959490" cy="648072"/>
          </a:xfrm>
        </p:spPr>
        <p:txBody>
          <a:bodyPr/>
          <a:lstStyle/>
          <a:p>
            <a:r>
              <a:rPr lang="zh-CN" altLang="en-US" dirty="0" smtClean="0"/>
              <a:t>为减轻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压力，我们需要注意些什么？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773758" y="1684884"/>
            <a:ext cx="864096" cy="72008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5778314" y="1527532"/>
            <a:ext cx="360040" cy="309634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75564" y="15002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软件如何设计架构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8374" y="27322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代码如何写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8374" y="42545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堆空间如何分配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</a:t>
            </a:r>
            <a:r>
              <a:rPr lang="en-US" altLang="zh-CN" dirty="0" err="1" smtClean="0"/>
              <a:t>UseSerialGC</a:t>
            </a:r>
            <a:r>
              <a:rPr lang="zh-CN" altLang="en-US" dirty="0" smtClean="0"/>
              <a:t>：</a:t>
            </a:r>
            <a:r>
              <a:rPr lang="zh-CN" altLang="zh-CN" dirty="0"/>
              <a:t>在新生代和老年代使用串行收集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设置</a:t>
            </a:r>
            <a:r>
              <a:rPr lang="en-US" altLang="zh-CN" dirty="0" err="1"/>
              <a:t>eden</a:t>
            </a:r>
            <a:r>
              <a:rPr lang="zh-CN" altLang="zh-CN" dirty="0"/>
              <a:t>区大小和</a:t>
            </a:r>
            <a:r>
              <a:rPr lang="en-US" altLang="zh-CN" dirty="0" err="1"/>
              <a:t>survivior</a:t>
            </a:r>
            <a:r>
              <a:rPr lang="zh-CN" altLang="zh-CN" dirty="0"/>
              <a:t>区大小的</a:t>
            </a:r>
            <a:r>
              <a:rPr lang="zh-CN" altLang="zh-CN" dirty="0" smtClean="0"/>
              <a:t>比例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XX:NewRatio</a:t>
            </a:r>
            <a:r>
              <a:rPr lang="en-US" altLang="zh-CN" dirty="0" smtClean="0"/>
              <a:t>:</a:t>
            </a:r>
            <a:r>
              <a:rPr lang="zh-CN" altLang="en-US" dirty="0" smtClean="0"/>
              <a:t>新生代和老年代的比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UseParNewGC</a:t>
            </a:r>
            <a:r>
              <a:rPr lang="zh-CN" altLang="en-US" dirty="0" smtClean="0"/>
              <a:t>：</a:t>
            </a:r>
            <a:r>
              <a:rPr lang="zh-CN" altLang="zh-CN" dirty="0"/>
              <a:t>在新生代使用并行</a:t>
            </a:r>
            <a:r>
              <a:rPr lang="zh-CN" altLang="zh-CN" dirty="0" smtClean="0"/>
              <a:t>收集器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zh-CN" altLang="en-US" dirty="0"/>
              <a:t> ：新生代使用</a:t>
            </a:r>
            <a:r>
              <a:rPr lang="zh-CN" altLang="en-US" dirty="0" smtClean="0"/>
              <a:t>并行回收收集器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r>
              <a:rPr lang="zh-CN" altLang="zh-CN" dirty="0"/>
              <a:t>：老年代使用并行回收收集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XX:ParallelGCThreads</a:t>
            </a:r>
            <a:r>
              <a:rPr lang="zh-CN" altLang="en-US" dirty="0" smtClean="0"/>
              <a:t>：</a:t>
            </a:r>
            <a:r>
              <a:rPr lang="zh-CN" altLang="zh-CN" dirty="0"/>
              <a:t>设置用于垃圾回收的线程</a:t>
            </a:r>
            <a:r>
              <a:rPr lang="zh-CN" altLang="zh-CN" dirty="0" smtClean="0"/>
              <a:t>数</a:t>
            </a:r>
            <a:endParaRPr lang="en-US" altLang="zh-CN" dirty="0" smtClean="0"/>
          </a:p>
          <a:p>
            <a:pPr lvl="0"/>
            <a:r>
              <a:rPr lang="en-US" altLang="zh-CN" dirty="0"/>
              <a:t>-XX:+</a:t>
            </a:r>
            <a:r>
              <a:rPr lang="en-US" altLang="zh-CN" dirty="0" err="1" smtClean="0"/>
              <a:t>UseConcMarkSweepGC</a:t>
            </a:r>
            <a:r>
              <a:rPr lang="zh-CN" altLang="en-US" dirty="0" smtClean="0"/>
              <a:t>：</a:t>
            </a:r>
            <a:r>
              <a:rPr lang="zh-CN" altLang="zh-CN" dirty="0"/>
              <a:t>新生代使用并行收集器，老年代使用</a:t>
            </a:r>
            <a:r>
              <a:rPr lang="en-US" altLang="zh-CN" dirty="0"/>
              <a:t>CMS+</a:t>
            </a:r>
            <a:r>
              <a:rPr lang="zh-CN" altLang="zh-CN" dirty="0"/>
              <a:t>串行收集</a:t>
            </a:r>
            <a:r>
              <a:rPr lang="zh-CN" altLang="zh-CN" dirty="0" smtClean="0"/>
              <a:t>器</a:t>
            </a:r>
            <a:endParaRPr lang="zh-CN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XX:ParallelCMSThreads</a:t>
            </a:r>
            <a:r>
              <a:rPr lang="zh-CN" altLang="zh-CN" dirty="0"/>
              <a:t>：设定</a:t>
            </a:r>
            <a:r>
              <a:rPr lang="en-US" altLang="zh-CN" dirty="0"/>
              <a:t>CMS</a:t>
            </a:r>
            <a:r>
              <a:rPr lang="zh-CN" altLang="zh-CN" dirty="0"/>
              <a:t>的线程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XX:CMSInitiatingOccupancyFraction</a:t>
            </a:r>
            <a:r>
              <a:rPr lang="zh-CN" altLang="zh-CN" dirty="0"/>
              <a:t>：设置</a:t>
            </a:r>
            <a:r>
              <a:rPr lang="en-US" altLang="zh-CN" dirty="0"/>
              <a:t>CMS</a:t>
            </a:r>
            <a:r>
              <a:rPr lang="zh-CN" altLang="zh-CN" dirty="0"/>
              <a:t>收集器在老年代空间被使用多少后</a:t>
            </a:r>
            <a:r>
              <a:rPr lang="zh-CN" altLang="zh-CN" dirty="0" smtClean="0"/>
              <a:t>触发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</a:t>
            </a:r>
            <a:r>
              <a:rPr lang="en-US" altLang="zh-CN" dirty="0" err="1"/>
              <a:t>UseCMSCompactAtFullCollection</a:t>
            </a:r>
            <a:r>
              <a:rPr lang="zh-CN" altLang="zh-CN" dirty="0"/>
              <a:t>：设置</a:t>
            </a:r>
            <a:r>
              <a:rPr lang="en-US" altLang="zh-CN" dirty="0"/>
              <a:t>CMS</a:t>
            </a:r>
            <a:r>
              <a:rPr lang="zh-CN" altLang="zh-CN" dirty="0"/>
              <a:t>收集器在完成垃圾收集后是否要进行一次内存碎片的</a:t>
            </a:r>
            <a:r>
              <a:rPr lang="zh-CN" altLang="zh-CN" dirty="0" smtClean="0"/>
              <a:t>整理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XX:CMSFullGCsBeforeCompaction</a:t>
            </a:r>
            <a:r>
              <a:rPr lang="zh-CN" altLang="zh-CN" dirty="0"/>
              <a:t>：设定进行多少次</a:t>
            </a:r>
            <a:r>
              <a:rPr lang="en-US" altLang="zh-CN" dirty="0"/>
              <a:t>CMS</a:t>
            </a:r>
            <a:r>
              <a:rPr lang="zh-CN" altLang="zh-CN" dirty="0"/>
              <a:t>垃圾回收后，进行一次内存</a:t>
            </a:r>
            <a:r>
              <a:rPr lang="zh-CN" altLang="zh-CN" dirty="0" smtClean="0"/>
              <a:t>压缩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CMSClassUnloadingEnabled</a:t>
            </a:r>
            <a:r>
              <a:rPr lang="zh-CN" altLang="zh-CN" dirty="0"/>
              <a:t>：允许对类元数据进行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/>
              <a:t>XX:CMSInitiatingPermOccupancyFraction</a:t>
            </a:r>
            <a:r>
              <a:rPr lang="zh-CN" altLang="zh-CN" dirty="0"/>
              <a:t>：当永久区占用率达到这一百分比时，启动</a:t>
            </a:r>
            <a:r>
              <a:rPr lang="en-US" altLang="zh-CN" dirty="0"/>
              <a:t>CMS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/>
              <a:t>XX:UseCMSInitiatingOccupancyOnly</a:t>
            </a:r>
            <a:r>
              <a:rPr lang="zh-CN" altLang="zh-CN" dirty="0"/>
              <a:t>：表示只在到达阀值的时候，才进行</a:t>
            </a:r>
            <a:r>
              <a:rPr lang="en-US" altLang="zh-CN" dirty="0"/>
              <a:t>CMS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50022" y="2430240"/>
            <a:ext cx="4692474" cy="936104"/>
            <a:chOff x="5010276" y="2421682"/>
            <a:chExt cx="4692474" cy="936104"/>
          </a:xfrm>
        </p:grpSpPr>
        <p:sp>
          <p:nvSpPr>
            <p:cNvPr id="5" name="矩形 4"/>
            <p:cNvSpPr/>
            <p:nvPr/>
          </p:nvSpPr>
          <p:spPr>
            <a:xfrm>
              <a:off x="501027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 smtClean="0"/>
                <a:t>eden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814318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60640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410448" y="2421682"/>
              <a:ext cx="229230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tenured</a:t>
              </a:r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54064" y="3584796"/>
            <a:ext cx="1596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from     to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– Tomcat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Tomcat 7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 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测试网站吞吐量和延时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有一个不错的吞吐量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648072"/>
          </a:xfrm>
        </p:spPr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84228" y="285373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6516" y="285373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JMeter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5040412" y="342979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80372" y="42266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局域网连接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436" y="3060462"/>
            <a:ext cx="4032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防止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的运行产生影响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个线程，每个线程请求</a:t>
            </a:r>
            <a:r>
              <a:rPr lang="en-US" altLang="zh-CN" dirty="0" smtClean="0"/>
              <a:t>Tomcat 1000</a:t>
            </a:r>
            <a:r>
              <a:rPr lang="zh-CN" altLang="en-US" dirty="0" smtClean="0"/>
              <a:t>次 共</a:t>
            </a:r>
            <a:r>
              <a:rPr lang="en-US" altLang="zh-CN" dirty="0" smtClean="0"/>
              <a:t>10000</a:t>
            </a:r>
            <a:r>
              <a:rPr lang="zh-CN" altLang="en-US" smtClean="0"/>
              <a:t>次请求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46" y="2565698"/>
            <a:ext cx="8143205" cy="35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JDK6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32M</a:t>
            </a:r>
            <a:r>
              <a:rPr lang="zh-CN" altLang="en-US" dirty="0" smtClean="0"/>
              <a:t>堆处理请求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CATALINA_OPTS=-server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-Xmx32M -</a:t>
            </a:r>
            <a:r>
              <a:rPr lang="en-US" altLang="zh-CN" dirty="0" smtClean="0"/>
              <a:t>Xms32M </a:t>
            </a:r>
            <a:r>
              <a:rPr lang="en-US" altLang="zh-CN" dirty="0"/>
              <a:t>-XX:+</a:t>
            </a:r>
            <a:r>
              <a:rPr lang="en-US" altLang="zh-CN" dirty="0" err="1" smtClean="0"/>
              <a:t>HeapDumpOnOutOfMemoryError</a:t>
            </a:r>
            <a:r>
              <a:rPr lang="en-US" altLang="zh-CN" dirty="0" smtClean="0"/>
              <a:t> </a:t>
            </a:r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r>
              <a:rPr lang="en-US" altLang="zh-CN" dirty="0"/>
              <a:t> -</a:t>
            </a:r>
            <a:r>
              <a:rPr lang="en-US" altLang="zh-CN" dirty="0" err="1"/>
              <a:t>XX:PermSize</a:t>
            </a:r>
            <a:r>
              <a:rPr lang="en-US" altLang="zh-CN" dirty="0"/>
              <a:t>=32M </a:t>
            </a: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3326558"/>
            <a:ext cx="89900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1" y="4599460"/>
            <a:ext cx="1121886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</a:t>
            </a:r>
            <a:r>
              <a:rPr lang="zh-CN" altLang="en-US" dirty="0" smtClean="0"/>
              <a:t>使用最大堆</a:t>
            </a:r>
            <a:r>
              <a:rPr lang="en-US" altLang="zh-CN" dirty="0" smtClean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结果：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很少，基本上是</a:t>
            </a:r>
            <a:r>
              <a:rPr lang="en-US" altLang="zh-CN" dirty="0" smtClean="0"/>
              <a:t>Minor GC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645818"/>
            <a:ext cx="89614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1" y="5157986"/>
            <a:ext cx="1065688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5" y="4293890"/>
            <a:ext cx="106473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974558" y="4437906"/>
            <a:ext cx="648072" cy="646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68884" y="5194594"/>
            <a:ext cx="648072" cy="963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0622" y="2709714"/>
            <a:ext cx="3098891" cy="2966638"/>
            <a:chOff x="8550622" y="2709714"/>
            <a:chExt cx="3098891" cy="2966638"/>
          </a:xfrm>
        </p:grpSpPr>
        <p:sp>
          <p:nvSpPr>
            <p:cNvPr id="5" name="TextBox 4"/>
            <p:cNvSpPr txBox="1"/>
            <p:nvPr/>
          </p:nvSpPr>
          <p:spPr>
            <a:xfrm>
              <a:off x="9345257" y="2709714"/>
              <a:ext cx="23042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从</a:t>
              </a:r>
              <a:r>
                <a:rPr lang="en-US" altLang="zh-CN" dirty="0" smtClean="0"/>
                <a:t>16M</a:t>
              </a:r>
              <a:r>
                <a:rPr lang="zh-CN" altLang="en-US" dirty="0" smtClean="0"/>
                <a:t>增长到</a:t>
              </a:r>
              <a:r>
                <a:rPr lang="en-US" altLang="zh-CN" dirty="0" smtClean="0"/>
                <a:t>60M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5" idx="1"/>
            </p:cNvCxnSpPr>
            <p:nvPr/>
          </p:nvCxnSpPr>
          <p:spPr>
            <a:xfrm flipH="1">
              <a:off x="8550622" y="2894380"/>
              <a:ext cx="794635" cy="1543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2"/>
            </p:cNvCxnSpPr>
            <p:nvPr/>
          </p:nvCxnSpPr>
          <p:spPr>
            <a:xfrm flipH="1">
              <a:off x="8716956" y="3079046"/>
              <a:ext cx="1780429" cy="2597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：使用最大堆</a:t>
            </a:r>
            <a:r>
              <a:rPr lang="en-US" altLang="zh-CN" dirty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-Xms64m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结果 </a:t>
            </a:r>
            <a:r>
              <a:rPr lang="en-US" altLang="zh-CN" dirty="0" smtClean="0"/>
              <a:t>GC</a:t>
            </a:r>
            <a:r>
              <a:rPr lang="zh-CN" altLang="en-US" dirty="0" smtClean="0"/>
              <a:t>数量减少 大部分是</a:t>
            </a:r>
            <a:r>
              <a:rPr lang="en-US" altLang="zh-CN" dirty="0" smtClean="0"/>
              <a:t>Minor GC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91" y="5518026"/>
            <a:ext cx="89614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149874"/>
            <a:ext cx="115617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：使用最大堆</a:t>
            </a:r>
            <a:r>
              <a:rPr lang="en-US" altLang="zh-CN" dirty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-Xms64m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/>
              <a:t>UseParallelGC</a:t>
            </a:r>
            <a:r>
              <a:rPr lang="en-US" altLang="zh-CN" dirty="0"/>
              <a:t> 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=4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结果：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压力原本不大，修改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方式影响很小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4509914"/>
            <a:ext cx="89233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6</a:t>
            </a:r>
            <a:endParaRPr lang="en-US" altLang="zh-CN" dirty="0" smtClean="0"/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减小堆大小，增加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压力，使用</a:t>
            </a:r>
            <a:r>
              <a:rPr lang="en-US" altLang="zh-CN" dirty="0" smtClean="0"/>
              <a:t>Serial</a:t>
            </a:r>
            <a:r>
              <a:rPr lang="zh-CN" altLang="en-US" dirty="0"/>
              <a:t>回收器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4149874"/>
            <a:ext cx="89233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6</a:t>
            </a:r>
            <a:endParaRPr lang="en-US" altLang="zh-CN" dirty="0"/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=4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减小堆大小，增加</a:t>
            </a:r>
            <a:r>
              <a:rPr lang="en-US" altLang="zh-CN" dirty="0"/>
              <a:t>GC</a:t>
            </a:r>
            <a:r>
              <a:rPr lang="zh-CN" altLang="en-US" dirty="0"/>
              <a:t>压力，</a:t>
            </a:r>
            <a:r>
              <a:rPr lang="zh-CN" altLang="en-US" dirty="0" smtClean="0"/>
              <a:t>使用并行回收</a:t>
            </a:r>
            <a:r>
              <a:rPr lang="zh-CN" altLang="en-US" dirty="0"/>
              <a:t>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1" y="4580642"/>
            <a:ext cx="89233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6</a:t>
            </a:r>
            <a:endParaRPr lang="en-US" altLang="zh-CN" dirty="0"/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 smtClean="0"/>
              <a:t>UseParNewGC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减小堆大小，增加</a:t>
            </a:r>
            <a:r>
              <a:rPr lang="en-US" altLang="zh-CN" dirty="0"/>
              <a:t>GC</a:t>
            </a:r>
            <a:r>
              <a:rPr lang="zh-CN" altLang="en-US" dirty="0"/>
              <a:t>压力，</a:t>
            </a:r>
            <a:r>
              <a:rPr lang="zh-CN" altLang="en-US" dirty="0" smtClean="0"/>
              <a:t>使用</a:t>
            </a:r>
            <a:r>
              <a:rPr lang="en-US" altLang="zh-CN" dirty="0" err="1"/>
              <a:t>ParNew</a:t>
            </a:r>
            <a:r>
              <a:rPr lang="zh-CN" altLang="en-US" dirty="0" smtClean="0"/>
              <a:t>回收</a:t>
            </a:r>
            <a:r>
              <a:rPr lang="zh-CN" altLang="en-US" dirty="0"/>
              <a:t>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4437905"/>
            <a:ext cx="8932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串行</a:t>
            </a:r>
            <a:r>
              <a:rPr lang="zh-CN" altLang="en-US" dirty="0"/>
              <a:t>收集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最古老，最稳定</a:t>
            </a:r>
            <a:endParaRPr lang="en-US" altLang="zh-CN" dirty="0" smtClean="0"/>
          </a:p>
          <a:p>
            <a:r>
              <a:rPr lang="zh-CN" altLang="en-US" dirty="0" smtClean="0"/>
              <a:t>效率高</a:t>
            </a:r>
            <a:endParaRPr lang="en-US" altLang="zh-CN" dirty="0"/>
          </a:p>
          <a:p>
            <a:r>
              <a:rPr lang="zh-CN" altLang="en-US" dirty="0" smtClean="0"/>
              <a:t>可能会产生较长的停顿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UseSerialGC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新生代、老年代使用串行回收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老年代标记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12168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Tomcat 7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JDK6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不加任何参数启动测试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249617"/>
            <a:ext cx="89423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440160"/>
          </a:xfrm>
        </p:spPr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Tomcat 7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smtClean="0"/>
              <a:t>JDK7</a:t>
            </a:r>
            <a:endParaRPr lang="en-US" altLang="zh-CN" dirty="0"/>
          </a:p>
          <a:p>
            <a:pPr lvl="1"/>
            <a:r>
              <a:rPr lang="zh-CN" altLang="en-US" dirty="0"/>
              <a:t>不加任何参数启动测试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3176587"/>
            <a:ext cx="89423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6566" y="4221882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可能会带来额外的性能提升！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46566" y="4996216"/>
            <a:ext cx="25202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不要忽视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的版本哦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814" y="2637706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细节决定成败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761996" y="1197546"/>
            <a:ext cx="288032" cy="396044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36124" y="1238511"/>
            <a:ext cx="41044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性能的根本在应用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5514" y="2976640"/>
            <a:ext cx="41044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参数属于微调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6124" y="4537983"/>
            <a:ext cx="410445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设置不合理</a:t>
            </a:r>
            <a:r>
              <a:rPr lang="zh-CN" altLang="en-US" smtClean="0"/>
              <a:t>，会影响</a:t>
            </a:r>
            <a:r>
              <a:rPr lang="zh-CN" altLang="en-US" dirty="0" smtClean="0"/>
              <a:t>性能，产生大的延时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串行收集器</a:t>
            </a:r>
            <a:endParaRPr lang="zh-CN" alt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2057347" y="1188949"/>
            <a:ext cx="6381114" cy="3384376"/>
            <a:chOff x="2234" y="2637"/>
            <a:chExt cx="8190" cy="3744"/>
          </a:xfrm>
        </p:grpSpPr>
        <p:sp>
          <p:nvSpPr>
            <p:cNvPr id="23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AutoShape 35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AutoShape 34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AutoShape 33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649" y="3261"/>
              <a:ext cx="157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GC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应用程序暂停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06178" y="4005858"/>
            <a:ext cx="102971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0.844: [GC 0.844: [</a:t>
            </a:r>
            <a:r>
              <a:rPr lang="en-US" altLang="zh-CN" dirty="0" err="1"/>
              <a:t>DefNew</a:t>
            </a:r>
            <a:r>
              <a:rPr lang="en-US" altLang="zh-CN" dirty="0"/>
              <a:t>: 17472K-&gt;2176K(19648K), 0.0188339 </a:t>
            </a:r>
            <a:r>
              <a:rPr lang="en-US" altLang="zh-CN" dirty="0" err="1"/>
              <a:t>secs</a:t>
            </a:r>
            <a:r>
              <a:rPr lang="en-US" altLang="zh-CN" dirty="0"/>
              <a:t>] 17472K-&gt;2375K(63360K), 0.0189186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user=0.01 sys=0.00, real=0.02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84352" y="5013970"/>
            <a:ext cx="102971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8.259: [Full GC 8.259: [Tenured: 43711K-&gt;40302K(43712K), 0.2960477 </a:t>
            </a:r>
            <a:r>
              <a:rPr lang="en-US" altLang="zh-CN" dirty="0" err="1"/>
              <a:t>secs</a:t>
            </a:r>
            <a:r>
              <a:rPr lang="en-US" altLang="zh-CN" dirty="0"/>
              <a:t>] 63350K-&gt;40302K(63360K), [Perm : 17836K-&gt;17836K(32768K)], 0.2961554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user=0.28 sys=0.02, real=0.30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并行收集器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ParNew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UseParNewGC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新生代并行</a:t>
            </a:r>
            <a:endParaRPr lang="en-US" altLang="zh-CN" dirty="0" smtClean="0"/>
          </a:p>
          <a:p>
            <a:pPr lvl="2"/>
            <a:r>
              <a:rPr lang="zh-CN" altLang="en-US" dirty="0"/>
              <a:t>老</a:t>
            </a:r>
            <a:r>
              <a:rPr lang="zh-CN" altLang="en-US" dirty="0" smtClean="0"/>
              <a:t>年代串行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收集器新生代的并行版本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多线程，需要多核支持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限制线程数量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 smtClean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2357934" y="1467467"/>
            <a:ext cx="6523310" cy="3168352"/>
            <a:chOff x="2234" y="2637"/>
            <a:chExt cx="8190" cy="3276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544" y="3885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649" y="2793"/>
              <a:ext cx="1575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GC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多线程并发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应用程序暂停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4544" y="4821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14490" y="4477354"/>
            <a:ext cx="22901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多线程不一定快哦！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2486" y="5159147"/>
            <a:ext cx="950505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0.834: [GC 0.834: [</a:t>
            </a:r>
            <a:r>
              <a:rPr lang="en-US" altLang="zh-CN" sz="1600" dirty="0" err="1">
                <a:solidFill>
                  <a:srgbClr val="FF0000"/>
                </a:solidFill>
              </a:rPr>
              <a:t>ParNew</a:t>
            </a:r>
            <a:r>
              <a:rPr lang="en-US" altLang="zh-CN" sz="1600" dirty="0"/>
              <a:t>: 13184K-&gt;1600K(14784K), 0.0092203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13184K-&gt;1921K(63936K), 0.0093401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 smtClean="0"/>
              <a:t>]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Parallel</a:t>
            </a:r>
            <a:r>
              <a:rPr lang="zh-CN" altLang="en-US" dirty="0" smtClean="0"/>
              <a:t>收集器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ParNew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新生代复制算法</a:t>
            </a:r>
            <a:endParaRPr lang="en-US" altLang="zh-CN" dirty="0" smtClean="0"/>
          </a:p>
          <a:p>
            <a:pPr lvl="1"/>
            <a:r>
              <a:rPr lang="zh-CN" altLang="en-US" dirty="0"/>
              <a:t>老</a:t>
            </a:r>
            <a:r>
              <a:rPr lang="zh-CN" altLang="en-US" dirty="0" smtClean="0"/>
              <a:t>年代 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更加关注吞吐量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收集器</a:t>
            </a:r>
            <a:r>
              <a:rPr lang="en-US" altLang="zh-CN" dirty="0" smtClean="0"/>
              <a:t>+ </a:t>
            </a:r>
            <a:r>
              <a:rPr lang="zh-CN" altLang="en-US" dirty="0" smtClean="0"/>
              <a:t>老年代串行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UseParallelOldGC</a:t>
            </a:r>
            <a:endParaRPr lang="en-US" altLang="zh-CN" dirty="0" smtClean="0"/>
          </a:p>
          <a:p>
            <a:pPr lvl="2"/>
            <a:r>
              <a:rPr lang="zh-CN" altLang="en-US" dirty="0"/>
              <a:t>使用</a:t>
            </a:r>
            <a:r>
              <a:rPr lang="en-US" altLang="zh-CN" dirty="0" smtClean="0"/>
              <a:t>Parallel</a:t>
            </a:r>
            <a:r>
              <a:rPr lang="zh-CN" altLang="en-US" dirty="0"/>
              <a:t>收集器</a:t>
            </a:r>
            <a:r>
              <a:rPr lang="en-US" altLang="zh-CN" dirty="0" smtClean="0"/>
              <a:t>+ </a:t>
            </a:r>
            <a:r>
              <a:rPr lang="zh-CN" altLang="en-US" dirty="0" smtClean="0"/>
              <a:t>并行老年代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91332" y="1506152"/>
            <a:ext cx="7383074" cy="2952328"/>
            <a:chOff x="2234" y="2637"/>
            <a:chExt cx="8190" cy="3276"/>
          </a:xfrm>
        </p:grpSpPr>
        <p:sp>
          <p:nvSpPr>
            <p:cNvPr id="6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4544" y="3885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649" y="2793"/>
              <a:ext cx="1575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GC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多线程并发</a:t>
              </a: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应用程序暂停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2" name="AutoShape 2"/>
            <p:cNvSpPr>
              <a:spLocks noChangeArrowheads="1"/>
            </p:cNvSpPr>
            <p:nvPr/>
          </p:nvSpPr>
          <p:spPr bwMode="auto">
            <a:xfrm>
              <a:off x="4544" y="4821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5914" y="4653930"/>
            <a:ext cx="89289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1.500: [Full GC [</a:t>
            </a:r>
            <a:r>
              <a:rPr lang="en-US" altLang="zh-CN" dirty="0" err="1">
                <a:solidFill>
                  <a:srgbClr val="FF0000"/>
                </a:solidFill>
              </a:rPr>
              <a:t>PSYoungGen</a:t>
            </a:r>
            <a:r>
              <a:rPr lang="en-US" altLang="zh-CN" dirty="0"/>
              <a:t>: 2682K-&gt;0K(19136K)] [</a:t>
            </a:r>
            <a:r>
              <a:rPr lang="en-US" altLang="zh-CN" dirty="0" err="1">
                <a:solidFill>
                  <a:srgbClr val="FF0000"/>
                </a:solidFill>
              </a:rPr>
              <a:t>ParOldGen</a:t>
            </a:r>
            <a:r>
              <a:rPr lang="en-US" altLang="zh-CN" dirty="0"/>
              <a:t>: 28035K-&gt;30437K(43712K)] 30717K-&gt;30437K(62848K) [</a:t>
            </a:r>
            <a:r>
              <a:rPr lang="en-US" altLang="zh-CN" dirty="0" err="1"/>
              <a:t>PSPermGen</a:t>
            </a:r>
            <a:r>
              <a:rPr lang="en-US" altLang="zh-CN" dirty="0"/>
              <a:t>: 10943K-&gt;10928K(32768K)], 0.2902791 </a:t>
            </a:r>
            <a:r>
              <a:rPr lang="en-US" altLang="zh-CN" dirty="0" err="1"/>
              <a:t>secs</a:t>
            </a:r>
            <a:r>
              <a:rPr lang="en-US" altLang="zh-CN" dirty="0"/>
              <a:t>] [Times: user=1.44 sys=0.03, real=0.30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XX:MaxGCPauseMills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最大停顿时间，单位毫秒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尽力保证回收时间不超过设定值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XX:GCTimeRatio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0-100</a:t>
            </a:r>
            <a:r>
              <a:rPr lang="zh-CN" altLang="en-US" dirty="0" smtClean="0"/>
              <a:t>的取值范围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垃圾收集时间占总时间的比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，即最大允许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时间做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zh-CN" altLang="en-US" dirty="0" smtClean="0"/>
              <a:t>这两个参数是矛盾的。因为停顿时间和吞吐量不可能同时调优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5460</Words>
  <Application>WPS 演示</Application>
  <PresentationFormat>自定义</PresentationFormat>
  <Paragraphs>361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Arial Unicode MS</vt:lpstr>
      <vt:lpstr>微软雅黑</vt:lpstr>
      <vt:lpstr>Arial Black</vt:lpstr>
      <vt:lpstr>黑体</vt:lpstr>
      <vt:lpstr>Times New Roman</vt:lpstr>
      <vt:lpstr>Arial Unicode MS</vt:lpstr>
      <vt:lpstr>Calibri</vt:lpstr>
      <vt:lpstr>Office 主题</vt:lpstr>
      <vt:lpstr>GC参数</vt:lpstr>
      <vt:lpstr>堆的回顾</vt:lpstr>
      <vt:lpstr>GC参数 - 串行收集器</vt:lpstr>
      <vt:lpstr>GC参数 - 串行收集器</vt:lpstr>
      <vt:lpstr>GC参数 - 并行收集器</vt:lpstr>
      <vt:lpstr>GC参数 -并行收集器</vt:lpstr>
      <vt:lpstr>GC参数 -并行收集器</vt:lpstr>
      <vt:lpstr>GC参数 -并行收集器</vt:lpstr>
      <vt:lpstr>GC参数 -并行收集器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</vt:lpstr>
      <vt:lpstr>GC参数整理</vt:lpstr>
      <vt:lpstr>GC参数整理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590</cp:revision>
  <cp:lastPrinted>2012-03-16T05:44:00Z</cp:lastPrinted>
  <dcterms:created xsi:type="dcterms:W3CDTF">2019-08-22T13:37:19Z</dcterms:created>
  <dcterms:modified xsi:type="dcterms:W3CDTF">2019-08-22T13:37:25Z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