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42"/>
  </p:handoutMasterIdLst>
  <p:sldIdLst>
    <p:sldId id="315" r:id="rId3"/>
    <p:sldId id="320" r:id="rId5"/>
    <p:sldId id="321" r:id="rId6"/>
    <p:sldId id="322" r:id="rId7"/>
    <p:sldId id="323" r:id="rId8"/>
    <p:sldId id="324" r:id="rId9"/>
    <p:sldId id="325" r:id="rId10"/>
    <p:sldId id="326" r:id="rId11"/>
    <p:sldId id="330" r:id="rId12"/>
    <p:sldId id="356" r:id="rId13"/>
    <p:sldId id="329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19" r:id="rId40"/>
    <p:sldId id="265" r:id="rId41"/>
  </p:sldIdLst>
  <p:sldSz cx="12204700" cy="685927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48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90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3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86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723515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26771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81254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35737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7" autoAdjust="0"/>
    <p:restoredTop sz="87407" autoAdjust="0"/>
  </p:normalViewPr>
  <p:slideViewPr>
    <p:cSldViewPr>
      <p:cViewPr varScale="1">
        <p:scale>
          <a:sx n="78" d="100"/>
          <a:sy n="78" d="100"/>
        </p:scale>
        <p:origin x="-426" y="-84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83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0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85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8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515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71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54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37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只能显示部分线程，一些系统线程无法显示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可以马上找到系统中什么类，占用空间最多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jdk7</a:t>
            </a:r>
            <a:r>
              <a:rPr lang="zh-CN" altLang="en-US" dirty="0" smtClean="0"/>
              <a:t>后，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结构发生变化，但是向</a:t>
            </a:r>
            <a:r>
              <a:rPr lang="en-US" altLang="zh-CN" dirty="0" smtClean="0"/>
              <a:t>8</a:t>
            </a:r>
            <a:r>
              <a:rPr lang="zh-CN" altLang="en-US" dirty="0" smtClean="0"/>
              <a:t>字节对齐后，浅堆还是</a:t>
            </a:r>
            <a:r>
              <a:rPr lang="en-US" altLang="zh-CN" dirty="0" smtClean="0"/>
              <a:t>24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可以看到，所有的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实例浅堆和深堆的大小都是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字节。而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dLine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对象，浅堆为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字节，深堆也是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字节，这是因为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dLine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对象内的两个点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没有被设置为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，因此，即使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dLine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被回收，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也不会被释放。对象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内的引用对象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由于仅在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内还存在引用，因此只要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被释放，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必然也作为垃圾被回收，即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的保留集内，因此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的深堆为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16*2+16=48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字节。</a:t>
            </a:r>
            <a:endParaRPr lang="en-US" altLang="zh-CN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aLine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bLine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对象，由于两者均持有对方的一个点，因此，当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aLine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被回收时，公共点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bLine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中依然有引用存在，故不会被回收，点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不在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aLine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对象的保留集中，因此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aLine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的深堆大小为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16+16=32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字节。对象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bLine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aLine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完全一致。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类的柱状图 ，显示对象数量，总大小等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从类试图切换到实例试图，显示所有的实例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简要介绍</a:t>
            </a:r>
            <a:r>
              <a:rPr lang="en-US" altLang="zh-CN" dirty="0" err="1" smtClean="0"/>
              <a:t>ConcurrentHashMap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sessions</a:t>
            </a:r>
            <a:r>
              <a:rPr lang="zh-CN" altLang="en-US" dirty="0" smtClean="0"/>
              <a:t>推断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直接内存需要</a:t>
            </a:r>
            <a:r>
              <a:rPr lang="en-US" altLang="zh-CN" dirty="0" smtClean="0"/>
              <a:t>GC</a:t>
            </a:r>
            <a:r>
              <a:rPr lang="zh-CN" altLang="en-US" dirty="0" smtClean="0"/>
              <a:t>回收，但是直接内存无法引起</a:t>
            </a:r>
            <a:r>
              <a:rPr lang="en-US" altLang="zh-CN" dirty="0" smtClean="0"/>
              <a:t>GC</a:t>
            </a:r>
            <a:r>
              <a:rPr lang="zh-CN" altLang="en-US" dirty="0" smtClean="0"/>
              <a:t>。直接内存使用满时，无法触发</a:t>
            </a:r>
            <a:r>
              <a:rPr lang="en-US" altLang="zh-CN" dirty="0" smtClean="0"/>
              <a:t>GC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如果堆空间很富余，无法触发</a:t>
            </a:r>
            <a:r>
              <a:rPr lang="en-US" altLang="zh-CN" dirty="0" smtClean="0"/>
              <a:t>GC</a:t>
            </a:r>
            <a:r>
              <a:rPr lang="zh-CN" altLang="en-US" dirty="0" smtClean="0"/>
              <a:t>，直接内存可能就会溢出。如果堆空间触发</a:t>
            </a:r>
            <a:r>
              <a:rPr lang="en-US" altLang="zh-CN" dirty="0" smtClean="0"/>
              <a:t>GC</a:t>
            </a:r>
            <a:r>
              <a:rPr lang="zh-CN" altLang="en-US" dirty="0" smtClean="0"/>
              <a:t>，直接内存可以回收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/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深入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内核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原理、诊断与优化    讲师 </a:t>
            </a:r>
            <a:r>
              <a:rPr lang="zh-CN" altLang="en-US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葛一鸣</a:t>
            </a:r>
            <a:endParaRPr lang="en-US" altLang="zh-CN" sz="1300" baseline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主页 </a:t>
            </a:r>
            <a:r>
              <a:rPr lang="en-US" altLang="zh-CN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http://www.uucode.net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/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defRPr>
            </a:lvl1pPr>
            <a:lvl2pPr marL="54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/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anose="020B0A04020102020204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/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/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54483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0890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63385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17868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08305" indent="-4083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anose="05000000000000000000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190" indent="-34036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44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27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110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930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12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5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78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83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2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85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8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51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71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54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37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堆分析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内存溢出</a:t>
            </a:r>
            <a:r>
              <a:rPr lang="en-US" altLang="zh-CN" dirty="0"/>
              <a:t>(OOM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的原因</a:t>
            </a:r>
            <a:endParaRPr lang="en-US" altLang="zh-CN" dirty="0" smtClean="0"/>
          </a:p>
          <a:p>
            <a:r>
              <a:rPr lang="en-US" altLang="zh-CN" dirty="0" smtClean="0"/>
              <a:t>MAT</a:t>
            </a:r>
            <a:r>
              <a:rPr lang="zh-CN" altLang="en-US" dirty="0" smtClean="0"/>
              <a:t>使用基础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浅堆</a:t>
            </a:r>
            <a:r>
              <a:rPr lang="en-US" altLang="zh-CN" dirty="0" smtClean="0"/>
              <a:t>(Shallow Heap)</a:t>
            </a:r>
            <a:r>
              <a:rPr lang="zh-CN" altLang="en-US" dirty="0" smtClean="0"/>
              <a:t>与深堆</a:t>
            </a:r>
            <a:r>
              <a:rPr lang="en-US" altLang="zh-CN" dirty="0" smtClean="0"/>
              <a:t>(Retained Heap)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显示入引用（</a:t>
            </a:r>
            <a:r>
              <a:rPr lang="en-US" altLang="zh-CN" dirty="0" smtClean="0"/>
              <a:t>incoming</a:t>
            </a:r>
            <a:r>
              <a:rPr lang="zh-CN" altLang="en-US" dirty="0" smtClean="0"/>
              <a:t>）和出引用</a:t>
            </a:r>
            <a:r>
              <a:rPr lang="en-US" altLang="zh-CN" dirty="0" smtClean="0"/>
              <a:t>(outgoing)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支配树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Visual VM</a:t>
            </a:r>
            <a:r>
              <a:rPr lang="zh-CN" altLang="en-US" dirty="0" smtClean="0"/>
              <a:t>分析堆</a:t>
            </a:r>
            <a:endParaRPr lang="en-US" altLang="zh-CN" dirty="0" smtClean="0"/>
          </a:p>
          <a:p>
            <a:r>
              <a:rPr lang="en-US" altLang="zh-CN" dirty="0" smtClean="0"/>
              <a:t>Tomcat OOM</a:t>
            </a:r>
            <a:r>
              <a:rPr lang="zh-CN" altLang="en-US" dirty="0" smtClean="0"/>
              <a:t>分析案例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</a:t>
            </a:r>
            <a:r>
              <a:rPr lang="zh-CN" altLang="en-US" dirty="0"/>
              <a:t>使用基础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Memory </a:t>
            </a:r>
            <a:r>
              <a:rPr lang="en-US" altLang="zh-CN" dirty="0" smtClean="0"/>
              <a:t>Analyzer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的软件</a:t>
            </a:r>
            <a:endParaRPr lang="en-US" altLang="zh-CN" dirty="0" smtClean="0"/>
          </a:p>
          <a:p>
            <a:r>
              <a:rPr lang="en-US" altLang="zh-CN" dirty="0"/>
              <a:t>http://</a:t>
            </a:r>
            <a:r>
              <a:rPr lang="en-US" altLang="zh-CN" dirty="0" smtClean="0"/>
              <a:t>www.eclipse.org/mat</a:t>
            </a:r>
            <a:r>
              <a:rPr lang="en-US" altLang="zh-CN" dirty="0"/>
              <a:t>/</a:t>
            </a:r>
            <a:endParaRPr lang="zh-CN" altLang="en-US" dirty="0"/>
          </a:p>
        </p:txBody>
      </p:sp>
      <p:pic>
        <p:nvPicPr>
          <p:cNvPr id="1026" name="Picture 2" descr="Memory Analyzer Screensho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382" y="1485578"/>
            <a:ext cx="3744416" cy="413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</a:t>
            </a:r>
            <a:r>
              <a:rPr lang="zh-CN" altLang="en-US" dirty="0"/>
              <a:t>使用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50" y="1557586"/>
            <a:ext cx="5256584" cy="3453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92564" y="1603519"/>
            <a:ext cx="410881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柱状图显示，显示每个类的使用情况，</a:t>
            </a:r>
            <a:endParaRPr lang="en-US" altLang="zh-CN" dirty="0" smtClean="0"/>
          </a:p>
          <a:p>
            <a:r>
              <a:rPr lang="zh-CN" altLang="en-US" dirty="0" smtClean="0"/>
              <a:t>比如类的数量，所占空间等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</a:t>
            </a:r>
            <a:r>
              <a:rPr lang="zh-CN" altLang="en-US" dirty="0"/>
              <a:t>使用基础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10" y="1242148"/>
            <a:ext cx="7923213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54520" y="1284167"/>
            <a:ext cx="305420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显示支配树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</a:t>
            </a:r>
            <a:r>
              <a:rPr lang="zh-CN" altLang="en-US" dirty="0"/>
              <a:t>使用基础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98" y="1557586"/>
            <a:ext cx="4320480" cy="2802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14318" y="1413570"/>
            <a:ext cx="579998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zh-CN" dirty="0"/>
              <a:t>在对象引用图中，所有指向对象</a:t>
            </a:r>
            <a:r>
              <a:rPr lang="en-US" altLang="zh-CN" dirty="0"/>
              <a:t>B</a:t>
            </a:r>
            <a:r>
              <a:rPr lang="zh-CN" altLang="zh-CN" dirty="0"/>
              <a:t>的路径都经过对象</a:t>
            </a:r>
            <a:r>
              <a:rPr lang="en-US" altLang="zh-CN" dirty="0"/>
              <a:t>A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则</a:t>
            </a:r>
            <a:r>
              <a:rPr lang="zh-CN" altLang="zh-CN" dirty="0"/>
              <a:t>认为对象</a:t>
            </a:r>
            <a:r>
              <a:rPr lang="en-US" altLang="zh-CN" dirty="0"/>
              <a:t>A</a:t>
            </a:r>
            <a:r>
              <a:rPr lang="zh-CN" altLang="zh-CN" dirty="0"/>
              <a:t>支配对象</a:t>
            </a:r>
            <a:r>
              <a:rPr lang="en-US" altLang="zh-CN" dirty="0" smtClean="0"/>
              <a:t>B</a:t>
            </a:r>
            <a:endParaRPr lang="en-US" altLang="zh-CN" dirty="0" smtClean="0"/>
          </a:p>
          <a:p>
            <a:r>
              <a:rPr lang="zh-CN" altLang="zh-CN" dirty="0"/>
              <a:t>如果对象</a:t>
            </a:r>
            <a:r>
              <a:rPr lang="en-US" altLang="zh-CN" dirty="0"/>
              <a:t>A</a:t>
            </a:r>
            <a:r>
              <a:rPr lang="zh-CN" altLang="zh-CN" dirty="0"/>
              <a:t>是离对象</a:t>
            </a:r>
            <a:r>
              <a:rPr lang="en-US" altLang="zh-CN" dirty="0"/>
              <a:t>B</a:t>
            </a:r>
            <a:r>
              <a:rPr lang="zh-CN" altLang="zh-CN" dirty="0"/>
              <a:t>最近的一个支配对象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则</a:t>
            </a:r>
            <a:r>
              <a:rPr lang="zh-CN" altLang="zh-CN" dirty="0"/>
              <a:t>认为对象</a:t>
            </a:r>
            <a:r>
              <a:rPr lang="en-US" altLang="zh-CN" dirty="0"/>
              <a:t>A</a:t>
            </a:r>
            <a:r>
              <a:rPr lang="zh-CN" altLang="zh-CN" dirty="0"/>
              <a:t>为对象</a:t>
            </a:r>
            <a:r>
              <a:rPr lang="en-US" altLang="zh-CN" dirty="0"/>
              <a:t>B</a:t>
            </a:r>
            <a:r>
              <a:rPr lang="zh-CN" altLang="zh-CN" dirty="0"/>
              <a:t>的直接支配者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3798" y="4635534"/>
            <a:ext cx="13388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对象引用图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1985" y="4635534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支配树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14318" y="3069754"/>
            <a:ext cx="302433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支配者被回收，被支配对象也被回收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</a:t>
            </a:r>
            <a:r>
              <a:rPr lang="zh-CN" altLang="en-US" dirty="0"/>
              <a:t>使用基础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79" y="1848340"/>
            <a:ext cx="9620383" cy="2733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5979" y="1269554"/>
            <a:ext cx="1569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显示线程信息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</a:t>
            </a:r>
            <a:r>
              <a:rPr lang="zh-CN" altLang="en-US" dirty="0"/>
              <a:t>使用基础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9" y="1125538"/>
            <a:ext cx="7632848" cy="510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68916" y="1125538"/>
            <a:ext cx="324036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显示堆总体信息，比如消耗最大的一些对象等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</a:t>
            </a:r>
            <a:r>
              <a:rPr lang="zh-CN" altLang="en-US" dirty="0"/>
              <a:t>使用基础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10" y="1070256"/>
            <a:ext cx="8399463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760795" y="2421682"/>
            <a:ext cx="273630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显示一个对象引用的对象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766646" y="2791014"/>
            <a:ext cx="273630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显示引用这个对象的对象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</a:t>
            </a:r>
            <a:r>
              <a:rPr lang="zh-CN" altLang="en-US" dirty="0"/>
              <a:t>使用基础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1341562"/>
            <a:ext cx="7351713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90582" y="1351406"/>
            <a:ext cx="20162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浅堆 深堆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</a:t>
            </a:r>
            <a:r>
              <a:rPr lang="zh-CN" altLang="en-US" dirty="0"/>
              <a:t>使用基础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浅堆 </a:t>
            </a:r>
            <a:endParaRPr lang="en-US" altLang="zh-CN" dirty="0" smtClean="0"/>
          </a:p>
          <a:p>
            <a:pPr lvl="1"/>
            <a:r>
              <a:rPr lang="zh-CN" altLang="zh-CN" dirty="0"/>
              <a:t>一个对象结构所占用的内存</a:t>
            </a:r>
            <a:r>
              <a:rPr lang="zh-CN" altLang="zh-CN" dirty="0" smtClean="0"/>
              <a:t>大小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54483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zh-CN" dirty="0"/>
              <a:t>个</a:t>
            </a:r>
            <a:r>
              <a:rPr lang="en-US" altLang="zh-CN" dirty="0" err="1"/>
              <a:t>int</a:t>
            </a:r>
            <a:r>
              <a:rPr lang="zh-CN" altLang="zh-CN" dirty="0"/>
              <a:t>类型以及一个引用类型合计占用内存</a:t>
            </a:r>
            <a:r>
              <a:rPr lang="en-US" altLang="zh-CN" dirty="0"/>
              <a:t>3*4+4=16</a:t>
            </a:r>
            <a:r>
              <a:rPr lang="zh-CN" altLang="zh-CN" dirty="0"/>
              <a:t>个字节。再加上对象头的</a:t>
            </a:r>
            <a:r>
              <a:rPr lang="en-US" altLang="zh-CN" dirty="0"/>
              <a:t>8</a:t>
            </a:r>
            <a:r>
              <a:rPr lang="zh-CN" altLang="zh-CN" dirty="0"/>
              <a:t>个字节，因此</a:t>
            </a:r>
            <a:r>
              <a:rPr lang="en-US" altLang="zh-CN" dirty="0"/>
              <a:t>String</a:t>
            </a:r>
            <a:r>
              <a:rPr lang="zh-CN" altLang="zh-CN" dirty="0"/>
              <a:t>对象占用的空间，即浅堆的大小是</a:t>
            </a:r>
            <a:r>
              <a:rPr lang="en-US" altLang="zh-CN" dirty="0"/>
              <a:t>16+8=24</a:t>
            </a:r>
            <a:r>
              <a:rPr lang="zh-CN" altLang="zh-CN" dirty="0" smtClean="0"/>
              <a:t>字节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对象大小按照</a:t>
            </a:r>
            <a:r>
              <a:rPr lang="en-US" altLang="zh-CN" dirty="0" smtClean="0"/>
              <a:t>8</a:t>
            </a:r>
            <a:r>
              <a:rPr lang="zh-CN" altLang="en-US" dirty="0" smtClean="0"/>
              <a:t>字节对齐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浅堆大小和对象的内容无关，只和对象的结构有关</a:t>
            </a:r>
            <a:endParaRPr lang="en-US" altLang="zh-CN" dirty="0" smtClean="0"/>
          </a:p>
          <a:p>
            <a:r>
              <a:rPr lang="zh-CN" altLang="en-US" dirty="0" smtClean="0"/>
              <a:t>深堆</a:t>
            </a:r>
            <a:endParaRPr lang="en-US" altLang="zh-CN" dirty="0" smtClean="0"/>
          </a:p>
          <a:p>
            <a:pPr lvl="1"/>
            <a:r>
              <a:rPr lang="zh-CN" altLang="zh-CN" dirty="0"/>
              <a:t>一个对象被</a:t>
            </a:r>
            <a:r>
              <a:rPr lang="en-US" altLang="zh-CN" dirty="0"/>
              <a:t>GC</a:t>
            </a:r>
            <a:r>
              <a:rPr lang="zh-CN" altLang="zh-CN" dirty="0"/>
              <a:t>回收后，可以真实释放的内存</a:t>
            </a:r>
            <a:r>
              <a:rPr lang="zh-CN" altLang="zh-CN" dirty="0" smtClean="0"/>
              <a:t>大小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只能通过对象访问到的（直接或者间接）所有对象的浅堆之和 （支配树）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853" y="2133650"/>
            <a:ext cx="151961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50" y="2205658"/>
            <a:ext cx="2304256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66446" y="2381032"/>
            <a:ext cx="31983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JDK7</a:t>
            </a:r>
            <a:r>
              <a:rPr lang="zh-CN" altLang="en-US" dirty="0" smtClean="0"/>
              <a:t>后，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结构发生变化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</a:t>
            </a:r>
            <a:r>
              <a:rPr lang="zh-CN" altLang="en-US" dirty="0"/>
              <a:t>使用基础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8" y="1197546"/>
            <a:ext cx="25146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22" y="1197546"/>
            <a:ext cx="39624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22" y="2853730"/>
            <a:ext cx="52101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内存溢出</a:t>
            </a:r>
            <a:r>
              <a:rPr lang="en-US" altLang="zh-CN" dirty="0"/>
              <a:t>(OOM)</a:t>
            </a:r>
            <a:r>
              <a:rPr lang="zh-CN" altLang="en-US" dirty="0"/>
              <a:t>的</a:t>
            </a:r>
            <a:r>
              <a:rPr lang="zh-CN" altLang="en-US" dirty="0" smtClean="0"/>
              <a:t>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中，有哪些内存区间？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717974" y="3151716"/>
            <a:ext cx="54373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堆</a:t>
            </a:r>
            <a:endParaRPr lang="zh-CN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582070" y="3151716"/>
            <a:ext cx="126188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永久区</a:t>
            </a:r>
            <a:endParaRPr lang="zh-CN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175038" y="3151716"/>
            <a:ext cx="126188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线程栈</a:t>
            </a:r>
            <a:endParaRPr lang="zh-C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759214" y="3159098"/>
            <a:ext cx="162095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直接内存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</a:t>
            </a:r>
            <a:r>
              <a:rPr lang="zh-CN" altLang="en-US" dirty="0"/>
              <a:t>使用基础</a:t>
            </a:r>
            <a:endParaRPr lang="zh-CN" altLang="en-US" dirty="0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152400" y="15240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2014443" y="1806054"/>
            <a:ext cx="6799168" cy="2461481"/>
            <a:chOff x="2496" y="3417"/>
            <a:chExt cx="8190" cy="2964"/>
          </a:xfrm>
        </p:grpSpPr>
        <p:sp>
          <p:nvSpPr>
            <p:cNvPr id="6" name="AutoShape 23"/>
            <p:cNvSpPr>
              <a:spLocks noChangeAspect="1" noChangeArrowheads="1" noTextEdit="1"/>
            </p:cNvSpPr>
            <p:nvPr/>
          </p:nvSpPr>
          <p:spPr bwMode="auto">
            <a:xfrm>
              <a:off x="2496" y="3417"/>
              <a:ext cx="8190" cy="2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" name="Oval 22"/>
            <p:cNvSpPr>
              <a:spLocks noChangeArrowheads="1"/>
            </p:cNvSpPr>
            <p:nvPr/>
          </p:nvSpPr>
          <p:spPr bwMode="auto">
            <a:xfrm>
              <a:off x="2865" y="5445"/>
              <a:ext cx="1155" cy="6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aLine</a:t>
              </a:r>
              <a:endPara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8" name="Oval 21"/>
            <p:cNvSpPr>
              <a:spLocks noChangeArrowheads="1"/>
            </p:cNvSpPr>
            <p:nvPr/>
          </p:nvSpPr>
          <p:spPr bwMode="auto">
            <a:xfrm>
              <a:off x="4440" y="5445"/>
              <a:ext cx="1154" cy="6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bLine</a:t>
              </a:r>
              <a:endPara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" name="Oval 20"/>
            <p:cNvSpPr>
              <a:spLocks noChangeArrowheads="1"/>
            </p:cNvSpPr>
            <p:nvPr/>
          </p:nvSpPr>
          <p:spPr bwMode="auto">
            <a:xfrm>
              <a:off x="6014" y="5445"/>
              <a:ext cx="1154" cy="6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cLine</a:t>
              </a:r>
              <a:endPara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" name="Oval 19"/>
            <p:cNvSpPr>
              <a:spLocks noChangeArrowheads="1"/>
            </p:cNvSpPr>
            <p:nvPr/>
          </p:nvSpPr>
          <p:spPr bwMode="auto">
            <a:xfrm>
              <a:off x="7591" y="5445"/>
              <a:ext cx="1152" cy="6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dLine</a:t>
              </a:r>
              <a:endPara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4229" y="4197"/>
              <a:ext cx="631" cy="6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3598" y="4197"/>
              <a:ext cx="631" cy="6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858" y="4197"/>
              <a:ext cx="631" cy="6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endPara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118" y="4197"/>
              <a:ext cx="631" cy="6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6748" y="4197"/>
              <a:ext cx="631" cy="6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e</a:t>
              </a:r>
              <a:endPara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7378" y="4197"/>
              <a:ext cx="630" cy="6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f</a:t>
              </a:r>
              <a:endPara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8008" y="4197"/>
              <a:ext cx="631" cy="6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g</a:t>
              </a:r>
              <a:endPara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 flipV="1">
              <a:off x="3389" y="4821"/>
              <a:ext cx="42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V="1">
              <a:off x="3494" y="4821"/>
              <a:ext cx="945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4544" y="4821"/>
              <a:ext cx="21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 flipV="1">
              <a:off x="4964" y="4821"/>
              <a:ext cx="21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 flipV="1">
              <a:off x="6434" y="4821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 flipV="1">
              <a:off x="6644" y="4821"/>
              <a:ext cx="315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4" name="Line 5"/>
            <p:cNvSpPr>
              <a:spLocks noChangeShapeType="1"/>
            </p:cNvSpPr>
            <p:nvPr/>
          </p:nvSpPr>
          <p:spPr bwMode="auto">
            <a:xfrm flipH="1" flipV="1">
              <a:off x="7799" y="4821"/>
              <a:ext cx="21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5" name="Line 4"/>
            <p:cNvSpPr>
              <a:spLocks noChangeShapeType="1"/>
            </p:cNvSpPr>
            <p:nvPr/>
          </p:nvSpPr>
          <p:spPr bwMode="auto">
            <a:xfrm flipV="1">
              <a:off x="8324" y="4821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6" name="Rectangle 3"/>
            <p:cNvSpPr>
              <a:spLocks noChangeArrowheads="1"/>
            </p:cNvSpPr>
            <p:nvPr/>
          </p:nvSpPr>
          <p:spPr bwMode="auto">
            <a:xfrm>
              <a:off x="3494" y="4197"/>
              <a:ext cx="3885" cy="6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3494" y="3729"/>
              <a:ext cx="378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设置为</a:t>
              </a: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null</a:t>
              </a:r>
              <a:r>
                <a:rPr kumimoji="0" lang="zh-CN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，释放空间</a:t>
              </a: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</a:t>
            </a:r>
            <a:r>
              <a:rPr lang="zh-CN" altLang="en-US" dirty="0"/>
              <a:t>使用基础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1111828"/>
            <a:ext cx="7992888" cy="5119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93838" y="1472419"/>
            <a:ext cx="237566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 smtClean="0"/>
              <a:t>f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488060" y="1749418"/>
            <a:ext cx="24334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/>
              <a:t>g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713752" y="2198875"/>
            <a:ext cx="24334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/>
              <a:t>a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714280" y="2475874"/>
            <a:ext cx="24334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/>
              <a:t>b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642982" y="1882718"/>
            <a:ext cx="531376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aline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684048" y="3285778"/>
            <a:ext cx="24334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/>
              <a:t>a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85104" y="3533052"/>
            <a:ext cx="24334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/>
              <a:t>c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642982" y="2832247"/>
            <a:ext cx="675392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bline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682992" y="4334648"/>
            <a:ext cx="24334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/>
              <a:t>d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684048" y="4581922"/>
            <a:ext cx="24334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/>
              <a:t>e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678802" y="3919149"/>
            <a:ext cx="675392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/>
              <a:t>cline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707872" y="5342760"/>
            <a:ext cx="24334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/>
              <a:t>f</a:t>
            </a:r>
            <a:endParaRPr lang="zh-CN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708928" y="5590034"/>
            <a:ext cx="24334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/>
              <a:t>g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665084" y="4941962"/>
            <a:ext cx="675392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dline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Visual VM</a:t>
            </a:r>
            <a:r>
              <a:rPr lang="zh-CN" altLang="en-US" dirty="0"/>
              <a:t>分析</a:t>
            </a:r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720080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自带的多功能分析工具，可以用来分析堆</a:t>
            </a:r>
            <a:r>
              <a:rPr lang="en-US" altLang="zh-CN" dirty="0" smtClean="0"/>
              <a:t>Dump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50" y="2061642"/>
            <a:ext cx="7027863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Visual VM</a:t>
            </a:r>
            <a:r>
              <a:rPr lang="zh-CN" altLang="en-US" dirty="0"/>
              <a:t>分析堆</a:t>
            </a:r>
            <a:endParaRPr lang="zh-CN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8" y="1181100"/>
            <a:ext cx="7094537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Visual VM</a:t>
            </a:r>
            <a:r>
              <a:rPr lang="zh-CN" altLang="en-US" dirty="0"/>
              <a:t>分析堆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1413570"/>
            <a:ext cx="61341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2382" y="3429794"/>
            <a:ext cx="24334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/>
              <a:t>d</a:t>
            </a:r>
            <a:endParaRPr lang="zh-CN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082404" y="4509914"/>
            <a:ext cx="675392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/>
              <a:t>cline</a:t>
            </a:r>
            <a:endParaRPr lang="zh-CN" altLang="en-US" sz="12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84" y="5420841"/>
            <a:ext cx="6408712" cy="34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Visual VM</a:t>
            </a:r>
            <a:r>
              <a:rPr lang="zh-CN" altLang="en-US" dirty="0"/>
              <a:t>分析堆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8" y="1256734"/>
            <a:ext cx="7559192" cy="475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3638" y="1317178"/>
            <a:ext cx="17281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OQL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Visual VM</a:t>
            </a:r>
            <a:r>
              <a:rPr lang="zh-CN" altLang="en-US" dirty="0"/>
              <a:t>分析堆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40" y="1315522"/>
            <a:ext cx="7475537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64332" y="1321192"/>
            <a:ext cx="237452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返回引用了</a:t>
            </a:r>
            <a:r>
              <a:rPr lang="en-US" altLang="zh-CN" dirty="0" smtClean="0"/>
              <a:t>(0,0)</a:t>
            </a:r>
            <a:r>
              <a:rPr lang="zh-CN" altLang="en-US" dirty="0" smtClean="0"/>
              <a:t>这个点的所有对象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Tomcat OOM</a:t>
            </a:r>
            <a:r>
              <a:rPr lang="zh-CN" altLang="en-US" dirty="0"/>
              <a:t>分析案例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Tomcat OOM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Tomcat </a:t>
            </a:r>
            <a:r>
              <a:rPr lang="zh-CN" altLang="en-US" dirty="0" smtClean="0"/>
              <a:t>在接收大量请求时发生</a:t>
            </a:r>
            <a:r>
              <a:rPr lang="en-US" altLang="zh-CN" dirty="0" smtClean="0"/>
              <a:t>OOM</a:t>
            </a:r>
            <a:r>
              <a:rPr lang="zh-CN" altLang="en-US" dirty="0" smtClean="0"/>
              <a:t>，获取堆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文件，进行分析。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MAT</a:t>
            </a:r>
            <a:r>
              <a:rPr lang="zh-CN" altLang="en-US" dirty="0" smtClean="0"/>
              <a:t>打开堆</a:t>
            </a:r>
            <a:endParaRPr lang="en-US" altLang="zh-CN" dirty="0" smtClean="0"/>
          </a:p>
          <a:p>
            <a:r>
              <a:rPr lang="zh-CN" altLang="en-US" dirty="0" smtClean="0"/>
              <a:t>分析目的：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找出</a:t>
            </a:r>
            <a:r>
              <a:rPr lang="en-US" altLang="zh-CN" dirty="0" smtClean="0"/>
              <a:t>OOM</a:t>
            </a:r>
            <a:r>
              <a:rPr lang="zh-CN" altLang="en-US" dirty="0" smtClean="0"/>
              <a:t>的原因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推测系统</a:t>
            </a:r>
            <a:r>
              <a:rPr lang="en-US" altLang="zh-CN" dirty="0" smtClean="0"/>
              <a:t>OOM</a:t>
            </a:r>
            <a:r>
              <a:rPr lang="zh-CN" altLang="en-US" dirty="0" smtClean="0"/>
              <a:t>时的状态</a:t>
            </a:r>
            <a:endParaRPr lang="en-US" altLang="zh-CN" dirty="0" smtClean="0"/>
          </a:p>
          <a:p>
            <a:pPr lvl="1"/>
            <a:r>
              <a:rPr lang="zh-CN" altLang="en-US" dirty="0"/>
              <a:t>给</a:t>
            </a:r>
            <a:r>
              <a:rPr lang="zh-CN" altLang="en-US" dirty="0" smtClean="0"/>
              <a:t>出解决这个</a:t>
            </a:r>
            <a:r>
              <a:rPr lang="en-US" altLang="zh-CN" dirty="0" smtClean="0"/>
              <a:t>OOM</a:t>
            </a:r>
            <a:r>
              <a:rPr lang="zh-CN" altLang="en-US" dirty="0" smtClean="0"/>
              <a:t>的方法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Tomcat OOM</a:t>
            </a:r>
            <a:r>
              <a:rPr lang="zh-CN" altLang="en-US" dirty="0"/>
              <a:t>分析案例</a:t>
            </a: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8" y="1125538"/>
            <a:ext cx="8027615" cy="5111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Tomcat OOM</a:t>
            </a:r>
            <a:r>
              <a:rPr lang="zh-CN" altLang="en-US" dirty="0"/>
              <a:t>分析案例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10" y="1701602"/>
            <a:ext cx="9228137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内存溢出</a:t>
            </a:r>
            <a:r>
              <a:rPr lang="en-US" altLang="zh-CN" dirty="0"/>
              <a:t>(OOM)</a:t>
            </a:r>
            <a:r>
              <a:rPr lang="zh-CN" altLang="en-US" dirty="0"/>
              <a:t>的原因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堆溢出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782" y="1845618"/>
            <a:ext cx="590465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ArrayList</a:t>
            </a:r>
            <a:r>
              <a:rPr lang="en-US" altLang="zh-CN" dirty="0"/>
              <a:t>&lt;byte[]&gt; list=new </a:t>
            </a:r>
            <a:r>
              <a:rPr lang="en-US" altLang="zh-CN" dirty="0" err="1"/>
              <a:t>ArrayList</a:t>
            </a:r>
            <a:r>
              <a:rPr lang="en-US" altLang="zh-CN" dirty="0"/>
              <a:t>&lt;byte[]&gt;();</a:t>
            </a:r>
            <a:endParaRPr lang="en-US" altLang="zh-CN" dirty="0"/>
          </a:p>
          <a:p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=0;i&lt;1024;i++){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list.add</a:t>
            </a:r>
            <a:r>
              <a:rPr lang="en-US" altLang="zh-CN" dirty="0"/>
              <a:t>(new byte[1024*1024]);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9036" y="3812650"/>
            <a:ext cx="33843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占用大量堆空间，直接溢出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8290" y="4532729"/>
            <a:ext cx="7848872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Exception in thread "main" </a:t>
            </a:r>
            <a:r>
              <a:rPr lang="en-US" altLang="zh-CN" sz="1600" dirty="0" err="1"/>
              <a:t>java.lang.OutOfMemoryError</a:t>
            </a:r>
            <a:r>
              <a:rPr lang="en-US" altLang="zh-CN" sz="1600" dirty="0"/>
              <a:t>: Java heap space</a:t>
            </a:r>
            <a:endParaRPr lang="en-US" altLang="zh-CN" sz="1600" dirty="0"/>
          </a:p>
          <a:p>
            <a:r>
              <a:rPr lang="en-US" altLang="zh-CN" sz="1600" dirty="0"/>
              <a:t>at geym.jvm.ch8.oom.SimpleHeapOOM.main(</a:t>
            </a:r>
            <a:r>
              <a:rPr lang="en-US" altLang="zh-CN" sz="1600" u="sng" dirty="0"/>
              <a:t>SimpleHeapOOM.java:14)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89782" y="5518026"/>
            <a:ext cx="410881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解决方法：增大堆空间，</a:t>
            </a:r>
            <a:r>
              <a:rPr lang="zh-CN" altLang="en-US" dirty="0"/>
              <a:t>及时</a:t>
            </a:r>
            <a:r>
              <a:rPr lang="zh-CN" altLang="en-US" dirty="0" smtClean="0"/>
              <a:t>释放内存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Tomcat OOM</a:t>
            </a:r>
            <a:r>
              <a:rPr lang="zh-CN" altLang="en-US" dirty="0"/>
              <a:t>分析案例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8" y="1226095"/>
            <a:ext cx="6624736" cy="453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Tomcat OOM</a:t>
            </a:r>
            <a:r>
              <a:rPr lang="zh-CN" altLang="en-US" dirty="0"/>
              <a:t>分析案例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1233487"/>
            <a:ext cx="6624736" cy="454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Tomcat OOM</a:t>
            </a:r>
            <a:r>
              <a:rPr lang="zh-CN" altLang="en-US" dirty="0"/>
              <a:t>分析案例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8" y="1197546"/>
            <a:ext cx="7180263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Tomcat OOM</a:t>
            </a:r>
            <a:r>
              <a:rPr lang="zh-CN" altLang="en-US" dirty="0"/>
              <a:t>分析案例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90382" y="1413570"/>
            <a:ext cx="25827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确认是否有大量</a:t>
            </a:r>
            <a:r>
              <a:rPr lang="en-US" altLang="zh-CN" dirty="0" smtClean="0"/>
              <a:t>session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10" y="981522"/>
            <a:ext cx="536515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Tomcat OOM</a:t>
            </a:r>
            <a:r>
              <a:rPr lang="zh-CN" altLang="en-US" dirty="0"/>
              <a:t>分析案例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1295810"/>
            <a:ext cx="8780463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Tomcat OOM</a:t>
            </a:r>
            <a:r>
              <a:rPr lang="zh-CN" altLang="en-US" dirty="0"/>
              <a:t>分析案例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3853116"/>
            <a:ext cx="50958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1341562"/>
            <a:ext cx="48768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58334" y="1341562"/>
            <a:ext cx="554461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9941/((1403324677648-1403324645728)/1000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/>
              <a:t>= </a:t>
            </a:r>
            <a:r>
              <a:rPr lang="en-US" altLang="zh-CN" dirty="0" smtClean="0"/>
              <a:t>320</a:t>
            </a:r>
            <a:r>
              <a:rPr lang="zh-CN" altLang="en-US" dirty="0" smtClean="0"/>
              <a:t>次</a:t>
            </a:r>
            <a:r>
              <a:rPr lang="en-US" altLang="zh-CN" dirty="0" smtClean="0"/>
              <a:t>/</a:t>
            </a:r>
            <a:r>
              <a:rPr lang="zh-CN" altLang="en-US" dirty="0" smtClean="0"/>
              <a:t>秒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958334" y="2421682"/>
            <a:ext cx="554461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结论，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32M</a:t>
            </a:r>
            <a:r>
              <a:rPr lang="zh-CN" altLang="en-US" dirty="0" smtClean="0"/>
              <a:t>内存下，承受每秒</a:t>
            </a:r>
            <a:r>
              <a:rPr lang="en-US" altLang="zh-CN" dirty="0" smtClean="0"/>
              <a:t>320</a:t>
            </a:r>
            <a:r>
              <a:rPr lang="zh-CN" altLang="en-US" dirty="0" smtClean="0"/>
              <a:t>次请求，持续</a:t>
            </a:r>
            <a:r>
              <a:rPr lang="en-US" altLang="zh-CN" dirty="0" smtClean="0"/>
              <a:t>31</a:t>
            </a:r>
            <a:r>
              <a:rPr lang="zh-CN" altLang="en-US" dirty="0" smtClean="0"/>
              <a:t>秒，合计</a:t>
            </a:r>
            <a:r>
              <a:rPr lang="en-US" altLang="zh-CN" dirty="0" smtClean="0"/>
              <a:t>9941</a:t>
            </a:r>
            <a:r>
              <a:rPr lang="zh-CN" altLang="en-US" dirty="0" smtClean="0"/>
              <a:t>次请求，导致</a:t>
            </a:r>
            <a:r>
              <a:rPr lang="en-US" altLang="zh-CN" dirty="0" smtClean="0"/>
              <a:t>OOM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Tomcat OOM</a:t>
            </a:r>
            <a:r>
              <a:rPr lang="zh-CN" altLang="en-US" dirty="0"/>
              <a:t>分析案例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解决方法：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OOM</a:t>
            </a:r>
            <a:r>
              <a:rPr lang="zh-CN" altLang="en-US" dirty="0" smtClean="0"/>
              <a:t>由于保存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过多引起，可以考虑增加堆大小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如果应用允许，缩短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的过期时间，使得</a:t>
            </a:r>
            <a:r>
              <a:rPr lang="en-US" altLang="zh-CN" dirty="0" smtClean="0"/>
              <a:t>session</a:t>
            </a:r>
            <a:r>
              <a:rPr lang="zh-CN" altLang="en-US" dirty="0"/>
              <a:t>可以及时</a:t>
            </a:r>
            <a:r>
              <a:rPr lang="zh-CN" altLang="en-US" dirty="0" smtClean="0"/>
              <a:t>过期，并回收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/>
              <a:t>堆分析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37854" y="2349674"/>
            <a:ext cx="8494633" cy="175432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5400" dirty="0"/>
              <a:t>真相来自探寻</a:t>
            </a:r>
            <a:r>
              <a:rPr lang="zh-CN" altLang="en-US" sz="5400" dirty="0" smtClean="0"/>
              <a:t>，</a:t>
            </a:r>
            <a:endParaRPr lang="en-US" altLang="zh-CN" sz="5400" dirty="0" smtClean="0"/>
          </a:p>
          <a:p>
            <a:r>
              <a:rPr lang="zh-CN" altLang="en-US" sz="5400" dirty="0" smtClean="0"/>
              <a:t>来自</a:t>
            </a:r>
            <a:r>
              <a:rPr lang="zh-CN" altLang="en-US" sz="5400" dirty="0"/>
              <a:t>我们自身对世界的认识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内存溢出</a:t>
            </a:r>
            <a:r>
              <a:rPr lang="en-US" altLang="zh-CN" dirty="0"/>
              <a:t>(OOM)</a:t>
            </a:r>
            <a:r>
              <a:rPr lang="zh-CN" altLang="en-US" dirty="0"/>
              <a:t>的原因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742" y="1029442"/>
            <a:ext cx="10984230" cy="5041187"/>
          </a:xfrm>
        </p:spPr>
        <p:txBody>
          <a:bodyPr/>
          <a:lstStyle/>
          <a:p>
            <a:r>
              <a:rPr lang="zh-CN" altLang="en-US" sz="1600" dirty="0" smtClean="0"/>
              <a:t>永久区</a:t>
            </a:r>
            <a:endParaRPr lang="en-US" altLang="zh-CN" sz="1600" dirty="0" smtClean="0"/>
          </a:p>
          <a:p>
            <a:pPr lvl="1"/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73758" y="1557586"/>
            <a:ext cx="10225136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生成大量的类</a:t>
            </a:r>
            <a:endParaRPr lang="en-US" altLang="zh-CN" sz="1400" dirty="0" smtClean="0"/>
          </a:p>
          <a:p>
            <a:r>
              <a:rPr lang="en-US" altLang="zh-CN" sz="1400" dirty="0" smtClean="0"/>
              <a:t>public </a:t>
            </a:r>
            <a:r>
              <a:rPr lang="en-US" altLang="zh-CN" sz="1400" dirty="0"/>
              <a:t>static void main(String[]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 {</a:t>
            </a:r>
            <a:endParaRPr lang="en-US" altLang="zh-CN" sz="1400" dirty="0"/>
          </a:p>
          <a:p>
            <a:r>
              <a:rPr lang="en-US" altLang="zh-CN" sz="1400" dirty="0"/>
              <a:t>    for(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=0;i&lt;100000;i++){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CglibBean</a:t>
            </a:r>
            <a:r>
              <a:rPr lang="en-US" altLang="zh-CN" sz="1400" dirty="0"/>
              <a:t> bean = new </a:t>
            </a:r>
            <a:r>
              <a:rPr lang="en-US" altLang="zh-CN" sz="1400" dirty="0" err="1"/>
              <a:t>CglibBean</a:t>
            </a:r>
            <a:r>
              <a:rPr lang="en-US" altLang="zh-CN" sz="1400" dirty="0"/>
              <a:t>("geym.jvm.ch3.perm.bean"+i,new </a:t>
            </a:r>
            <a:r>
              <a:rPr lang="en-US" altLang="zh-CN" sz="1400" dirty="0" err="1"/>
              <a:t>HashMap</a:t>
            </a:r>
            <a:r>
              <a:rPr lang="en-US" altLang="zh-CN" sz="1400" dirty="0"/>
              <a:t>());</a:t>
            </a:r>
            <a:endParaRPr lang="en-US" altLang="zh-CN" sz="1400" dirty="0"/>
          </a:p>
          <a:p>
            <a:r>
              <a:rPr lang="en-US" altLang="zh-CN" sz="1400" dirty="0"/>
              <a:t>    }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73758" y="2931441"/>
            <a:ext cx="7978830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Caused by: </a:t>
            </a:r>
            <a:r>
              <a:rPr lang="en-US" altLang="zh-CN" sz="1400" dirty="0" err="1"/>
              <a:t>java.lang.OutOfMemoryError</a:t>
            </a:r>
            <a:r>
              <a:rPr lang="en-US" altLang="zh-CN" sz="1400" dirty="0"/>
              <a:t>: </a:t>
            </a:r>
            <a:r>
              <a:rPr lang="en-US" altLang="zh-CN" sz="1400" b="1" dirty="0" err="1">
                <a:solidFill>
                  <a:srgbClr val="FF0000"/>
                </a:solidFill>
              </a:rPr>
              <a:t>PermGen</a:t>
            </a:r>
            <a:r>
              <a:rPr lang="en-US" altLang="zh-CN" sz="1400" b="1" dirty="0">
                <a:solidFill>
                  <a:srgbClr val="FF0000"/>
                </a:solidFill>
              </a:rPr>
              <a:t> space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r>
              <a:rPr lang="en-US" altLang="zh-CN" sz="1400" dirty="0" smtClean="0"/>
              <a:t>[</a:t>
            </a:r>
            <a:r>
              <a:rPr lang="en-US" altLang="zh-CN" sz="1400" dirty="0"/>
              <a:t>Full GC[Tenured: 2523K-&gt;2523K(10944K), 0.0125610 </a:t>
            </a:r>
            <a:r>
              <a:rPr lang="en-US" altLang="zh-CN" sz="1400" dirty="0" err="1"/>
              <a:t>secs</a:t>
            </a:r>
            <a:r>
              <a:rPr lang="en-US" altLang="zh-CN" sz="1400" dirty="0"/>
              <a:t>] 2523K-&gt;2523K(15936K), </a:t>
            </a:r>
            <a:endParaRPr lang="en-US" altLang="zh-CN" sz="1400" dirty="0" smtClean="0"/>
          </a:p>
          <a:p>
            <a:r>
              <a:rPr lang="en-US" altLang="zh-CN" sz="1400" dirty="0" smtClean="0"/>
              <a:t>[</a:t>
            </a:r>
            <a:r>
              <a:rPr lang="en-US" altLang="zh-CN" sz="1400" dirty="0"/>
              <a:t>Perm : </a:t>
            </a:r>
            <a:r>
              <a:rPr lang="en-US" altLang="zh-CN" sz="1400" b="1" dirty="0">
                <a:solidFill>
                  <a:srgbClr val="FF0000"/>
                </a:solidFill>
              </a:rPr>
              <a:t>4095K-&gt;4095K(4096K)</a:t>
            </a:r>
            <a:r>
              <a:rPr lang="en-US" altLang="zh-CN" sz="1400" dirty="0"/>
              <a:t>], 0.0125868 </a:t>
            </a:r>
            <a:r>
              <a:rPr lang="en-US" altLang="zh-CN" sz="1400" dirty="0" err="1"/>
              <a:t>secs</a:t>
            </a:r>
            <a:r>
              <a:rPr lang="en-US" altLang="zh-CN" sz="1400" dirty="0"/>
              <a:t>] [Times: user=0.02 sys=0.00, real=0.01 </a:t>
            </a:r>
            <a:r>
              <a:rPr lang="en-US" altLang="zh-CN" sz="1400" dirty="0" err="1"/>
              <a:t>secs</a:t>
            </a:r>
            <a:r>
              <a:rPr lang="en-US" altLang="zh-CN" sz="1400" dirty="0"/>
              <a:t>] </a:t>
            </a:r>
            <a:endParaRPr lang="en-US" altLang="zh-CN" sz="1400" dirty="0"/>
          </a:p>
          <a:p>
            <a:r>
              <a:rPr lang="en-US" altLang="zh-CN" sz="1400" dirty="0"/>
              <a:t>Heap</a:t>
            </a:r>
            <a:endParaRPr lang="en-US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def</a:t>
            </a:r>
            <a:r>
              <a:rPr lang="en-US" altLang="zh-CN" sz="1400" dirty="0"/>
              <a:t> new generation   total 4992K, used 89K [0x28280000, 0x287e0000, 0x2d7d0000)</a:t>
            </a:r>
            <a:endParaRPr lang="en-US" altLang="zh-CN" sz="1400" dirty="0"/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eden</a:t>
            </a:r>
            <a:r>
              <a:rPr lang="en-US" altLang="zh-CN" sz="1400" dirty="0"/>
              <a:t> space 4480K,   2% used [0x28280000, 0x282966d0, 0x286e0000)</a:t>
            </a:r>
            <a:endParaRPr lang="en-US" altLang="zh-CN" sz="1400" dirty="0"/>
          </a:p>
          <a:p>
            <a:r>
              <a:rPr lang="en-US" altLang="zh-CN" sz="1400" dirty="0"/>
              <a:t>  from space 512K,   0% used [0x286e0000, 0x286e0000, 0x28760000)</a:t>
            </a:r>
            <a:endParaRPr lang="en-US" altLang="zh-CN" sz="1400" dirty="0"/>
          </a:p>
          <a:p>
            <a:r>
              <a:rPr lang="en-US" altLang="zh-CN" sz="1400" dirty="0"/>
              <a:t>  to   space 512K,   0% used [0x28760000, 0x28760000, 0x287e0000)</a:t>
            </a:r>
            <a:endParaRPr lang="en-US" altLang="zh-CN" sz="1400" dirty="0"/>
          </a:p>
          <a:p>
            <a:r>
              <a:rPr lang="en-US" altLang="zh-CN" sz="1400" dirty="0"/>
              <a:t> tenured generation   total 10944K, used 2523K [0x2d7d0000, 0x2e280000, 0x38280000)</a:t>
            </a:r>
            <a:endParaRPr lang="en-US" altLang="zh-CN" sz="1400" dirty="0"/>
          </a:p>
          <a:p>
            <a:r>
              <a:rPr lang="it-IT" altLang="zh-CN" sz="1400" dirty="0"/>
              <a:t>   the space 10944K,  23% used [0x2d7d0000, 0x2da46cf0, 0x2da46e00, 0x2e280000)</a:t>
            </a:r>
            <a:endParaRPr lang="it-IT" altLang="zh-CN" sz="1400" dirty="0"/>
          </a:p>
          <a:p>
            <a:r>
              <a:rPr lang="en-US" altLang="zh-CN" sz="1400" dirty="0"/>
              <a:t> compacting perm gen  total 4096K, used 4095K [0x38280000, 0x38680000, 0x38680000)</a:t>
            </a:r>
            <a:endParaRPr lang="en-US" altLang="zh-CN" sz="1400" dirty="0"/>
          </a:p>
          <a:p>
            <a:r>
              <a:rPr lang="en-US" altLang="zh-CN" sz="1400" dirty="0"/>
              <a:t>   the space 4096K,  </a:t>
            </a:r>
            <a:r>
              <a:rPr lang="en-US" altLang="zh-CN" sz="1400" b="1" dirty="0">
                <a:solidFill>
                  <a:srgbClr val="FF0000"/>
                </a:solidFill>
              </a:rPr>
              <a:t>99%</a:t>
            </a:r>
            <a:r>
              <a:rPr lang="en-US" altLang="zh-CN" sz="1400" dirty="0"/>
              <a:t> used [0x38280000, 0x3867fff0, 0x38680000, 0x38680000)</a:t>
            </a:r>
            <a:endParaRPr lang="en-US" altLang="zh-CN" sz="1400" dirty="0"/>
          </a:p>
          <a:p>
            <a:r>
              <a:rPr lang="da-DK" altLang="zh-CN" sz="1400" dirty="0"/>
              <a:t>    ro space 10240K,  44% used [0x38680000, 0x38af73f0, 0x38af7400, 0x39080000)</a:t>
            </a:r>
            <a:endParaRPr lang="da-DK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rw</a:t>
            </a:r>
            <a:r>
              <a:rPr lang="en-US" altLang="zh-CN" sz="1400" dirty="0"/>
              <a:t> space 12288K,  52% used [0x39080000, 0x396cdd28, 0x396cde00, 0x39c80000)</a:t>
            </a:r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762698" y="2946376"/>
            <a:ext cx="2236196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解决方法：</a:t>
            </a:r>
            <a:endParaRPr lang="en-US" altLang="zh-CN" dirty="0" smtClean="0"/>
          </a:p>
          <a:p>
            <a:r>
              <a:rPr lang="zh-CN" altLang="en-US" dirty="0" smtClean="0"/>
              <a:t>增大</a:t>
            </a:r>
            <a:r>
              <a:rPr lang="en-US" altLang="zh-CN" dirty="0" smtClean="0"/>
              <a:t>Perm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r>
              <a:rPr lang="zh-CN" altLang="en-US" dirty="0" smtClean="0"/>
              <a:t>允许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回收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内存溢出</a:t>
            </a:r>
            <a:r>
              <a:rPr lang="en-US" altLang="zh-CN" dirty="0"/>
              <a:t>(OOM)</a:t>
            </a:r>
            <a:r>
              <a:rPr lang="zh-CN" altLang="en-US" dirty="0"/>
              <a:t>的原因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栈溢出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这里的栈溢出指，在创建线程的时候，需要为线程分配栈空间，这个栈空间是向操作系统请求的，如果操作系统无法给出足够的空间，就会抛出</a:t>
            </a:r>
            <a:r>
              <a:rPr lang="en-US" altLang="zh-CN" dirty="0" smtClean="0"/>
              <a:t>OOM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582070" y="3040087"/>
            <a:ext cx="3459726" cy="1512168"/>
            <a:chOff x="1637854" y="2709714"/>
            <a:chExt cx="3459726" cy="1512168"/>
          </a:xfrm>
        </p:grpSpPr>
        <p:sp>
          <p:nvSpPr>
            <p:cNvPr id="5" name="矩形 4"/>
            <p:cNvSpPr/>
            <p:nvPr/>
          </p:nvSpPr>
          <p:spPr>
            <a:xfrm>
              <a:off x="1637854" y="3310180"/>
              <a:ext cx="1728192" cy="9117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堆空间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369388" y="3310180"/>
              <a:ext cx="1728192" cy="9117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线程栈空间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637854" y="2709714"/>
              <a:ext cx="3459726" cy="600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操作系统可分配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内存溢出</a:t>
            </a:r>
            <a:r>
              <a:rPr lang="en-US" altLang="zh-CN" dirty="0"/>
              <a:t>(OOM)</a:t>
            </a:r>
            <a:r>
              <a:rPr lang="zh-CN" altLang="en-US" dirty="0"/>
              <a:t>的原因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718" y="1260031"/>
            <a:ext cx="626933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class </a:t>
            </a:r>
            <a:r>
              <a:rPr lang="en-US" altLang="zh-CN" dirty="0" err="1"/>
              <a:t>SleepThread</a:t>
            </a:r>
            <a:r>
              <a:rPr lang="en-US" altLang="zh-CN" dirty="0"/>
              <a:t> implements Runnable{</a:t>
            </a:r>
            <a:endParaRPr lang="en-US" altLang="zh-CN" dirty="0"/>
          </a:p>
          <a:p>
            <a:r>
              <a:rPr lang="en-US" altLang="zh-CN" dirty="0"/>
              <a:t>    public void run(){</a:t>
            </a:r>
            <a:endParaRPr lang="en-US" altLang="zh-CN" dirty="0"/>
          </a:p>
          <a:p>
            <a:r>
              <a:rPr lang="en-US" altLang="zh-CN" dirty="0"/>
              <a:t>        try {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Thread.sleep</a:t>
            </a:r>
            <a:r>
              <a:rPr lang="en-US" altLang="zh-CN" dirty="0"/>
              <a:t>(10000000);</a:t>
            </a:r>
            <a:endParaRPr lang="en-US" altLang="zh-CN" dirty="0"/>
          </a:p>
          <a:p>
            <a:r>
              <a:rPr lang="en-US" altLang="zh-CN" dirty="0"/>
              <a:t>        } catch (</a:t>
            </a:r>
            <a:r>
              <a:rPr lang="en-US" altLang="zh-CN" dirty="0" err="1"/>
              <a:t>InterruptedException</a:t>
            </a:r>
            <a:r>
              <a:rPr lang="en-US" altLang="zh-CN" dirty="0"/>
              <a:t> e) {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    }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[]){</a:t>
            </a:r>
            <a:endParaRPr lang="en-US" altLang="zh-CN" dirty="0"/>
          </a:p>
          <a:p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=0;i&lt;1000;i++){</a:t>
            </a:r>
            <a:endParaRPr lang="en-US" altLang="zh-CN" dirty="0"/>
          </a:p>
          <a:p>
            <a:r>
              <a:rPr lang="en-US" altLang="zh-CN" dirty="0"/>
              <a:t>        new Thread(new </a:t>
            </a:r>
            <a:r>
              <a:rPr lang="en-US" altLang="zh-CN" dirty="0" err="1"/>
              <a:t>SleepThread</a:t>
            </a:r>
            <a:r>
              <a:rPr lang="en-US" altLang="zh-CN" dirty="0"/>
              <a:t>(),"Thread"+</a:t>
            </a:r>
            <a:r>
              <a:rPr lang="en-US" altLang="zh-CN" dirty="0" err="1"/>
              <a:t>i</a:t>
            </a:r>
            <a:r>
              <a:rPr lang="en-US" altLang="zh-CN" dirty="0"/>
              <a:t>).start();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("Thread"+</a:t>
            </a:r>
            <a:r>
              <a:rPr lang="en-US" altLang="zh-CN" dirty="0" err="1"/>
              <a:t>i</a:t>
            </a:r>
            <a:r>
              <a:rPr lang="en-US" altLang="zh-CN" dirty="0"/>
              <a:t>+" created");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22430" y="1260031"/>
            <a:ext cx="23042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-Xmx1g -Xss1m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22430" y="1845618"/>
            <a:ext cx="518457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Exception in thread "main" </a:t>
            </a:r>
            <a:r>
              <a:rPr lang="en-US" altLang="zh-CN" dirty="0" err="1"/>
              <a:t>java.lang.OutOfMemoryError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r>
              <a:rPr lang="en-US" altLang="zh-CN" dirty="0" smtClean="0"/>
              <a:t>unable </a:t>
            </a:r>
            <a:r>
              <a:rPr lang="en-US" altLang="zh-CN" dirty="0"/>
              <a:t>to create new native thread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6460" y="2951218"/>
            <a:ext cx="5150546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解决方法：</a:t>
            </a:r>
            <a:endParaRPr lang="en-US" altLang="zh-CN" dirty="0" smtClean="0"/>
          </a:p>
          <a:p>
            <a:r>
              <a:rPr lang="zh-CN" altLang="en-US" b="1" dirty="0" smtClean="0"/>
              <a:t>减少</a:t>
            </a:r>
            <a:r>
              <a:rPr lang="zh-CN" altLang="en-US" dirty="0" smtClean="0"/>
              <a:t>堆内存</a:t>
            </a:r>
            <a:endParaRPr lang="en-US" altLang="zh-CN" dirty="0" smtClean="0"/>
          </a:p>
          <a:p>
            <a:r>
              <a:rPr lang="zh-CN" altLang="en-US" b="1" dirty="0" smtClean="0"/>
              <a:t>减少</a:t>
            </a:r>
            <a:r>
              <a:rPr lang="zh-CN" altLang="en-US" dirty="0" smtClean="0"/>
              <a:t>线程栈大小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内存溢出</a:t>
            </a:r>
            <a:r>
              <a:rPr lang="en-US" altLang="zh-CN" dirty="0"/>
              <a:t>(OOM)</a:t>
            </a:r>
            <a:r>
              <a:rPr lang="zh-CN" altLang="en-US" dirty="0"/>
              <a:t>的原因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直接内存溢出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ByteBuffer.allocateDirect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无法从操作系统获得足够的空间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3078014" y="2952946"/>
            <a:ext cx="4176464" cy="1512168"/>
            <a:chOff x="3222030" y="2884469"/>
            <a:chExt cx="4176464" cy="1512168"/>
          </a:xfrm>
        </p:grpSpPr>
        <p:grpSp>
          <p:nvGrpSpPr>
            <p:cNvPr id="4" name="组合 3"/>
            <p:cNvGrpSpPr/>
            <p:nvPr/>
          </p:nvGrpSpPr>
          <p:grpSpPr>
            <a:xfrm>
              <a:off x="3222030" y="2884469"/>
              <a:ext cx="4176464" cy="1512168"/>
              <a:chOff x="1637854" y="2709714"/>
              <a:chExt cx="3459726" cy="1512168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637855" y="3310180"/>
                <a:ext cx="1133359" cy="9117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堆空间</a:t>
                </a:r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023874" y="3310180"/>
                <a:ext cx="1073706" cy="9117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直接内存</a:t>
                </a:r>
                <a:endParaRPr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637854" y="2709714"/>
                <a:ext cx="3459726" cy="6004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操作系统可分配</a:t>
                </a:r>
                <a:endParaRPr lang="zh-CN" altLang="en-US" dirty="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593494" y="3484935"/>
              <a:ext cx="1508858" cy="9117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线程栈空间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内存溢出</a:t>
            </a:r>
            <a:r>
              <a:rPr lang="en-US" altLang="zh-CN" dirty="0"/>
              <a:t>(OOM)</a:t>
            </a:r>
            <a:r>
              <a:rPr lang="zh-CN" altLang="en-US" dirty="0"/>
              <a:t>的原因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8228" y="1624138"/>
            <a:ext cx="4392488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=0;i&lt;1024;i++){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ByteBuffer.allocateDirect</a:t>
            </a:r>
            <a:r>
              <a:rPr lang="en-US" altLang="zh-CN" dirty="0"/>
              <a:t>(1024*1024);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System.gc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66246" y="1624138"/>
            <a:ext cx="34563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-Xmx1g -XX:+</a:t>
            </a:r>
            <a:r>
              <a:rPr lang="en-US" altLang="zh-CN" dirty="0" err="1"/>
              <a:t>PrintGCDetails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246" y="2277666"/>
            <a:ext cx="619268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246" y="3595924"/>
            <a:ext cx="6370637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6750422" y="3595924"/>
            <a:ext cx="1008112" cy="1743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64748" y="5405368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空间富余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986" y="3612143"/>
            <a:ext cx="440173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解决方法：</a:t>
            </a:r>
            <a:endParaRPr lang="en-US" altLang="zh-CN" dirty="0" smtClean="0"/>
          </a:p>
          <a:p>
            <a:r>
              <a:rPr lang="zh-CN" altLang="en-US" b="1" dirty="0" smtClean="0"/>
              <a:t>减少</a:t>
            </a:r>
            <a:r>
              <a:rPr lang="zh-CN" altLang="en-US" dirty="0" smtClean="0"/>
              <a:t>堆内存</a:t>
            </a:r>
            <a:endParaRPr lang="en-US" altLang="zh-CN" dirty="0" smtClean="0"/>
          </a:p>
          <a:p>
            <a:r>
              <a:rPr lang="zh-CN" altLang="en-US" dirty="0" smtClean="0"/>
              <a:t>有意触发</a:t>
            </a:r>
            <a:r>
              <a:rPr lang="en-US" altLang="zh-CN" dirty="0" smtClean="0"/>
              <a:t>GC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内存溢出</a:t>
            </a:r>
            <a:r>
              <a:rPr lang="en-US" altLang="zh-CN" dirty="0"/>
              <a:t>(OOM)</a:t>
            </a:r>
            <a:r>
              <a:rPr lang="zh-CN" altLang="en-US" dirty="0"/>
              <a:t>的原因</a:t>
            </a:r>
            <a:endParaRPr lang="zh-CN" altLang="en-US" dirty="0"/>
          </a:p>
        </p:txBody>
      </p:sp>
      <p:sp>
        <p:nvSpPr>
          <p:cNvPr id="4" name="动作按钮: 帮助 3">
            <a:hlinkClick r:id="" action="ppaction://noaction" highlightClick="1"/>
          </p:cNvPr>
          <p:cNvSpPr/>
          <p:nvPr/>
        </p:nvSpPr>
        <p:spPr>
          <a:xfrm>
            <a:off x="1133798" y="2082302"/>
            <a:ext cx="720080" cy="640406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5180" y="2997746"/>
            <a:ext cx="633532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遇到内存溢出后，应该如何思考和处理问题？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3747</Words>
  <Application>WPS 演示</Application>
  <PresentationFormat>自定义</PresentationFormat>
  <Paragraphs>335</Paragraphs>
  <Slides>38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</vt:lpstr>
      <vt:lpstr>宋体</vt:lpstr>
      <vt:lpstr>Wingdings</vt:lpstr>
      <vt:lpstr>Arial Unicode MS</vt:lpstr>
      <vt:lpstr>微软雅黑</vt:lpstr>
      <vt:lpstr>Arial Black</vt:lpstr>
      <vt:lpstr>Arial Unicode MS</vt:lpstr>
      <vt:lpstr>Calibri</vt:lpstr>
      <vt:lpstr>黑体</vt:lpstr>
      <vt:lpstr>Times New Roman</vt:lpstr>
      <vt:lpstr>Office 主题</vt:lpstr>
      <vt:lpstr>Java堆分析</vt:lpstr>
      <vt:lpstr>内存溢出(OOM)的原因</vt:lpstr>
      <vt:lpstr>内存溢出(OOM)的原因</vt:lpstr>
      <vt:lpstr>内存溢出(OOM)的原因</vt:lpstr>
      <vt:lpstr>内存溢出(OOM)的原因</vt:lpstr>
      <vt:lpstr>内存溢出(OOM)的原因</vt:lpstr>
      <vt:lpstr>内存溢出(OOM)的原因</vt:lpstr>
      <vt:lpstr>内存溢出(OOM)的原因</vt:lpstr>
      <vt:lpstr>内存溢出(OOM)的原因</vt:lpstr>
      <vt:lpstr>MAT使用基础</vt:lpstr>
      <vt:lpstr>MAT使用基础</vt:lpstr>
      <vt:lpstr>MAT使用基础</vt:lpstr>
      <vt:lpstr>MAT使用基础</vt:lpstr>
      <vt:lpstr>MAT使用基础</vt:lpstr>
      <vt:lpstr>MAT使用基础</vt:lpstr>
      <vt:lpstr>MAT使用基础</vt:lpstr>
      <vt:lpstr>MAT使用基础</vt:lpstr>
      <vt:lpstr>MAT使用基础</vt:lpstr>
      <vt:lpstr>MAT使用基础</vt:lpstr>
      <vt:lpstr>MAT使用基础</vt:lpstr>
      <vt:lpstr>MAT使用基础</vt:lpstr>
      <vt:lpstr>使用Visual VM分析堆</vt:lpstr>
      <vt:lpstr>使用Visual VM分析堆</vt:lpstr>
      <vt:lpstr>使用Visual VM分析堆</vt:lpstr>
      <vt:lpstr>使用Visual VM分析堆</vt:lpstr>
      <vt:lpstr>使用Visual VM分析堆</vt:lpstr>
      <vt:lpstr>Tomcat OOM分析案例</vt:lpstr>
      <vt:lpstr>Tomcat OOM分析案例</vt:lpstr>
      <vt:lpstr>Tomcat OOM分析案例</vt:lpstr>
      <vt:lpstr>Tomcat OOM分析案例</vt:lpstr>
      <vt:lpstr>Tomcat OOM分析案例</vt:lpstr>
      <vt:lpstr>Tomcat OOM分析案例</vt:lpstr>
      <vt:lpstr>Tomcat OOM分析案例</vt:lpstr>
      <vt:lpstr>Tomcat OOM分析案例</vt:lpstr>
      <vt:lpstr>Tomcat OOM分析案例</vt:lpstr>
      <vt:lpstr>Tomcat OOM分析案例</vt:lpstr>
      <vt:lpstr>Java堆分析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Administrator</cp:lastModifiedBy>
  <cp:revision>1221</cp:revision>
  <cp:lastPrinted>2012-03-16T05:44:00Z</cp:lastPrinted>
  <dcterms:created xsi:type="dcterms:W3CDTF">2019-08-22T13:37:55Z</dcterms:created>
  <dcterms:modified xsi:type="dcterms:W3CDTF">2019-08-22T13:38:00Z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