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107123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17268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28925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292394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240352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98352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73620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316529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41842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258146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1F0B3-7AD1-48B7-A383-B963933A6CD2}" type="datetimeFigureOut">
              <a:rPr lang="en-IN" smtClean="0"/>
              <a:pPr/>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349999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1F0B3-7AD1-48B7-A383-B963933A6CD2}" type="datetimeFigureOut">
              <a:rPr lang="en-IN" smtClean="0"/>
              <a:pPr/>
              <a:t>13-03-2024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5029E-9B45-46CC-9562-90FA0A923D45}" type="slidenum">
              <a:rPr lang="en-IN" smtClean="0"/>
              <a:pPr/>
              <a:t>‹#›</a:t>
            </a:fld>
            <a:endParaRPr lang="en-IN"/>
          </a:p>
        </p:txBody>
      </p:sp>
    </p:spTree>
    <p:extLst>
      <p:ext uri="{BB962C8B-B14F-4D97-AF65-F5344CB8AC3E}">
        <p14:creationId xmlns:p14="http://schemas.microsoft.com/office/powerpoint/2010/main" xmlns="" val="82332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b="1" dirty="0" smtClean="0"/>
              <a:t>Control Statements </a:t>
            </a:r>
            <a:endParaRPr lang="en-IN" sz="4000" b="1" dirty="0"/>
          </a:p>
        </p:txBody>
      </p:sp>
      <p:sp>
        <p:nvSpPr>
          <p:cNvPr id="3" name="Subtitle 2"/>
          <p:cNvSpPr>
            <a:spLocks noGrp="1"/>
          </p:cNvSpPr>
          <p:nvPr>
            <p:ph type="subTitle" idx="1"/>
          </p:nvPr>
        </p:nvSpPr>
        <p:spPr/>
        <p:txBody>
          <a:bodyPr/>
          <a:lstStyle/>
          <a:p>
            <a:r>
              <a:rPr lang="en-IN" dirty="0" smtClean="0"/>
              <a:t>By</a:t>
            </a:r>
          </a:p>
          <a:p>
            <a:r>
              <a:rPr lang="en-IN" dirty="0" smtClean="0"/>
              <a:t>Sana Mateen</a:t>
            </a:r>
            <a:endParaRPr lang="en-IN" dirty="0"/>
          </a:p>
        </p:txBody>
      </p:sp>
    </p:spTree>
    <p:extLst>
      <p:ext uri="{BB962C8B-B14F-4D97-AF65-F5344CB8AC3E}">
        <p14:creationId xmlns:p14="http://schemas.microsoft.com/office/powerpoint/2010/main" xmlns="" val="314953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 y="211902"/>
            <a:ext cx="8686801" cy="1754326"/>
          </a:xfrm>
          <a:prstGeom prst="rect">
            <a:avLst/>
          </a:prstGeom>
        </p:spPr>
        <p:txBody>
          <a:bodyPr wrap="square">
            <a:spAutoFit/>
          </a:bodyPr>
          <a:lstStyle/>
          <a:p>
            <a:pPr algn="just"/>
            <a:r>
              <a:rPr lang="en-IN" dirty="0" smtClean="0"/>
              <a:t>The </a:t>
            </a:r>
            <a:r>
              <a:rPr lang="en-IN" b="1" dirty="0" smtClean="0"/>
              <a:t>continue statement </a:t>
            </a:r>
            <a:r>
              <a:rPr lang="en-IN" dirty="0" smtClean="0"/>
              <a:t>skips the current iteration of a loop (for, while, and do...while loop).</a:t>
            </a:r>
          </a:p>
          <a:p>
            <a:pPr algn="just"/>
            <a:endParaRPr lang="en-IN" dirty="0" smtClean="0"/>
          </a:p>
          <a:p>
            <a:pPr algn="just"/>
            <a:r>
              <a:rPr lang="en-IN" dirty="0" smtClean="0"/>
              <a:t>When continue statement is executed, control of the program jumps to the end of the loop. Then, the test expression that controls the loop is evaluated. In case of for loop, the update statement is executed before the test expression is evaluated.</a:t>
            </a:r>
            <a:endParaRPr lang="en-IN" dirty="0"/>
          </a:p>
        </p:txBody>
      </p:sp>
      <p:pic>
        <p:nvPicPr>
          <p:cNvPr id="3" name="Picture 2"/>
          <p:cNvPicPr>
            <a:picLocks noChangeAspect="1"/>
          </p:cNvPicPr>
          <p:nvPr/>
        </p:nvPicPr>
        <p:blipFill>
          <a:blip r:embed="rId2"/>
          <a:stretch>
            <a:fillRect/>
          </a:stretch>
        </p:blipFill>
        <p:spPr>
          <a:xfrm>
            <a:off x="180975" y="1966228"/>
            <a:ext cx="4865880" cy="4134535"/>
          </a:xfrm>
          <a:prstGeom prst="rect">
            <a:avLst/>
          </a:prstGeom>
        </p:spPr>
        <p:style>
          <a:lnRef idx="1">
            <a:schemeClr val="accent1"/>
          </a:lnRef>
          <a:fillRef idx="2">
            <a:schemeClr val="accent1"/>
          </a:fillRef>
          <a:effectRef idx="1">
            <a:schemeClr val="accent1"/>
          </a:effectRef>
          <a:fontRef idx="minor">
            <a:schemeClr val="dk1"/>
          </a:fontRef>
        </p:style>
      </p:pic>
      <p:pic>
        <p:nvPicPr>
          <p:cNvPr id="4" name="Picture 3"/>
          <p:cNvPicPr>
            <a:picLocks noChangeAspect="1"/>
          </p:cNvPicPr>
          <p:nvPr/>
        </p:nvPicPr>
        <p:blipFill>
          <a:blip r:embed="rId3"/>
          <a:stretch>
            <a:fillRect/>
          </a:stretch>
        </p:blipFill>
        <p:spPr>
          <a:xfrm>
            <a:off x="4371976" y="4471989"/>
            <a:ext cx="4614862" cy="2386011"/>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xmlns="" val="137767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Looping Statements</a:t>
            </a:r>
            <a:endParaRPr lang="en-IN" sz="3200" b="1" dirty="0"/>
          </a:p>
        </p:txBody>
      </p:sp>
      <p:sp>
        <p:nvSpPr>
          <p:cNvPr id="3" name="Content Placeholder 2"/>
          <p:cNvSpPr>
            <a:spLocks noGrp="1"/>
          </p:cNvSpPr>
          <p:nvPr>
            <p:ph idx="1"/>
          </p:nvPr>
        </p:nvSpPr>
        <p:spPr>
          <a:xfrm>
            <a:off x="628650" y="1368425"/>
            <a:ext cx="7886700" cy="1889125"/>
          </a:xfrm>
        </p:spPr>
        <p:txBody>
          <a:bodyPr>
            <a:normAutofit/>
          </a:bodyPr>
          <a:lstStyle/>
          <a:p>
            <a:pPr algn="just"/>
            <a:r>
              <a:rPr lang="en-IN" sz="2000" dirty="0" smtClean="0"/>
              <a:t>Loop </a:t>
            </a:r>
            <a:r>
              <a:rPr lang="en-IN" sz="2000" dirty="0"/>
              <a:t>is used in programming to repeat a specific block of code until certain condition is met (test expression is false</a:t>
            </a:r>
            <a:r>
              <a:rPr lang="en-IN" sz="2000" dirty="0" smtClean="0"/>
              <a:t>).</a:t>
            </a:r>
            <a:endParaRPr lang="en-IN" sz="2000" dirty="0"/>
          </a:p>
          <a:p>
            <a:pPr algn="just"/>
            <a:r>
              <a:rPr lang="en-IN" sz="2000" dirty="0"/>
              <a:t>Loops are what makes computers interesting machines. Imagine you need to print a sentence 50 times on your screen. Well, you can do it by using print statement 50 times (without using loops). How about you need to print a sentence one million times? You need to use loops</a:t>
            </a:r>
            <a:r>
              <a:rPr lang="en-IN" sz="2000" dirty="0" smtClean="0"/>
              <a:t>.</a:t>
            </a:r>
            <a:endParaRPr lang="en-IN" sz="2000" dirty="0"/>
          </a:p>
        </p:txBody>
      </p:sp>
      <p:pic>
        <p:nvPicPr>
          <p:cNvPr id="5" name="Picture 4"/>
          <p:cNvPicPr>
            <a:picLocks noChangeAspect="1"/>
          </p:cNvPicPr>
          <p:nvPr/>
        </p:nvPicPr>
        <p:blipFill>
          <a:blip r:embed="rId2"/>
          <a:stretch>
            <a:fillRect/>
          </a:stretch>
        </p:blipFill>
        <p:spPr>
          <a:xfrm>
            <a:off x="852487" y="3441698"/>
            <a:ext cx="3493980" cy="1073151"/>
          </a:xfrm>
          <a:prstGeom prst="rect">
            <a:avLst/>
          </a:prstGeom>
        </p:spPr>
      </p:pic>
      <p:pic>
        <p:nvPicPr>
          <p:cNvPr id="6" name="Picture 5"/>
          <p:cNvPicPr>
            <a:picLocks noChangeAspect="1"/>
          </p:cNvPicPr>
          <p:nvPr/>
        </p:nvPicPr>
        <p:blipFill>
          <a:blip r:embed="rId3"/>
          <a:stretch>
            <a:fillRect/>
          </a:stretch>
        </p:blipFill>
        <p:spPr>
          <a:xfrm>
            <a:off x="852486" y="4698997"/>
            <a:ext cx="2405063" cy="942190"/>
          </a:xfrm>
          <a:prstGeom prst="rect">
            <a:avLst/>
          </a:prstGeom>
        </p:spPr>
      </p:pic>
      <p:pic>
        <p:nvPicPr>
          <p:cNvPr id="7" name="Picture 6"/>
          <p:cNvPicPr>
            <a:picLocks noChangeAspect="1"/>
          </p:cNvPicPr>
          <p:nvPr/>
        </p:nvPicPr>
        <p:blipFill>
          <a:blip r:embed="rId4"/>
          <a:stretch>
            <a:fillRect/>
          </a:stretch>
        </p:blipFill>
        <p:spPr>
          <a:xfrm>
            <a:off x="852485" y="5825335"/>
            <a:ext cx="2405063" cy="952500"/>
          </a:xfrm>
          <a:prstGeom prst="rect">
            <a:avLst/>
          </a:prstGeom>
        </p:spPr>
      </p:pic>
      <p:pic>
        <p:nvPicPr>
          <p:cNvPr id="8" name="Picture 7"/>
          <p:cNvPicPr>
            <a:picLocks noChangeAspect="1"/>
          </p:cNvPicPr>
          <p:nvPr/>
        </p:nvPicPr>
        <p:blipFill>
          <a:blip r:embed="rId5"/>
          <a:stretch>
            <a:fillRect/>
          </a:stretch>
        </p:blipFill>
        <p:spPr>
          <a:xfrm>
            <a:off x="4471987" y="3353990"/>
            <a:ext cx="1785938" cy="908635"/>
          </a:xfrm>
          <a:prstGeom prst="rect">
            <a:avLst/>
          </a:prstGeom>
        </p:spPr>
      </p:pic>
      <p:pic>
        <p:nvPicPr>
          <p:cNvPr id="9" name="Picture 8"/>
          <p:cNvPicPr>
            <a:picLocks noChangeAspect="1"/>
          </p:cNvPicPr>
          <p:nvPr/>
        </p:nvPicPr>
        <p:blipFill>
          <a:blip r:embed="rId6"/>
          <a:stretch>
            <a:fillRect/>
          </a:stretch>
        </p:blipFill>
        <p:spPr>
          <a:xfrm>
            <a:off x="4171950" y="4452145"/>
            <a:ext cx="1828799" cy="877093"/>
          </a:xfrm>
          <a:prstGeom prst="rect">
            <a:avLst/>
          </a:prstGeom>
        </p:spPr>
      </p:pic>
      <p:pic>
        <p:nvPicPr>
          <p:cNvPr id="10" name="Picture 9"/>
          <p:cNvPicPr>
            <a:picLocks noChangeAspect="1"/>
          </p:cNvPicPr>
          <p:nvPr/>
        </p:nvPicPr>
        <p:blipFill>
          <a:blip r:embed="rId7"/>
          <a:stretch>
            <a:fillRect/>
          </a:stretch>
        </p:blipFill>
        <p:spPr>
          <a:xfrm>
            <a:off x="4171950" y="5530060"/>
            <a:ext cx="1975277" cy="993773"/>
          </a:xfrm>
          <a:prstGeom prst="rect">
            <a:avLst/>
          </a:prstGeom>
        </p:spPr>
      </p:pic>
      <p:pic>
        <p:nvPicPr>
          <p:cNvPr id="11" name="Picture 10"/>
          <p:cNvPicPr>
            <a:picLocks noChangeAspect="1"/>
          </p:cNvPicPr>
          <p:nvPr/>
        </p:nvPicPr>
        <p:blipFill>
          <a:blip r:embed="rId8"/>
          <a:stretch>
            <a:fillRect/>
          </a:stretch>
        </p:blipFill>
        <p:spPr>
          <a:xfrm>
            <a:off x="6794392" y="3552829"/>
            <a:ext cx="1902662" cy="962020"/>
          </a:xfrm>
          <a:prstGeom prst="rect">
            <a:avLst/>
          </a:prstGeom>
        </p:spPr>
      </p:pic>
    </p:spTree>
    <p:extLst>
      <p:ext uri="{BB962C8B-B14F-4D97-AF65-F5344CB8AC3E}">
        <p14:creationId xmlns:p14="http://schemas.microsoft.com/office/powerpoint/2010/main" xmlns="" val="28387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49" y="214311"/>
            <a:ext cx="5116724" cy="3014663"/>
          </a:xfrm>
          <a:prstGeom prst="rect">
            <a:avLst/>
          </a:prstGeom>
        </p:spPr>
      </p:pic>
      <p:pic>
        <p:nvPicPr>
          <p:cNvPr id="3" name="Picture 2"/>
          <p:cNvPicPr>
            <a:picLocks noChangeAspect="1"/>
          </p:cNvPicPr>
          <p:nvPr/>
        </p:nvPicPr>
        <p:blipFill>
          <a:blip r:embed="rId3"/>
          <a:stretch>
            <a:fillRect/>
          </a:stretch>
        </p:blipFill>
        <p:spPr>
          <a:xfrm>
            <a:off x="5553074" y="731042"/>
            <a:ext cx="2619375" cy="990600"/>
          </a:xfrm>
          <a:prstGeom prst="rect">
            <a:avLst/>
          </a:prstGeom>
        </p:spPr>
      </p:pic>
      <p:pic>
        <p:nvPicPr>
          <p:cNvPr id="4" name="Picture 3"/>
          <p:cNvPicPr>
            <a:picLocks noChangeAspect="1"/>
          </p:cNvPicPr>
          <p:nvPr/>
        </p:nvPicPr>
        <p:blipFill>
          <a:blip r:embed="rId4"/>
          <a:stretch>
            <a:fillRect/>
          </a:stretch>
        </p:blipFill>
        <p:spPr>
          <a:xfrm>
            <a:off x="5934075" y="4643438"/>
            <a:ext cx="3209925" cy="1828800"/>
          </a:xfrm>
          <a:prstGeom prst="rect">
            <a:avLst/>
          </a:prstGeom>
        </p:spPr>
      </p:pic>
      <p:pic>
        <p:nvPicPr>
          <p:cNvPr id="5" name="Picture 4"/>
          <p:cNvPicPr>
            <a:picLocks noChangeAspect="1"/>
          </p:cNvPicPr>
          <p:nvPr/>
        </p:nvPicPr>
        <p:blipFill>
          <a:blip r:embed="rId5"/>
          <a:stretch>
            <a:fillRect/>
          </a:stretch>
        </p:blipFill>
        <p:spPr>
          <a:xfrm>
            <a:off x="209548" y="3524250"/>
            <a:ext cx="3976689" cy="2896997"/>
          </a:xfrm>
          <a:prstGeom prst="rect">
            <a:avLst/>
          </a:prstGeom>
        </p:spPr>
      </p:pic>
    </p:spTree>
    <p:extLst>
      <p:ext uri="{BB962C8B-B14F-4D97-AF65-F5344CB8AC3E}">
        <p14:creationId xmlns:p14="http://schemas.microsoft.com/office/powerpoint/2010/main" xmlns="" val="170334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11" y="290511"/>
            <a:ext cx="4259371" cy="2538413"/>
          </a:xfrm>
          <a:prstGeom prst="rect">
            <a:avLst/>
          </a:prstGeom>
        </p:spPr>
      </p:pic>
      <p:pic>
        <p:nvPicPr>
          <p:cNvPr id="3" name="Picture 2"/>
          <p:cNvPicPr>
            <a:picLocks noChangeAspect="1"/>
          </p:cNvPicPr>
          <p:nvPr/>
        </p:nvPicPr>
        <p:blipFill>
          <a:blip r:embed="rId3"/>
          <a:stretch>
            <a:fillRect/>
          </a:stretch>
        </p:blipFill>
        <p:spPr>
          <a:xfrm>
            <a:off x="5191124" y="476250"/>
            <a:ext cx="3476625" cy="1647825"/>
          </a:xfrm>
          <a:prstGeom prst="rect">
            <a:avLst/>
          </a:prstGeom>
        </p:spPr>
      </p:pic>
      <p:pic>
        <p:nvPicPr>
          <p:cNvPr id="4" name="Picture 3"/>
          <p:cNvPicPr>
            <a:picLocks noChangeAspect="1"/>
          </p:cNvPicPr>
          <p:nvPr/>
        </p:nvPicPr>
        <p:blipFill>
          <a:blip r:embed="rId4"/>
          <a:stretch>
            <a:fillRect/>
          </a:stretch>
        </p:blipFill>
        <p:spPr>
          <a:xfrm>
            <a:off x="214311" y="3257549"/>
            <a:ext cx="3929064" cy="3226661"/>
          </a:xfrm>
          <a:prstGeom prst="rect">
            <a:avLst/>
          </a:prstGeom>
        </p:spPr>
      </p:pic>
      <p:pic>
        <p:nvPicPr>
          <p:cNvPr id="5" name="Picture 4"/>
          <p:cNvPicPr>
            <a:picLocks noChangeAspect="1"/>
          </p:cNvPicPr>
          <p:nvPr/>
        </p:nvPicPr>
        <p:blipFill>
          <a:blip r:embed="rId5"/>
          <a:stretch>
            <a:fillRect/>
          </a:stretch>
        </p:blipFill>
        <p:spPr>
          <a:xfrm>
            <a:off x="5191124" y="3843339"/>
            <a:ext cx="3813059" cy="1227566"/>
          </a:xfrm>
          <a:prstGeom prst="rect">
            <a:avLst/>
          </a:prstGeom>
        </p:spPr>
      </p:pic>
    </p:spTree>
    <p:extLst>
      <p:ext uri="{BB962C8B-B14F-4D97-AF65-F5344CB8AC3E}">
        <p14:creationId xmlns:p14="http://schemas.microsoft.com/office/powerpoint/2010/main" xmlns="" val="272737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750" y="376238"/>
            <a:ext cx="4041414" cy="4667250"/>
          </a:xfrm>
          <a:prstGeom prst="rect">
            <a:avLst/>
          </a:prstGeom>
        </p:spPr>
      </p:pic>
      <p:pic>
        <p:nvPicPr>
          <p:cNvPr id="3" name="Picture 2"/>
          <p:cNvPicPr>
            <a:picLocks noChangeAspect="1"/>
          </p:cNvPicPr>
          <p:nvPr/>
        </p:nvPicPr>
        <p:blipFill>
          <a:blip r:embed="rId3"/>
          <a:stretch>
            <a:fillRect/>
          </a:stretch>
        </p:blipFill>
        <p:spPr>
          <a:xfrm>
            <a:off x="4672012" y="938212"/>
            <a:ext cx="3529013" cy="2503765"/>
          </a:xfrm>
          <a:prstGeom prst="rect">
            <a:avLst/>
          </a:prstGeom>
        </p:spPr>
      </p:pic>
    </p:spTree>
    <p:extLst>
      <p:ext uri="{BB962C8B-B14F-4D97-AF65-F5344CB8AC3E}">
        <p14:creationId xmlns:p14="http://schemas.microsoft.com/office/powerpoint/2010/main" xmlns="" val="317733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838" y="747712"/>
            <a:ext cx="5254444" cy="4824413"/>
          </a:xfrm>
          <a:prstGeom prst="rect">
            <a:avLst/>
          </a:prstGeom>
        </p:spPr>
      </p:pic>
      <p:pic>
        <p:nvPicPr>
          <p:cNvPr id="3" name="Picture 2"/>
          <p:cNvPicPr>
            <a:picLocks noChangeAspect="1"/>
          </p:cNvPicPr>
          <p:nvPr/>
        </p:nvPicPr>
        <p:blipFill>
          <a:blip r:embed="rId3"/>
          <a:stretch>
            <a:fillRect/>
          </a:stretch>
        </p:blipFill>
        <p:spPr>
          <a:xfrm>
            <a:off x="5943599" y="2307430"/>
            <a:ext cx="2975713" cy="2064545"/>
          </a:xfrm>
          <a:prstGeom prst="rect">
            <a:avLst/>
          </a:prstGeom>
        </p:spPr>
      </p:pic>
    </p:spTree>
    <p:extLst>
      <p:ext uri="{BB962C8B-B14F-4D97-AF65-F5344CB8AC3E}">
        <p14:creationId xmlns:p14="http://schemas.microsoft.com/office/powerpoint/2010/main" xmlns="" val="195523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ntrol statements in jav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2788" y="1303337"/>
            <a:ext cx="7709238" cy="41259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203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382587"/>
            <a:ext cx="7886700" cy="3860801"/>
          </a:xfrm>
        </p:spPr>
        <p:txBody>
          <a:bodyPr>
            <a:normAutofit/>
          </a:bodyPr>
          <a:lstStyle/>
          <a:p>
            <a:pPr algn="just"/>
            <a:r>
              <a:rPr lang="en-IN" sz="2000" dirty="0"/>
              <a:t>A programming language uses control statements to cause the flow of execution to </a:t>
            </a:r>
            <a:r>
              <a:rPr lang="en-IN" sz="2000" dirty="0" smtClean="0"/>
              <a:t>advance and </a:t>
            </a:r>
            <a:r>
              <a:rPr lang="en-IN" sz="2000" dirty="0"/>
              <a:t>branch based on changes to the state of a program</a:t>
            </a:r>
            <a:r>
              <a:rPr lang="en-IN" sz="2000" dirty="0" smtClean="0"/>
              <a:t>.</a:t>
            </a:r>
          </a:p>
          <a:p>
            <a:pPr algn="just"/>
            <a:r>
              <a:rPr lang="en-IN" sz="2000" b="1" dirty="0" smtClean="0"/>
              <a:t>Branching/Selection  Statements:</a:t>
            </a:r>
          </a:p>
          <a:p>
            <a:pPr marL="0" indent="0" algn="just">
              <a:buNone/>
            </a:pPr>
            <a:r>
              <a:rPr lang="en-IN" sz="2000" dirty="0"/>
              <a:t> </a:t>
            </a:r>
            <a:r>
              <a:rPr lang="en-IN" sz="2000" dirty="0" smtClean="0"/>
              <a:t>    allow </a:t>
            </a:r>
            <a:r>
              <a:rPr lang="en-IN" sz="2000" dirty="0"/>
              <a:t>your program to choose different paths of execution based upon </a:t>
            </a:r>
            <a:r>
              <a:rPr lang="en-IN" sz="2000" dirty="0" smtClean="0"/>
              <a:t>    the </a:t>
            </a:r>
            <a:r>
              <a:rPr lang="en-IN" sz="2000" dirty="0"/>
              <a:t>outcome of </a:t>
            </a:r>
            <a:r>
              <a:rPr lang="en-IN" sz="2000" dirty="0" smtClean="0"/>
              <a:t>an expression </a:t>
            </a:r>
            <a:r>
              <a:rPr lang="en-IN" sz="2000" dirty="0"/>
              <a:t>or the state of a </a:t>
            </a:r>
            <a:r>
              <a:rPr lang="en-IN" sz="2000" dirty="0" smtClean="0"/>
              <a:t>variable</a:t>
            </a:r>
          </a:p>
          <a:p>
            <a:pPr algn="just"/>
            <a:r>
              <a:rPr lang="en-IN" sz="2000" b="1" dirty="0" smtClean="0"/>
              <a:t>Looping/Iteration </a:t>
            </a:r>
            <a:r>
              <a:rPr lang="en-IN" sz="2000" b="1" dirty="0"/>
              <a:t>statements </a:t>
            </a:r>
            <a:r>
              <a:rPr lang="en-IN" sz="2000" dirty="0"/>
              <a:t>enable program execution </a:t>
            </a:r>
            <a:r>
              <a:rPr lang="en-IN" sz="2000" dirty="0" smtClean="0"/>
              <a:t>to repeat </a:t>
            </a:r>
            <a:r>
              <a:rPr lang="en-IN" sz="2000" dirty="0"/>
              <a:t>one or more statements (that is, iteration statements form loops). </a:t>
            </a:r>
            <a:endParaRPr lang="en-IN" sz="2000" dirty="0" smtClean="0"/>
          </a:p>
          <a:p>
            <a:pPr algn="just"/>
            <a:r>
              <a:rPr lang="en-IN" sz="2000" b="1" dirty="0" smtClean="0"/>
              <a:t>Jump </a:t>
            </a:r>
            <a:r>
              <a:rPr lang="en-IN" sz="2000" b="1" dirty="0"/>
              <a:t>statements</a:t>
            </a:r>
          </a:p>
          <a:p>
            <a:pPr algn="just"/>
            <a:r>
              <a:rPr lang="en-IN" sz="2000" dirty="0"/>
              <a:t>allow your program to execute in a nonlinear fashion.</a:t>
            </a:r>
          </a:p>
        </p:txBody>
      </p:sp>
      <p:pic>
        <p:nvPicPr>
          <p:cNvPr id="4" name="Picture 3"/>
          <p:cNvPicPr>
            <a:picLocks noChangeAspect="1"/>
          </p:cNvPicPr>
          <p:nvPr/>
        </p:nvPicPr>
        <p:blipFill>
          <a:blip r:embed="rId2"/>
          <a:stretch>
            <a:fillRect/>
          </a:stretch>
        </p:blipFill>
        <p:spPr>
          <a:xfrm>
            <a:off x="3071813" y="4003411"/>
            <a:ext cx="3676650" cy="2659325"/>
          </a:xfrm>
          <a:prstGeom prst="rect">
            <a:avLst/>
          </a:prstGeom>
        </p:spPr>
      </p:pic>
    </p:spTree>
    <p:extLst>
      <p:ext uri="{BB962C8B-B14F-4D97-AF65-F5344CB8AC3E}">
        <p14:creationId xmlns:p14="http://schemas.microsoft.com/office/powerpoint/2010/main" xmlns="" val="15358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74" y="307539"/>
            <a:ext cx="8601075" cy="2246769"/>
          </a:xfrm>
          <a:prstGeom prst="rect">
            <a:avLst/>
          </a:prstGeom>
        </p:spPr>
        <p:txBody>
          <a:bodyPr wrap="square">
            <a:spAutoFit/>
          </a:bodyPr>
          <a:lstStyle/>
          <a:p>
            <a:pPr algn="just"/>
            <a:r>
              <a:rPr lang="en-IN" sz="2000" b="0" i="0" dirty="0" smtClean="0">
                <a:solidFill>
                  <a:srgbClr val="610B38"/>
                </a:solidFill>
                <a:effectLst/>
                <a:latin typeface="Calibri" panose="020F0502020204030204" pitchFamily="34" charset="0"/>
              </a:rPr>
              <a:t>Java If-else Statement</a:t>
            </a:r>
          </a:p>
          <a:p>
            <a:pPr algn="just"/>
            <a:r>
              <a:rPr lang="en-IN" sz="2000" b="0" i="0" dirty="0" smtClean="0">
                <a:solidFill>
                  <a:srgbClr val="000000"/>
                </a:solidFill>
                <a:effectLst/>
                <a:latin typeface="Calibri" panose="020F0502020204030204" pitchFamily="34" charset="0"/>
              </a:rPr>
              <a:t>The Java </a:t>
            </a:r>
            <a:r>
              <a:rPr lang="en-IN" sz="2000" b="0" i="1" dirty="0" smtClean="0">
                <a:solidFill>
                  <a:srgbClr val="000000"/>
                </a:solidFill>
                <a:effectLst/>
                <a:latin typeface="Calibri" panose="020F0502020204030204" pitchFamily="34" charset="0"/>
              </a:rPr>
              <a:t>if statement</a:t>
            </a:r>
            <a:r>
              <a:rPr lang="en-IN" sz="2000" b="0" i="0" dirty="0" smtClean="0">
                <a:solidFill>
                  <a:srgbClr val="000000"/>
                </a:solidFill>
                <a:effectLst/>
                <a:latin typeface="Calibri" panose="020F0502020204030204" pitchFamily="34" charset="0"/>
              </a:rPr>
              <a:t> is used to test the condition. It checks </a:t>
            </a:r>
            <a:r>
              <a:rPr lang="en-IN" sz="2000" b="0" i="0" dirty="0" err="1" smtClean="0">
                <a:solidFill>
                  <a:srgbClr val="000000"/>
                </a:solidFill>
                <a:effectLst/>
                <a:latin typeface="Calibri" panose="020F0502020204030204" pitchFamily="34" charset="0"/>
              </a:rPr>
              <a:t>boolean</a:t>
            </a:r>
            <a:r>
              <a:rPr lang="en-IN" sz="2000" b="0" i="0" dirty="0" smtClean="0">
                <a:solidFill>
                  <a:srgbClr val="000000"/>
                </a:solidFill>
                <a:effectLst/>
                <a:latin typeface="Calibri" panose="020F0502020204030204" pitchFamily="34" charset="0"/>
              </a:rPr>
              <a:t> condition: </a:t>
            </a:r>
            <a:r>
              <a:rPr lang="en-IN" sz="2000" b="0" i="1" dirty="0" smtClean="0">
                <a:solidFill>
                  <a:srgbClr val="000000"/>
                </a:solidFill>
                <a:effectLst/>
                <a:latin typeface="Calibri" panose="020F0502020204030204" pitchFamily="34" charset="0"/>
              </a:rPr>
              <a:t>true</a:t>
            </a:r>
            <a:r>
              <a:rPr lang="en-IN" sz="2000" b="0" i="0" dirty="0" smtClean="0">
                <a:solidFill>
                  <a:srgbClr val="000000"/>
                </a:solidFill>
                <a:effectLst/>
                <a:latin typeface="Calibri" panose="020F0502020204030204" pitchFamily="34" charset="0"/>
              </a:rPr>
              <a:t> or </a:t>
            </a:r>
            <a:r>
              <a:rPr lang="en-IN" sz="2000" b="0" i="1" dirty="0" smtClean="0">
                <a:solidFill>
                  <a:srgbClr val="000000"/>
                </a:solidFill>
                <a:effectLst/>
                <a:latin typeface="Calibri" panose="020F0502020204030204" pitchFamily="34" charset="0"/>
              </a:rPr>
              <a:t>false</a:t>
            </a:r>
            <a:r>
              <a:rPr lang="en-IN" sz="2000" b="0" i="0" dirty="0" smtClean="0">
                <a:solidFill>
                  <a:srgbClr val="000000"/>
                </a:solidFill>
                <a:effectLst/>
                <a:latin typeface="Calibri" panose="020F0502020204030204" pitchFamily="34" charset="0"/>
              </a:rPr>
              <a:t>. There are various types of if statement in java.</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if statement</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if-else statement</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nested if statement</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if-else-if ladder</a:t>
            </a:r>
            <a:endParaRPr lang="en-IN" sz="2000" b="0" i="0" dirty="0">
              <a:solidFill>
                <a:srgbClr val="000000"/>
              </a:solidFill>
              <a:effectLst/>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552450" y="2714625"/>
            <a:ext cx="2049286" cy="1057275"/>
          </a:xfrm>
          <a:prstGeom prst="rect">
            <a:avLst/>
          </a:prstGeom>
        </p:spPr>
      </p:pic>
      <p:pic>
        <p:nvPicPr>
          <p:cNvPr id="4" name="Picture 3"/>
          <p:cNvPicPr>
            <a:picLocks noChangeAspect="1"/>
          </p:cNvPicPr>
          <p:nvPr/>
        </p:nvPicPr>
        <p:blipFill>
          <a:blip r:embed="rId3"/>
          <a:stretch>
            <a:fillRect/>
          </a:stretch>
        </p:blipFill>
        <p:spPr>
          <a:xfrm>
            <a:off x="452437" y="4152900"/>
            <a:ext cx="2505076" cy="1804174"/>
          </a:xfrm>
          <a:prstGeom prst="rect">
            <a:avLst/>
          </a:prstGeom>
        </p:spPr>
      </p:pic>
      <p:pic>
        <p:nvPicPr>
          <p:cNvPr id="5" name="Picture 4"/>
          <p:cNvPicPr>
            <a:picLocks noChangeAspect="1"/>
          </p:cNvPicPr>
          <p:nvPr/>
        </p:nvPicPr>
        <p:blipFill>
          <a:blip r:embed="rId4"/>
          <a:stretch>
            <a:fillRect/>
          </a:stretch>
        </p:blipFill>
        <p:spPr>
          <a:xfrm>
            <a:off x="4310061" y="1786742"/>
            <a:ext cx="3754653" cy="3285321"/>
          </a:xfrm>
          <a:prstGeom prst="rect">
            <a:avLst/>
          </a:prstGeom>
        </p:spPr>
      </p:pic>
    </p:spTree>
    <p:extLst>
      <p:ext uri="{BB962C8B-B14F-4D97-AF65-F5344CB8AC3E}">
        <p14:creationId xmlns:p14="http://schemas.microsoft.com/office/powerpoint/2010/main" xmlns="" val="118100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538" y="247650"/>
            <a:ext cx="4949856" cy="2281238"/>
          </a:xfrm>
          <a:prstGeom prst="rect">
            <a:avLst/>
          </a:prstGeom>
        </p:spPr>
      </p:pic>
      <p:pic>
        <p:nvPicPr>
          <p:cNvPr id="3" name="Picture 2"/>
          <p:cNvPicPr>
            <a:picLocks noChangeAspect="1"/>
          </p:cNvPicPr>
          <p:nvPr/>
        </p:nvPicPr>
        <p:blipFill>
          <a:blip r:embed="rId3"/>
          <a:stretch>
            <a:fillRect/>
          </a:stretch>
        </p:blipFill>
        <p:spPr>
          <a:xfrm>
            <a:off x="109538" y="2528888"/>
            <a:ext cx="3133725" cy="1140543"/>
          </a:xfrm>
          <a:prstGeom prst="rect">
            <a:avLst/>
          </a:prstGeom>
        </p:spPr>
      </p:pic>
      <p:pic>
        <p:nvPicPr>
          <p:cNvPr id="4" name="Picture 3"/>
          <p:cNvPicPr>
            <a:picLocks noChangeAspect="1"/>
          </p:cNvPicPr>
          <p:nvPr/>
        </p:nvPicPr>
        <p:blipFill>
          <a:blip r:embed="rId4"/>
          <a:stretch>
            <a:fillRect/>
          </a:stretch>
        </p:blipFill>
        <p:spPr>
          <a:xfrm>
            <a:off x="109538" y="3810000"/>
            <a:ext cx="5229225" cy="2266950"/>
          </a:xfrm>
          <a:prstGeom prst="rect">
            <a:avLst/>
          </a:prstGeom>
        </p:spPr>
      </p:pic>
      <p:pic>
        <p:nvPicPr>
          <p:cNvPr id="5" name="Picture 4"/>
          <p:cNvPicPr>
            <a:picLocks noChangeAspect="1"/>
          </p:cNvPicPr>
          <p:nvPr/>
        </p:nvPicPr>
        <p:blipFill>
          <a:blip r:embed="rId5"/>
          <a:stretch>
            <a:fillRect/>
          </a:stretch>
        </p:blipFill>
        <p:spPr>
          <a:xfrm>
            <a:off x="695324" y="5665069"/>
            <a:ext cx="3990975" cy="1104900"/>
          </a:xfrm>
          <a:prstGeom prst="rect">
            <a:avLst/>
          </a:prstGeom>
        </p:spPr>
      </p:pic>
    </p:spTree>
    <p:extLst>
      <p:ext uri="{BB962C8B-B14F-4D97-AF65-F5344CB8AC3E}">
        <p14:creationId xmlns:p14="http://schemas.microsoft.com/office/powerpoint/2010/main" xmlns="" val="24301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 y="214312"/>
            <a:ext cx="3490913" cy="5014913"/>
          </a:xfrm>
          <a:prstGeom prst="rect">
            <a:avLst/>
          </a:prstGeom>
        </p:spPr>
      </p:pic>
      <p:pic>
        <p:nvPicPr>
          <p:cNvPr id="3" name="Picture 2"/>
          <p:cNvPicPr>
            <a:picLocks noChangeAspect="1"/>
          </p:cNvPicPr>
          <p:nvPr/>
        </p:nvPicPr>
        <p:blipFill>
          <a:blip r:embed="rId3"/>
          <a:stretch>
            <a:fillRect/>
          </a:stretch>
        </p:blipFill>
        <p:spPr>
          <a:xfrm>
            <a:off x="266700" y="5229225"/>
            <a:ext cx="4118070" cy="1385889"/>
          </a:xfrm>
          <a:prstGeom prst="rect">
            <a:avLst/>
          </a:prstGeom>
        </p:spPr>
      </p:pic>
      <p:pic>
        <p:nvPicPr>
          <p:cNvPr id="4" name="Picture 3"/>
          <p:cNvPicPr>
            <a:picLocks noChangeAspect="1"/>
          </p:cNvPicPr>
          <p:nvPr/>
        </p:nvPicPr>
        <p:blipFill>
          <a:blip r:embed="rId4"/>
          <a:stretch>
            <a:fillRect/>
          </a:stretch>
        </p:blipFill>
        <p:spPr>
          <a:xfrm>
            <a:off x="4284757" y="385762"/>
            <a:ext cx="3687668" cy="4344768"/>
          </a:xfrm>
          <a:prstGeom prst="rect">
            <a:avLst/>
          </a:prstGeom>
        </p:spPr>
      </p:pic>
      <p:pic>
        <p:nvPicPr>
          <p:cNvPr id="5" name="Picture 4"/>
          <p:cNvPicPr>
            <a:picLocks noChangeAspect="1"/>
          </p:cNvPicPr>
          <p:nvPr/>
        </p:nvPicPr>
        <p:blipFill>
          <a:blip r:embed="rId5"/>
          <a:stretch>
            <a:fillRect/>
          </a:stretch>
        </p:blipFill>
        <p:spPr>
          <a:xfrm>
            <a:off x="4284757" y="5229225"/>
            <a:ext cx="3068714" cy="1257300"/>
          </a:xfrm>
          <a:prstGeom prst="rect">
            <a:avLst/>
          </a:prstGeom>
        </p:spPr>
      </p:pic>
    </p:spTree>
    <p:extLst>
      <p:ext uri="{BB962C8B-B14F-4D97-AF65-F5344CB8AC3E}">
        <p14:creationId xmlns:p14="http://schemas.microsoft.com/office/powerpoint/2010/main" xmlns="" val="19112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91025" y="5033962"/>
            <a:ext cx="3762375" cy="1533525"/>
          </a:xfrm>
          <a:prstGeom prst="rect">
            <a:avLst/>
          </a:prstGeom>
        </p:spPr>
      </p:pic>
      <p:pic>
        <p:nvPicPr>
          <p:cNvPr id="3" name="Picture 2"/>
          <p:cNvPicPr>
            <a:picLocks noChangeAspect="1"/>
          </p:cNvPicPr>
          <p:nvPr/>
        </p:nvPicPr>
        <p:blipFill>
          <a:blip r:embed="rId3"/>
          <a:stretch>
            <a:fillRect/>
          </a:stretch>
        </p:blipFill>
        <p:spPr>
          <a:xfrm>
            <a:off x="142875" y="0"/>
            <a:ext cx="3729038" cy="6858000"/>
          </a:xfrm>
          <a:prstGeom prst="rect">
            <a:avLst/>
          </a:prstGeom>
        </p:spPr>
      </p:pic>
    </p:spTree>
    <p:extLst>
      <p:ext uri="{BB962C8B-B14F-4D97-AF65-F5344CB8AC3E}">
        <p14:creationId xmlns:p14="http://schemas.microsoft.com/office/powerpoint/2010/main" xmlns="" val="247168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5514975" cy="6858000"/>
          </a:xfrm>
          <a:prstGeom prst="rect">
            <a:avLst/>
          </a:prstGeom>
        </p:spPr>
      </p:pic>
      <p:pic>
        <p:nvPicPr>
          <p:cNvPr id="3" name="Picture 2"/>
          <p:cNvPicPr>
            <a:picLocks noChangeAspect="1"/>
          </p:cNvPicPr>
          <p:nvPr/>
        </p:nvPicPr>
        <p:blipFill>
          <a:blip r:embed="rId3"/>
          <a:stretch>
            <a:fillRect/>
          </a:stretch>
        </p:blipFill>
        <p:spPr>
          <a:xfrm>
            <a:off x="5514975" y="1914524"/>
            <a:ext cx="3419475" cy="1343025"/>
          </a:xfrm>
          <a:prstGeom prst="rect">
            <a:avLst/>
          </a:prstGeom>
        </p:spPr>
      </p:pic>
    </p:spTree>
    <p:extLst>
      <p:ext uri="{BB962C8B-B14F-4D97-AF65-F5344CB8AC3E}">
        <p14:creationId xmlns:p14="http://schemas.microsoft.com/office/powerpoint/2010/main" xmlns="" val="51481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812" y="1366837"/>
            <a:ext cx="5476875" cy="4124325"/>
          </a:xfrm>
          <a:prstGeom prst="rect">
            <a:avLst/>
          </a:prstGeom>
        </p:spPr>
      </p:pic>
      <p:sp>
        <p:nvSpPr>
          <p:cNvPr id="5" name="Rectangle 4"/>
          <p:cNvSpPr/>
          <p:nvPr/>
        </p:nvSpPr>
        <p:spPr>
          <a:xfrm>
            <a:off x="747711" y="542836"/>
            <a:ext cx="8267701" cy="646331"/>
          </a:xfrm>
          <a:prstGeom prst="rect">
            <a:avLst/>
          </a:prstGeom>
        </p:spPr>
        <p:txBody>
          <a:bodyPr wrap="square">
            <a:spAutoFit/>
          </a:bodyPr>
          <a:lstStyle/>
          <a:p>
            <a:r>
              <a:rPr lang="en-IN" dirty="0" smtClean="0"/>
              <a:t>The </a:t>
            </a:r>
            <a:r>
              <a:rPr lang="en-IN" b="1" dirty="0" smtClean="0"/>
              <a:t>break statement </a:t>
            </a:r>
            <a:r>
              <a:rPr lang="en-IN" dirty="0" smtClean="0"/>
              <a:t>terminates the loop immediately, and the control of the program moves to the next statement following the loop.</a:t>
            </a:r>
            <a:endParaRPr lang="en-IN" dirty="0"/>
          </a:p>
        </p:txBody>
      </p:sp>
      <p:pic>
        <p:nvPicPr>
          <p:cNvPr id="6" name="Picture 5"/>
          <p:cNvPicPr>
            <a:picLocks noChangeAspect="1"/>
          </p:cNvPicPr>
          <p:nvPr/>
        </p:nvPicPr>
        <p:blipFill>
          <a:blip r:embed="rId3"/>
          <a:stretch>
            <a:fillRect/>
          </a:stretch>
        </p:blipFill>
        <p:spPr>
          <a:xfrm>
            <a:off x="4614863" y="4124942"/>
            <a:ext cx="4105274" cy="2509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41192642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267</Words>
  <Application>Microsoft Office PowerPoint</Application>
  <PresentationFormat>On-screen Show (4:3)</PresentationFormat>
  <Paragraphs>22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Control Statements </vt:lpstr>
      <vt:lpstr>Slide 2</vt:lpstr>
      <vt:lpstr>Slide 3</vt:lpstr>
      <vt:lpstr>Slide 4</vt:lpstr>
      <vt:lpstr>Slide 5</vt:lpstr>
      <vt:lpstr>Slide 6</vt:lpstr>
      <vt:lpstr>Slide 7</vt:lpstr>
      <vt:lpstr>Slide 8</vt:lpstr>
      <vt:lpstr>Slide 9</vt:lpstr>
      <vt:lpstr>Slide 10</vt:lpstr>
      <vt:lpstr>Looping Statements</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Tasneem Rahath</dc:creator>
  <cp:lastModifiedBy>Sana</cp:lastModifiedBy>
  <cp:revision>23</cp:revision>
  <dcterms:created xsi:type="dcterms:W3CDTF">2017-07-10T05:41:21Z</dcterms:created>
  <dcterms:modified xsi:type="dcterms:W3CDTF">2024-03-13T15:36:45Z</dcterms:modified>
</cp:coreProperties>
</file>