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2" r:id="rId5"/>
    <p:sldId id="273" r:id="rId6"/>
    <p:sldId id="258" r:id="rId7"/>
    <p:sldId id="257" r:id="rId8"/>
    <p:sldId id="260" r:id="rId9"/>
    <p:sldId id="259" r:id="rId10"/>
    <p:sldId id="262" r:id="rId11"/>
    <p:sldId id="261" r:id="rId12"/>
    <p:sldId id="263" r:id="rId13"/>
    <p:sldId id="264" r:id="rId14"/>
    <p:sldId id="265" r:id="rId15"/>
    <p:sldId id="266" r:id="rId16"/>
    <p:sldId id="268" r:id="rId17"/>
    <p:sldId id="26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Structured Programming Language</a:t>
            </a:r>
            <a:br>
              <a:rPr lang="en-US" sz="3200" dirty="0" smtClean="0"/>
            </a:br>
            <a:r>
              <a:rPr lang="en-US" sz="3200" dirty="0" err="1" smtClean="0"/>
              <a:t>vs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Object Oriented Programming Language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Sana Mateen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oops concep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871393" cy="4038600"/>
          </a:xfrm>
          <a:prstGeom prst="rect">
            <a:avLst/>
          </a:prstGeom>
          <a:noFill/>
        </p:spPr>
      </p:pic>
      <p:pic>
        <p:nvPicPr>
          <p:cNvPr id="18438" name="Picture 6" descr="Image result for oops concep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14800"/>
            <a:ext cx="4953000" cy="2209801"/>
          </a:xfrm>
          <a:prstGeom prst="rect">
            <a:avLst/>
          </a:prstGeom>
          <a:noFill/>
        </p:spPr>
      </p:pic>
      <p:pic>
        <p:nvPicPr>
          <p:cNvPr id="18440" name="Picture 8" descr="Image result for oops concep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28600"/>
            <a:ext cx="2466975" cy="2857500"/>
          </a:xfrm>
          <a:prstGeom prst="rect">
            <a:avLst/>
          </a:prstGeom>
          <a:noFill/>
        </p:spPr>
      </p:pic>
      <p:pic>
        <p:nvPicPr>
          <p:cNvPr id="18442" name="Picture 10" descr="Polymorphism in Object oriented progrmam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200400"/>
            <a:ext cx="41910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Encapsulation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86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Encapsulation in java</a:t>
            </a:r>
            <a:r>
              <a:rPr lang="en-US" sz="2400" dirty="0" smtClean="0">
                <a:solidFill>
                  <a:srgbClr val="C00000"/>
                </a:solidFill>
              </a:rPr>
              <a:t> is a process of wrapping code and data together into a single unit, for example capsule i.e. mixed of several medicines.</a:t>
            </a:r>
          </a:p>
          <a:p>
            <a:pPr algn="just"/>
            <a:r>
              <a:rPr lang="en-US" sz="2400" dirty="0" smtClean="0"/>
              <a:t>It is a technique of making the fields in a class private and providing access to fields via public methods</a:t>
            </a:r>
            <a:endParaRPr lang="en-US" sz="2400" dirty="0"/>
          </a:p>
        </p:txBody>
      </p:sp>
      <p:pic>
        <p:nvPicPr>
          <p:cNvPr id="1026" name="Picture 2" descr="encapsulation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4038600"/>
            <a:ext cx="2385391" cy="1143000"/>
          </a:xfrm>
          <a:prstGeom prst="rect">
            <a:avLst/>
          </a:prstGeom>
          <a:noFill/>
        </p:spPr>
      </p:pic>
      <p:pic>
        <p:nvPicPr>
          <p:cNvPr id="1028" name="Picture 4" descr="http://1.bp.blogspot.com/-7BuE3ulx7es/VRL3XaXggCI/AAAAAAAAAG4/hv6tNV_W6Sg/s1600/Encapsulation-and-Abstraction-example-tutorial-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429000"/>
            <a:ext cx="4457700" cy="2886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Polymorphism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514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It is the concept of </a:t>
            </a:r>
            <a:r>
              <a:rPr lang="en-US" sz="2000" b="1" dirty="0" smtClean="0">
                <a:solidFill>
                  <a:srgbClr val="C00000"/>
                </a:solidFill>
              </a:rPr>
              <a:t>object oriented</a:t>
            </a:r>
            <a:r>
              <a:rPr lang="en-US" sz="2000" dirty="0" smtClean="0">
                <a:solidFill>
                  <a:srgbClr val="C00000"/>
                </a:solidFill>
              </a:rPr>
              <a:t> </a:t>
            </a:r>
            <a:r>
              <a:rPr lang="en-US" sz="2000" dirty="0" err="1" smtClean="0">
                <a:solidFill>
                  <a:srgbClr val="C00000"/>
                </a:solidFill>
              </a:rPr>
              <a:t>programming.The</a:t>
            </a:r>
            <a:r>
              <a:rPr lang="en-US" sz="2000" dirty="0" smtClean="0">
                <a:solidFill>
                  <a:srgbClr val="C00000"/>
                </a:solidFill>
              </a:rPr>
              <a:t> ability of different objects to respond, each in its own way, to identical messages is called </a:t>
            </a:r>
            <a:r>
              <a:rPr lang="en-US" sz="2000" b="1" dirty="0" smtClean="0">
                <a:solidFill>
                  <a:srgbClr val="C00000"/>
                </a:solidFill>
              </a:rPr>
              <a:t>polymorphism.</a:t>
            </a:r>
          </a:p>
          <a:p>
            <a:pPr algn="just"/>
            <a:r>
              <a:rPr lang="en-US" sz="2000" dirty="0" smtClean="0"/>
              <a:t>When </a:t>
            </a:r>
            <a:r>
              <a:rPr lang="en-US" sz="2000" b="1" dirty="0" smtClean="0"/>
              <a:t>one task is performed by different ways</a:t>
            </a:r>
            <a:r>
              <a:rPr lang="en-US" sz="2000" dirty="0" smtClean="0"/>
              <a:t> i.e. known as polymorphism.</a:t>
            </a:r>
          </a:p>
          <a:p>
            <a:pPr algn="just"/>
            <a:r>
              <a:rPr lang="en-US" sz="2000" b="1" dirty="0" smtClean="0"/>
              <a:t>poly mean many morph mean form.</a:t>
            </a:r>
            <a:endParaRPr lang="en-US" sz="2000" dirty="0"/>
          </a:p>
        </p:txBody>
      </p:sp>
      <p:pic>
        <p:nvPicPr>
          <p:cNvPr id="21506" name="Picture 2" descr="http://4.bp.blogspot.com/-kcSlVO2OpDk/VSvUG0mV8uI/AAAAAAAAAIQ/-W-8Nr4gNUY/s1600/interfFig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962400"/>
            <a:ext cx="3695700" cy="2667000"/>
          </a:xfrm>
          <a:prstGeom prst="rect">
            <a:avLst/>
          </a:prstGeom>
          <a:noFill/>
        </p:spPr>
      </p:pic>
      <p:pic>
        <p:nvPicPr>
          <p:cNvPr id="5" name="Picture 10" descr="Polymorphism in Object oriented progrma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733800"/>
            <a:ext cx="4648200" cy="331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Inheritance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rgbClr val="FF0066"/>
                </a:solidFill>
              </a:rPr>
              <a:t>Inheritance in java is a mechanism in which one object acquires all the properties and behaviors of parent object.</a:t>
            </a:r>
          </a:p>
          <a:p>
            <a:pPr algn="just"/>
            <a:r>
              <a:rPr lang="en-US" sz="2000" b="1" dirty="0" smtClean="0"/>
              <a:t>The idea behind inheritance in java is that you can create new classes that are built upon existing classes. </a:t>
            </a:r>
          </a:p>
          <a:p>
            <a:pPr algn="just"/>
            <a:r>
              <a:rPr lang="en-US" sz="2000" dirty="0" smtClean="0"/>
              <a:t>When you inherit from an existing class, you can reuse methods and fields of parent class, and you can add new methods and fields also.</a:t>
            </a:r>
          </a:p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Inheritance represents the </a:t>
            </a:r>
            <a:r>
              <a:rPr lang="en-US" sz="2000" b="1" dirty="0" smtClean="0">
                <a:solidFill>
                  <a:srgbClr val="C00000"/>
                </a:solidFill>
              </a:rPr>
              <a:t>IS-A relationship</a:t>
            </a:r>
            <a:r>
              <a:rPr lang="en-US" sz="2000" dirty="0" smtClean="0">
                <a:solidFill>
                  <a:srgbClr val="C00000"/>
                </a:solidFill>
              </a:rPr>
              <a:t>, also known as </a:t>
            </a:r>
            <a:r>
              <a:rPr lang="en-US" sz="2000" i="1" dirty="0" smtClean="0">
                <a:solidFill>
                  <a:srgbClr val="C00000"/>
                </a:solidFill>
              </a:rPr>
              <a:t>parent-child</a:t>
            </a:r>
            <a:r>
              <a:rPr lang="en-US" sz="2000" dirty="0" smtClean="0">
                <a:solidFill>
                  <a:srgbClr val="C00000"/>
                </a:solidFill>
              </a:rPr>
              <a:t> relationship.</a:t>
            </a:r>
          </a:p>
          <a:p>
            <a:pPr algn="just"/>
            <a:endParaRPr lang="en-US" sz="2000" dirty="0"/>
          </a:p>
        </p:txBody>
      </p:sp>
      <p:pic>
        <p:nvPicPr>
          <p:cNvPr id="4" name="Picture 8" descr="Image result for oops concep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000500"/>
            <a:ext cx="338137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Program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algn="just" fontAlgn="base"/>
            <a:r>
              <a:rPr lang="en-US" dirty="0" smtClean="0">
                <a:solidFill>
                  <a:srgbClr val="FF0000"/>
                </a:solidFill>
              </a:rPr>
              <a:t>An organized list of instructions that, when executed, causes the computer to behave in a predetermined manner. </a:t>
            </a:r>
            <a:r>
              <a:rPr lang="en-US" dirty="0" smtClean="0"/>
              <a:t>Without programs, computers are useless.</a:t>
            </a:r>
          </a:p>
          <a:p>
            <a:pPr algn="just" fontAlgn="base"/>
            <a:r>
              <a:rPr lang="en-US" b="1" dirty="0" smtClean="0"/>
              <a:t>A program is like a recipe. It contains a list of ingredients (called </a:t>
            </a:r>
            <a:r>
              <a:rPr lang="en-US" b="1" i="1" dirty="0" smtClean="0"/>
              <a:t>variables</a:t>
            </a:r>
            <a:r>
              <a:rPr lang="en-US" b="1" dirty="0" smtClean="0"/>
              <a:t>) and a list of directions (called </a:t>
            </a:r>
            <a:r>
              <a:rPr lang="en-US" b="1" i="1" dirty="0" smtClean="0"/>
              <a:t>statements</a:t>
            </a:r>
            <a:r>
              <a:rPr lang="en-US" b="1" dirty="0" smtClean="0"/>
              <a:t>) that tell the computer what to do with the variables. </a:t>
            </a:r>
            <a:r>
              <a:rPr lang="en-US" dirty="0" smtClean="0"/>
              <a:t>The variables can represent numeric data, text, or graphical images.</a:t>
            </a:r>
          </a:p>
          <a:p>
            <a:pPr algn="just" fontAlgn="base"/>
            <a:r>
              <a:rPr lang="en-US" dirty="0" smtClean="0"/>
              <a:t>There are many programming languages -- C, C++, Pascal, BASIC, FORTRAN, COBOL, and LISP are just a few. </a:t>
            </a:r>
            <a:r>
              <a:rPr lang="en-US" b="1" dirty="0" smtClean="0"/>
              <a:t>These are all high-level languages</a:t>
            </a:r>
            <a:r>
              <a:rPr lang="en-US" dirty="0" smtClean="0"/>
              <a:t>. One can also write programs in </a:t>
            </a:r>
            <a:r>
              <a:rPr lang="en-US" b="1" i="1" dirty="0" smtClean="0"/>
              <a:t>low-level languages</a:t>
            </a:r>
            <a:r>
              <a:rPr lang="en-US" b="1" dirty="0" smtClean="0"/>
              <a:t> </a:t>
            </a:r>
            <a:r>
              <a:rPr lang="en-US" dirty="0" smtClean="0"/>
              <a:t>called assembly languages, although this is more difficult.</a:t>
            </a:r>
          </a:p>
          <a:p>
            <a:pPr algn="just" fontAlgn="base"/>
            <a:r>
              <a:rPr lang="en-US" dirty="0" smtClean="0">
                <a:solidFill>
                  <a:srgbClr val="7030A0"/>
                </a:solidFill>
              </a:rPr>
              <a:t>Low-level languages are closer to the language used by a computer, while high-level languages are closer to human languages.</a:t>
            </a:r>
          </a:p>
          <a:p>
            <a:pPr algn="just" fontAlgn="base"/>
            <a:r>
              <a:rPr lang="en-US" dirty="0" smtClean="0">
                <a:solidFill>
                  <a:srgbClr val="C00000"/>
                </a:solidFill>
              </a:rPr>
              <a:t>Eventually, every program must be translated into a </a:t>
            </a:r>
            <a:r>
              <a:rPr lang="en-US" i="1" dirty="0" smtClean="0">
                <a:solidFill>
                  <a:srgbClr val="C00000"/>
                </a:solidFill>
              </a:rPr>
              <a:t>machine language</a:t>
            </a:r>
            <a:r>
              <a:rPr lang="en-US" dirty="0" smtClean="0">
                <a:solidFill>
                  <a:srgbClr val="C00000"/>
                </a:solidFill>
              </a:rPr>
              <a:t> that the computer can understand. This translation is performed by compilers, </a:t>
            </a:r>
            <a:r>
              <a:rPr lang="en-US" i="1" dirty="0" smtClean="0">
                <a:solidFill>
                  <a:srgbClr val="C00000"/>
                </a:solidFill>
              </a:rPr>
              <a:t>interpreters</a:t>
            </a:r>
            <a:r>
              <a:rPr lang="en-US" dirty="0" smtClean="0">
                <a:solidFill>
                  <a:srgbClr val="C00000"/>
                </a:solidFill>
              </a:rPr>
              <a:t>, and assemblers.</a:t>
            </a:r>
          </a:p>
          <a:p>
            <a:pPr algn="just" fontAlgn="base"/>
            <a:r>
              <a:rPr lang="en-US" dirty="0" smtClean="0">
                <a:solidFill>
                  <a:srgbClr val="FF0066"/>
                </a:solidFill>
              </a:rPr>
              <a:t>When you buy software, you normally buy an executable version of a program. This means that the program is already in machine language -- it has already been compiled and assembled and is ready to execute.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68770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575" y="3505200"/>
            <a:ext cx="30194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 3.4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200" b="1" dirty="0"/>
              <a:t>Java Class Hierarchy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57200" y="1219201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 Java, class “Object” is the base class to all other classes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b="1" dirty="0"/>
              <a:t>If we do not explicitly say extends in a new class definition, it implicitly extends Object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dirty="0"/>
              <a:t>The tree of classes that extend from Object and all of its subclasses are is called the class hierarchy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dirty="0"/>
              <a:t>All classes eventually lead back up to Object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dirty="0"/>
              <a:t>This will enable consistent access of objects of different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01.lv/learn/Java/fb-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537575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real life example of abstra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19200"/>
            <a:ext cx="3200400" cy="37338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81000" y="381000"/>
            <a:ext cx="472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66"/>
                </a:solidFill>
              </a:rPr>
              <a:t>Abstraction</a:t>
            </a:r>
            <a:r>
              <a:rPr lang="en-US" dirty="0" smtClean="0">
                <a:solidFill>
                  <a:srgbClr val="FF0066"/>
                </a:solidFill>
              </a:rPr>
              <a:t> is the concept of exposing only the required essential characteristics and behavior with respect to a context.</a:t>
            </a:r>
          </a:p>
          <a:p>
            <a:pPr algn="just"/>
            <a:endParaRPr lang="en-US" dirty="0" smtClean="0">
              <a:solidFill>
                <a:srgbClr val="FF0066"/>
              </a:solidFill>
            </a:endParaRPr>
          </a:p>
          <a:p>
            <a:pPr algn="just"/>
            <a:r>
              <a:rPr lang="en-US" dirty="0" smtClean="0"/>
              <a:t>Hiding of data is known as </a:t>
            </a:r>
            <a:r>
              <a:rPr lang="en-US" b="1" dirty="0" smtClean="0"/>
              <a:t>data abstraction</a:t>
            </a:r>
            <a:r>
              <a:rPr lang="en-US" dirty="0" smtClean="0"/>
              <a:t>. In object oriented programming language this is implemented automatically while writing the code in the form of class and object.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Real Life Example of Abstraction in Java</a:t>
            </a:r>
          </a:p>
          <a:p>
            <a:pPr algn="just"/>
            <a:r>
              <a:rPr lang="en-US" dirty="0" smtClean="0"/>
              <a:t>Abstraction shows only important things to the user and hides the internal details, for example, when we ride a bike, we only know about how to ride bikes but can not know about how it work? And also we do not know the internal functionality of a bike.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Vision of the Institute:</a:t>
            </a:r>
            <a:br>
              <a:rPr lang="en-US" b="1" dirty="0" smtClean="0"/>
            </a:br>
            <a:endParaRPr lang="en-US" dirty="0" smtClean="0"/>
          </a:p>
          <a:p>
            <a:pPr algn="just"/>
            <a:r>
              <a:rPr lang="en-US" dirty="0" smtClean="0"/>
              <a:t>To produce ethical, socially conscious and innovative professionals who would contribute to sustainable technological development of the society.</a:t>
            </a:r>
          </a:p>
          <a:p>
            <a:pPr algn="just"/>
            <a:r>
              <a:rPr lang="en-US" b="1" dirty="0" smtClean="0"/>
              <a:t>Mission of the Institute</a:t>
            </a:r>
            <a:r>
              <a:rPr lang="en-US" b="1" dirty="0" smtClean="0"/>
              <a:t>:</a:t>
            </a:r>
          </a:p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 impart quality engineering education with latest technological developments and interdisciplinary skills to make students succeed in professional practice.</a:t>
            </a:r>
          </a:p>
          <a:p>
            <a:pPr algn="just"/>
            <a:r>
              <a:rPr lang="en-US" dirty="0" smtClean="0"/>
              <a:t>To encourage </a:t>
            </a:r>
            <a:r>
              <a:rPr lang="en-US" b="1" dirty="0" smtClean="0"/>
              <a:t>research culture among faculty and students </a:t>
            </a:r>
            <a:r>
              <a:rPr lang="en-US" dirty="0" smtClean="0"/>
              <a:t>by establishing state of art laboratories and exposing them to modern industrial and organizational practices.</a:t>
            </a:r>
          </a:p>
          <a:p>
            <a:pPr algn="just"/>
            <a:r>
              <a:rPr lang="en-US" b="1" dirty="0" smtClean="0"/>
              <a:t>To inculcate humane qualities like environmental consciousness, leadership, social values, professional ethics and engage in independent and lifelong learning for sustainable contribution to the society.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Vision of the Department: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To become a leader in providing Computer Science and Engineering education with emphasis on knowledge and innovation.</a:t>
            </a:r>
          </a:p>
          <a:p>
            <a:r>
              <a:rPr lang="en-US" b="1" dirty="0" smtClean="0"/>
              <a:t>Mission of the Department:</a:t>
            </a:r>
            <a:endParaRPr lang="en-US" dirty="0" smtClean="0"/>
          </a:p>
          <a:p>
            <a:pPr lvl="0"/>
            <a:r>
              <a:rPr lang="en-US" dirty="0" smtClean="0"/>
              <a:t>To offer flexible programs of study with collaborations to suit industry needs.</a:t>
            </a:r>
          </a:p>
          <a:p>
            <a:pPr lvl="0"/>
            <a:r>
              <a:rPr lang="en-US" dirty="0" smtClean="0"/>
              <a:t>To provide quality education and training through novel pedagogical practices.</a:t>
            </a:r>
          </a:p>
          <a:p>
            <a:pPr lvl="0"/>
            <a:r>
              <a:rPr lang="en-US" dirty="0" smtClean="0"/>
              <a:t>To expedite high performance of excellence in teaching, research and innovations.</a:t>
            </a:r>
          </a:p>
          <a:p>
            <a:pPr lvl="0"/>
            <a:r>
              <a:rPr lang="en-US" dirty="0" smtClean="0"/>
              <a:t>To impart moral, ethical values and education with social responsibility.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implement </a:t>
            </a:r>
            <a:r>
              <a:rPr lang="en-US" dirty="0" smtClean="0"/>
              <a:t>various java concepts. 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write java programs to solve </a:t>
            </a:r>
            <a:r>
              <a:rPr lang="en-US" dirty="0" smtClean="0"/>
              <a:t>mathematics</a:t>
            </a:r>
            <a:r>
              <a:rPr lang="en-US" dirty="0" smtClean="0"/>
              <a:t>, science and </a:t>
            </a:r>
            <a:r>
              <a:rPr lang="en-US" dirty="0" smtClean="0"/>
              <a:t>engineering </a:t>
            </a:r>
            <a:r>
              <a:rPr lang="en-US" dirty="0" smtClean="0"/>
              <a:t>problems. </a:t>
            </a:r>
          </a:p>
          <a:p>
            <a:r>
              <a:rPr lang="en-US" b="1" dirty="0" smtClean="0"/>
              <a:t>To </a:t>
            </a:r>
            <a:r>
              <a:rPr lang="en-US" b="1" dirty="0" smtClean="0"/>
              <a:t>identity compile time and runtime errors, syntax and logical </a:t>
            </a:r>
            <a:r>
              <a:rPr lang="en-US" b="1" dirty="0" smtClean="0"/>
              <a:t>errors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import the essentials </a:t>
            </a:r>
            <a:r>
              <a:rPr lang="en-US" dirty="0" smtClean="0"/>
              <a:t>of java </a:t>
            </a:r>
            <a:r>
              <a:rPr lang="en-US" dirty="0" smtClean="0"/>
              <a:t>class </a:t>
            </a:r>
            <a:r>
              <a:rPr lang="en-US" dirty="0" smtClean="0"/>
              <a:t>library </a:t>
            </a:r>
            <a:r>
              <a:rPr lang="en-US" dirty="0" smtClean="0"/>
              <a:t>and user </a:t>
            </a:r>
            <a:r>
              <a:rPr lang="en-US" dirty="0" smtClean="0"/>
              <a:t>defined </a:t>
            </a:r>
            <a:r>
              <a:rPr lang="en-US" dirty="0" smtClean="0"/>
              <a:t>packages.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To understand the use of OOPs concepts.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b="1" dirty="0" smtClean="0"/>
              <a:t>Develop </a:t>
            </a:r>
            <a:r>
              <a:rPr lang="en-US" b="1" dirty="0" smtClean="0"/>
              <a:t>Java program using packages, </a:t>
            </a:r>
            <a:r>
              <a:rPr lang="en-US" b="1" dirty="0" smtClean="0"/>
              <a:t>inheritance </a:t>
            </a:r>
            <a:r>
              <a:rPr lang="en-US" b="1" dirty="0" smtClean="0"/>
              <a:t>and </a:t>
            </a:r>
            <a:r>
              <a:rPr lang="en-US" b="1" dirty="0" smtClean="0"/>
              <a:t>interface</a:t>
            </a:r>
            <a:r>
              <a:rPr lang="en-US" b="1" dirty="0" smtClean="0"/>
              <a:t>. </a:t>
            </a:r>
            <a:endParaRPr lang="en-US" b="1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Develop </a:t>
            </a:r>
            <a:r>
              <a:rPr lang="en-US" dirty="0" smtClean="0"/>
              <a:t>java programs to </a:t>
            </a:r>
            <a:r>
              <a:rPr lang="en-US" dirty="0" smtClean="0"/>
              <a:t>implement error </a:t>
            </a:r>
            <a:r>
              <a:rPr lang="en-US" dirty="0" smtClean="0"/>
              <a:t>handling </a:t>
            </a:r>
            <a:r>
              <a:rPr lang="en-US" dirty="0" smtClean="0"/>
              <a:t>techniques </a:t>
            </a:r>
            <a:r>
              <a:rPr lang="en-US" b="1" dirty="0" smtClean="0"/>
              <a:t>using exception </a:t>
            </a:r>
            <a:r>
              <a:rPr lang="en-US" b="1" dirty="0" smtClean="0"/>
              <a:t>handling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b="1" dirty="0" smtClean="0"/>
              <a:t>Develop graphical user </a:t>
            </a:r>
            <a:r>
              <a:rPr lang="en-US" b="1" dirty="0" smtClean="0"/>
              <a:t>interface </a:t>
            </a:r>
            <a:r>
              <a:rPr lang="en-US" b="1" dirty="0" smtClean="0"/>
              <a:t>using </a:t>
            </a:r>
            <a:r>
              <a:rPr lang="en-US" b="1" dirty="0" smtClean="0"/>
              <a:t>AWT. </a:t>
            </a:r>
          </a:p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Demonstrate </a:t>
            </a:r>
            <a:r>
              <a:rPr lang="en-US" dirty="0" smtClean="0"/>
              <a:t>event </a:t>
            </a:r>
            <a:r>
              <a:rPr lang="en-US" dirty="0" smtClean="0"/>
              <a:t>handling mechanism.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4495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is called</a:t>
            </a:r>
            <a:r>
              <a:rPr lang="en-US" dirty="0" smtClean="0">
                <a:solidFill>
                  <a:srgbClr val="FF0000"/>
                </a:solidFill>
              </a:rPr>
              <a:t> a </a:t>
            </a:r>
            <a:r>
              <a:rPr lang="en-US" b="1" dirty="0" smtClean="0">
                <a:solidFill>
                  <a:srgbClr val="FF0000"/>
                </a:solidFill>
              </a:rPr>
              <a:t>structured</a:t>
            </a:r>
            <a:r>
              <a:rPr lang="en-US" dirty="0" smtClean="0">
                <a:solidFill>
                  <a:srgbClr val="FF0000"/>
                </a:solidFill>
              </a:rPr>
              <a:t> programming </a:t>
            </a:r>
            <a:r>
              <a:rPr lang="en-US" b="1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>
                <a:solidFill>
                  <a:srgbClr val="FF0000"/>
                </a:solidFill>
              </a:rPr>
              <a:t> because to solve a large problem,</a:t>
            </a:r>
          </a:p>
          <a:p>
            <a:r>
              <a:rPr lang="en-US" b="1" dirty="0" smtClean="0"/>
              <a:t>C programming language divides the problem into smaller modules called functions or procedures each of which handles a particular responsibility.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program which solves the entire problem is a collection of such functions.</a:t>
            </a:r>
          </a:p>
          <a:p>
            <a:r>
              <a:rPr lang="en-US" b="1" dirty="0" smtClean="0"/>
              <a:t>structured programming can save time and energy when writing small and simple programs (Though Simple program is quite relative to the writer) that would essentially hold into one page.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270375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Object-Oriented Programming (OOP) is a programming language model organized around objects rather than “actions”. </a:t>
            </a:r>
          </a:p>
          <a:p>
            <a:r>
              <a:rPr lang="en-US" b="1" dirty="0" smtClean="0"/>
              <a:t>The leading languages based on OOP are C++, Java, Python, C#, Visual Basic etc…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first step in OOP is to identify all the objects the programmer wants to manipulate and how they relate to each other. </a:t>
            </a:r>
          </a:p>
          <a:p>
            <a:r>
              <a:rPr lang="en-US" b="1" dirty="0" smtClean="0"/>
              <a:t>Once an object has been identified, the role of the programmer is to generalize it as a class of objects and define the kind of data that it contains and list of procedures that manipulate it.</a:t>
            </a:r>
            <a:endParaRPr lang="en-US" b="1" dirty="0"/>
          </a:p>
        </p:txBody>
      </p:sp>
      <p:pic>
        <p:nvPicPr>
          <p:cNvPr id="1026" name="Picture 2" descr="Image result for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1676400" cy="1676400"/>
          </a:xfrm>
          <a:prstGeom prst="rect">
            <a:avLst/>
          </a:prstGeom>
          <a:noFill/>
        </p:spPr>
      </p:pic>
      <p:pic>
        <p:nvPicPr>
          <p:cNvPr id="1028" name="Picture 4" descr="Image result for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28600"/>
            <a:ext cx="1628775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dirty="0" err="1" smtClean="0"/>
              <a:t>Object:In</a:t>
            </a:r>
            <a:r>
              <a:rPr lang="en-US" sz="2000" b="1" dirty="0" smtClean="0"/>
              <a:t> real world could be a </a:t>
            </a:r>
            <a:r>
              <a:rPr lang="en-US" sz="2000" b="1" dirty="0" err="1" smtClean="0"/>
              <a:t>desk,tv,bicycle</a:t>
            </a:r>
            <a:r>
              <a:rPr lang="en-US" sz="2000" b="1" dirty="0" smtClean="0"/>
              <a:t> etc.</a:t>
            </a:r>
          </a:p>
          <a:p>
            <a:pPr algn="just"/>
            <a:r>
              <a:rPr lang="en-US" sz="2000" dirty="0" smtClean="0"/>
              <a:t>It share two characteristics state and behavior.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 object stores its state in fields called variables and its behavior through methods.</a:t>
            </a:r>
          </a:p>
          <a:p>
            <a:pPr algn="just"/>
            <a:r>
              <a:rPr lang="en-US" sz="2000" dirty="0" smtClean="0"/>
              <a:t>Methods operate on an object internal state and serve as the primary mechanism for object to object communication.</a:t>
            </a:r>
            <a:endParaRPr lang="en-US" sz="2000" dirty="0"/>
          </a:p>
        </p:txBody>
      </p:sp>
      <p:pic>
        <p:nvPicPr>
          <p:cNvPr id="2050" name="Picture 2" descr="Image result for table la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2143125" cy="2143125"/>
          </a:xfrm>
          <a:prstGeom prst="rect">
            <a:avLst/>
          </a:prstGeom>
          <a:noFill/>
        </p:spPr>
      </p:pic>
      <p:pic>
        <p:nvPicPr>
          <p:cNvPr id="2052" name="Picture 4" descr="Image result for 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438400"/>
            <a:ext cx="1828800" cy="1905000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057400"/>
            <a:ext cx="2571750" cy="232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class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81600" cy="3890262"/>
          </a:xfrm>
          <a:prstGeom prst="rect">
            <a:avLst/>
          </a:prstGeom>
          <a:noFill/>
        </p:spPr>
      </p:pic>
      <p:pic>
        <p:nvPicPr>
          <p:cNvPr id="17412" name="Picture 4" descr="Image result for class in o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700" y="3009899"/>
            <a:ext cx="4686300" cy="3848101"/>
          </a:xfrm>
          <a:prstGeom prst="rect">
            <a:avLst/>
          </a:prstGeom>
          <a:noFill/>
        </p:spPr>
      </p:pic>
      <p:pic>
        <p:nvPicPr>
          <p:cNvPr id="17414" name="Picture 6" descr="Image result for class in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14800"/>
            <a:ext cx="52578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class in 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29050"/>
            <a:ext cx="6286500" cy="3028950"/>
          </a:xfrm>
          <a:prstGeom prst="rect">
            <a:avLst/>
          </a:prstGeom>
          <a:noFill/>
        </p:spPr>
      </p:pic>
      <p:pic>
        <p:nvPicPr>
          <p:cNvPr id="16388" name="Picture 4" descr="Image result for class in o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2584"/>
            <a:ext cx="4629150" cy="3475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366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Structured Programming Language vs Object Oriented Programming Language</vt:lpstr>
      <vt:lpstr>Slide 2</vt:lpstr>
      <vt:lpstr>Slide 3</vt:lpstr>
      <vt:lpstr>Course Objectives</vt:lpstr>
      <vt:lpstr>Course Outcomes</vt:lpstr>
      <vt:lpstr>Slide 6</vt:lpstr>
      <vt:lpstr>OOP Basics</vt:lpstr>
      <vt:lpstr>Slide 8</vt:lpstr>
      <vt:lpstr>Slide 9</vt:lpstr>
      <vt:lpstr>Slide 10</vt:lpstr>
      <vt:lpstr>Encapsulation</vt:lpstr>
      <vt:lpstr>Polymorphism</vt:lpstr>
      <vt:lpstr>Inheritance</vt:lpstr>
      <vt:lpstr>Program</vt:lpstr>
      <vt:lpstr>Slide 15</vt:lpstr>
      <vt:lpstr>Java Class Hierarchy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 vs Object Oriented Programming Language</dc:title>
  <dc:creator>sana mateen</dc:creator>
  <cp:lastModifiedBy>Sana</cp:lastModifiedBy>
  <cp:revision>25</cp:revision>
  <dcterms:created xsi:type="dcterms:W3CDTF">2006-08-16T00:00:00Z</dcterms:created>
  <dcterms:modified xsi:type="dcterms:W3CDTF">2024-02-21T15:29:58Z</dcterms:modified>
</cp:coreProperties>
</file>