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86" r:id="rId2"/>
    <p:sldId id="29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7" r:id="rId16"/>
    <p:sldId id="288" r:id="rId17"/>
    <p:sldId id="289" r:id="rId18"/>
    <p:sldId id="29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91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93" r:id="rId3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5CE"/>
          </a:solidFill>
        </a:fill>
      </a:tcStyle>
    </a:wholeTbl>
    <a:band2H>
      <a:tcTxStyle/>
      <a:tcStyle>
        <a:tcBdr/>
        <a:fill>
          <a:solidFill>
            <a:srgbClr val="FEF2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3"/>
          </a:solidFill>
        </a:fill>
      </a:tcStyle>
    </a:wholeTbl>
    <a:band2H>
      <a:tcTxStyle/>
      <a:tcStyle>
        <a:tcBdr/>
        <a:fill>
          <a:solidFill>
            <a:srgbClr val="E6EA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wholeTbl>
    <a:band2H>
      <a:tcTxStyle/>
      <a:tcStyle>
        <a:tcBdr/>
        <a:fill>
          <a:solidFill>
            <a:srgbClr val="EFEF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74746"/>
              </a:solidFill>
              <a:prstDash val="solid"/>
              <a:round/>
            </a:ln>
          </a:top>
          <a:bottom>
            <a:ln w="254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74746"/>
              </a:solidFill>
              <a:prstDash val="solid"/>
              <a:round/>
            </a:ln>
          </a:top>
          <a:bottom>
            <a:ln w="254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7474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7474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7474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12700" cap="flat">
              <a:solidFill>
                <a:srgbClr val="474746"/>
              </a:solidFill>
              <a:prstDash val="solid"/>
              <a:round/>
            </a:ln>
          </a:top>
          <a:bottom>
            <a:ln w="127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solidFill>
            <a:srgbClr val="474746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12700" cap="flat">
              <a:solidFill>
                <a:srgbClr val="474746"/>
              </a:solidFill>
              <a:prstDash val="solid"/>
              <a:round/>
            </a:ln>
          </a:top>
          <a:bottom>
            <a:ln w="127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solidFill>
            <a:srgbClr val="474746">
              <a:alpha val="20000"/>
            </a:srgbClr>
          </a:solidFill>
        </a:fill>
      </a:tcStyle>
    </a:firstCol>
    <a:lastRow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50800" cap="flat">
              <a:solidFill>
                <a:srgbClr val="474746"/>
              </a:solidFill>
              <a:prstDash val="solid"/>
              <a:round/>
            </a:ln>
          </a:top>
          <a:bottom>
            <a:ln w="127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12700" cap="flat">
              <a:solidFill>
                <a:srgbClr val="474746"/>
              </a:solidFill>
              <a:prstDash val="solid"/>
              <a:round/>
            </a:ln>
          </a:top>
          <a:bottom>
            <a:ln w="254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/>
    <p:restoredTop sz="94643"/>
  </p:normalViewPr>
  <p:slideViewPr>
    <p:cSldViewPr snapToGrid="0" snapToObjects="1">
      <p:cViewPr varScale="1">
        <p:scale>
          <a:sx n="157" d="100"/>
          <a:sy n="157" d="100"/>
        </p:scale>
        <p:origin x="184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Arial"/>
      </a:defRPr>
    </a:lvl1pPr>
    <a:lvl2pPr indent="228600" defTabSz="457200" latinLnBrk="0">
      <a:defRPr sz="1200">
        <a:latin typeface="+mj-lt"/>
        <a:ea typeface="+mj-ea"/>
        <a:cs typeface="+mj-cs"/>
        <a:sym typeface="Arial"/>
      </a:defRPr>
    </a:lvl2pPr>
    <a:lvl3pPr indent="457200" defTabSz="457200" latinLnBrk="0">
      <a:defRPr sz="1200">
        <a:latin typeface="+mj-lt"/>
        <a:ea typeface="+mj-ea"/>
        <a:cs typeface="+mj-cs"/>
        <a:sym typeface="Arial"/>
      </a:defRPr>
    </a:lvl3pPr>
    <a:lvl4pPr indent="685800" defTabSz="457200" latinLnBrk="0">
      <a:defRPr sz="1200">
        <a:latin typeface="+mj-lt"/>
        <a:ea typeface="+mj-ea"/>
        <a:cs typeface="+mj-cs"/>
        <a:sym typeface="Arial"/>
      </a:defRPr>
    </a:lvl4pPr>
    <a:lvl5pPr indent="914400" defTabSz="457200" latinLnBrk="0">
      <a:defRPr sz="1200"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>
            <a:spLocks noGrp="1"/>
          </p:cNvSpPr>
          <p:nvPr>
            <p:ph type="body" sz="quarter" idx="13"/>
          </p:nvPr>
        </p:nvSpPr>
        <p:spPr>
          <a:xfrm>
            <a:off x="487898" y="3863771"/>
            <a:ext cx="3683001" cy="36988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endParaRPr/>
          </a:p>
        </p:txBody>
      </p:sp>
      <p:sp>
        <p:nvSpPr>
          <p:cNvPr id="13" name="Rectangle"/>
          <p:cNvSpPr>
            <a:spLocks noGrp="1"/>
          </p:cNvSpPr>
          <p:nvPr>
            <p:ph type="body" sz="quarter" idx="14"/>
          </p:nvPr>
        </p:nvSpPr>
        <p:spPr>
          <a:xfrm>
            <a:off x="487899" y="1250570"/>
            <a:ext cx="7324988" cy="74453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14" name="Rectangle"/>
          <p:cNvSpPr>
            <a:spLocks noGrp="1"/>
          </p:cNvSpPr>
          <p:nvPr>
            <p:ph type="body" sz="quarter" idx="15"/>
          </p:nvPr>
        </p:nvSpPr>
        <p:spPr>
          <a:xfrm>
            <a:off x="487898" y="2000917"/>
            <a:ext cx="6041584" cy="48785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solidFill>
                  <a:srgbClr val="4D4D4C"/>
                </a:solidFill>
              </a:defRPr>
            </a:pPr>
            <a:endParaRPr/>
          </a:p>
        </p:txBody>
      </p:sp>
      <p:pic>
        <p:nvPicPr>
          <p:cNvPr id="1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10911" y="4699139"/>
            <a:ext cx="883651" cy="3311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Rectangle"/>
          <p:cNvSpPr/>
          <p:nvPr/>
        </p:nvSpPr>
        <p:spPr>
          <a:xfrm>
            <a:off x="8053950" y="4639759"/>
            <a:ext cx="1018534" cy="4400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900"/>
              </a:spcBef>
              <a:defRPr sz="4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3074459" y="1674428"/>
            <a:ext cx="6069542" cy="1250669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4D4D4C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74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xfrm>
            <a:off x="336613" y="1010407"/>
            <a:ext cx="8207742" cy="36419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SzTx/>
              <a:buNone/>
              <a:defRPr sz="1100"/>
            </a:lvl1pPr>
            <a:lvl2pPr marL="0" indent="457200">
              <a:spcBef>
                <a:spcPts val="200"/>
              </a:spcBef>
              <a:buSzTx/>
              <a:buNone/>
              <a:defRPr sz="1100"/>
            </a:lvl2pPr>
            <a:lvl3pPr marL="0" indent="914400">
              <a:spcBef>
                <a:spcPts val="200"/>
              </a:spcBef>
              <a:buSzTx/>
              <a:buNone/>
              <a:defRPr sz="1100"/>
            </a:lvl3pPr>
            <a:lvl4pPr marL="0" indent="1371600">
              <a:spcBef>
                <a:spcPts val="200"/>
              </a:spcBef>
              <a:buSzTx/>
              <a:buNone/>
              <a:defRPr sz="1100"/>
            </a:lvl4pPr>
            <a:lvl5pPr marL="0" indent="1828800">
              <a:spcBef>
                <a:spcPts val="200"/>
              </a:spcBef>
              <a:buSzTx/>
              <a:buNone/>
              <a:defRPr sz="1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396393" y="1969202"/>
            <a:ext cx="7772401" cy="930106"/>
          </a:xfrm>
          <a:prstGeom prst="rect">
            <a:avLst/>
          </a:prstGeom>
        </p:spPr>
        <p:txBody>
          <a:bodyPr anchor="ctr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pic>
        <p:nvPicPr>
          <p:cNvPr id="4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74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33575" y="1012506"/>
            <a:ext cx="4038601" cy="347207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200"/>
            </a:lvl1pPr>
            <a:lvl2pPr marL="771525" indent="-314325">
              <a:defRPr sz="2200"/>
            </a:lvl2pPr>
            <a:lvl3pPr marL="1228725" indent="-314325">
              <a:defRPr sz="2200"/>
            </a:lvl3pPr>
            <a:lvl4pPr marL="1685925" indent="-314325">
              <a:defRPr sz="2200"/>
            </a:lvl4pPr>
            <a:lvl5pPr marL="2143125" indent="-314325"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7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7517" y="1011542"/>
            <a:ext cx="2442635" cy="33944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4D4D4C"/>
                </a:solidFill>
              </a:defRPr>
            </a:lvl1pPr>
            <a:lvl2pPr marL="774700" indent="-317500">
              <a:spcBef>
                <a:spcPts val="400"/>
              </a:spcBef>
              <a:defRPr sz="2000">
                <a:solidFill>
                  <a:srgbClr val="4D4D4C"/>
                </a:solidFill>
              </a:defRPr>
            </a:lvl2pPr>
            <a:lvl3pPr marL="1200150" indent="-285750">
              <a:spcBef>
                <a:spcPts val="400"/>
              </a:spcBef>
              <a:defRPr sz="2000">
                <a:solidFill>
                  <a:srgbClr val="4D4D4C"/>
                </a:solidFill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4D4D4C"/>
                </a:solidFill>
              </a:defRPr>
            </a:lvl4pPr>
            <a:lvl5pPr marL="2114550" indent="-285750">
              <a:spcBef>
                <a:spcPts val="400"/>
              </a:spcBef>
              <a:defRPr sz="2000">
                <a:solidFill>
                  <a:srgbClr val="4D4D4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19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7742" y="3127083"/>
            <a:ext cx="1797051" cy="34094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1pPr>
            <a:lvl2pPr marL="0" indent="4572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2pPr>
            <a:lvl3pPr marL="0" indent="9144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3pPr>
            <a:lvl4pPr marL="0" indent="13716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4pPr>
            <a:lvl5pPr marL="0" indent="18288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Rectangle"/>
          <p:cNvSpPr>
            <a:spLocks noGrp="1"/>
          </p:cNvSpPr>
          <p:nvPr>
            <p:ph type="body" sz="quarter" idx="13"/>
          </p:nvPr>
        </p:nvSpPr>
        <p:spPr>
          <a:xfrm>
            <a:off x="2496747" y="3127083"/>
            <a:ext cx="1797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74" name="Rectangle"/>
          <p:cNvSpPr>
            <a:spLocks noGrp="1"/>
          </p:cNvSpPr>
          <p:nvPr>
            <p:ph type="body" sz="quarter" idx="14"/>
          </p:nvPr>
        </p:nvSpPr>
        <p:spPr>
          <a:xfrm>
            <a:off x="4634584" y="3127083"/>
            <a:ext cx="1797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75" name="Rectangle"/>
          <p:cNvSpPr>
            <a:spLocks noGrp="1"/>
          </p:cNvSpPr>
          <p:nvPr>
            <p:ph type="body" sz="quarter" idx="15"/>
          </p:nvPr>
        </p:nvSpPr>
        <p:spPr>
          <a:xfrm>
            <a:off x="6990344" y="3127083"/>
            <a:ext cx="1797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76" name="Image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7" name="Image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8" name="Image"/>
          <p:cNvSpPr>
            <a:spLocks noGrp="1"/>
          </p:cNvSpPr>
          <p:nvPr>
            <p:ph type="pic" sz="quarter" idx="18"/>
          </p:nvPr>
        </p:nvSpPr>
        <p:spPr>
          <a:xfrm>
            <a:off x="4634584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9" name="Image"/>
          <p:cNvSpPr>
            <a:spLocks noGrp="1"/>
          </p:cNvSpPr>
          <p:nvPr>
            <p:ph type="pic" sz="quarter" idx="19"/>
          </p:nvPr>
        </p:nvSpPr>
        <p:spPr>
          <a:xfrm>
            <a:off x="6990344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pic>
        <p:nvPicPr>
          <p:cNvPr id="8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19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9933" y="2151896"/>
            <a:ext cx="1924051" cy="34094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1pPr>
            <a:lvl2pPr marL="0" indent="4572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2pPr>
            <a:lvl3pPr marL="0" indent="9144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3pPr>
            <a:lvl4pPr marL="0" indent="13716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4pPr>
            <a:lvl5pPr marL="0" indent="18288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Rectangle"/>
          <p:cNvSpPr>
            <a:spLocks noGrp="1"/>
          </p:cNvSpPr>
          <p:nvPr>
            <p:ph type="body" sz="quarter" idx="13"/>
          </p:nvPr>
        </p:nvSpPr>
        <p:spPr>
          <a:xfrm>
            <a:off x="3479308" y="2151896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1" name="Rectangle"/>
          <p:cNvSpPr>
            <a:spLocks noGrp="1"/>
          </p:cNvSpPr>
          <p:nvPr>
            <p:ph type="body" sz="quarter" idx="14"/>
          </p:nvPr>
        </p:nvSpPr>
        <p:spPr>
          <a:xfrm>
            <a:off x="6624973" y="2151896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2" name="Rectangle"/>
          <p:cNvSpPr>
            <a:spLocks noGrp="1"/>
          </p:cNvSpPr>
          <p:nvPr>
            <p:ph type="body" sz="quarter" idx="15"/>
          </p:nvPr>
        </p:nvSpPr>
        <p:spPr>
          <a:xfrm>
            <a:off x="339933" y="3963639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3" name="Rectangle"/>
          <p:cNvSpPr>
            <a:spLocks noGrp="1"/>
          </p:cNvSpPr>
          <p:nvPr>
            <p:ph type="body" sz="quarter" idx="16"/>
          </p:nvPr>
        </p:nvSpPr>
        <p:spPr>
          <a:xfrm>
            <a:off x="3479308" y="3963639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4" name="Rectangle"/>
          <p:cNvSpPr>
            <a:spLocks noGrp="1"/>
          </p:cNvSpPr>
          <p:nvPr>
            <p:ph type="body" sz="quarter" idx="17"/>
          </p:nvPr>
        </p:nvSpPr>
        <p:spPr>
          <a:xfrm>
            <a:off x="6624973" y="3963639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5" name="Image"/>
          <p:cNvSpPr>
            <a:spLocks noGrp="1"/>
          </p:cNvSpPr>
          <p:nvPr>
            <p:ph type="pic" sz="quarter" idx="18"/>
          </p:nvPr>
        </p:nvSpPr>
        <p:spPr>
          <a:xfrm>
            <a:off x="339938" y="928297"/>
            <a:ext cx="1924051" cy="11006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6" name="Image"/>
          <p:cNvSpPr>
            <a:spLocks noGrp="1"/>
          </p:cNvSpPr>
          <p:nvPr>
            <p:ph type="pic" sz="quarter" idx="19"/>
          </p:nvPr>
        </p:nvSpPr>
        <p:spPr>
          <a:xfrm>
            <a:off x="3479308" y="928297"/>
            <a:ext cx="1924051" cy="11006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7" name="Image"/>
          <p:cNvSpPr>
            <a:spLocks noGrp="1"/>
          </p:cNvSpPr>
          <p:nvPr>
            <p:ph type="pic" sz="quarter" idx="20"/>
          </p:nvPr>
        </p:nvSpPr>
        <p:spPr>
          <a:xfrm>
            <a:off x="6624973" y="928297"/>
            <a:ext cx="1924051" cy="11006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21"/>
          </p:nvPr>
        </p:nvSpPr>
        <p:spPr>
          <a:xfrm>
            <a:off x="339938" y="2782372"/>
            <a:ext cx="1924051" cy="11006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quarter" idx="22"/>
          </p:nvPr>
        </p:nvSpPr>
        <p:spPr>
          <a:xfrm>
            <a:off x="3479308" y="2782372"/>
            <a:ext cx="1924051" cy="11006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0" name="Image"/>
          <p:cNvSpPr>
            <a:spLocks noGrp="1"/>
          </p:cNvSpPr>
          <p:nvPr>
            <p:ph type="pic" sz="quarter" idx="23"/>
          </p:nvPr>
        </p:nvSpPr>
        <p:spPr>
          <a:xfrm>
            <a:off x="6624973" y="2782372"/>
            <a:ext cx="1924051" cy="11006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pic>
        <p:nvPicPr>
          <p:cNvPr id="10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1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11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21761" y="114935"/>
            <a:ext cx="8205305" cy="545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40592" y="1009331"/>
            <a:ext cx="8205304" cy="3553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2pPr marL="800100" indent="-342900"/>
            <a:lvl3pPr marL="1219200" indent="-304800"/>
            <a:lvl4pPr marL="1714500" indent="-342900">
              <a:buChar char="–"/>
            </a:lvl4pPr>
            <a:lvl5pPr marL="2171700" indent="-342900">
              <a:buChar char="»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14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40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621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002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383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1764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145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2526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2907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288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zh.d2l.ai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64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7.png"/><Relationship Id="rId21" Type="http://schemas.openxmlformats.org/officeDocument/2006/relationships/image" Target="../media/image85.png"/><Relationship Id="rId7" Type="http://schemas.openxmlformats.org/officeDocument/2006/relationships/image" Target="../media/image71.png"/><Relationship Id="rId12" Type="http://schemas.openxmlformats.org/officeDocument/2006/relationships/image" Target="../media/image75.png"/><Relationship Id="rId17" Type="http://schemas.openxmlformats.org/officeDocument/2006/relationships/image" Target="../media/image81.pn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6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26" Type="http://schemas.openxmlformats.org/officeDocument/2006/relationships/image" Target="../media/image111.png"/><Relationship Id="rId3" Type="http://schemas.openxmlformats.org/officeDocument/2006/relationships/image" Target="../media/image88.png"/><Relationship Id="rId21" Type="http://schemas.openxmlformats.org/officeDocument/2006/relationships/image" Target="../media/image106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5" Type="http://schemas.openxmlformats.org/officeDocument/2006/relationships/image" Target="../media/image110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29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24" Type="http://schemas.openxmlformats.org/officeDocument/2006/relationships/image" Target="../media/image109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23" Type="http://schemas.openxmlformats.org/officeDocument/2006/relationships/image" Target="../media/image108.png"/><Relationship Id="rId28" Type="http://schemas.openxmlformats.org/officeDocument/2006/relationships/image" Target="../media/image113.png"/><Relationship Id="rId10" Type="http://schemas.openxmlformats.org/officeDocument/2006/relationships/image" Target="../media/image95.png"/><Relationship Id="rId19" Type="http://schemas.openxmlformats.org/officeDocument/2006/relationships/image" Target="../media/image104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Relationship Id="rId22" Type="http://schemas.openxmlformats.org/officeDocument/2006/relationships/image" Target="../media/image107.png"/><Relationship Id="rId27" Type="http://schemas.openxmlformats.org/officeDocument/2006/relationships/image" Target="../media/image1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t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7" Type="http://schemas.openxmlformats.org/officeDocument/2006/relationships/image" Target="../media/image116.emf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20.emf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emf"/><Relationship Id="rId5" Type="http://schemas.openxmlformats.org/officeDocument/2006/relationships/image" Target="../media/image118.emf"/><Relationship Id="rId4" Type="http://schemas.openxmlformats.org/officeDocument/2006/relationships/image" Target="../media/image117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t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22.t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10" Type="http://schemas.openxmlformats.org/officeDocument/2006/relationships/image" Target="../media/image161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1.png"/><Relationship Id="rId5" Type="http://schemas.openxmlformats.org/officeDocument/2006/relationships/image" Target="../media/image156.png"/><Relationship Id="rId10" Type="http://schemas.openxmlformats.org/officeDocument/2006/relationships/image" Target="../media/image160.png"/><Relationship Id="rId4" Type="http://schemas.openxmlformats.org/officeDocument/2006/relationships/image" Target="../media/image155.png"/><Relationship Id="rId9" Type="http://schemas.openxmlformats.org/officeDocument/2006/relationships/image" Target="../media/image16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12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1.png"/><Relationship Id="rId5" Type="http://schemas.openxmlformats.org/officeDocument/2006/relationships/image" Target="../media/image156.png"/><Relationship Id="rId10" Type="http://schemas.openxmlformats.org/officeDocument/2006/relationships/image" Target="../media/image160.png"/><Relationship Id="rId4" Type="http://schemas.openxmlformats.org/officeDocument/2006/relationships/image" Target="../media/image155.png"/><Relationship Id="rId9" Type="http://schemas.openxmlformats.org/officeDocument/2006/relationships/image" Target="../media/image16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8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5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r>
              <a:rPr lang="en-US" altLang="zh-CN" sz="2000" dirty="0">
                <a:hlinkClick r:id="rId2"/>
              </a:rPr>
              <a:t>z</a:t>
            </a:r>
            <a:r>
              <a:rPr lang="en-US" sz="2000" dirty="0">
                <a:hlinkClick r:id="rId2"/>
              </a:rPr>
              <a:t>h</a:t>
            </a:r>
            <a:r>
              <a:rPr lang="en-US" altLang="zh-CN" sz="2000" dirty="0">
                <a:hlinkClick r:id="rId2"/>
              </a:rPr>
              <a:t>.d2l.ai</a:t>
            </a:r>
            <a:endParaRPr sz="2000" dirty="0"/>
          </a:p>
        </p:txBody>
      </p:sp>
      <p:sp>
        <p:nvSpPr>
          <p:cNvPr id="148" name="Introduction to Deep Learning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 defTabSz="452627">
              <a:spcBef>
                <a:spcPts val="900"/>
              </a:spcBef>
              <a:buSzTx/>
              <a:buNone/>
              <a:defRPr sz="3959" b="1">
                <a:solidFill>
                  <a:srgbClr val="4D4D4C"/>
                </a:solidFill>
              </a:defRPr>
            </a:lvl1pPr>
          </a:lstStyle>
          <a:p>
            <a:r>
              <a:rPr lang="ja-JP" altLang="en-US"/>
              <a:t>动手学深度学习</a:t>
            </a:r>
            <a:endParaRPr dirty="0"/>
          </a:p>
        </p:txBody>
      </p:sp>
      <p:sp>
        <p:nvSpPr>
          <p:cNvPr id="149" name="3. Gradient and Auto Differentiation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None/>
              <a:defRPr b="1">
                <a:solidFill>
                  <a:srgbClr val="4D4D4C"/>
                </a:solidFill>
              </a:defRPr>
            </a:lvl1pPr>
          </a:lstStyle>
          <a:p>
            <a:r>
              <a:rPr lang="en-US" altLang="zh-CN" dirty="0"/>
              <a:t>3</a:t>
            </a:r>
            <a:r>
              <a:rPr dirty="0"/>
              <a:t>. </a:t>
            </a:r>
            <a:r>
              <a:rPr lang="ja-JP" altLang="en-US"/>
              <a:t>导数</a:t>
            </a:r>
            <a:r>
              <a:rPr lang="zh-CN" altLang="en-US" dirty="0"/>
              <a:t>、</a:t>
            </a:r>
            <a:r>
              <a:rPr lang="ja-JP" altLang="en-US"/>
              <a:t>逆向传播和复杂度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014282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5192EB-A3A1-794E-8926-B8E8A04D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55" y="300864"/>
            <a:ext cx="825500" cy="31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E00155-66B1-5742-A00A-A5E32DBF7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5" y="828897"/>
            <a:ext cx="977900" cy="1219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C2C8BC-4A8B-D244-AD72-9FAB152E1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294" y="828897"/>
            <a:ext cx="977900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2D5EF1-33F5-BE40-8773-9F49F6BF5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666" y="1148251"/>
            <a:ext cx="2813587" cy="487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2FC881-B5A2-FC41-8C89-E8643F02D1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9837" y="220972"/>
            <a:ext cx="1917700" cy="210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F8698F-8216-EB48-B5BA-8040D8A6CE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79" y="2405743"/>
            <a:ext cx="4152900" cy="2438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Exa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例子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Equation"/>
              <p:cNvSpPr txBox="1"/>
              <p:nvPr/>
            </p:nvSpPr>
            <p:spPr>
              <a:xfrm>
                <a:off x="428943" y="1948516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3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43" y="1948516"/>
                <a:ext cx="307087" cy="542291"/>
              </a:xfrm>
              <a:prstGeom prst="rect">
                <a:avLst/>
              </a:prstGeom>
              <a:blipFill>
                <a:blip r:embed="rId2"/>
                <a:stretch>
                  <a:fillRect l="-24000" r="-20000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Equation"/>
              <p:cNvSpPr txBox="1"/>
              <p:nvPr/>
            </p:nvSpPr>
            <p:spPr>
              <a:xfrm>
                <a:off x="529125" y="1211013"/>
                <a:ext cx="118619" cy="16941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3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25" y="1211013"/>
                <a:ext cx="118619" cy="169419"/>
              </a:xfrm>
              <a:prstGeom prst="rect">
                <a:avLst/>
              </a:prstGeom>
              <a:blipFill>
                <a:blip r:embed="rId3"/>
                <a:stretch>
                  <a:fillRect l="-70000" r="-80000" b="-106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Equation"/>
              <p:cNvSpPr txBox="1"/>
              <p:nvPr/>
            </p:nvSpPr>
            <p:spPr>
              <a:xfrm>
                <a:off x="1319210" y="1235778"/>
                <a:ext cx="117857" cy="12395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3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210" y="1235778"/>
                <a:ext cx="117857" cy="123953"/>
              </a:xfrm>
              <a:prstGeom prst="rect">
                <a:avLst/>
              </a:prstGeom>
              <a:blipFill>
                <a:blip r:embed="rId4"/>
                <a:stretch>
                  <a:fillRect l="-50000" r="-70000" b="-12727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Equation"/>
              <p:cNvSpPr txBox="1"/>
              <p:nvPr/>
            </p:nvSpPr>
            <p:spPr>
              <a:xfrm>
                <a:off x="1317522" y="2112012"/>
                <a:ext cx="115063" cy="1783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3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522" y="2112012"/>
                <a:ext cx="115063" cy="178309"/>
              </a:xfrm>
              <a:prstGeom prst="rect">
                <a:avLst/>
              </a:prstGeom>
              <a:blipFill>
                <a:blip r:embed="rId5"/>
                <a:stretch>
                  <a:fillRect l="-70000" r="-90000" b="-8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Equation"/>
              <p:cNvSpPr txBox="1"/>
              <p:nvPr/>
            </p:nvSpPr>
            <p:spPr>
              <a:xfrm>
                <a:off x="1347854" y="3736106"/>
                <a:ext cx="48768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3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854" y="3736106"/>
                <a:ext cx="487681" cy="542291"/>
              </a:xfrm>
              <a:prstGeom prst="rect">
                <a:avLst/>
              </a:prstGeom>
              <a:blipFill>
                <a:blip r:embed="rId6"/>
                <a:stretch>
                  <a:fillRect l="-10000" r="-10000" b="-227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Equation"/>
              <p:cNvSpPr txBox="1"/>
              <p:nvPr/>
            </p:nvSpPr>
            <p:spPr>
              <a:xfrm>
                <a:off x="2403546" y="3733320"/>
                <a:ext cx="531115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3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546" y="3733320"/>
                <a:ext cx="531115" cy="542291"/>
              </a:xfrm>
              <a:prstGeom prst="rect">
                <a:avLst/>
              </a:prstGeom>
              <a:blipFill>
                <a:blip r:embed="rId7"/>
                <a:stretch>
                  <a:fillRect l="-11628" r="-9302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" name="Line"/>
          <p:cNvSpPr/>
          <p:nvPr/>
        </p:nvSpPr>
        <p:spPr>
          <a:xfrm>
            <a:off x="471652" y="1703794"/>
            <a:ext cx="3407354" cy="1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9" name="Line"/>
          <p:cNvSpPr/>
          <p:nvPr/>
        </p:nvSpPr>
        <p:spPr>
          <a:xfrm flipV="1">
            <a:off x="960841" y="1226979"/>
            <a:ext cx="1" cy="1277564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Equation"/>
              <p:cNvSpPr txBox="1"/>
              <p:nvPr/>
            </p:nvSpPr>
            <p:spPr>
              <a:xfrm>
                <a:off x="2000747" y="1235778"/>
                <a:ext cx="120143" cy="1173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4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747" y="1235778"/>
                <a:ext cx="120143" cy="117349"/>
              </a:xfrm>
              <a:prstGeom prst="rect">
                <a:avLst/>
              </a:prstGeom>
              <a:blipFill>
                <a:blip r:embed="rId8"/>
                <a:stretch>
                  <a:fillRect l="-50000" r="-60000" b="-12727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Equation"/>
              <p:cNvSpPr txBox="1"/>
              <p:nvPr/>
            </p:nvSpPr>
            <p:spPr>
              <a:xfrm>
                <a:off x="3578872" y="3719624"/>
                <a:ext cx="940422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4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872" y="3719624"/>
                <a:ext cx="940422" cy="542291"/>
              </a:xfrm>
              <a:prstGeom prst="rect">
                <a:avLst/>
              </a:prstGeom>
              <a:blipFill>
                <a:blip r:embed="rId9"/>
                <a:stretch>
                  <a:fillRect l="-5333" t="-2273" r="-2667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Equation"/>
              <p:cNvSpPr txBox="1"/>
              <p:nvPr/>
            </p:nvSpPr>
            <p:spPr>
              <a:xfrm>
                <a:off x="2012789" y="2123093"/>
                <a:ext cx="84697" cy="16336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sz="1900"/>
              </a:p>
            </p:txBody>
          </p:sp>
        </mc:Choice>
        <mc:Fallback xmlns="">
          <p:sp>
            <p:nvSpPr>
              <p:cNvPr id="34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789" y="2123093"/>
                <a:ext cx="84697" cy="163361"/>
              </a:xfrm>
              <a:prstGeom prst="rect">
                <a:avLst/>
              </a:prstGeom>
              <a:blipFill>
                <a:blip r:embed="rId10"/>
                <a:stretch>
                  <a:fillRect l="-75000" r="-87500" b="-8571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3" name="Equation"/>
              <p:cNvSpPr txBox="1"/>
              <p:nvPr/>
            </p:nvSpPr>
            <p:spPr>
              <a:xfrm>
                <a:off x="4776831" y="2282372"/>
                <a:ext cx="1567737" cy="30912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sz="2000" b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矩阵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>
          <p:sp>
            <p:nvSpPr>
              <p:cNvPr id="34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831" y="2282372"/>
                <a:ext cx="1567737" cy="309124"/>
              </a:xfrm>
              <a:prstGeom prst="rect">
                <a:avLst/>
              </a:prstGeom>
              <a:blipFill>
                <a:blip r:embed="rId11"/>
                <a:stretch>
                  <a:fillRect l="-2400" t="-12500" r="-4800" b="-41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4" name="Equation"/>
              <p:cNvSpPr txBox="1"/>
              <p:nvPr/>
            </p:nvSpPr>
            <p:spPr>
              <a:xfrm>
                <a:off x="4749018" y="1755267"/>
                <a:ext cx="3048270" cy="30784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m:rPr>
                          <m:nor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m:rPr>
                          <m:nor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不是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关于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函数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>
          <p:sp>
            <p:nvSpPr>
              <p:cNvPr id="34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018" y="1755267"/>
                <a:ext cx="3048270" cy="307841"/>
              </a:xfrm>
              <a:prstGeom prst="rect">
                <a:avLst/>
              </a:prstGeom>
              <a:blipFill>
                <a:blip r:embed="rId12"/>
                <a:stretch>
                  <a:fillRect t="-12000" r="-1245" b="-36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Equation"/>
              <p:cNvSpPr txBox="1"/>
              <p:nvPr/>
            </p:nvSpPr>
            <p:spPr>
              <a:xfrm>
                <a:off x="422593" y="3719624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4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93" y="3719624"/>
                <a:ext cx="307087" cy="542291"/>
              </a:xfrm>
              <a:prstGeom prst="rect">
                <a:avLst/>
              </a:prstGeom>
              <a:blipFill>
                <a:blip r:embed="rId13"/>
                <a:stretch>
                  <a:fillRect l="-20000" t="-2273" r="-24000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Equation"/>
              <p:cNvSpPr txBox="1"/>
              <p:nvPr/>
            </p:nvSpPr>
            <p:spPr>
              <a:xfrm>
                <a:off x="522775" y="2982121"/>
                <a:ext cx="118619" cy="16941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4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75" y="2982121"/>
                <a:ext cx="118619" cy="169419"/>
              </a:xfrm>
              <a:prstGeom prst="rect">
                <a:avLst/>
              </a:prstGeom>
              <a:blipFill>
                <a:blip r:embed="rId14"/>
                <a:stretch>
                  <a:fillRect l="-54545" r="-72727" b="-11428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7" name="Line"/>
          <p:cNvSpPr/>
          <p:nvPr/>
        </p:nvSpPr>
        <p:spPr>
          <a:xfrm>
            <a:off x="465302" y="3474902"/>
            <a:ext cx="4044219" cy="1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8" name="Line"/>
          <p:cNvSpPr/>
          <p:nvPr/>
        </p:nvSpPr>
        <p:spPr>
          <a:xfrm flipV="1">
            <a:off x="954491" y="2998087"/>
            <a:ext cx="1" cy="1277564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Equation"/>
              <p:cNvSpPr txBox="1"/>
              <p:nvPr/>
            </p:nvSpPr>
            <p:spPr>
              <a:xfrm>
                <a:off x="3802715" y="3016894"/>
                <a:ext cx="492736" cy="13464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4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15" y="3016894"/>
                <a:ext cx="492736" cy="134646"/>
              </a:xfrm>
              <a:prstGeom prst="rect">
                <a:avLst/>
              </a:prstGeom>
              <a:blipFill>
                <a:blip r:embed="rId15"/>
                <a:stretch>
                  <a:fillRect l="-10000" r="-20000" b="-11818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Equation"/>
              <p:cNvSpPr txBox="1"/>
              <p:nvPr/>
            </p:nvSpPr>
            <p:spPr>
              <a:xfrm>
                <a:off x="1511329" y="2989614"/>
                <a:ext cx="272035" cy="12090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5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29" y="2989614"/>
                <a:ext cx="272035" cy="120905"/>
              </a:xfrm>
              <a:prstGeom prst="rect">
                <a:avLst/>
              </a:prstGeom>
              <a:blipFill>
                <a:blip r:embed="rId16"/>
                <a:stretch>
                  <a:fillRect l="-22727" r="-31818" b="-12727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Equation"/>
              <p:cNvSpPr txBox="1"/>
              <p:nvPr/>
            </p:nvSpPr>
            <p:spPr>
              <a:xfrm>
                <a:off x="2525999" y="2969484"/>
                <a:ext cx="286209" cy="16116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𝐀𝐮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5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999" y="2969484"/>
                <a:ext cx="286209" cy="161164"/>
              </a:xfrm>
              <a:prstGeom prst="rect">
                <a:avLst/>
              </a:prstGeom>
              <a:blipFill>
                <a:blip r:embed="rId17"/>
                <a:stretch>
                  <a:fillRect l="-26087" r="-30435" b="-785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Equation"/>
              <p:cNvSpPr txBox="1"/>
              <p:nvPr/>
            </p:nvSpPr>
            <p:spPr>
              <a:xfrm>
                <a:off x="2684571" y="1205552"/>
                <a:ext cx="305055" cy="1755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𝐀𝐱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5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571" y="1205552"/>
                <a:ext cx="305055" cy="175515"/>
              </a:xfrm>
              <a:prstGeom prst="rect">
                <a:avLst/>
              </a:prstGeom>
              <a:blipFill>
                <a:blip r:embed="rId18"/>
                <a:stretch>
                  <a:fillRect l="-24000" r="-28000" b="-7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3" name="Equation"/>
              <p:cNvSpPr txBox="1"/>
              <p:nvPr/>
            </p:nvSpPr>
            <p:spPr>
              <a:xfrm>
                <a:off x="2715361" y="2112012"/>
                <a:ext cx="172975" cy="1755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5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361" y="2112012"/>
                <a:ext cx="172975" cy="175515"/>
              </a:xfrm>
              <a:prstGeom prst="rect">
                <a:avLst/>
              </a:prstGeom>
              <a:blipFill>
                <a:blip r:embed="rId19"/>
                <a:stretch>
                  <a:fillRect l="-50000" r="-50000" b="-8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Equation"/>
              <p:cNvSpPr txBox="1"/>
              <p:nvPr/>
            </p:nvSpPr>
            <p:spPr>
              <a:xfrm>
                <a:off x="3443051" y="1174348"/>
                <a:ext cx="423963" cy="21199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5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051" y="1174348"/>
                <a:ext cx="423963" cy="211997"/>
              </a:xfrm>
              <a:prstGeom prst="rect">
                <a:avLst/>
              </a:prstGeom>
              <a:blipFill>
                <a:blip r:embed="rId20"/>
                <a:stretch>
                  <a:fillRect l="-14706" r="-23529" b="-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Equation"/>
              <p:cNvSpPr txBox="1"/>
              <p:nvPr/>
            </p:nvSpPr>
            <p:spPr>
              <a:xfrm>
                <a:off x="3507313" y="2084153"/>
                <a:ext cx="295439" cy="21199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5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313" y="2084153"/>
                <a:ext cx="295439" cy="211997"/>
              </a:xfrm>
              <a:prstGeom prst="rect">
                <a:avLst/>
              </a:prstGeom>
              <a:blipFill>
                <a:blip r:embed="rId21"/>
                <a:stretch>
                  <a:fillRect l="-30435" r="-13043" b="-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Equation"/>
              <p:cNvSpPr txBox="1"/>
              <p:nvPr/>
            </p:nvSpPr>
            <p:spPr>
              <a:xfrm>
                <a:off x="4649856" y="1024577"/>
                <a:ext cx="327413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35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56" y="1024577"/>
                <a:ext cx="3274131" cy="542291"/>
              </a:xfrm>
              <a:prstGeom prst="rect">
                <a:avLst/>
              </a:prstGeom>
              <a:blipFill>
                <a:blip r:embed="rId22"/>
                <a:stretch>
                  <a:fillRect t="-2326" b="-232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1" animBg="1" advAuto="0"/>
      <p:bldP spid="336" grpId="7" animBg="1" advAuto="0"/>
      <p:bldP spid="337" grpId="6" animBg="1" advAuto="0"/>
      <p:bldP spid="341" grpId="5" animBg="1" advAuto="0"/>
      <p:bldP spid="342" grpId="2" animBg="1" advAuto="0"/>
      <p:bldP spid="353" grpId="3" animBg="1" advAuto="0"/>
      <p:bldP spid="355" grpId="4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ctangle"/>
          <p:cNvSpPr/>
          <p:nvPr/>
        </p:nvSpPr>
        <p:spPr>
          <a:xfrm rot="16200000">
            <a:off x="4466691" y="1933071"/>
            <a:ext cx="317501" cy="564986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9" name="Rectangle"/>
          <p:cNvSpPr/>
          <p:nvPr/>
        </p:nvSpPr>
        <p:spPr>
          <a:xfrm rot="16200000">
            <a:off x="6044556" y="1887891"/>
            <a:ext cx="448013" cy="564986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0" name="Rectangle"/>
          <p:cNvSpPr/>
          <p:nvPr/>
        </p:nvSpPr>
        <p:spPr>
          <a:xfrm>
            <a:off x="2737524" y="3740465"/>
            <a:ext cx="513257" cy="644911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1" name="Generalize to Matrices"/>
          <p:cNvSpPr txBox="1">
            <a:spLocks noGrp="1"/>
          </p:cNvSpPr>
          <p:nvPr>
            <p:ph type="title"/>
          </p:nvPr>
        </p:nvSpPr>
        <p:spPr>
          <a:xfrm>
            <a:off x="296361" y="114935"/>
            <a:ext cx="8205305" cy="54574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推广到矩阵</a:t>
            </a:r>
            <a:endParaRPr dirty="0"/>
          </a:p>
        </p:txBody>
      </p:sp>
      <p:sp>
        <p:nvSpPr>
          <p:cNvPr id="362" name="Rectangle"/>
          <p:cNvSpPr/>
          <p:nvPr/>
        </p:nvSpPr>
        <p:spPr>
          <a:xfrm>
            <a:off x="2920200" y="1344044"/>
            <a:ext cx="311765" cy="297856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3" name="Rectangle"/>
          <p:cNvSpPr/>
          <p:nvPr/>
        </p:nvSpPr>
        <p:spPr>
          <a:xfrm>
            <a:off x="1546643" y="2774732"/>
            <a:ext cx="317501" cy="644911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4" name="Square"/>
          <p:cNvSpPr/>
          <p:nvPr/>
        </p:nvSpPr>
        <p:spPr>
          <a:xfrm>
            <a:off x="1546643" y="2150814"/>
            <a:ext cx="317501" cy="317501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5" name="Rectangle"/>
          <p:cNvSpPr/>
          <p:nvPr/>
        </p:nvSpPr>
        <p:spPr>
          <a:xfrm>
            <a:off x="4602408" y="1084232"/>
            <a:ext cx="317501" cy="564985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6" name="Rectangle"/>
          <p:cNvSpPr/>
          <p:nvPr/>
        </p:nvSpPr>
        <p:spPr>
          <a:xfrm>
            <a:off x="2923736" y="2773916"/>
            <a:ext cx="317501" cy="644910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7" name="Rectangle"/>
          <p:cNvSpPr/>
          <p:nvPr/>
        </p:nvSpPr>
        <p:spPr>
          <a:xfrm rot="16200000">
            <a:off x="4311396" y="2813878"/>
            <a:ext cx="628092" cy="564986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Equation"/>
              <p:cNvSpPr txBox="1"/>
              <p:nvPr/>
            </p:nvSpPr>
            <p:spPr>
              <a:xfrm>
                <a:off x="4716456" y="1331344"/>
                <a:ext cx="120143" cy="1173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6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456" y="1331344"/>
                <a:ext cx="120143" cy="117349"/>
              </a:xfrm>
              <a:prstGeom prst="rect">
                <a:avLst/>
              </a:prstGeom>
              <a:blipFill>
                <a:blip r:embed="rId2"/>
                <a:stretch>
                  <a:fillRect l="-36364" r="-45455" b="-1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Equation"/>
              <p:cNvSpPr txBox="1"/>
              <p:nvPr/>
            </p:nvSpPr>
            <p:spPr>
              <a:xfrm>
                <a:off x="1657098" y="2252031"/>
                <a:ext cx="114555" cy="16459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6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098" y="2252031"/>
                <a:ext cx="114555" cy="164593"/>
              </a:xfrm>
              <a:prstGeom prst="rect">
                <a:avLst/>
              </a:prstGeom>
              <a:blipFill>
                <a:blip r:embed="rId3"/>
                <a:stretch>
                  <a:fillRect l="-54545" r="-72727" b="-11428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Equation"/>
              <p:cNvSpPr txBox="1"/>
              <p:nvPr/>
            </p:nvSpPr>
            <p:spPr>
              <a:xfrm>
                <a:off x="1655066" y="3024361"/>
                <a:ext cx="118619" cy="16941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7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066" y="3024361"/>
                <a:ext cx="118619" cy="169419"/>
              </a:xfrm>
              <a:prstGeom prst="rect">
                <a:avLst/>
              </a:prstGeom>
              <a:blipFill>
                <a:blip r:embed="rId4"/>
                <a:stretch>
                  <a:fillRect l="-63636" r="-72727" b="-1214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Equation"/>
              <p:cNvSpPr txBox="1"/>
              <p:nvPr/>
            </p:nvSpPr>
            <p:spPr>
              <a:xfrm>
                <a:off x="4478520" y="1931719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7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20" y="1931719"/>
                <a:ext cx="307087" cy="542291"/>
              </a:xfrm>
              <a:prstGeom prst="rect">
                <a:avLst/>
              </a:prstGeom>
              <a:blipFill>
                <a:blip r:embed="rId5"/>
                <a:stretch>
                  <a:fillRect l="-24000" r="-20000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Equation"/>
              <p:cNvSpPr txBox="1"/>
              <p:nvPr/>
            </p:nvSpPr>
            <p:spPr>
              <a:xfrm>
                <a:off x="2939436" y="2826241"/>
                <a:ext cx="30607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7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436" y="2826241"/>
                <a:ext cx="306071" cy="542291"/>
              </a:xfrm>
              <a:prstGeom prst="rect">
                <a:avLst/>
              </a:prstGeom>
              <a:blipFill>
                <a:blip r:embed="rId6"/>
                <a:stretch>
                  <a:fillRect l="-19231" t="-2326" r="-19231" b="-232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Equation"/>
              <p:cNvSpPr txBox="1"/>
              <p:nvPr/>
            </p:nvSpPr>
            <p:spPr>
              <a:xfrm>
                <a:off x="4478629" y="2825225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7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629" y="2825225"/>
                <a:ext cx="307087" cy="542291"/>
              </a:xfrm>
              <a:prstGeom prst="rect">
                <a:avLst/>
              </a:prstGeom>
              <a:blipFill>
                <a:blip r:embed="rId7"/>
                <a:stretch>
                  <a:fillRect l="-24000" r="-20000" b="-227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4" name="Square"/>
          <p:cNvSpPr/>
          <p:nvPr/>
        </p:nvSpPr>
        <p:spPr>
          <a:xfrm>
            <a:off x="2923736" y="2142631"/>
            <a:ext cx="317501" cy="317501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Equation"/>
              <p:cNvSpPr txBox="1"/>
              <p:nvPr/>
            </p:nvSpPr>
            <p:spPr>
              <a:xfrm>
                <a:off x="2930032" y="2021141"/>
                <a:ext cx="29210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7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32" y="2021141"/>
                <a:ext cx="292101" cy="542291"/>
              </a:xfrm>
              <a:prstGeom prst="rect">
                <a:avLst/>
              </a:prstGeom>
              <a:blipFill>
                <a:blip r:embed="rId8"/>
                <a:stretch>
                  <a:fillRect l="-29167" r="-20833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Equation"/>
              <p:cNvSpPr txBox="1"/>
              <p:nvPr/>
            </p:nvSpPr>
            <p:spPr>
              <a:xfrm>
                <a:off x="3018625" y="1435440"/>
                <a:ext cx="120651" cy="11506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7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625" y="1435440"/>
                <a:ext cx="120651" cy="115063"/>
              </a:xfrm>
              <a:prstGeom prst="rect">
                <a:avLst/>
              </a:prstGeom>
              <a:blipFill>
                <a:blip r:embed="rId9"/>
                <a:stretch>
                  <a:fillRect l="-50000" r="-60000" b="-1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Scalar"/>
          <p:cNvSpPr txBox="1"/>
          <p:nvPr/>
        </p:nvSpPr>
        <p:spPr>
          <a:xfrm>
            <a:off x="2700032" y="591435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标量</a:t>
            </a:r>
            <a:endParaRPr dirty="0"/>
          </a:p>
        </p:txBody>
      </p:sp>
      <p:sp>
        <p:nvSpPr>
          <p:cNvPr id="378" name="Scalar"/>
          <p:cNvSpPr txBox="1"/>
          <p:nvPr/>
        </p:nvSpPr>
        <p:spPr>
          <a:xfrm>
            <a:off x="400515" y="2116955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标量</a:t>
            </a:r>
            <a:endParaRPr dirty="0"/>
          </a:p>
        </p:txBody>
      </p:sp>
      <p:sp>
        <p:nvSpPr>
          <p:cNvPr id="379" name="Vector"/>
          <p:cNvSpPr txBox="1"/>
          <p:nvPr/>
        </p:nvSpPr>
        <p:spPr>
          <a:xfrm>
            <a:off x="400459" y="2888783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矢量</a:t>
            </a:r>
          </a:p>
        </p:txBody>
      </p:sp>
      <p:sp>
        <p:nvSpPr>
          <p:cNvPr id="380" name="Rectangle"/>
          <p:cNvSpPr/>
          <p:nvPr/>
        </p:nvSpPr>
        <p:spPr>
          <a:xfrm>
            <a:off x="5979219" y="1084067"/>
            <a:ext cx="448013" cy="564985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Equation"/>
              <p:cNvSpPr txBox="1"/>
              <p:nvPr/>
            </p:nvSpPr>
            <p:spPr>
              <a:xfrm>
                <a:off x="6130893" y="1298172"/>
                <a:ext cx="173737" cy="17195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8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93" y="1298172"/>
                <a:ext cx="173737" cy="171959"/>
              </a:xfrm>
              <a:prstGeom prst="rect">
                <a:avLst/>
              </a:prstGeom>
              <a:blipFill>
                <a:blip r:embed="rId10"/>
                <a:stretch>
                  <a:fillRect l="-42857" r="-42857" b="-8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Equation"/>
              <p:cNvSpPr txBox="1"/>
              <p:nvPr/>
            </p:nvSpPr>
            <p:spPr>
              <a:xfrm>
                <a:off x="6091651" y="1899239"/>
                <a:ext cx="353823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8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651" y="1899239"/>
                <a:ext cx="353823" cy="542291"/>
              </a:xfrm>
              <a:prstGeom prst="rect">
                <a:avLst/>
              </a:prstGeom>
              <a:blipFill>
                <a:blip r:embed="rId11"/>
                <a:stretch>
                  <a:fillRect l="-21429" t="-2326" r="-14286" b="-232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3" name="Rectangle"/>
          <p:cNvSpPr/>
          <p:nvPr/>
        </p:nvSpPr>
        <p:spPr>
          <a:xfrm>
            <a:off x="1344839" y="3711605"/>
            <a:ext cx="513256" cy="644910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Equation"/>
              <p:cNvSpPr txBox="1"/>
              <p:nvPr/>
            </p:nvSpPr>
            <p:spPr>
              <a:xfrm>
                <a:off x="1514472" y="4002341"/>
                <a:ext cx="173991" cy="17195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8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472" y="4002341"/>
                <a:ext cx="173991" cy="171959"/>
              </a:xfrm>
              <a:prstGeom prst="rect">
                <a:avLst/>
              </a:prstGeom>
              <a:blipFill>
                <a:blip r:embed="rId12"/>
                <a:stretch>
                  <a:fillRect l="-33333" r="-40000" b="-7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" name="Matrix"/>
          <p:cNvSpPr txBox="1"/>
          <p:nvPr/>
        </p:nvSpPr>
        <p:spPr>
          <a:xfrm>
            <a:off x="413352" y="3805098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矩阵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Equation"/>
              <p:cNvSpPr txBox="1"/>
              <p:nvPr/>
            </p:nvSpPr>
            <p:spPr>
              <a:xfrm>
                <a:off x="2817241" y="3790759"/>
                <a:ext cx="353823" cy="5443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8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241" y="3790759"/>
                <a:ext cx="353823" cy="544323"/>
              </a:xfrm>
              <a:prstGeom prst="rect">
                <a:avLst/>
              </a:prstGeom>
              <a:blipFill>
                <a:blip r:embed="rId13"/>
                <a:stretch>
                  <a:fillRect l="-17241" r="-10345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Equation"/>
              <p:cNvSpPr txBox="1"/>
              <p:nvPr/>
            </p:nvSpPr>
            <p:spPr>
              <a:xfrm>
                <a:off x="5044102" y="1292406"/>
                <a:ext cx="422715" cy="1952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8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102" y="1292406"/>
                <a:ext cx="422715" cy="195225"/>
              </a:xfrm>
              <a:prstGeom prst="rect">
                <a:avLst/>
              </a:prstGeom>
              <a:blipFill>
                <a:blip r:embed="rId14"/>
                <a:stretch>
                  <a:fillRect l="-23529" r="-52941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Equation"/>
              <p:cNvSpPr txBox="1"/>
              <p:nvPr/>
            </p:nvSpPr>
            <p:spPr>
              <a:xfrm>
                <a:off x="6516376" y="1291606"/>
                <a:ext cx="448013" cy="1968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8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376" y="1291606"/>
                <a:ext cx="448013" cy="196825"/>
              </a:xfrm>
              <a:prstGeom prst="rect">
                <a:avLst/>
              </a:prstGeom>
              <a:blipFill>
                <a:blip r:embed="rId15"/>
                <a:stretch>
                  <a:fillRect l="-22222" r="-44444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Equation"/>
              <p:cNvSpPr txBox="1"/>
              <p:nvPr/>
            </p:nvSpPr>
            <p:spPr>
              <a:xfrm>
                <a:off x="5029710" y="2117951"/>
                <a:ext cx="416282" cy="195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8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0" y="2117951"/>
                <a:ext cx="416282" cy="195226"/>
              </a:xfrm>
              <a:prstGeom prst="rect">
                <a:avLst/>
              </a:prstGeom>
              <a:blipFill>
                <a:blip r:embed="rId16"/>
                <a:stretch>
                  <a:fillRect l="-27273" r="-54545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Equation"/>
              <p:cNvSpPr txBox="1"/>
              <p:nvPr/>
            </p:nvSpPr>
            <p:spPr>
              <a:xfrm>
                <a:off x="6648222" y="2119259"/>
                <a:ext cx="450528" cy="1968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222" y="2119259"/>
                <a:ext cx="450528" cy="196826"/>
              </a:xfrm>
              <a:prstGeom prst="rect">
                <a:avLst/>
              </a:prstGeom>
              <a:blipFill>
                <a:blip r:embed="rId17"/>
                <a:stretch>
                  <a:fillRect l="-21622" r="-43243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Equation"/>
              <p:cNvSpPr txBox="1"/>
              <p:nvPr/>
            </p:nvSpPr>
            <p:spPr>
              <a:xfrm>
                <a:off x="1950540" y="3022255"/>
                <a:ext cx="475156" cy="195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40" y="3022255"/>
                <a:ext cx="475156" cy="195226"/>
              </a:xfrm>
              <a:prstGeom prst="rect">
                <a:avLst/>
              </a:prstGeom>
              <a:blipFill>
                <a:blip r:embed="rId18"/>
                <a:stretch>
                  <a:fillRect l="-23684" r="-47368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Equation"/>
              <p:cNvSpPr txBox="1"/>
              <p:nvPr/>
            </p:nvSpPr>
            <p:spPr>
              <a:xfrm>
                <a:off x="1947179" y="4002608"/>
                <a:ext cx="480829" cy="1968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179" y="4002608"/>
                <a:ext cx="480829" cy="196825"/>
              </a:xfrm>
              <a:prstGeom prst="rect">
                <a:avLst/>
              </a:prstGeom>
              <a:blipFill>
                <a:blip r:embed="rId19"/>
                <a:stretch>
                  <a:fillRect l="-20513" r="-35897" b="-8823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Equation"/>
              <p:cNvSpPr txBox="1"/>
              <p:nvPr/>
            </p:nvSpPr>
            <p:spPr>
              <a:xfrm>
                <a:off x="3378319" y="3977208"/>
                <a:ext cx="480829" cy="1968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319" y="3977208"/>
                <a:ext cx="480829" cy="196825"/>
              </a:xfrm>
              <a:prstGeom prst="rect">
                <a:avLst/>
              </a:prstGeom>
              <a:blipFill>
                <a:blip r:embed="rId20"/>
                <a:stretch>
                  <a:fillRect l="-20513" r="-35897" b="-8235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Equation"/>
              <p:cNvSpPr txBox="1"/>
              <p:nvPr/>
            </p:nvSpPr>
            <p:spPr>
              <a:xfrm>
                <a:off x="3395222" y="3011458"/>
                <a:ext cx="475156" cy="195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222" y="3011458"/>
                <a:ext cx="475156" cy="195226"/>
              </a:xfrm>
              <a:prstGeom prst="rect">
                <a:avLst/>
              </a:prstGeom>
              <a:blipFill>
                <a:blip r:embed="rId18"/>
                <a:stretch>
                  <a:fillRect l="-20513" r="-46154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Equation"/>
              <p:cNvSpPr txBox="1"/>
              <p:nvPr/>
            </p:nvSpPr>
            <p:spPr>
              <a:xfrm>
                <a:off x="5029106" y="2986875"/>
                <a:ext cx="513256" cy="1952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06" y="2986875"/>
                <a:ext cx="513256" cy="195225"/>
              </a:xfrm>
              <a:prstGeom prst="rect">
                <a:avLst/>
              </a:prstGeom>
              <a:blipFill>
                <a:blip r:embed="rId21"/>
                <a:stretch>
                  <a:fillRect l="-22500" r="-40000" b="-8235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Equation"/>
              <p:cNvSpPr txBox="1"/>
              <p:nvPr/>
            </p:nvSpPr>
            <p:spPr>
              <a:xfrm>
                <a:off x="5028219" y="3910707"/>
                <a:ext cx="674572" cy="1968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219" y="3910707"/>
                <a:ext cx="674572" cy="196826"/>
              </a:xfrm>
              <a:prstGeom prst="rect">
                <a:avLst/>
              </a:prstGeom>
              <a:blipFill>
                <a:blip r:embed="rId22"/>
                <a:stretch>
                  <a:fillRect l="-16981" r="-30189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0" name="Group"/>
          <p:cNvGrpSpPr/>
          <p:nvPr/>
        </p:nvGrpSpPr>
        <p:grpSpPr>
          <a:xfrm>
            <a:off x="4192619" y="3628731"/>
            <a:ext cx="717021" cy="868378"/>
            <a:chOff x="0" y="0"/>
            <a:chExt cx="717020" cy="868377"/>
          </a:xfrm>
        </p:grpSpPr>
        <p:sp>
          <p:nvSpPr>
            <p:cNvPr id="397" name="Rectangle"/>
            <p:cNvSpPr/>
            <p:nvPr/>
          </p:nvSpPr>
          <p:spPr>
            <a:xfrm>
              <a:off x="0" y="215062"/>
              <a:ext cx="513256" cy="644910"/>
            </a:xfrm>
            <a:prstGeom prst="rect">
              <a:avLst/>
            </a:prstGeom>
            <a:solidFill>
              <a:schemeClr val="accent2">
                <a:lumOff val="109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8" name="Shape"/>
            <p:cNvSpPr/>
            <p:nvPr/>
          </p:nvSpPr>
          <p:spPr>
            <a:xfrm>
              <a:off x="3253" y="0"/>
              <a:ext cx="713768" cy="224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987"/>
                  </a:moveTo>
                  <a:lnTo>
                    <a:pt x="6832" y="17"/>
                  </a:lnTo>
                  <a:lnTo>
                    <a:pt x="21600" y="0"/>
                  </a:lnTo>
                  <a:lnTo>
                    <a:pt x="15630" y="21600"/>
                  </a:lnTo>
                  <a:lnTo>
                    <a:pt x="0" y="20987"/>
                  </a:lnTo>
                  <a:close/>
                </a:path>
              </a:pathLst>
            </a:custGeom>
            <a:solidFill>
              <a:schemeClr val="accent2">
                <a:lumOff val="218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9" name="Shape"/>
            <p:cNvSpPr/>
            <p:nvPr/>
          </p:nvSpPr>
          <p:spPr>
            <a:xfrm>
              <a:off x="510656" y="5712"/>
              <a:ext cx="203560" cy="862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84" y="5547"/>
                  </a:lnTo>
                  <a:lnTo>
                    <a:pt x="0" y="21600"/>
                  </a:lnTo>
                  <a:lnTo>
                    <a:pt x="21393" y="150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1" name="Equation"/>
              <p:cNvSpPr txBox="1"/>
              <p:nvPr/>
            </p:nvSpPr>
            <p:spPr>
              <a:xfrm>
                <a:off x="6785823" y="3012545"/>
                <a:ext cx="718952" cy="1968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0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823" y="3012545"/>
                <a:ext cx="718952" cy="196825"/>
              </a:xfrm>
              <a:prstGeom prst="rect">
                <a:avLst/>
              </a:prstGeom>
              <a:blipFill>
                <a:blip r:embed="rId23"/>
                <a:stretch>
                  <a:fillRect l="-13793" r="-29310" b="-8235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5" name="Group"/>
          <p:cNvGrpSpPr/>
          <p:nvPr/>
        </p:nvGrpSpPr>
        <p:grpSpPr>
          <a:xfrm>
            <a:off x="6009619" y="2701516"/>
            <a:ext cx="644911" cy="868378"/>
            <a:chOff x="0" y="0"/>
            <a:chExt cx="644909" cy="868377"/>
          </a:xfrm>
        </p:grpSpPr>
        <p:sp>
          <p:nvSpPr>
            <p:cNvPr id="402" name="Rectangle"/>
            <p:cNvSpPr/>
            <p:nvPr/>
          </p:nvSpPr>
          <p:spPr>
            <a:xfrm>
              <a:off x="0" y="215062"/>
              <a:ext cx="461638" cy="644910"/>
            </a:xfrm>
            <a:prstGeom prst="rect">
              <a:avLst/>
            </a:prstGeom>
            <a:solidFill>
              <a:schemeClr val="accent2">
                <a:lumOff val="109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3" name="Shape"/>
            <p:cNvSpPr/>
            <p:nvPr/>
          </p:nvSpPr>
          <p:spPr>
            <a:xfrm>
              <a:off x="2926" y="0"/>
              <a:ext cx="641984" cy="224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987"/>
                  </a:moveTo>
                  <a:lnTo>
                    <a:pt x="6832" y="17"/>
                  </a:lnTo>
                  <a:lnTo>
                    <a:pt x="21600" y="0"/>
                  </a:lnTo>
                  <a:lnTo>
                    <a:pt x="15630" y="21600"/>
                  </a:lnTo>
                  <a:lnTo>
                    <a:pt x="0" y="20987"/>
                  </a:lnTo>
                  <a:close/>
                </a:path>
              </a:pathLst>
            </a:custGeom>
            <a:solidFill>
              <a:schemeClr val="accent2">
                <a:lumOff val="218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4" name="Shape"/>
            <p:cNvSpPr/>
            <p:nvPr/>
          </p:nvSpPr>
          <p:spPr>
            <a:xfrm>
              <a:off x="459299" y="5712"/>
              <a:ext cx="183089" cy="862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84" y="5547"/>
                  </a:lnTo>
                  <a:lnTo>
                    <a:pt x="0" y="21600"/>
                  </a:lnTo>
                  <a:lnTo>
                    <a:pt x="21393" y="150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6" name="Equation"/>
              <p:cNvSpPr txBox="1"/>
              <p:nvPr/>
            </p:nvSpPr>
            <p:spPr>
              <a:xfrm>
                <a:off x="7091589" y="4060737"/>
                <a:ext cx="880269" cy="1968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0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589" y="4060737"/>
                <a:ext cx="880269" cy="196826"/>
              </a:xfrm>
              <a:prstGeom prst="rect">
                <a:avLst/>
              </a:prstGeom>
              <a:blipFill>
                <a:blip r:embed="rId24"/>
                <a:stretch>
                  <a:fillRect l="-11268" r="-23944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0" name="Group"/>
          <p:cNvGrpSpPr/>
          <p:nvPr/>
        </p:nvGrpSpPr>
        <p:grpSpPr>
          <a:xfrm>
            <a:off x="6026631" y="4010222"/>
            <a:ext cx="245940" cy="297855"/>
            <a:chOff x="0" y="0"/>
            <a:chExt cx="245938" cy="297854"/>
          </a:xfrm>
        </p:grpSpPr>
        <p:sp>
          <p:nvSpPr>
            <p:cNvPr id="407" name="Rectangle"/>
            <p:cNvSpPr/>
            <p:nvPr/>
          </p:nvSpPr>
          <p:spPr>
            <a:xfrm>
              <a:off x="0" y="73766"/>
              <a:ext cx="176048" cy="221206"/>
            </a:xfrm>
            <a:prstGeom prst="rect">
              <a:avLst/>
            </a:prstGeom>
            <a:solidFill>
              <a:schemeClr val="accent2">
                <a:lumOff val="109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8" name="Shape"/>
            <p:cNvSpPr/>
            <p:nvPr/>
          </p:nvSpPr>
          <p:spPr>
            <a:xfrm>
              <a:off x="1116" y="0"/>
              <a:ext cx="244823" cy="77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987"/>
                  </a:moveTo>
                  <a:lnTo>
                    <a:pt x="6832" y="17"/>
                  </a:lnTo>
                  <a:lnTo>
                    <a:pt x="21600" y="0"/>
                  </a:lnTo>
                  <a:lnTo>
                    <a:pt x="15630" y="21600"/>
                  </a:lnTo>
                  <a:lnTo>
                    <a:pt x="0" y="20987"/>
                  </a:lnTo>
                  <a:close/>
                </a:path>
              </a:pathLst>
            </a:custGeom>
            <a:solidFill>
              <a:schemeClr val="accent2">
                <a:lumOff val="218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9" name="Shape"/>
            <p:cNvSpPr/>
            <p:nvPr/>
          </p:nvSpPr>
          <p:spPr>
            <a:xfrm>
              <a:off x="175155" y="1959"/>
              <a:ext cx="69823" cy="29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84" y="5547"/>
                  </a:lnTo>
                  <a:lnTo>
                    <a:pt x="0" y="21600"/>
                  </a:lnTo>
                  <a:lnTo>
                    <a:pt x="21393" y="150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14" name="Group"/>
          <p:cNvGrpSpPr/>
          <p:nvPr/>
        </p:nvGrpSpPr>
        <p:grpSpPr>
          <a:xfrm>
            <a:off x="6347422" y="4010222"/>
            <a:ext cx="245940" cy="297855"/>
            <a:chOff x="0" y="0"/>
            <a:chExt cx="245938" cy="297854"/>
          </a:xfrm>
        </p:grpSpPr>
        <p:sp>
          <p:nvSpPr>
            <p:cNvPr id="411" name="Rectangle"/>
            <p:cNvSpPr/>
            <p:nvPr/>
          </p:nvSpPr>
          <p:spPr>
            <a:xfrm>
              <a:off x="0" y="73766"/>
              <a:ext cx="176048" cy="221206"/>
            </a:xfrm>
            <a:prstGeom prst="rect">
              <a:avLst/>
            </a:prstGeom>
            <a:solidFill>
              <a:schemeClr val="accent2">
                <a:lumOff val="109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Shape"/>
            <p:cNvSpPr/>
            <p:nvPr/>
          </p:nvSpPr>
          <p:spPr>
            <a:xfrm>
              <a:off x="1116" y="0"/>
              <a:ext cx="244823" cy="77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987"/>
                  </a:moveTo>
                  <a:lnTo>
                    <a:pt x="6832" y="17"/>
                  </a:lnTo>
                  <a:lnTo>
                    <a:pt x="21600" y="0"/>
                  </a:lnTo>
                  <a:lnTo>
                    <a:pt x="15630" y="21600"/>
                  </a:lnTo>
                  <a:lnTo>
                    <a:pt x="0" y="20987"/>
                  </a:lnTo>
                  <a:close/>
                </a:path>
              </a:pathLst>
            </a:custGeom>
            <a:solidFill>
              <a:schemeClr val="accent2">
                <a:lumOff val="218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Shape"/>
            <p:cNvSpPr/>
            <p:nvPr/>
          </p:nvSpPr>
          <p:spPr>
            <a:xfrm>
              <a:off x="175155" y="1959"/>
              <a:ext cx="69823" cy="29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84" y="5547"/>
                  </a:lnTo>
                  <a:lnTo>
                    <a:pt x="0" y="21600"/>
                  </a:lnTo>
                  <a:lnTo>
                    <a:pt x="21393" y="150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18" name="Group"/>
          <p:cNvGrpSpPr/>
          <p:nvPr/>
        </p:nvGrpSpPr>
        <p:grpSpPr>
          <a:xfrm>
            <a:off x="6668213" y="4010222"/>
            <a:ext cx="245940" cy="297855"/>
            <a:chOff x="0" y="0"/>
            <a:chExt cx="245938" cy="297854"/>
          </a:xfrm>
        </p:grpSpPr>
        <p:sp>
          <p:nvSpPr>
            <p:cNvPr id="415" name="Rectangle"/>
            <p:cNvSpPr/>
            <p:nvPr/>
          </p:nvSpPr>
          <p:spPr>
            <a:xfrm>
              <a:off x="0" y="73766"/>
              <a:ext cx="176048" cy="221206"/>
            </a:xfrm>
            <a:prstGeom prst="rect">
              <a:avLst/>
            </a:prstGeom>
            <a:solidFill>
              <a:schemeClr val="accent2">
                <a:lumOff val="109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Shape"/>
            <p:cNvSpPr/>
            <p:nvPr/>
          </p:nvSpPr>
          <p:spPr>
            <a:xfrm>
              <a:off x="1116" y="0"/>
              <a:ext cx="244823" cy="77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987"/>
                  </a:moveTo>
                  <a:lnTo>
                    <a:pt x="6832" y="17"/>
                  </a:lnTo>
                  <a:lnTo>
                    <a:pt x="21600" y="0"/>
                  </a:lnTo>
                  <a:lnTo>
                    <a:pt x="15630" y="21600"/>
                  </a:lnTo>
                  <a:lnTo>
                    <a:pt x="0" y="20987"/>
                  </a:lnTo>
                  <a:close/>
                </a:path>
              </a:pathLst>
            </a:custGeom>
            <a:solidFill>
              <a:schemeClr val="accent2">
                <a:lumOff val="218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Shape"/>
            <p:cNvSpPr/>
            <p:nvPr/>
          </p:nvSpPr>
          <p:spPr>
            <a:xfrm>
              <a:off x="175155" y="1959"/>
              <a:ext cx="69823" cy="29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84" y="5547"/>
                  </a:lnTo>
                  <a:lnTo>
                    <a:pt x="0" y="21600"/>
                  </a:lnTo>
                  <a:lnTo>
                    <a:pt x="21393" y="150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Equation"/>
              <p:cNvSpPr txBox="1"/>
              <p:nvPr/>
            </p:nvSpPr>
            <p:spPr>
              <a:xfrm>
                <a:off x="4297931" y="3884751"/>
                <a:ext cx="353823" cy="5443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41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931" y="3884751"/>
                <a:ext cx="353823" cy="544323"/>
              </a:xfrm>
              <a:prstGeom prst="rect">
                <a:avLst/>
              </a:prstGeom>
              <a:blipFill>
                <a:blip r:embed="rId25"/>
                <a:stretch>
                  <a:fillRect l="-13793" t="-2273" r="-13793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Equation"/>
              <p:cNvSpPr txBox="1"/>
              <p:nvPr/>
            </p:nvSpPr>
            <p:spPr>
              <a:xfrm>
                <a:off x="6293480" y="3859720"/>
                <a:ext cx="353823" cy="5443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42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480" y="3859720"/>
                <a:ext cx="353823" cy="544323"/>
              </a:xfrm>
              <a:prstGeom prst="rect">
                <a:avLst/>
              </a:prstGeom>
              <a:blipFill>
                <a:blip r:embed="rId26"/>
                <a:stretch>
                  <a:fillRect l="-17857" t="-2273" r="-17857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1" name="Vector"/>
          <p:cNvSpPr txBox="1"/>
          <p:nvPr/>
        </p:nvSpPr>
        <p:spPr>
          <a:xfrm>
            <a:off x="4400421" y="591435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矢量</a:t>
            </a:r>
            <a:endParaRPr dirty="0"/>
          </a:p>
        </p:txBody>
      </p:sp>
      <p:sp>
        <p:nvSpPr>
          <p:cNvPr id="422" name="Matrix"/>
          <p:cNvSpPr txBox="1"/>
          <p:nvPr/>
        </p:nvSpPr>
        <p:spPr>
          <a:xfrm>
            <a:off x="5986069" y="582736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矩阵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Equation"/>
              <p:cNvSpPr txBox="1"/>
              <p:nvPr/>
            </p:nvSpPr>
            <p:spPr>
              <a:xfrm>
                <a:off x="6089618" y="2956561"/>
                <a:ext cx="353824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42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618" y="2956561"/>
                <a:ext cx="353824" cy="542291"/>
              </a:xfrm>
              <a:prstGeom prst="rect">
                <a:avLst/>
              </a:prstGeom>
              <a:blipFill>
                <a:blip r:embed="rId27"/>
                <a:stretch>
                  <a:fillRect l="-13793" t="-2273" r="-17241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Equation"/>
              <p:cNvSpPr txBox="1"/>
              <p:nvPr/>
            </p:nvSpPr>
            <p:spPr>
              <a:xfrm>
                <a:off x="1950540" y="2236715"/>
                <a:ext cx="301982" cy="195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2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40" y="2236715"/>
                <a:ext cx="301982" cy="195226"/>
              </a:xfrm>
              <a:prstGeom prst="rect">
                <a:avLst/>
              </a:prstGeom>
              <a:blipFill>
                <a:blip r:embed="rId28"/>
                <a:stretch>
                  <a:fillRect l="-37500" r="-66667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Equation"/>
              <p:cNvSpPr txBox="1"/>
              <p:nvPr/>
            </p:nvSpPr>
            <p:spPr>
              <a:xfrm>
                <a:off x="3362997" y="1395359"/>
                <a:ext cx="301981" cy="195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2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997" y="1395359"/>
                <a:ext cx="301981" cy="195226"/>
              </a:xfrm>
              <a:prstGeom prst="rect">
                <a:avLst/>
              </a:prstGeom>
              <a:blipFill>
                <a:blip r:embed="rId29"/>
                <a:stretch>
                  <a:fillRect l="-36000" r="-64000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Equation"/>
              <p:cNvSpPr txBox="1"/>
              <p:nvPr/>
            </p:nvSpPr>
            <p:spPr>
              <a:xfrm>
                <a:off x="3362997" y="2221330"/>
                <a:ext cx="301981" cy="1952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2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997" y="2221330"/>
                <a:ext cx="301981" cy="195225"/>
              </a:xfrm>
              <a:prstGeom prst="rect">
                <a:avLst/>
              </a:prstGeom>
              <a:blipFill>
                <a:blip r:embed="rId29"/>
                <a:stretch>
                  <a:fillRect l="-36000" r="-64000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hain Rule"/>
          <p:cNvSpPr txBox="1">
            <a:spLocks noGrp="1"/>
          </p:cNvSpPr>
          <p:nvPr>
            <p:ph type="title"/>
          </p:nvPr>
        </p:nvSpPr>
        <p:spPr>
          <a:xfrm>
            <a:off x="685800" y="2106697"/>
            <a:ext cx="7772400" cy="930106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链式法则</a:t>
            </a:r>
            <a:endParaRPr dirty="0"/>
          </a:p>
        </p:txBody>
      </p:sp>
      <p:pic>
        <p:nvPicPr>
          <p:cNvPr id="4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4156" y="1810170"/>
            <a:ext cx="1905001" cy="173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eneralize to Vec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链式法则</a:t>
            </a:r>
            <a:endParaRPr dirty="0"/>
          </a:p>
        </p:txBody>
      </p:sp>
      <p:sp>
        <p:nvSpPr>
          <p:cNvPr id="432" name="Chain rule for scalars:…"/>
          <p:cNvSpPr txBox="1">
            <a:spLocks noGrp="1"/>
          </p:cNvSpPr>
          <p:nvPr>
            <p:ph type="body" sz="half" idx="1"/>
          </p:nvPr>
        </p:nvSpPr>
        <p:spPr>
          <a:xfrm>
            <a:off x="340592" y="1125877"/>
            <a:ext cx="8205304" cy="1814769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链式法则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dirty="0"/>
              <a:t> </a:t>
            </a:r>
            <a:r>
              <a:rPr lang="en-US" dirty="0" err="1"/>
              <a:t>标量</a:t>
            </a:r>
            <a:r>
              <a:rPr lang="zh-CN" altLang="en-US" dirty="0"/>
              <a:t>：</a:t>
            </a:r>
            <a:endParaRPr dirty="0"/>
          </a:p>
          <a:p>
            <a:endParaRPr dirty="0"/>
          </a:p>
          <a:p>
            <a:endParaRPr dirty="0"/>
          </a:p>
          <a:p>
            <a:r>
              <a:rPr lang="ja-JP" altLang="en-US"/>
              <a:t>链式法则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矢量：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Equation"/>
              <p:cNvSpPr txBox="1"/>
              <p:nvPr/>
            </p:nvSpPr>
            <p:spPr>
              <a:xfrm>
                <a:off x="1804240" y="1793900"/>
                <a:ext cx="2180166" cy="27005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43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240" y="1793900"/>
                <a:ext cx="2180166" cy="270054"/>
              </a:xfrm>
              <a:prstGeom prst="rect">
                <a:avLst/>
              </a:prstGeom>
              <a:blipFill>
                <a:blip r:embed="rId2"/>
                <a:stretch>
                  <a:fillRect l="-4624" r="-20231" b="-7391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Equation"/>
              <p:cNvSpPr txBox="1"/>
              <p:nvPr/>
            </p:nvSpPr>
            <p:spPr>
              <a:xfrm>
                <a:off x="4424573" y="1569796"/>
                <a:ext cx="1513604" cy="6507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f>
                        <m:f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43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573" y="1569796"/>
                <a:ext cx="1513604" cy="650749"/>
              </a:xfrm>
              <a:prstGeom prst="rect">
                <a:avLst/>
              </a:prstGeom>
              <a:blipFill>
                <a:blip r:embed="rId3"/>
                <a:stretch>
                  <a:fillRect l="-6667" t="-1923" r="-2500" b="-2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9" name="Group"/>
          <p:cNvGrpSpPr/>
          <p:nvPr/>
        </p:nvGrpSpPr>
        <p:grpSpPr>
          <a:xfrm>
            <a:off x="687858" y="3099938"/>
            <a:ext cx="1680242" cy="1183965"/>
            <a:chOff x="0" y="0"/>
            <a:chExt cx="1680241" cy="11839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5" name="Equation"/>
                <p:cNvSpPr txBox="1"/>
                <p:nvPr/>
              </p:nvSpPr>
              <p:spPr>
                <a:xfrm>
                  <a:off x="85708" y="0"/>
                  <a:ext cx="1540629" cy="65074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</m:oMath>
                    </m:oMathPara>
                  </a14:m>
                  <a:endParaRPr sz="2400"/>
                </a:p>
              </p:txBody>
            </p:sp>
          </mc:Choice>
          <mc:Fallback xmlns="">
            <p:sp>
              <p:nvSpPr>
                <p:cNvPr id="435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08" y="0"/>
                  <a:ext cx="1540629" cy="650748"/>
                </a:xfrm>
                <a:prstGeom prst="rect">
                  <a:avLst/>
                </a:prstGeom>
                <a:blipFill>
                  <a:blip r:embed="rId4"/>
                  <a:stretch>
                    <a:fillRect l="-4918" r="-2459" b="-2307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6" name="Equation"/>
                <p:cNvSpPr txBox="1"/>
                <p:nvPr/>
              </p:nvSpPr>
              <p:spPr>
                <a:xfrm>
                  <a:off x="0" y="967047"/>
                  <a:ext cx="462534" cy="21691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36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967047"/>
                  <a:ext cx="462534" cy="216917"/>
                </a:xfrm>
                <a:prstGeom prst="rect">
                  <a:avLst/>
                </a:prstGeom>
                <a:blipFill>
                  <a:blip r:embed="rId5"/>
                  <a:stretch>
                    <a:fillRect l="-21053" r="-50000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7" name="Equation"/>
                <p:cNvSpPr txBox="1"/>
                <p:nvPr/>
              </p:nvSpPr>
              <p:spPr>
                <a:xfrm>
                  <a:off x="773953" y="967047"/>
                  <a:ext cx="335535" cy="21691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(1,)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37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953" y="967047"/>
                  <a:ext cx="335535" cy="216917"/>
                </a:xfrm>
                <a:prstGeom prst="rect">
                  <a:avLst/>
                </a:prstGeom>
                <a:blipFill>
                  <a:blip r:embed="rId6"/>
                  <a:stretch>
                    <a:fillRect l="-28571" r="-60714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8" name="Equation"/>
                <p:cNvSpPr txBox="1"/>
                <p:nvPr/>
              </p:nvSpPr>
              <p:spPr>
                <a:xfrm>
                  <a:off x="1217707" y="954347"/>
                  <a:ext cx="462535" cy="21691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38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707" y="954347"/>
                  <a:ext cx="462535" cy="216917"/>
                </a:xfrm>
                <a:prstGeom prst="rect">
                  <a:avLst/>
                </a:prstGeom>
                <a:blipFill>
                  <a:blip r:embed="rId7"/>
                  <a:stretch>
                    <a:fillRect l="-24324" r="-54054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4" name="Group"/>
          <p:cNvGrpSpPr/>
          <p:nvPr/>
        </p:nvGrpSpPr>
        <p:grpSpPr>
          <a:xfrm>
            <a:off x="2999681" y="3099481"/>
            <a:ext cx="1922024" cy="1186200"/>
            <a:chOff x="0" y="0"/>
            <a:chExt cx="1922022" cy="11861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Equation"/>
                <p:cNvSpPr txBox="1"/>
                <p:nvPr/>
              </p:nvSpPr>
              <p:spPr>
                <a:xfrm>
                  <a:off x="56539" y="0"/>
                  <a:ext cx="1581371" cy="65166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den>
                        </m:f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</m:oMath>
                    </m:oMathPara>
                  </a14:m>
                  <a:endParaRPr sz="2400"/>
                </a:p>
              </p:txBody>
            </p:sp>
          </mc:Choice>
          <mc:Fallback xmlns="">
            <p:sp>
              <p:nvSpPr>
                <p:cNvPr id="440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9" y="0"/>
                  <a:ext cx="1581371" cy="651663"/>
                </a:xfrm>
                <a:prstGeom prst="rect">
                  <a:avLst/>
                </a:prstGeom>
                <a:blipFill>
                  <a:blip r:embed="rId8"/>
                  <a:stretch>
                    <a:fillRect l="-4000" r="-1600" b="-2307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Equation"/>
                <p:cNvSpPr txBox="1"/>
                <p:nvPr/>
              </p:nvSpPr>
              <p:spPr>
                <a:xfrm>
                  <a:off x="0" y="954804"/>
                  <a:ext cx="462534" cy="21691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41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954804"/>
                  <a:ext cx="462534" cy="216917"/>
                </a:xfrm>
                <a:prstGeom prst="rect">
                  <a:avLst/>
                </a:prstGeom>
                <a:blipFill>
                  <a:blip r:embed="rId9"/>
                  <a:stretch>
                    <a:fillRect l="-21053" r="-50000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Equation"/>
                <p:cNvSpPr txBox="1"/>
                <p:nvPr/>
              </p:nvSpPr>
              <p:spPr>
                <a:xfrm>
                  <a:off x="789221" y="967504"/>
                  <a:ext cx="448311" cy="2186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42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221" y="967504"/>
                  <a:ext cx="448311" cy="218695"/>
                </a:xfrm>
                <a:prstGeom prst="rect">
                  <a:avLst/>
                </a:prstGeom>
                <a:blipFill>
                  <a:blip r:embed="rId10"/>
                  <a:stretch>
                    <a:fillRect l="-24324" r="-54054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Equation"/>
                <p:cNvSpPr txBox="1"/>
                <p:nvPr/>
              </p:nvSpPr>
              <p:spPr>
                <a:xfrm>
                  <a:off x="1424316" y="954804"/>
                  <a:ext cx="497707" cy="2186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43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316" y="954804"/>
                  <a:ext cx="497707" cy="218695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42500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9" name="Group"/>
          <p:cNvGrpSpPr/>
          <p:nvPr/>
        </p:nvGrpSpPr>
        <p:grpSpPr>
          <a:xfrm>
            <a:off x="5518067" y="3099481"/>
            <a:ext cx="1861044" cy="1173500"/>
            <a:chOff x="0" y="0"/>
            <a:chExt cx="1861043" cy="1173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Equation"/>
                <p:cNvSpPr txBox="1"/>
                <p:nvPr/>
              </p:nvSpPr>
              <p:spPr>
                <a:xfrm>
                  <a:off x="75169" y="0"/>
                  <a:ext cx="1581371" cy="65166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den>
                        </m:f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</m:oMath>
                    </m:oMathPara>
                  </a14:m>
                  <a:endParaRPr sz="2400"/>
                </a:p>
              </p:txBody>
            </p:sp>
          </mc:Choice>
          <mc:Fallback xmlns="">
            <p:sp>
              <p:nvSpPr>
                <p:cNvPr id="445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69" y="0"/>
                  <a:ext cx="1581371" cy="651663"/>
                </a:xfrm>
                <a:prstGeom prst="rect">
                  <a:avLst/>
                </a:prstGeom>
                <a:blipFill>
                  <a:blip r:embed="rId12"/>
                  <a:stretch>
                    <a:fillRect l="-3175" r="-794" b="-2307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Equation"/>
                <p:cNvSpPr txBox="1"/>
                <p:nvPr/>
              </p:nvSpPr>
              <p:spPr>
                <a:xfrm>
                  <a:off x="0" y="954804"/>
                  <a:ext cx="567405" cy="21691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46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954804"/>
                  <a:ext cx="567405" cy="216917"/>
                </a:xfrm>
                <a:prstGeom prst="rect">
                  <a:avLst/>
                </a:prstGeom>
                <a:blipFill>
                  <a:blip r:embed="rId13"/>
                  <a:stretch>
                    <a:fillRect l="-17391" r="-36957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Equation"/>
                <p:cNvSpPr txBox="1"/>
                <p:nvPr/>
              </p:nvSpPr>
              <p:spPr>
                <a:xfrm>
                  <a:off x="724017" y="954804"/>
                  <a:ext cx="553182" cy="2186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47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17" y="954804"/>
                  <a:ext cx="553182" cy="218695"/>
                </a:xfrm>
                <a:prstGeom prst="rect">
                  <a:avLst/>
                </a:prstGeom>
                <a:blipFill>
                  <a:blip r:embed="rId14"/>
                  <a:stretch>
                    <a:fillRect l="-23256" r="-41860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Equation"/>
                <p:cNvSpPr txBox="1"/>
                <p:nvPr/>
              </p:nvSpPr>
              <p:spPr>
                <a:xfrm>
                  <a:off x="1363337" y="953915"/>
                  <a:ext cx="497707" cy="2186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48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3337" y="953915"/>
                  <a:ext cx="497707" cy="218695"/>
                </a:xfrm>
                <a:prstGeom prst="rect">
                  <a:avLst/>
                </a:prstGeom>
                <a:blipFill>
                  <a:blip r:embed="rId15"/>
                  <a:stretch>
                    <a:fillRect l="-22500" r="-42500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" grpId="1" build="p" bldLvl="5" animBg="1" advAuto="0"/>
      <p:bldP spid="439" grpId="2" animBg="1" advAuto="0"/>
      <p:bldP spid="444" grpId="3" animBg="1" advAuto="0"/>
      <p:bldP spid="449" grpId="4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ED8AEBC-B32D-E14C-BEC9-94BB8868733B}"/>
              </a:ext>
            </a:extLst>
          </p:cNvPr>
          <p:cNvGrpSpPr/>
          <p:nvPr/>
        </p:nvGrpSpPr>
        <p:grpSpPr>
          <a:xfrm>
            <a:off x="1459593" y="897164"/>
            <a:ext cx="4210349" cy="368300"/>
            <a:chOff x="2210707" y="1166586"/>
            <a:chExt cx="4210349" cy="3683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486B5EA-BD93-BE43-873B-773E3A7A9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707" y="1306286"/>
              <a:ext cx="1863272" cy="2286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B518F0-87AF-BD40-89C8-CEC85BAA9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7143" y="1166586"/>
              <a:ext cx="1703913" cy="3683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A28FF7E-AE2B-2F42-BE32-07E840B40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593" y="1722150"/>
            <a:ext cx="355600" cy="54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B43F6-E133-C048-BF72-64C2A82A4B5E}"/>
              </a:ext>
            </a:extLst>
          </p:cNvPr>
          <p:cNvSpPr txBox="1"/>
          <p:nvPr/>
        </p:nvSpPr>
        <p:spPr>
          <a:xfrm>
            <a:off x="661308" y="982828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假设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4E220-DE1A-274D-8B0A-E16CE8AEB22B}"/>
              </a:ext>
            </a:extLst>
          </p:cNvPr>
          <p:cNvSpPr txBox="1"/>
          <p:nvPr/>
        </p:nvSpPr>
        <p:spPr>
          <a:xfrm>
            <a:off x="661308" y="1810535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计算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6D2290-58FB-E04F-8519-625FD0BA7A34}"/>
              </a:ext>
            </a:extLst>
          </p:cNvPr>
          <p:cNvSpPr txBox="1"/>
          <p:nvPr/>
        </p:nvSpPr>
        <p:spPr>
          <a:xfrm>
            <a:off x="661308" y="261258"/>
            <a:ext cx="4514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例</a:t>
            </a: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1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388923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ED8AEBC-B32D-E14C-BEC9-94BB8868733B}"/>
              </a:ext>
            </a:extLst>
          </p:cNvPr>
          <p:cNvGrpSpPr/>
          <p:nvPr/>
        </p:nvGrpSpPr>
        <p:grpSpPr>
          <a:xfrm>
            <a:off x="1459593" y="897164"/>
            <a:ext cx="4210349" cy="368300"/>
            <a:chOff x="2210707" y="1166586"/>
            <a:chExt cx="4210349" cy="3683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486B5EA-BD93-BE43-873B-773E3A7A9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707" y="1306286"/>
              <a:ext cx="1863272" cy="2286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B518F0-87AF-BD40-89C8-CEC85BAA9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7143" y="1166586"/>
              <a:ext cx="1703913" cy="3683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A28FF7E-AE2B-2F42-BE32-07E840B40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593" y="1722150"/>
            <a:ext cx="355600" cy="54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9B376-1601-4D42-9D2D-3D91C94FB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315" y="2724936"/>
            <a:ext cx="1246631" cy="1113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B43F6-E133-C048-BF72-64C2A82A4B5E}"/>
              </a:ext>
            </a:extLst>
          </p:cNvPr>
          <p:cNvSpPr txBox="1"/>
          <p:nvPr/>
        </p:nvSpPr>
        <p:spPr>
          <a:xfrm>
            <a:off x="661308" y="982828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假设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4E220-DE1A-274D-8B0A-E16CE8AEB22B}"/>
              </a:ext>
            </a:extLst>
          </p:cNvPr>
          <p:cNvSpPr txBox="1"/>
          <p:nvPr/>
        </p:nvSpPr>
        <p:spPr>
          <a:xfrm>
            <a:off x="661308" y="1810535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计算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0B1C9D-DD81-C940-BC30-5EDD41C221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9593" y="4117103"/>
            <a:ext cx="1219981" cy="507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316B74-9933-C642-9265-BA2CFF1F0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0092" y="2724936"/>
            <a:ext cx="2679700" cy="2044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998AAB-703E-5546-93CD-6B81B09313F1}"/>
              </a:ext>
            </a:extLst>
          </p:cNvPr>
          <p:cNvSpPr txBox="1"/>
          <p:nvPr/>
        </p:nvSpPr>
        <p:spPr>
          <a:xfrm>
            <a:off x="661308" y="2724936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/>
              <a:t>分解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32764-A6B1-344F-9B4B-7BDC0B942399}"/>
              </a:ext>
            </a:extLst>
          </p:cNvPr>
          <p:cNvSpPr txBox="1"/>
          <p:nvPr/>
        </p:nvSpPr>
        <p:spPr>
          <a:xfrm>
            <a:off x="661308" y="261258"/>
            <a:ext cx="4514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例</a:t>
            </a: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1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2389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28FF7E-AE2B-2F42-BE32-07E840B4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93" y="1722150"/>
            <a:ext cx="355600" cy="54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B43F6-E133-C048-BF72-64C2A82A4B5E}"/>
              </a:ext>
            </a:extLst>
          </p:cNvPr>
          <p:cNvSpPr txBox="1"/>
          <p:nvPr/>
        </p:nvSpPr>
        <p:spPr>
          <a:xfrm>
            <a:off x="661308" y="982828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假设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4E220-DE1A-274D-8B0A-E16CE8AEB22B}"/>
              </a:ext>
            </a:extLst>
          </p:cNvPr>
          <p:cNvSpPr txBox="1"/>
          <p:nvPr/>
        </p:nvSpPr>
        <p:spPr>
          <a:xfrm>
            <a:off x="661308" y="1810535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计算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32764-A6B1-344F-9B4B-7BDC0B942399}"/>
              </a:ext>
            </a:extLst>
          </p:cNvPr>
          <p:cNvSpPr txBox="1"/>
          <p:nvPr/>
        </p:nvSpPr>
        <p:spPr>
          <a:xfrm>
            <a:off x="661308" y="261258"/>
            <a:ext cx="4514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例</a:t>
            </a:r>
            <a:r>
              <a:rPr lang="en-US" altLang="zh-CN" b="1" dirty="0"/>
              <a:t>2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F0DD27-03DF-524F-88C3-E4BE21269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593" y="1046843"/>
            <a:ext cx="3200400" cy="241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1FFD9F-2D49-684D-ACE8-5043539A0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86" y="1034143"/>
            <a:ext cx="1562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8334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28FF7E-AE2B-2F42-BE32-07E840B4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93" y="1722150"/>
            <a:ext cx="355600" cy="54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B43F6-E133-C048-BF72-64C2A82A4B5E}"/>
              </a:ext>
            </a:extLst>
          </p:cNvPr>
          <p:cNvSpPr txBox="1"/>
          <p:nvPr/>
        </p:nvSpPr>
        <p:spPr>
          <a:xfrm>
            <a:off x="661308" y="982828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假设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4E220-DE1A-274D-8B0A-E16CE8AEB22B}"/>
              </a:ext>
            </a:extLst>
          </p:cNvPr>
          <p:cNvSpPr txBox="1"/>
          <p:nvPr/>
        </p:nvSpPr>
        <p:spPr>
          <a:xfrm>
            <a:off x="661308" y="1810535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计算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0B1C9D-DD81-C940-BC30-5EDD41C22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593" y="4117103"/>
            <a:ext cx="1219981" cy="5075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998AAB-703E-5546-93CD-6B81B09313F1}"/>
              </a:ext>
            </a:extLst>
          </p:cNvPr>
          <p:cNvSpPr txBox="1"/>
          <p:nvPr/>
        </p:nvSpPr>
        <p:spPr>
          <a:xfrm>
            <a:off x="661308" y="2724936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/>
              <a:t>分解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32764-A6B1-344F-9B4B-7BDC0B942399}"/>
              </a:ext>
            </a:extLst>
          </p:cNvPr>
          <p:cNvSpPr txBox="1"/>
          <p:nvPr/>
        </p:nvSpPr>
        <p:spPr>
          <a:xfrm>
            <a:off x="661308" y="261258"/>
            <a:ext cx="4514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例</a:t>
            </a:r>
            <a:r>
              <a:rPr lang="en-US" altLang="zh-CN" b="1" dirty="0"/>
              <a:t>2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F0DD27-03DF-524F-88C3-E4BE21269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593" y="1046843"/>
            <a:ext cx="3200400" cy="241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1FFD9F-2D49-684D-ACE8-5043539A0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086" y="1034143"/>
            <a:ext cx="1562100" cy="266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2E62C7-2D01-074B-AEA8-7295129B1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9593" y="2790247"/>
            <a:ext cx="1184584" cy="10796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1D17CA5-F2E5-134A-829C-8A1F37C9A7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4722" y="2790246"/>
            <a:ext cx="2620789" cy="20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220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Auto…"/>
          <p:cNvSpPr txBox="1">
            <a:spLocks noGrp="1"/>
          </p:cNvSpPr>
          <p:nvPr>
            <p:ph type="title"/>
          </p:nvPr>
        </p:nvSpPr>
        <p:spPr>
          <a:xfrm>
            <a:off x="685800" y="1610001"/>
            <a:ext cx="7772400" cy="1717871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自动微分法</a:t>
            </a:r>
            <a:endParaRPr dirty="0"/>
          </a:p>
        </p:txBody>
      </p:sp>
      <p:pic>
        <p:nvPicPr>
          <p:cNvPr id="47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19987" r="42415"/>
          <a:stretch>
            <a:fillRect/>
          </a:stretch>
        </p:blipFill>
        <p:spPr>
          <a:xfrm>
            <a:off x="5283476" y="850900"/>
            <a:ext cx="2444153" cy="34416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utline">
            <a:extLst>
              <a:ext uri="{FF2B5EF4-FFF2-40B4-BE49-F238E27FC236}">
                <a16:creationId xmlns:a16="http://schemas.microsoft.com/office/drawing/2014/main" id="{B6D5E5CF-0BB1-694B-8B57-A562029A79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1761" y="114935"/>
            <a:ext cx="8205305" cy="54574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概要</a:t>
            </a:r>
            <a:endParaRPr dirty="0"/>
          </a:p>
        </p:txBody>
      </p:sp>
      <p:sp>
        <p:nvSpPr>
          <p:cNvPr id="12" name="Basic Probability Random variables, conditional probabilities, Bayes rule…">
            <a:extLst>
              <a:ext uri="{FF2B5EF4-FFF2-40B4-BE49-F238E27FC236}">
                <a16:creationId xmlns:a16="http://schemas.microsoft.com/office/drawing/2014/main" id="{6D922948-11CF-684B-9797-2394B6A59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0592" y="1009331"/>
            <a:ext cx="8205304" cy="3553928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ja-JP" altLang="en-US"/>
              <a:t>矩阵微积分</a:t>
            </a:r>
            <a:br>
              <a:rPr b="0" dirty="0"/>
            </a:br>
            <a:endParaRPr lang="en-US" b="0" dirty="0"/>
          </a:p>
          <a:p>
            <a:pPr>
              <a:defRPr b="1"/>
            </a:pPr>
            <a:r>
              <a:rPr lang="ja-JP" altLang="en-US"/>
              <a:t>链式法则</a:t>
            </a:r>
            <a:endParaRPr lang="en-US" altLang="ja-JP" dirty="0"/>
          </a:p>
          <a:p>
            <a:pPr marL="240631" indent="-240631">
              <a:buSzPct val="100000"/>
              <a:buChar char="•"/>
              <a:defRPr b="1"/>
            </a:pPr>
            <a:endParaRPr lang="en-US" altLang="ja-JP" dirty="0"/>
          </a:p>
          <a:p>
            <a:pPr>
              <a:defRPr b="1"/>
            </a:pPr>
            <a:r>
              <a:rPr lang="ja-JP" altLang="en-US"/>
              <a:t>自动微分法</a:t>
            </a:r>
            <a:endParaRPr lang="en-US" altLang="ja-JP" dirty="0"/>
          </a:p>
          <a:p>
            <a:pPr>
              <a:defRPr b="1"/>
            </a:pPr>
            <a:endParaRPr lang="en-US" altLang="ja-JP" dirty="0"/>
          </a:p>
          <a:p>
            <a:pPr>
              <a:defRPr b="1"/>
            </a:pPr>
            <a:r>
              <a:rPr lang="ja-JP" altLang="en-US"/>
              <a:t>逆向传播</a:t>
            </a:r>
          </a:p>
          <a:p>
            <a:pPr marL="621631" lvl="1" indent="-240631">
              <a:defRPr b="1"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12663200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Auto Differentiation (A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自动微分</a:t>
            </a:r>
            <a:r>
              <a:rPr lang="zh-CN" altLang="en-US" dirty="0"/>
              <a:t>（</a:t>
            </a:r>
            <a:r>
              <a:rPr dirty="0"/>
              <a:t>AD</a:t>
            </a:r>
            <a:r>
              <a:rPr lang="zh-CN" altLang="en-US" dirty="0"/>
              <a:t>）</a:t>
            </a:r>
            <a:endParaRPr dirty="0"/>
          </a:p>
        </p:txBody>
      </p:sp>
      <p:sp>
        <p:nvSpPr>
          <p:cNvPr id="477" name="AD evaluates gradients of a function specified by a program at given valu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自动微分</a:t>
            </a:r>
            <a:r>
              <a:rPr lang="zh-CN" altLang="en-US" dirty="0"/>
              <a:t>（</a:t>
            </a:r>
            <a:r>
              <a:rPr dirty="0"/>
              <a:t>AD</a:t>
            </a:r>
            <a:r>
              <a:rPr lang="zh-CN" altLang="en-US" dirty="0"/>
              <a:t>）</a:t>
            </a:r>
            <a:r>
              <a:rPr lang="ja-JP" altLang="en-US"/>
              <a:t>将符号微分法应用于最基本的算子，然后代入数值</a:t>
            </a:r>
            <a:r>
              <a:rPr lang="zh-CN" altLang="en-US" dirty="0"/>
              <a:t>，</a:t>
            </a:r>
            <a:r>
              <a:rPr lang="ja-JP" altLang="en-US"/>
              <a:t>应用于整个函数</a:t>
            </a:r>
            <a:endParaRPr dirty="0"/>
          </a:p>
          <a:p>
            <a:r>
              <a:rPr lang="ja-JP" altLang="en-US"/>
              <a:t>其它常见微分法</a:t>
            </a:r>
            <a:endParaRPr dirty="0"/>
          </a:p>
          <a:p>
            <a:pPr lvl="1"/>
            <a:r>
              <a:rPr lang="ja-JP" altLang="en-US"/>
              <a:t>符号微分法</a:t>
            </a:r>
            <a:endParaRPr dirty="0"/>
          </a:p>
          <a:p>
            <a:pPr lvl="1"/>
            <a:endParaRPr lang="en-US" dirty="0"/>
          </a:p>
          <a:p>
            <a:pPr lvl="1"/>
            <a:endParaRPr dirty="0"/>
          </a:p>
          <a:p>
            <a:pPr lvl="1"/>
            <a:r>
              <a:rPr lang="ja-JP" altLang="en-US"/>
              <a:t>数值微分法</a:t>
            </a:r>
            <a:endParaRPr lang="ja-JP" altLang="en-US" dirty="0"/>
          </a:p>
        </p:txBody>
      </p:sp>
      <p:pic>
        <p:nvPicPr>
          <p:cNvPr id="47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r="59832" b="78887"/>
          <a:stretch>
            <a:fillRect/>
          </a:stretch>
        </p:blipFill>
        <p:spPr>
          <a:xfrm>
            <a:off x="1700236" y="2746144"/>
            <a:ext cx="2444374" cy="785666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9" name="Equation"/>
              <p:cNvSpPr txBox="1"/>
              <p:nvPr/>
            </p:nvSpPr>
            <p:spPr>
              <a:xfrm>
                <a:off x="1646363" y="4179670"/>
                <a:ext cx="2552101" cy="4914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7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363" y="4179670"/>
                <a:ext cx="2552101" cy="491491"/>
              </a:xfrm>
              <a:prstGeom prst="rect">
                <a:avLst/>
              </a:prstGeom>
              <a:blipFill>
                <a:blip r:embed="rId3"/>
                <a:stretch>
                  <a:fillRect l="-3465" t="-5000" r="-14851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omputation Grap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计算图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Equation"/>
              <p:cNvSpPr txBox="1"/>
              <p:nvPr/>
            </p:nvSpPr>
            <p:spPr>
              <a:xfrm>
                <a:off x="6621788" y="596299"/>
                <a:ext cx="1767262" cy="3714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⟩−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48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788" y="596299"/>
                <a:ext cx="1767262" cy="371466"/>
              </a:xfrm>
              <a:prstGeom prst="rect">
                <a:avLst/>
              </a:prstGeom>
              <a:blipFill>
                <a:blip r:embed="rId2"/>
                <a:stretch>
                  <a:fillRect l="-2837" r="-7092" b="-1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3" name="Circle"/>
          <p:cNvSpPr/>
          <p:nvPr/>
        </p:nvSpPr>
        <p:spPr>
          <a:xfrm>
            <a:off x="5805630" y="3344024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4" name="Circle"/>
          <p:cNvSpPr/>
          <p:nvPr/>
        </p:nvSpPr>
        <p:spPr>
          <a:xfrm>
            <a:off x="6798916" y="3344024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5" name="Circle"/>
          <p:cNvSpPr/>
          <p:nvPr/>
        </p:nvSpPr>
        <p:spPr>
          <a:xfrm>
            <a:off x="6305960" y="2661147"/>
            <a:ext cx="251139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6" name="Circle"/>
          <p:cNvSpPr/>
          <p:nvPr/>
        </p:nvSpPr>
        <p:spPr>
          <a:xfrm>
            <a:off x="7257844" y="2661147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7" name="Circle"/>
          <p:cNvSpPr/>
          <p:nvPr/>
        </p:nvSpPr>
        <p:spPr>
          <a:xfrm>
            <a:off x="6798916" y="2030588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488" name="Connection Line"/>
          <p:cNvCxnSpPr>
            <a:stCxn id="483" idx="0"/>
            <a:endCxn id="485" idx="0"/>
          </p:cNvCxnSpPr>
          <p:nvPr/>
        </p:nvCxnSpPr>
        <p:spPr>
          <a:xfrm flipV="1">
            <a:off x="5931199" y="2786716"/>
            <a:ext cx="500331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489" name="Connection Line"/>
          <p:cNvCxnSpPr>
            <a:stCxn id="484" idx="0"/>
            <a:endCxn id="485" idx="0"/>
          </p:cNvCxnSpPr>
          <p:nvPr/>
        </p:nvCxnSpPr>
        <p:spPr>
          <a:xfrm flipH="1" flipV="1">
            <a:off x="6431529" y="2786716"/>
            <a:ext cx="492958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490" name="Connection Line"/>
          <p:cNvCxnSpPr>
            <a:stCxn id="485" idx="0"/>
            <a:endCxn id="487" idx="0"/>
          </p:cNvCxnSpPr>
          <p:nvPr/>
        </p:nvCxnSpPr>
        <p:spPr>
          <a:xfrm flipV="1">
            <a:off x="6431529" y="2156157"/>
            <a:ext cx="492958" cy="63056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491" name="Connection Line"/>
          <p:cNvCxnSpPr>
            <a:stCxn id="487" idx="0"/>
            <a:endCxn id="486" idx="0"/>
          </p:cNvCxnSpPr>
          <p:nvPr/>
        </p:nvCxnSpPr>
        <p:spPr>
          <a:xfrm>
            <a:off x="6924486" y="2156157"/>
            <a:ext cx="458928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Equation"/>
              <p:cNvSpPr txBox="1"/>
              <p:nvPr/>
            </p:nvSpPr>
            <p:spPr>
              <a:xfrm>
                <a:off x="5218262" y="2680760"/>
                <a:ext cx="943053" cy="211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49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262" y="2680760"/>
                <a:ext cx="943053" cy="211913"/>
              </a:xfrm>
              <a:prstGeom prst="rect">
                <a:avLst/>
              </a:prstGeom>
              <a:blipFill>
                <a:blip r:embed="rId3"/>
                <a:stretch>
                  <a:fillRect l="-5333" r="-16000" b="-722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Equation"/>
              <p:cNvSpPr txBox="1"/>
              <p:nvPr/>
            </p:nvSpPr>
            <p:spPr>
              <a:xfrm>
                <a:off x="6870422" y="3772083"/>
                <a:ext cx="108129" cy="10561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422" y="3772083"/>
                <a:ext cx="108129" cy="105614"/>
              </a:xfrm>
              <a:prstGeom prst="rect">
                <a:avLst/>
              </a:prstGeom>
              <a:blipFill>
                <a:blip r:embed="rId4"/>
                <a:stretch>
                  <a:fillRect l="-44444" r="-66667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Equation"/>
              <p:cNvSpPr txBox="1"/>
              <p:nvPr/>
            </p:nvSpPr>
            <p:spPr>
              <a:xfrm>
                <a:off x="5852904" y="3770483"/>
                <a:ext cx="156592" cy="1088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904" y="3770483"/>
                <a:ext cx="156592" cy="108815"/>
              </a:xfrm>
              <a:prstGeom prst="rect">
                <a:avLst/>
              </a:prstGeom>
              <a:blipFill>
                <a:blip r:embed="rId5"/>
                <a:stretch>
                  <a:fillRect l="-30769" r="-53846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5" name="Equation"/>
              <p:cNvSpPr txBox="1"/>
              <p:nvPr/>
            </p:nvSpPr>
            <p:spPr>
              <a:xfrm>
                <a:off x="7331864" y="3010727"/>
                <a:ext cx="103100" cy="14813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864" y="3010727"/>
                <a:ext cx="103100" cy="148133"/>
              </a:xfrm>
              <a:prstGeom prst="rect">
                <a:avLst/>
              </a:prstGeom>
              <a:blipFill>
                <a:blip r:embed="rId6"/>
                <a:stretch>
                  <a:fillRect l="-66667" r="-100000" b="-12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6" name="Equation"/>
              <p:cNvSpPr txBox="1"/>
              <p:nvPr/>
            </p:nvSpPr>
            <p:spPr>
              <a:xfrm>
                <a:off x="5765657" y="2054430"/>
                <a:ext cx="871221" cy="2034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657" y="2054430"/>
                <a:ext cx="871221" cy="203455"/>
              </a:xfrm>
              <a:prstGeom prst="rect">
                <a:avLst/>
              </a:prstGeom>
              <a:blipFill>
                <a:blip r:embed="rId7"/>
                <a:stretch>
                  <a:fillRect l="-8571" r="-18571" b="-705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7" name="Circle"/>
          <p:cNvSpPr/>
          <p:nvPr/>
        </p:nvSpPr>
        <p:spPr>
          <a:xfrm>
            <a:off x="6798916" y="1396661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498" name="Connection Line"/>
          <p:cNvCxnSpPr>
            <a:stCxn id="487" idx="0"/>
            <a:endCxn id="497" idx="0"/>
          </p:cNvCxnSpPr>
          <p:nvPr/>
        </p:nvCxnSpPr>
        <p:spPr>
          <a:xfrm flipV="1">
            <a:off x="6924486" y="1522230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9" name="Equation"/>
              <p:cNvSpPr txBox="1"/>
              <p:nvPr/>
            </p:nvSpPr>
            <p:spPr>
              <a:xfrm>
                <a:off x="6137441" y="1415707"/>
                <a:ext cx="588177" cy="2130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441" y="1415707"/>
                <a:ext cx="588177" cy="213047"/>
              </a:xfrm>
              <a:prstGeom prst="rect">
                <a:avLst/>
              </a:prstGeom>
              <a:blipFill>
                <a:blip r:embed="rId8"/>
                <a:stretch>
                  <a:fillRect l="-6250" r="-16667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0" name="Assume"/>
          <p:cNvSpPr txBox="1"/>
          <p:nvPr/>
        </p:nvSpPr>
        <p:spPr>
          <a:xfrm>
            <a:off x="5723645" y="531572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假设</a:t>
            </a:r>
            <a:endParaRPr dirty="0"/>
          </a:p>
        </p:txBody>
      </p:sp>
      <p:sp>
        <p:nvSpPr>
          <p:cNvPr id="501" name="Decompose into primitive operations…"/>
          <p:cNvSpPr txBox="1">
            <a:spLocks noGrp="1"/>
          </p:cNvSpPr>
          <p:nvPr>
            <p:ph type="body" sz="half" idx="1"/>
          </p:nvPr>
        </p:nvSpPr>
        <p:spPr>
          <a:xfrm>
            <a:off x="340592" y="1009331"/>
            <a:ext cx="4511620" cy="355392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分解成最基本的方程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构造有向无环图来表示运算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omputation Grap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计算图</a:t>
            </a:r>
            <a:endParaRPr dirty="0"/>
          </a:p>
        </p:txBody>
      </p:sp>
      <p:sp>
        <p:nvSpPr>
          <p:cNvPr id="504" name="Decompose into primitive operations…"/>
          <p:cNvSpPr txBox="1">
            <a:spLocks noGrp="1"/>
          </p:cNvSpPr>
          <p:nvPr>
            <p:ph type="body" sz="half" idx="1"/>
          </p:nvPr>
        </p:nvSpPr>
        <p:spPr>
          <a:xfrm>
            <a:off x="340591" y="1009331"/>
            <a:ext cx="4615129" cy="355392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分解成最基本的方程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构造有向无环图来表示运算</a:t>
            </a:r>
            <a:endParaRPr lang="en-US" dirty="0"/>
          </a:p>
          <a:p>
            <a:endParaRPr lang="en-US" dirty="0"/>
          </a:p>
          <a:p>
            <a:r>
              <a:rPr lang="ja-JP" altLang="en-US"/>
              <a:t>显性构造</a:t>
            </a:r>
            <a:r>
              <a:rPr dirty="0" err="1"/>
              <a:t>Tensorflow</a:t>
            </a:r>
            <a:r>
              <a:rPr dirty="0"/>
              <a:t>/Theano/</a:t>
            </a:r>
            <a:r>
              <a:rPr dirty="0" err="1"/>
              <a:t>MXNet</a:t>
            </a:r>
            <a:endParaRPr dirty="0"/>
          </a:p>
        </p:txBody>
      </p:sp>
      <p:sp>
        <p:nvSpPr>
          <p:cNvPr id="505" name="from mxnet import sym…"/>
          <p:cNvSpPr txBox="1"/>
          <p:nvPr/>
        </p:nvSpPr>
        <p:spPr>
          <a:xfrm>
            <a:off x="5252044" y="879923"/>
            <a:ext cx="2684387" cy="2796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73A49"/>
                </a:solidFill>
              </a:rPr>
              <a:t>from</a:t>
            </a:r>
            <a:r>
              <a:rPr dirty="0"/>
              <a:t> </a:t>
            </a:r>
            <a:r>
              <a:rPr dirty="0" err="1"/>
              <a:t>mxnet</a:t>
            </a:r>
            <a:r>
              <a:rPr dirty="0"/>
              <a:t> </a:t>
            </a:r>
            <a:r>
              <a:rPr dirty="0">
                <a:solidFill>
                  <a:srgbClr val="D73A49"/>
                </a:solidFill>
              </a:rPr>
              <a:t>import</a:t>
            </a:r>
            <a:r>
              <a:rPr dirty="0"/>
              <a:t> </a:t>
            </a:r>
            <a:r>
              <a:rPr dirty="0" err="1"/>
              <a:t>sym</a:t>
            </a:r>
            <a:endParaRPr dirty="0"/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a </a:t>
            </a:r>
            <a:r>
              <a:rPr dirty="0">
                <a:solidFill>
                  <a:srgbClr val="D73A49"/>
                </a:solidFill>
              </a:rPr>
              <a:t>=</a:t>
            </a:r>
            <a:r>
              <a:rPr dirty="0"/>
              <a:t> </a:t>
            </a:r>
            <a:r>
              <a:rPr dirty="0" err="1"/>
              <a:t>sym.var</a:t>
            </a:r>
            <a:r>
              <a:rPr dirty="0"/>
              <a:t>()</a:t>
            </a:r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b </a:t>
            </a:r>
            <a:r>
              <a:rPr dirty="0">
                <a:solidFill>
                  <a:srgbClr val="D73A49"/>
                </a:solidFill>
              </a:rPr>
              <a:t>=</a:t>
            </a:r>
            <a:r>
              <a:rPr dirty="0"/>
              <a:t> </a:t>
            </a:r>
            <a:r>
              <a:rPr dirty="0" err="1"/>
              <a:t>sym.var</a:t>
            </a:r>
            <a:r>
              <a:rPr dirty="0"/>
              <a:t>()</a:t>
            </a:r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c </a:t>
            </a:r>
            <a:r>
              <a:rPr dirty="0">
                <a:solidFill>
                  <a:srgbClr val="D73A49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005CC5"/>
                </a:solidFill>
              </a:rPr>
              <a:t>2</a:t>
            </a:r>
            <a:r>
              <a:rPr dirty="0"/>
              <a:t> </a:t>
            </a:r>
            <a:r>
              <a:rPr dirty="0">
                <a:solidFill>
                  <a:srgbClr val="D73A49"/>
                </a:solidFill>
              </a:rPr>
              <a:t>*</a:t>
            </a:r>
            <a:r>
              <a:rPr dirty="0"/>
              <a:t> a </a:t>
            </a:r>
            <a:r>
              <a:rPr dirty="0">
                <a:solidFill>
                  <a:srgbClr val="D73A49"/>
                </a:solidFill>
              </a:rPr>
              <a:t>+</a:t>
            </a:r>
            <a:r>
              <a:rPr dirty="0"/>
              <a:t> b</a:t>
            </a:r>
          </a:p>
          <a:p>
            <a:pPr>
              <a:lnSpc>
                <a:spcPts val="3600"/>
              </a:lnSpc>
              <a:defRPr sz="160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 </a:t>
            </a:r>
            <a:r>
              <a:rPr lang="ja-JP" altLang="en-US"/>
              <a:t>稍后将数据绑定到</a:t>
            </a:r>
            <a:r>
              <a:rPr lang="en-US" dirty="0"/>
              <a:t>a</a:t>
            </a:r>
            <a:r>
              <a:rPr lang="ja-JP" altLang="en-US"/>
              <a:t>和</a:t>
            </a:r>
            <a:r>
              <a:rPr lang="en-US" dirty="0"/>
              <a:t>b</a:t>
            </a:r>
            <a:r>
              <a:rPr lang="ja-JP" altLang="en-US"/>
              <a:t>中</a:t>
            </a:r>
            <a:endParaRPr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omputation Grap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计算图</a:t>
            </a:r>
            <a:endParaRPr dirty="0"/>
          </a:p>
        </p:txBody>
      </p:sp>
      <p:sp>
        <p:nvSpPr>
          <p:cNvPr id="508" name="Decompose into primitive operations…"/>
          <p:cNvSpPr txBox="1">
            <a:spLocks noGrp="1"/>
          </p:cNvSpPr>
          <p:nvPr>
            <p:ph type="body" sz="half" idx="1"/>
          </p:nvPr>
        </p:nvSpPr>
        <p:spPr>
          <a:xfrm>
            <a:off x="340592" y="1009331"/>
            <a:ext cx="4623294" cy="355392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ja-JP" altLang="en-US"/>
              <a:t>分解成最基本的方程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构造有向无环图来表示运算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显性构造</a:t>
            </a:r>
            <a:r>
              <a:rPr dirty="0" err="1"/>
              <a:t>Tensorflow</a:t>
            </a:r>
            <a:r>
              <a:rPr dirty="0"/>
              <a:t>/Theano/</a:t>
            </a:r>
            <a:r>
              <a:rPr dirty="0" err="1"/>
              <a:t>MXNet</a:t>
            </a:r>
            <a:endParaRPr lang="en-US" dirty="0"/>
          </a:p>
          <a:p>
            <a:endParaRPr lang="en-US" dirty="0"/>
          </a:p>
          <a:p>
            <a:r>
              <a:rPr lang="ja-JP" altLang="en-US"/>
              <a:t>隐性构造</a:t>
            </a:r>
            <a:endParaRPr lang="en-US" altLang="ja-JP" dirty="0"/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dirty="0" err="1"/>
              <a:t>PyTorch</a:t>
            </a:r>
            <a:r>
              <a:rPr dirty="0"/>
              <a:t>/</a:t>
            </a:r>
            <a:r>
              <a:rPr dirty="0" err="1"/>
              <a:t>MXNet</a:t>
            </a:r>
            <a:endParaRPr dirty="0"/>
          </a:p>
        </p:txBody>
      </p:sp>
      <p:sp>
        <p:nvSpPr>
          <p:cNvPr id="509" name="from mxnet import autograd, nd…"/>
          <p:cNvSpPr txBox="1"/>
          <p:nvPr/>
        </p:nvSpPr>
        <p:spPr>
          <a:xfrm>
            <a:off x="4963886" y="1009331"/>
            <a:ext cx="3795268" cy="2796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73A49"/>
                </a:solidFill>
              </a:rPr>
              <a:t>from</a:t>
            </a:r>
            <a:r>
              <a:rPr dirty="0"/>
              <a:t> </a:t>
            </a:r>
            <a:r>
              <a:rPr dirty="0" err="1"/>
              <a:t>mxnet</a:t>
            </a:r>
            <a:r>
              <a:rPr dirty="0"/>
              <a:t> </a:t>
            </a:r>
            <a:r>
              <a:rPr dirty="0">
                <a:solidFill>
                  <a:srgbClr val="D73A49"/>
                </a:solidFill>
              </a:rPr>
              <a:t>import</a:t>
            </a:r>
            <a:r>
              <a:rPr dirty="0"/>
              <a:t> </a:t>
            </a:r>
            <a:r>
              <a:rPr dirty="0" err="1"/>
              <a:t>autograd</a:t>
            </a:r>
            <a:r>
              <a:rPr dirty="0"/>
              <a:t>, </a:t>
            </a:r>
            <a:r>
              <a:rPr dirty="0" err="1"/>
              <a:t>nd</a:t>
            </a:r>
            <a:endParaRPr dirty="0"/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73A49"/>
                </a:solidFill>
              </a:rPr>
              <a:t>with</a:t>
            </a:r>
            <a:r>
              <a:rPr dirty="0"/>
              <a:t> </a:t>
            </a:r>
            <a:r>
              <a:rPr dirty="0" err="1"/>
              <a:t>autograd.record</a:t>
            </a:r>
            <a:r>
              <a:rPr dirty="0"/>
              <a:t>():  </a:t>
            </a:r>
            <a:endParaRPr lang="en-US" dirty="0"/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/>
              <a:t>   </a:t>
            </a:r>
            <a:r>
              <a:rPr dirty="0"/>
              <a:t>a </a:t>
            </a:r>
            <a:r>
              <a:rPr dirty="0">
                <a:solidFill>
                  <a:srgbClr val="D73A49"/>
                </a:solidFill>
              </a:rPr>
              <a:t>=</a:t>
            </a:r>
            <a:r>
              <a:rPr dirty="0"/>
              <a:t> </a:t>
            </a:r>
            <a:r>
              <a:rPr dirty="0" err="1"/>
              <a:t>nd.ones</a:t>
            </a:r>
            <a:r>
              <a:rPr dirty="0"/>
              <a:t>((</a:t>
            </a:r>
            <a:r>
              <a:rPr dirty="0">
                <a:solidFill>
                  <a:srgbClr val="005CC5"/>
                </a:solidFill>
              </a:rPr>
              <a:t>2</a:t>
            </a:r>
            <a:r>
              <a:rPr dirty="0"/>
              <a:t>,</a:t>
            </a:r>
            <a:r>
              <a:rPr dirty="0">
                <a:solidFill>
                  <a:srgbClr val="005CC5"/>
                </a:solidFill>
              </a:rPr>
              <a:t>1</a:t>
            </a:r>
            <a:r>
              <a:rPr dirty="0"/>
              <a:t>))</a:t>
            </a:r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b </a:t>
            </a:r>
            <a:r>
              <a:rPr dirty="0">
                <a:solidFill>
                  <a:srgbClr val="D73A49"/>
                </a:solidFill>
              </a:rPr>
              <a:t>=</a:t>
            </a:r>
            <a:r>
              <a:rPr dirty="0"/>
              <a:t> </a:t>
            </a:r>
            <a:r>
              <a:rPr dirty="0" err="1"/>
              <a:t>nd.ones</a:t>
            </a:r>
            <a:r>
              <a:rPr dirty="0"/>
              <a:t>((</a:t>
            </a:r>
            <a:r>
              <a:rPr dirty="0">
                <a:solidFill>
                  <a:srgbClr val="005CC5"/>
                </a:solidFill>
              </a:rPr>
              <a:t>2</a:t>
            </a:r>
            <a:r>
              <a:rPr dirty="0"/>
              <a:t>,</a:t>
            </a:r>
            <a:r>
              <a:rPr dirty="0">
                <a:solidFill>
                  <a:srgbClr val="005CC5"/>
                </a:solidFill>
              </a:rPr>
              <a:t>1</a:t>
            </a:r>
            <a:r>
              <a:rPr dirty="0"/>
              <a:t>)</a:t>
            </a:r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E36209"/>
                </a:solidFill>
              </a:rPr>
              <a:t>c</a:t>
            </a:r>
            <a:r>
              <a:rPr dirty="0"/>
              <a:t> </a:t>
            </a:r>
            <a:r>
              <a:rPr dirty="0">
                <a:solidFill>
                  <a:srgbClr val="D73A49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005CC5"/>
                </a:solidFill>
              </a:rPr>
              <a:t>2</a:t>
            </a:r>
            <a:r>
              <a:rPr dirty="0"/>
              <a:t> </a:t>
            </a:r>
            <a:r>
              <a:rPr dirty="0">
                <a:solidFill>
                  <a:srgbClr val="D73A49"/>
                </a:solidFill>
              </a:rPr>
              <a:t>*</a:t>
            </a:r>
            <a:r>
              <a:rPr dirty="0"/>
              <a:t> a </a:t>
            </a:r>
            <a:r>
              <a:rPr dirty="0">
                <a:solidFill>
                  <a:srgbClr val="D73A49"/>
                </a:solidFill>
              </a:rPr>
              <a:t>+</a:t>
            </a:r>
            <a:r>
              <a:rPr dirty="0"/>
              <a:t> b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wo Mod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两种模式</a:t>
            </a:r>
            <a:endParaRPr dirty="0"/>
          </a:p>
        </p:txBody>
      </p:sp>
      <p:sp>
        <p:nvSpPr>
          <p:cNvPr id="512" name="By chain ru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通过链式法则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ja-JP" altLang="en-US"/>
              <a:t>正向传播 </a:t>
            </a:r>
          </a:p>
          <a:p>
            <a:endParaRPr dirty="0"/>
          </a:p>
          <a:p>
            <a:endParaRPr dirty="0"/>
          </a:p>
          <a:p>
            <a:r>
              <a:rPr lang="ja-JP" altLang="en-US"/>
              <a:t>逆向传播 </a:t>
            </a:r>
            <a:r>
              <a:rPr lang="zh-CN" altLang="en-US" dirty="0"/>
              <a:t>（</a:t>
            </a:r>
            <a:r>
              <a:rPr lang="ja-JP" altLang="en-US"/>
              <a:t>也及反向传播</a:t>
            </a:r>
            <a:r>
              <a:rPr lang="zh-CN" altLang="en-US" dirty="0"/>
              <a:t>）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" name="Equation"/>
              <p:cNvSpPr txBox="1"/>
              <p:nvPr/>
            </p:nvSpPr>
            <p:spPr>
              <a:xfrm>
                <a:off x="2786512" y="966633"/>
                <a:ext cx="2474722" cy="54617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1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512" y="966633"/>
                <a:ext cx="2474722" cy="546172"/>
              </a:xfrm>
              <a:prstGeom prst="rect">
                <a:avLst/>
              </a:prstGeom>
              <a:blipFill>
                <a:blip r:embed="rId2"/>
                <a:stretch>
                  <a:fillRect l="-3061" t="-2273" r="-5102" b="-1363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4" name="Equation"/>
              <p:cNvSpPr txBox="1"/>
              <p:nvPr/>
            </p:nvSpPr>
            <p:spPr>
              <a:xfrm>
                <a:off x="2064404" y="1912195"/>
                <a:ext cx="3473576" cy="81747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d>
                                <m:dPr>
                                  <m:ctrlP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f>
                                    <m:fPr>
                                      <m:ctrlP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1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404" y="1912195"/>
                <a:ext cx="3473576" cy="817474"/>
              </a:xfrm>
              <a:prstGeom prst="rect">
                <a:avLst/>
              </a:prstGeom>
              <a:blipFill>
                <a:blip r:embed="rId3"/>
                <a:stretch>
                  <a:fillRect l="-1095" b="-769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5" name="Equation"/>
              <p:cNvSpPr txBox="1"/>
              <p:nvPr/>
            </p:nvSpPr>
            <p:spPr>
              <a:xfrm>
                <a:off x="2058193" y="3694984"/>
                <a:ext cx="3511398" cy="81747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  <m:f>
                                    <m:fPr>
                                      <m:ctrlP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f>
                            <m:f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1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193" y="3694984"/>
                <a:ext cx="3511398" cy="817475"/>
              </a:xfrm>
              <a:prstGeom prst="rect">
                <a:avLst/>
              </a:prstGeom>
              <a:blipFill>
                <a:blip r:embed="rId4"/>
                <a:stretch>
                  <a:fillRect l="-1079" b="-769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verse Accumu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逆向传播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Equation"/>
              <p:cNvSpPr txBox="1"/>
              <p:nvPr/>
            </p:nvSpPr>
            <p:spPr>
              <a:xfrm>
                <a:off x="1258018" y="902588"/>
                <a:ext cx="1767263" cy="3714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⟩−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51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018" y="902588"/>
                <a:ext cx="1767263" cy="371466"/>
              </a:xfrm>
              <a:prstGeom prst="rect">
                <a:avLst/>
              </a:prstGeom>
              <a:blipFill>
                <a:blip r:embed="rId2"/>
                <a:stretch>
                  <a:fillRect l="-2857" r="-7143" b="-1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9" name="Circle"/>
          <p:cNvSpPr/>
          <p:nvPr/>
        </p:nvSpPr>
        <p:spPr>
          <a:xfrm>
            <a:off x="1269273" y="3899658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0" name="Circle"/>
          <p:cNvSpPr/>
          <p:nvPr/>
        </p:nvSpPr>
        <p:spPr>
          <a:xfrm>
            <a:off x="2262558" y="3899658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1" name="Circle"/>
          <p:cNvSpPr/>
          <p:nvPr/>
        </p:nvSpPr>
        <p:spPr>
          <a:xfrm>
            <a:off x="1769602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Circle"/>
          <p:cNvSpPr/>
          <p:nvPr/>
        </p:nvSpPr>
        <p:spPr>
          <a:xfrm>
            <a:off x="2721486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3" name="Circle"/>
          <p:cNvSpPr/>
          <p:nvPr/>
        </p:nvSpPr>
        <p:spPr>
          <a:xfrm>
            <a:off x="2262558" y="2586223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24" name="Connection Line"/>
          <p:cNvCxnSpPr>
            <a:stCxn id="519" idx="0"/>
            <a:endCxn id="521" idx="0"/>
          </p:cNvCxnSpPr>
          <p:nvPr/>
        </p:nvCxnSpPr>
        <p:spPr>
          <a:xfrm flipV="1">
            <a:off x="1394842" y="3342351"/>
            <a:ext cx="500331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5" name="Connection Line"/>
          <p:cNvCxnSpPr>
            <a:stCxn id="520" idx="0"/>
            <a:endCxn id="521" idx="0"/>
          </p:cNvCxnSpPr>
          <p:nvPr/>
        </p:nvCxnSpPr>
        <p:spPr>
          <a:xfrm flipH="1" flipV="1">
            <a:off x="1895172" y="3342351"/>
            <a:ext cx="492957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6" name="Connection Line"/>
          <p:cNvCxnSpPr>
            <a:stCxn id="521" idx="0"/>
            <a:endCxn id="523" idx="0"/>
          </p:cNvCxnSpPr>
          <p:nvPr/>
        </p:nvCxnSpPr>
        <p:spPr>
          <a:xfrm flipV="1">
            <a:off x="1895172" y="2711792"/>
            <a:ext cx="492957" cy="63056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7" name="Connection Line"/>
          <p:cNvCxnSpPr>
            <a:stCxn id="523" idx="0"/>
            <a:endCxn id="522" idx="0"/>
          </p:cNvCxnSpPr>
          <p:nvPr/>
        </p:nvCxnSpPr>
        <p:spPr>
          <a:xfrm>
            <a:off x="2388128" y="2711792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8" name="Equation"/>
              <p:cNvSpPr txBox="1"/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2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blipFill>
                <a:blip r:embed="rId3"/>
                <a:stretch>
                  <a:fillRect l="-6667" r="-16000" b="-722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Equation"/>
              <p:cNvSpPr txBox="1"/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2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blipFill>
                <a:blip r:embed="rId4"/>
                <a:stretch>
                  <a:fillRect l="-44444" r="-66667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Equation"/>
              <p:cNvSpPr txBox="1"/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blipFill>
                <a:blip r:embed="rId5"/>
                <a:stretch>
                  <a:fillRect l="-38462" r="-46154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Equation"/>
              <p:cNvSpPr txBox="1"/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blipFill>
                <a:blip r:embed="rId6"/>
                <a:stretch>
                  <a:fillRect l="-66667" r="-100000" b="-141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Equation"/>
              <p:cNvSpPr txBox="1"/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blipFill>
                <a:blip r:embed="rId7"/>
                <a:stretch>
                  <a:fillRect l="-8696" r="-20290" b="-705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3" name="Circle"/>
          <p:cNvSpPr/>
          <p:nvPr/>
        </p:nvSpPr>
        <p:spPr>
          <a:xfrm>
            <a:off x="2262558" y="1952295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34" name="Connection Line"/>
          <p:cNvCxnSpPr>
            <a:stCxn id="523" idx="0"/>
            <a:endCxn id="533" idx="0"/>
          </p:cNvCxnSpPr>
          <p:nvPr/>
        </p:nvCxnSpPr>
        <p:spPr>
          <a:xfrm flipV="1">
            <a:off x="2388128" y="2077865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Equation"/>
              <p:cNvSpPr txBox="1"/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blipFill>
                <a:blip r:embed="rId8"/>
                <a:stretch>
                  <a:fillRect l="-8511" r="-19149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6" name="Circle"/>
          <p:cNvSpPr/>
          <p:nvPr/>
        </p:nvSpPr>
        <p:spPr>
          <a:xfrm>
            <a:off x="4102166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7" name="Circle"/>
          <p:cNvSpPr/>
          <p:nvPr/>
        </p:nvSpPr>
        <p:spPr>
          <a:xfrm>
            <a:off x="5095452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8" name="Circle"/>
          <p:cNvSpPr/>
          <p:nvPr/>
        </p:nvSpPr>
        <p:spPr>
          <a:xfrm>
            <a:off x="4602496" y="3178592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9" name="Circle"/>
          <p:cNvSpPr/>
          <p:nvPr/>
        </p:nvSpPr>
        <p:spPr>
          <a:xfrm>
            <a:off x="5554380" y="3178592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0" name="Circle"/>
          <p:cNvSpPr/>
          <p:nvPr/>
        </p:nvSpPr>
        <p:spPr>
          <a:xfrm>
            <a:off x="5095452" y="2548034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41" name="Connection Line"/>
          <p:cNvCxnSpPr>
            <a:stCxn id="536" idx="0"/>
            <a:endCxn id="538" idx="0"/>
          </p:cNvCxnSpPr>
          <p:nvPr/>
        </p:nvCxnSpPr>
        <p:spPr>
          <a:xfrm flipV="1">
            <a:off x="4227736" y="3304162"/>
            <a:ext cx="500330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2" name="Connection Line"/>
          <p:cNvCxnSpPr>
            <a:stCxn id="537" idx="0"/>
            <a:endCxn id="538" idx="0"/>
          </p:cNvCxnSpPr>
          <p:nvPr/>
        </p:nvCxnSpPr>
        <p:spPr>
          <a:xfrm flipH="1" flipV="1">
            <a:off x="4728065" y="3304162"/>
            <a:ext cx="492958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3" name="Connection Line"/>
          <p:cNvCxnSpPr>
            <a:stCxn id="538" idx="0"/>
            <a:endCxn id="540" idx="0"/>
          </p:cNvCxnSpPr>
          <p:nvPr/>
        </p:nvCxnSpPr>
        <p:spPr>
          <a:xfrm flipV="1">
            <a:off x="4728065" y="2673603"/>
            <a:ext cx="492958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4" name="Connection Line"/>
          <p:cNvCxnSpPr>
            <a:stCxn id="540" idx="0"/>
            <a:endCxn id="539" idx="0"/>
          </p:cNvCxnSpPr>
          <p:nvPr/>
        </p:nvCxnSpPr>
        <p:spPr>
          <a:xfrm>
            <a:off x="5221022" y="2673603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sp>
        <p:nvSpPr>
          <p:cNvPr id="545" name="Circle"/>
          <p:cNvSpPr/>
          <p:nvPr/>
        </p:nvSpPr>
        <p:spPr>
          <a:xfrm>
            <a:off x="5095452" y="1914107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46" name="Connection Line"/>
          <p:cNvCxnSpPr>
            <a:stCxn id="540" idx="0"/>
            <a:endCxn id="545" idx="0"/>
          </p:cNvCxnSpPr>
          <p:nvPr/>
        </p:nvCxnSpPr>
        <p:spPr>
          <a:xfrm flipV="1">
            <a:off x="5221022" y="2039676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7" name="Equation"/>
              <p:cNvSpPr txBox="1"/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4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blipFill>
                <a:blip r:embed="rId9"/>
                <a:stretch>
                  <a:fillRect l="-18519" t="-2500" r="-11111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8" name="Assume"/>
          <p:cNvSpPr txBox="1"/>
          <p:nvPr/>
        </p:nvSpPr>
        <p:spPr>
          <a:xfrm>
            <a:off x="521416" y="812389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假设</a:t>
            </a:r>
            <a:endParaRPr dirty="0"/>
          </a:p>
        </p:txBody>
      </p:sp>
      <p:sp>
        <p:nvSpPr>
          <p:cNvPr id="549" name="Forward"/>
          <p:cNvSpPr txBox="1"/>
          <p:nvPr/>
        </p:nvSpPr>
        <p:spPr>
          <a:xfrm>
            <a:off x="1935933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正向</a:t>
            </a:r>
            <a:endParaRPr dirty="0"/>
          </a:p>
        </p:txBody>
      </p:sp>
      <p:sp>
        <p:nvSpPr>
          <p:cNvPr id="550" name="Backward"/>
          <p:cNvSpPr txBox="1"/>
          <p:nvPr/>
        </p:nvSpPr>
        <p:spPr>
          <a:xfrm>
            <a:off x="4749759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逆向</a:t>
            </a:r>
            <a:endParaRPr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verse Accumu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逆向传播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Equation"/>
              <p:cNvSpPr txBox="1"/>
              <p:nvPr/>
            </p:nvSpPr>
            <p:spPr>
              <a:xfrm>
                <a:off x="1258018" y="902588"/>
                <a:ext cx="1767263" cy="3714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⟩−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51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018" y="902588"/>
                <a:ext cx="1767263" cy="371466"/>
              </a:xfrm>
              <a:prstGeom prst="rect">
                <a:avLst/>
              </a:prstGeom>
              <a:blipFill>
                <a:blip r:embed="rId2"/>
                <a:stretch>
                  <a:fillRect l="-2857" r="-7143" b="-1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9" name="Circle"/>
          <p:cNvSpPr/>
          <p:nvPr/>
        </p:nvSpPr>
        <p:spPr>
          <a:xfrm>
            <a:off x="1269273" y="3899658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0" name="Circle"/>
          <p:cNvSpPr/>
          <p:nvPr/>
        </p:nvSpPr>
        <p:spPr>
          <a:xfrm>
            <a:off x="2262558" y="3899658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1" name="Circle"/>
          <p:cNvSpPr/>
          <p:nvPr/>
        </p:nvSpPr>
        <p:spPr>
          <a:xfrm>
            <a:off x="1769602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Circle"/>
          <p:cNvSpPr/>
          <p:nvPr/>
        </p:nvSpPr>
        <p:spPr>
          <a:xfrm>
            <a:off x="2721486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3" name="Circle"/>
          <p:cNvSpPr/>
          <p:nvPr/>
        </p:nvSpPr>
        <p:spPr>
          <a:xfrm>
            <a:off x="2262558" y="2586223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24" name="Connection Line"/>
          <p:cNvCxnSpPr>
            <a:stCxn id="519" idx="0"/>
            <a:endCxn id="521" idx="0"/>
          </p:cNvCxnSpPr>
          <p:nvPr/>
        </p:nvCxnSpPr>
        <p:spPr>
          <a:xfrm flipV="1">
            <a:off x="1394842" y="3342351"/>
            <a:ext cx="500331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5" name="Connection Line"/>
          <p:cNvCxnSpPr>
            <a:stCxn id="520" idx="0"/>
            <a:endCxn id="521" idx="0"/>
          </p:cNvCxnSpPr>
          <p:nvPr/>
        </p:nvCxnSpPr>
        <p:spPr>
          <a:xfrm flipH="1" flipV="1">
            <a:off x="1895172" y="3342351"/>
            <a:ext cx="492957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6" name="Connection Line"/>
          <p:cNvCxnSpPr>
            <a:stCxn id="521" idx="0"/>
            <a:endCxn id="523" idx="0"/>
          </p:cNvCxnSpPr>
          <p:nvPr/>
        </p:nvCxnSpPr>
        <p:spPr>
          <a:xfrm flipV="1">
            <a:off x="1895172" y="2711792"/>
            <a:ext cx="492957" cy="63056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7" name="Connection Line"/>
          <p:cNvCxnSpPr>
            <a:stCxn id="523" idx="0"/>
            <a:endCxn id="522" idx="0"/>
          </p:cNvCxnSpPr>
          <p:nvPr/>
        </p:nvCxnSpPr>
        <p:spPr>
          <a:xfrm>
            <a:off x="2388128" y="2711792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8" name="Equation"/>
              <p:cNvSpPr txBox="1"/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2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blipFill>
                <a:blip r:embed="rId3"/>
                <a:stretch>
                  <a:fillRect l="-6667" r="-16000" b="-722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Equation"/>
              <p:cNvSpPr txBox="1"/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2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blipFill>
                <a:blip r:embed="rId4"/>
                <a:stretch>
                  <a:fillRect l="-44444" r="-66667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Equation"/>
              <p:cNvSpPr txBox="1"/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blipFill>
                <a:blip r:embed="rId5"/>
                <a:stretch>
                  <a:fillRect l="-38462" r="-46154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Equation"/>
              <p:cNvSpPr txBox="1"/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blipFill>
                <a:blip r:embed="rId6"/>
                <a:stretch>
                  <a:fillRect l="-66667" r="-100000" b="-141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Equation"/>
              <p:cNvSpPr txBox="1"/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blipFill>
                <a:blip r:embed="rId7"/>
                <a:stretch>
                  <a:fillRect l="-8696" r="-20290" b="-705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3" name="Circle"/>
          <p:cNvSpPr/>
          <p:nvPr/>
        </p:nvSpPr>
        <p:spPr>
          <a:xfrm>
            <a:off x="2262558" y="1952295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34" name="Connection Line"/>
          <p:cNvCxnSpPr>
            <a:stCxn id="523" idx="0"/>
            <a:endCxn id="533" idx="0"/>
          </p:cNvCxnSpPr>
          <p:nvPr/>
        </p:nvCxnSpPr>
        <p:spPr>
          <a:xfrm flipV="1">
            <a:off x="2388128" y="2077865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Equation"/>
              <p:cNvSpPr txBox="1"/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blipFill>
                <a:blip r:embed="rId8"/>
                <a:stretch>
                  <a:fillRect l="-8511" r="-19149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6" name="Circle"/>
          <p:cNvSpPr/>
          <p:nvPr/>
        </p:nvSpPr>
        <p:spPr>
          <a:xfrm>
            <a:off x="4102166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7" name="Circle"/>
          <p:cNvSpPr/>
          <p:nvPr/>
        </p:nvSpPr>
        <p:spPr>
          <a:xfrm>
            <a:off x="5095452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8" name="Circle"/>
          <p:cNvSpPr/>
          <p:nvPr/>
        </p:nvSpPr>
        <p:spPr>
          <a:xfrm>
            <a:off x="4602496" y="3178592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9" name="Circle"/>
          <p:cNvSpPr/>
          <p:nvPr/>
        </p:nvSpPr>
        <p:spPr>
          <a:xfrm>
            <a:off x="5554380" y="3178592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0" name="Circle"/>
          <p:cNvSpPr/>
          <p:nvPr/>
        </p:nvSpPr>
        <p:spPr>
          <a:xfrm>
            <a:off x="5095452" y="2548034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41" name="Connection Line"/>
          <p:cNvCxnSpPr>
            <a:stCxn id="536" idx="0"/>
            <a:endCxn id="538" idx="0"/>
          </p:cNvCxnSpPr>
          <p:nvPr/>
        </p:nvCxnSpPr>
        <p:spPr>
          <a:xfrm flipV="1">
            <a:off x="4227736" y="3304162"/>
            <a:ext cx="500330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2" name="Connection Line"/>
          <p:cNvCxnSpPr>
            <a:stCxn id="537" idx="0"/>
            <a:endCxn id="538" idx="0"/>
          </p:cNvCxnSpPr>
          <p:nvPr/>
        </p:nvCxnSpPr>
        <p:spPr>
          <a:xfrm flipH="1" flipV="1">
            <a:off x="4728065" y="3304162"/>
            <a:ext cx="492958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3" name="Connection Line"/>
          <p:cNvCxnSpPr>
            <a:stCxn id="538" idx="0"/>
            <a:endCxn id="540" idx="0"/>
          </p:cNvCxnSpPr>
          <p:nvPr/>
        </p:nvCxnSpPr>
        <p:spPr>
          <a:xfrm flipV="1">
            <a:off x="4728065" y="2673603"/>
            <a:ext cx="492958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4" name="Connection Line"/>
          <p:cNvCxnSpPr>
            <a:stCxn id="540" idx="0"/>
            <a:endCxn id="539" idx="0"/>
          </p:cNvCxnSpPr>
          <p:nvPr/>
        </p:nvCxnSpPr>
        <p:spPr>
          <a:xfrm>
            <a:off x="5221022" y="2673603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sp>
        <p:nvSpPr>
          <p:cNvPr id="545" name="Circle"/>
          <p:cNvSpPr/>
          <p:nvPr/>
        </p:nvSpPr>
        <p:spPr>
          <a:xfrm>
            <a:off x="5095452" y="1914107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46" name="Connection Line"/>
          <p:cNvCxnSpPr>
            <a:stCxn id="540" idx="0"/>
            <a:endCxn id="545" idx="0"/>
          </p:cNvCxnSpPr>
          <p:nvPr/>
        </p:nvCxnSpPr>
        <p:spPr>
          <a:xfrm flipV="1">
            <a:off x="5221022" y="2039676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7" name="Equation"/>
              <p:cNvSpPr txBox="1"/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4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blipFill>
                <a:blip r:embed="rId9"/>
                <a:stretch>
                  <a:fillRect l="-18519" t="-2500" r="-11111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8" name="Assume"/>
          <p:cNvSpPr txBox="1"/>
          <p:nvPr/>
        </p:nvSpPr>
        <p:spPr>
          <a:xfrm>
            <a:off x="521416" y="812389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假设</a:t>
            </a:r>
            <a:endParaRPr dirty="0"/>
          </a:p>
        </p:txBody>
      </p:sp>
      <p:sp>
        <p:nvSpPr>
          <p:cNvPr id="549" name="Forward"/>
          <p:cNvSpPr txBox="1"/>
          <p:nvPr/>
        </p:nvSpPr>
        <p:spPr>
          <a:xfrm>
            <a:off x="1935933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正向</a:t>
            </a:r>
            <a:endParaRPr dirty="0"/>
          </a:p>
        </p:txBody>
      </p:sp>
      <p:sp>
        <p:nvSpPr>
          <p:cNvPr id="550" name="Backward"/>
          <p:cNvSpPr txBox="1"/>
          <p:nvPr/>
        </p:nvSpPr>
        <p:spPr>
          <a:xfrm>
            <a:off x="4749759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逆向</a:t>
            </a:r>
            <a:endParaRPr dirty="0"/>
          </a:p>
        </p:txBody>
      </p:sp>
      <p:sp>
        <p:nvSpPr>
          <p:cNvPr id="36" name="Read pre-computed…">
            <a:extLst>
              <a:ext uri="{FF2B5EF4-FFF2-40B4-BE49-F238E27FC236}">
                <a16:creationId xmlns:a16="http://schemas.microsoft.com/office/drawing/2014/main" id="{93B27592-74AB-AC4E-9CA5-E3D303BE870A}"/>
              </a:ext>
            </a:extLst>
          </p:cNvPr>
          <p:cNvSpPr txBox="1"/>
          <p:nvPr/>
        </p:nvSpPr>
        <p:spPr>
          <a:xfrm>
            <a:off x="2755009" y="2082956"/>
            <a:ext cx="152862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ja-JP" altLang="en-US"/>
              <a:t>读取上一步结果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quation">
                <a:extLst>
                  <a:ext uri="{FF2B5EF4-FFF2-40B4-BE49-F238E27FC236}">
                    <a16:creationId xmlns:a16="http://schemas.microsoft.com/office/drawing/2014/main" id="{E34E9952-A9CA-A643-8F0C-82F14A2A7EE9}"/>
                  </a:ext>
                </a:extLst>
              </p:cNvPr>
              <p:cNvSpPr txBox="1"/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7" name="Equation">
                <a:extLst>
                  <a:ext uri="{FF2B5EF4-FFF2-40B4-BE49-F238E27FC236}">
                    <a16:creationId xmlns:a16="http://schemas.microsoft.com/office/drawing/2014/main" id="{E34E9952-A9CA-A643-8F0C-82F14A2A7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blipFill>
                <a:blip r:embed="rId10"/>
                <a:stretch>
                  <a:fillRect l="-9524" r="-12698" b="-225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10799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Reverse Accumu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逆向传播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1" name="Equation"/>
              <p:cNvSpPr txBox="1"/>
              <p:nvPr/>
            </p:nvSpPr>
            <p:spPr>
              <a:xfrm>
                <a:off x="1329299" y="884461"/>
                <a:ext cx="1767263" cy="3714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⟩−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59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299" y="884461"/>
                <a:ext cx="1767263" cy="371466"/>
              </a:xfrm>
              <a:prstGeom prst="rect">
                <a:avLst/>
              </a:prstGeom>
              <a:blipFill>
                <a:blip r:embed="rId2"/>
                <a:stretch>
                  <a:fillRect l="-3571" r="-7143" b="-6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2" name="Circle"/>
          <p:cNvSpPr/>
          <p:nvPr/>
        </p:nvSpPr>
        <p:spPr>
          <a:xfrm>
            <a:off x="1269273" y="3899658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3" name="Circle"/>
          <p:cNvSpPr/>
          <p:nvPr/>
        </p:nvSpPr>
        <p:spPr>
          <a:xfrm>
            <a:off x="2262558" y="3899658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4" name="Circle"/>
          <p:cNvSpPr/>
          <p:nvPr/>
        </p:nvSpPr>
        <p:spPr>
          <a:xfrm>
            <a:off x="1769602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5" name="Circle"/>
          <p:cNvSpPr/>
          <p:nvPr/>
        </p:nvSpPr>
        <p:spPr>
          <a:xfrm>
            <a:off x="2721486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6" name="Circle"/>
          <p:cNvSpPr/>
          <p:nvPr/>
        </p:nvSpPr>
        <p:spPr>
          <a:xfrm>
            <a:off x="2262558" y="2586223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97" name="Connection Line"/>
          <p:cNvCxnSpPr>
            <a:stCxn id="592" idx="0"/>
            <a:endCxn id="594" idx="0"/>
          </p:cNvCxnSpPr>
          <p:nvPr/>
        </p:nvCxnSpPr>
        <p:spPr>
          <a:xfrm flipV="1">
            <a:off x="1394842" y="3342351"/>
            <a:ext cx="500331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98" name="Connection Line"/>
          <p:cNvCxnSpPr>
            <a:stCxn id="593" idx="0"/>
            <a:endCxn id="594" idx="0"/>
          </p:cNvCxnSpPr>
          <p:nvPr/>
        </p:nvCxnSpPr>
        <p:spPr>
          <a:xfrm flipH="1" flipV="1">
            <a:off x="1895172" y="3342351"/>
            <a:ext cx="492957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99" name="Connection Line"/>
          <p:cNvCxnSpPr>
            <a:stCxn id="594" idx="0"/>
            <a:endCxn id="596" idx="0"/>
          </p:cNvCxnSpPr>
          <p:nvPr/>
        </p:nvCxnSpPr>
        <p:spPr>
          <a:xfrm flipV="1">
            <a:off x="1895172" y="2711792"/>
            <a:ext cx="492957" cy="63056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600" name="Connection Line"/>
          <p:cNvCxnSpPr>
            <a:stCxn id="596" idx="0"/>
            <a:endCxn id="595" idx="0"/>
          </p:cNvCxnSpPr>
          <p:nvPr/>
        </p:nvCxnSpPr>
        <p:spPr>
          <a:xfrm>
            <a:off x="2388128" y="2711792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Equation"/>
              <p:cNvSpPr txBox="1"/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blipFill>
                <a:blip r:embed="rId3"/>
                <a:stretch>
                  <a:fillRect l="-6667" r="-16000" b="-722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2" name="Equation"/>
              <p:cNvSpPr txBox="1"/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blipFill>
                <a:blip r:embed="rId4"/>
                <a:stretch>
                  <a:fillRect l="-44444" r="-66667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3" name="Equation"/>
              <p:cNvSpPr txBox="1"/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blipFill>
                <a:blip r:embed="rId5"/>
                <a:stretch>
                  <a:fillRect l="-38462" r="-46154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4" name="Equation"/>
              <p:cNvSpPr txBox="1"/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blipFill>
                <a:blip r:embed="rId6"/>
                <a:stretch>
                  <a:fillRect l="-66667" r="-100000" b="-141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5" name="Equation"/>
              <p:cNvSpPr txBox="1"/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blipFill>
                <a:blip r:embed="rId7"/>
                <a:stretch>
                  <a:fillRect l="-8696" r="-20290" b="-705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6" name="Circle"/>
          <p:cNvSpPr/>
          <p:nvPr/>
        </p:nvSpPr>
        <p:spPr>
          <a:xfrm>
            <a:off x="2262558" y="1952295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07" name="Connection Line"/>
          <p:cNvCxnSpPr>
            <a:stCxn id="596" idx="0"/>
            <a:endCxn id="606" idx="0"/>
          </p:cNvCxnSpPr>
          <p:nvPr/>
        </p:nvCxnSpPr>
        <p:spPr>
          <a:xfrm flipV="1">
            <a:off x="2388128" y="2077865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8" name="Equation"/>
              <p:cNvSpPr txBox="1"/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blipFill>
                <a:blip r:embed="rId8"/>
                <a:stretch>
                  <a:fillRect l="-8511" r="-19149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9" name="Circle"/>
          <p:cNvSpPr/>
          <p:nvPr/>
        </p:nvSpPr>
        <p:spPr>
          <a:xfrm>
            <a:off x="4102166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0" name="Circle"/>
          <p:cNvSpPr/>
          <p:nvPr/>
        </p:nvSpPr>
        <p:spPr>
          <a:xfrm>
            <a:off x="5095452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1" name="Circle"/>
          <p:cNvSpPr/>
          <p:nvPr/>
        </p:nvSpPr>
        <p:spPr>
          <a:xfrm>
            <a:off x="4602496" y="3178592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2" name="Circle"/>
          <p:cNvSpPr/>
          <p:nvPr/>
        </p:nvSpPr>
        <p:spPr>
          <a:xfrm>
            <a:off x="5554380" y="3178592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3" name="Circle"/>
          <p:cNvSpPr/>
          <p:nvPr/>
        </p:nvSpPr>
        <p:spPr>
          <a:xfrm>
            <a:off x="5095452" y="2548034"/>
            <a:ext cx="251140" cy="251140"/>
          </a:xfrm>
          <a:prstGeom prst="ellipse">
            <a:avLst/>
          </a:prstGeom>
          <a:solidFill>
            <a:schemeClr val="accent2">
              <a:lumOff val="10931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14" name="Connection Line"/>
          <p:cNvCxnSpPr>
            <a:stCxn id="609" idx="0"/>
            <a:endCxn id="611" idx="0"/>
          </p:cNvCxnSpPr>
          <p:nvPr/>
        </p:nvCxnSpPr>
        <p:spPr>
          <a:xfrm flipV="1">
            <a:off x="4227736" y="3304162"/>
            <a:ext cx="500330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615" name="Connection Line"/>
          <p:cNvCxnSpPr>
            <a:stCxn id="610" idx="0"/>
            <a:endCxn id="611" idx="0"/>
          </p:cNvCxnSpPr>
          <p:nvPr/>
        </p:nvCxnSpPr>
        <p:spPr>
          <a:xfrm flipH="1" flipV="1">
            <a:off x="4728065" y="3304162"/>
            <a:ext cx="492958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616" name="Connection Line"/>
          <p:cNvCxnSpPr>
            <a:stCxn id="611" idx="0"/>
            <a:endCxn id="613" idx="0"/>
          </p:cNvCxnSpPr>
          <p:nvPr/>
        </p:nvCxnSpPr>
        <p:spPr>
          <a:xfrm flipV="1">
            <a:off x="4728065" y="2673603"/>
            <a:ext cx="492958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p:cxnSp>
        <p:nvCxnSpPr>
          <p:cNvPr id="617" name="Connection Line"/>
          <p:cNvCxnSpPr>
            <a:stCxn id="613" idx="0"/>
            <a:endCxn id="612" idx="0"/>
          </p:cNvCxnSpPr>
          <p:nvPr/>
        </p:nvCxnSpPr>
        <p:spPr>
          <a:xfrm>
            <a:off x="5221022" y="2673603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8" name="Equation"/>
              <p:cNvSpPr txBox="1"/>
              <p:nvPr/>
            </p:nvSpPr>
            <p:spPr>
              <a:xfrm>
                <a:off x="5050403" y="3084576"/>
                <a:ext cx="1715162" cy="4914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1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403" y="3084576"/>
                <a:ext cx="1715162" cy="491491"/>
              </a:xfrm>
              <a:prstGeom prst="rect">
                <a:avLst/>
              </a:prstGeom>
              <a:blipFill>
                <a:blip r:embed="rId9"/>
                <a:stretch>
                  <a:fillRect l="-2941" t="-2500" r="-2206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9" name="Circle"/>
          <p:cNvSpPr/>
          <p:nvPr/>
        </p:nvSpPr>
        <p:spPr>
          <a:xfrm>
            <a:off x="5095452" y="1914107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20" name="Connection Line"/>
          <p:cNvCxnSpPr>
            <a:stCxn id="613" idx="0"/>
            <a:endCxn id="619" idx="0"/>
          </p:cNvCxnSpPr>
          <p:nvPr/>
        </p:nvCxnSpPr>
        <p:spPr>
          <a:xfrm flipV="1">
            <a:off x="5221022" y="2039676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1" name="Equation"/>
              <p:cNvSpPr txBox="1"/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2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blipFill>
                <a:blip r:embed="rId10"/>
                <a:stretch>
                  <a:fillRect l="-18519" t="-2500" r="-11111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2" name="Equation"/>
              <p:cNvSpPr txBox="1"/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2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blipFill>
                <a:blip r:embed="rId11"/>
                <a:stretch>
                  <a:fillRect l="-9524" r="-12698" b="-225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4" name="Connection Line"/>
          <p:cNvCxnSpPr>
            <a:stCxn id="596" idx="0"/>
            <a:endCxn id="613" idx="0"/>
          </p:cNvCxnSpPr>
          <p:nvPr/>
        </p:nvCxnSpPr>
        <p:spPr>
          <a:xfrm flipV="1">
            <a:off x="2388128" y="2673603"/>
            <a:ext cx="2832895" cy="3819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sp>
        <p:nvSpPr>
          <p:cNvPr id="625" name="Forward"/>
          <p:cNvSpPr txBox="1"/>
          <p:nvPr/>
        </p:nvSpPr>
        <p:spPr>
          <a:xfrm>
            <a:off x="1935933" y="1441769"/>
            <a:ext cx="55399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正向</a:t>
            </a:r>
          </a:p>
          <a:p>
            <a:endParaRPr dirty="0"/>
          </a:p>
        </p:txBody>
      </p:sp>
      <p:sp>
        <p:nvSpPr>
          <p:cNvPr id="626" name="Backward"/>
          <p:cNvSpPr txBox="1"/>
          <p:nvPr/>
        </p:nvSpPr>
        <p:spPr>
          <a:xfrm>
            <a:off x="4749759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逆向</a:t>
            </a:r>
            <a:endParaRPr dirty="0"/>
          </a:p>
        </p:txBody>
      </p:sp>
      <p:sp>
        <p:nvSpPr>
          <p:cNvPr id="39" name="Assume">
            <a:extLst>
              <a:ext uri="{FF2B5EF4-FFF2-40B4-BE49-F238E27FC236}">
                <a16:creationId xmlns:a16="http://schemas.microsoft.com/office/drawing/2014/main" id="{CD01E57E-EA3C-2D4C-BE4B-67CE21AB334D}"/>
              </a:ext>
            </a:extLst>
          </p:cNvPr>
          <p:cNvSpPr txBox="1"/>
          <p:nvPr/>
        </p:nvSpPr>
        <p:spPr>
          <a:xfrm>
            <a:off x="521416" y="812389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假设</a:t>
            </a:r>
            <a:endParaRPr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Reverse Accumu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逆向传播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9" name="Equation"/>
              <p:cNvSpPr txBox="1"/>
              <p:nvPr/>
            </p:nvSpPr>
            <p:spPr>
              <a:xfrm>
                <a:off x="1394842" y="883043"/>
                <a:ext cx="1767263" cy="3714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⟩−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62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842" y="883043"/>
                <a:ext cx="1767263" cy="371466"/>
              </a:xfrm>
              <a:prstGeom prst="rect">
                <a:avLst/>
              </a:prstGeom>
              <a:blipFill>
                <a:blip r:embed="rId2"/>
                <a:stretch>
                  <a:fillRect l="-2857" r="-7143" b="-6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0" name="Circle"/>
          <p:cNvSpPr/>
          <p:nvPr/>
        </p:nvSpPr>
        <p:spPr>
          <a:xfrm>
            <a:off x="1269273" y="3899658"/>
            <a:ext cx="251139" cy="251140"/>
          </a:xfrm>
          <a:prstGeom prst="ellipse">
            <a:avLst/>
          </a:prstGeom>
          <a:solidFill>
            <a:schemeClr val="accent2">
              <a:lumOff val="10931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1" name="Circle"/>
          <p:cNvSpPr/>
          <p:nvPr/>
        </p:nvSpPr>
        <p:spPr>
          <a:xfrm>
            <a:off x="2262558" y="3899658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2" name="Circle"/>
          <p:cNvSpPr/>
          <p:nvPr/>
        </p:nvSpPr>
        <p:spPr>
          <a:xfrm>
            <a:off x="1769602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3" name="Circle"/>
          <p:cNvSpPr/>
          <p:nvPr/>
        </p:nvSpPr>
        <p:spPr>
          <a:xfrm>
            <a:off x="2721486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4" name="Circle"/>
          <p:cNvSpPr/>
          <p:nvPr/>
        </p:nvSpPr>
        <p:spPr>
          <a:xfrm>
            <a:off x="2262558" y="2586223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35" name="Connection Line"/>
          <p:cNvCxnSpPr>
            <a:stCxn id="630" idx="0"/>
            <a:endCxn id="632" idx="0"/>
          </p:cNvCxnSpPr>
          <p:nvPr/>
        </p:nvCxnSpPr>
        <p:spPr>
          <a:xfrm flipV="1">
            <a:off x="1394842" y="3342351"/>
            <a:ext cx="500331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636" name="Connection Line"/>
          <p:cNvCxnSpPr>
            <a:stCxn id="631" idx="0"/>
            <a:endCxn id="632" idx="0"/>
          </p:cNvCxnSpPr>
          <p:nvPr/>
        </p:nvCxnSpPr>
        <p:spPr>
          <a:xfrm flipH="1" flipV="1">
            <a:off x="1895172" y="3342351"/>
            <a:ext cx="492957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637" name="Connection Line"/>
          <p:cNvCxnSpPr>
            <a:stCxn id="632" idx="0"/>
            <a:endCxn id="634" idx="0"/>
          </p:cNvCxnSpPr>
          <p:nvPr/>
        </p:nvCxnSpPr>
        <p:spPr>
          <a:xfrm flipV="1">
            <a:off x="1895172" y="2711792"/>
            <a:ext cx="492957" cy="63056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638" name="Connection Line"/>
          <p:cNvCxnSpPr>
            <a:stCxn id="634" idx="0"/>
            <a:endCxn id="633" idx="0"/>
          </p:cNvCxnSpPr>
          <p:nvPr/>
        </p:nvCxnSpPr>
        <p:spPr>
          <a:xfrm>
            <a:off x="2388128" y="2711792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9" name="Equation"/>
              <p:cNvSpPr txBox="1"/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3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blipFill>
                <a:blip r:embed="rId3"/>
                <a:stretch>
                  <a:fillRect l="-6667" r="-16000" b="-722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0" name="Equation"/>
              <p:cNvSpPr txBox="1"/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blipFill>
                <a:blip r:embed="rId4"/>
                <a:stretch>
                  <a:fillRect l="-44444" r="-66667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1" name="Equation"/>
              <p:cNvSpPr txBox="1"/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blipFill>
                <a:blip r:embed="rId5"/>
                <a:stretch>
                  <a:fillRect l="-38462" r="-46154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2" name="Equation"/>
              <p:cNvSpPr txBox="1"/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blipFill>
                <a:blip r:embed="rId6"/>
                <a:stretch>
                  <a:fillRect l="-66667" r="-100000" b="-141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3" name="Equation"/>
              <p:cNvSpPr txBox="1"/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blipFill>
                <a:blip r:embed="rId7"/>
                <a:stretch>
                  <a:fillRect l="-8696" r="-20290" b="-705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4" name="Circle"/>
          <p:cNvSpPr/>
          <p:nvPr/>
        </p:nvSpPr>
        <p:spPr>
          <a:xfrm>
            <a:off x="2262558" y="1952295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45" name="Connection Line"/>
          <p:cNvCxnSpPr>
            <a:stCxn id="634" idx="0"/>
            <a:endCxn id="644" idx="0"/>
          </p:cNvCxnSpPr>
          <p:nvPr/>
        </p:nvCxnSpPr>
        <p:spPr>
          <a:xfrm flipV="1">
            <a:off x="2388128" y="2077865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6" name="Equation"/>
              <p:cNvSpPr txBox="1"/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blipFill>
                <a:blip r:embed="rId8"/>
                <a:stretch>
                  <a:fillRect l="-8511" r="-19149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7" name="Circle"/>
          <p:cNvSpPr/>
          <p:nvPr/>
        </p:nvSpPr>
        <p:spPr>
          <a:xfrm>
            <a:off x="4102166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8" name="Circle"/>
          <p:cNvSpPr/>
          <p:nvPr/>
        </p:nvSpPr>
        <p:spPr>
          <a:xfrm>
            <a:off x="5095452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9" name="Circle"/>
          <p:cNvSpPr/>
          <p:nvPr/>
        </p:nvSpPr>
        <p:spPr>
          <a:xfrm>
            <a:off x="4602496" y="3178592"/>
            <a:ext cx="251139" cy="251140"/>
          </a:xfrm>
          <a:prstGeom prst="ellipse">
            <a:avLst/>
          </a:prstGeom>
          <a:solidFill>
            <a:schemeClr val="accent2">
              <a:lumOff val="10931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0" name="Circle"/>
          <p:cNvSpPr/>
          <p:nvPr/>
        </p:nvSpPr>
        <p:spPr>
          <a:xfrm>
            <a:off x="5554380" y="3178592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1" name="Circle"/>
          <p:cNvSpPr/>
          <p:nvPr/>
        </p:nvSpPr>
        <p:spPr>
          <a:xfrm>
            <a:off x="5095452" y="2548034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52" name="Connection Line"/>
          <p:cNvCxnSpPr>
            <a:stCxn id="647" idx="0"/>
            <a:endCxn id="649" idx="0"/>
          </p:cNvCxnSpPr>
          <p:nvPr/>
        </p:nvCxnSpPr>
        <p:spPr>
          <a:xfrm flipV="1">
            <a:off x="4227736" y="3304162"/>
            <a:ext cx="500330" cy="682878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p:cxnSp>
        <p:nvCxnSpPr>
          <p:cNvPr id="653" name="Connection Line"/>
          <p:cNvCxnSpPr>
            <a:stCxn id="648" idx="0"/>
            <a:endCxn id="649" idx="0"/>
          </p:cNvCxnSpPr>
          <p:nvPr/>
        </p:nvCxnSpPr>
        <p:spPr>
          <a:xfrm flipH="1" flipV="1">
            <a:off x="4728065" y="3304162"/>
            <a:ext cx="492958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654" name="Connection Line"/>
          <p:cNvCxnSpPr>
            <a:stCxn id="649" idx="0"/>
            <a:endCxn id="651" idx="0"/>
          </p:cNvCxnSpPr>
          <p:nvPr/>
        </p:nvCxnSpPr>
        <p:spPr>
          <a:xfrm flipV="1">
            <a:off x="4728065" y="2673603"/>
            <a:ext cx="492958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p:cxnSp>
        <p:nvCxnSpPr>
          <p:cNvPr id="655" name="Connection Line"/>
          <p:cNvCxnSpPr>
            <a:stCxn id="651" idx="0"/>
            <a:endCxn id="650" idx="0"/>
          </p:cNvCxnSpPr>
          <p:nvPr/>
        </p:nvCxnSpPr>
        <p:spPr>
          <a:xfrm>
            <a:off x="5221022" y="2673603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6" name="Equation"/>
              <p:cNvSpPr txBox="1"/>
              <p:nvPr/>
            </p:nvSpPr>
            <p:spPr>
              <a:xfrm>
                <a:off x="5050403" y="3084576"/>
                <a:ext cx="1715162" cy="4914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5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403" y="3084576"/>
                <a:ext cx="1715162" cy="491491"/>
              </a:xfrm>
              <a:prstGeom prst="rect">
                <a:avLst/>
              </a:prstGeom>
              <a:blipFill>
                <a:blip r:embed="rId9"/>
                <a:stretch>
                  <a:fillRect l="-2941" t="-2500" r="-2206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7" name="Circle"/>
          <p:cNvSpPr/>
          <p:nvPr/>
        </p:nvSpPr>
        <p:spPr>
          <a:xfrm>
            <a:off x="5095452" y="1914107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58" name="Connection Line"/>
          <p:cNvCxnSpPr>
            <a:stCxn id="651" idx="0"/>
            <a:endCxn id="657" idx="0"/>
          </p:cNvCxnSpPr>
          <p:nvPr/>
        </p:nvCxnSpPr>
        <p:spPr>
          <a:xfrm flipV="1">
            <a:off x="5221022" y="2039676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9" name="Equation"/>
              <p:cNvSpPr txBox="1"/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5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blipFill>
                <a:blip r:embed="rId10"/>
                <a:stretch>
                  <a:fillRect l="-18519" t="-2500" r="-11111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0" name="Equation"/>
              <p:cNvSpPr txBox="1"/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6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blipFill>
                <a:blip r:embed="rId11"/>
                <a:stretch>
                  <a:fillRect l="-9524" r="-12698" b="-225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1" name="Equation"/>
              <p:cNvSpPr txBox="1"/>
              <p:nvPr/>
            </p:nvSpPr>
            <p:spPr>
              <a:xfrm>
                <a:off x="4508077" y="4294502"/>
                <a:ext cx="1645191" cy="4880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6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077" y="4294502"/>
                <a:ext cx="1645191" cy="488062"/>
              </a:xfrm>
              <a:prstGeom prst="rect">
                <a:avLst/>
              </a:prstGeom>
              <a:blipFill>
                <a:blip r:embed="rId12"/>
                <a:stretch>
                  <a:fillRect l="-3053" t="-2500" r="-4580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3" name="Connection Line"/>
          <p:cNvCxnSpPr>
            <a:stCxn id="630" idx="0"/>
            <a:endCxn id="647" idx="0"/>
          </p:cNvCxnSpPr>
          <p:nvPr/>
        </p:nvCxnSpPr>
        <p:spPr>
          <a:xfrm flipV="1">
            <a:off x="1394842" y="3987039"/>
            <a:ext cx="2832895" cy="3819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cxnSp>
        <p:nvCxnSpPr>
          <p:cNvPr id="664" name="Connection Line"/>
          <p:cNvCxnSpPr>
            <a:stCxn id="634" idx="0"/>
            <a:endCxn id="651" idx="0"/>
          </p:cNvCxnSpPr>
          <p:nvPr/>
        </p:nvCxnSpPr>
        <p:spPr>
          <a:xfrm flipV="1">
            <a:off x="2388128" y="2673603"/>
            <a:ext cx="2832895" cy="3819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sp>
        <p:nvSpPr>
          <p:cNvPr id="665" name="Forward"/>
          <p:cNvSpPr txBox="1"/>
          <p:nvPr/>
        </p:nvSpPr>
        <p:spPr>
          <a:xfrm>
            <a:off x="1935933" y="1441769"/>
            <a:ext cx="55399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正向</a:t>
            </a:r>
          </a:p>
          <a:p>
            <a:endParaRPr dirty="0"/>
          </a:p>
        </p:txBody>
      </p:sp>
      <p:sp>
        <p:nvSpPr>
          <p:cNvPr id="666" name="Backward"/>
          <p:cNvSpPr txBox="1"/>
          <p:nvPr/>
        </p:nvSpPr>
        <p:spPr>
          <a:xfrm>
            <a:off x="4749759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逆向</a:t>
            </a:r>
            <a:endParaRPr dirty="0"/>
          </a:p>
        </p:txBody>
      </p:sp>
      <p:sp>
        <p:nvSpPr>
          <p:cNvPr id="41" name="Assume">
            <a:extLst>
              <a:ext uri="{FF2B5EF4-FFF2-40B4-BE49-F238E27FC236}">
                <a16:creationId xmlns:a16="http://schemas.microsoft.com/office/drawing/2014/main" id="{6DBED575-DA6F-9843-A080-1E48EDA82AFF}"/>
              </a:ext>
            </a:extLst>
          </p:cNvPr>
          <p:cNvSpPr txBox="1"/>
          <p:nvPr/>
        </p:nvSpPr>
        <p:spPr>
          <a:xfrm>
            <a:off x="521416" y="812389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假设</a:t>
            </a:r>
            <a:endParaRPr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Reverse Accumulation 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逆向传播 总结</a:t>
            </a:r>
            <a:endParaRPr dirty="0"/>
          </a:p>
        </p:txBody>
      </p:sp>
      <p:sp>
        <p:nvSpPr>
          <p:cNvPr id="669" name="Build a computation graph…"/>
          <p:cNvSpPr txBox="1">
            <a:spLocks noGrp="1"/>
          </p:cNvSpPr>
          <p:nvPr>
            <p:ph type="body" sz="half" idx="1"/>
          </p:nvPr>
        </p:nvSpPr>
        <p:spPr>
          <a:xfrm>
            <a:off x="340592" y="1009331"/>
            <a:ext cx="8205304" cy="183802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创建一个计算图</a:t>
            </a:r>
            <a:endParaRPr lang="en-US" altLang="ja-JP" dirty="0"/>
          </a:p>
          <a:p>
            <a:r>
              <a:rPr lang="ja-JP" altLang="en-US"/>
              <a:t>正向</a:t>
            </a:r>
            <a:r>
              <a:rPr lang="zh-CN" altLang="en-US" dirty="0"/>
              <a:t>：</a:t>
            </a:r>
            <a:r>
              <a:rPr lang="ja-JP" altLang="en-US"/>
              <a:t>计算有向无环图</a:t>
            </a:r>
            <a:r>
              <a:rPr lang="zh-CN" altLang="en-US" dirty="0"/>
              <a:t>，</a:t>
            </a:r>
            <a:r>
              <a:rPr lang="ja-JP" altLang="en-US"/>
              <a:t>储存中间值</a:t>
            </a:r>
            <a:endParaRPr dirty="0"/>
          </a:p>
          <a:p>
            <a:r>
              <a:rPr lang="ja-JP" altLang="en-US"/>
              <a:t>反向</a:t>
            </a:r>
            <a:r>
              <a:rPr lang="zh-CN" altLang="en-US" dirty="0"/>
              <a:t>：</a:t>
            </a:r>
            <a:r>
              <a:rPr lang="ja-JP" altLang="en-US"/>
              <a:t>逆向计算有向无环图</a:t>
            </a:r>
            <a:endParaRPr dirty="0"/>
          </a:p>
          <a:p>
            <a:pPr lvl="1"/>
            <a:r>
              <a:rPr lang="ja-JP" altLang="en-US"/>
              <a:t>减少不需要的图</a:t>
            </a:r>
            <a:r>
              <a:rPr dirty="0"/>
              <a:t>   </a:t>
            </a:r>
          </a:p>
        </p:txBody>
      </p:sp>
      <p:grpSp>
        <p:nvGrpSpPr>
          <p:cNvPr id="694" name="Group"/>
          <p:cNvGrpSpPr/>
          <p:nvPr/>
        </p:nvGrpSpPr>
        <p:grpSpPr>
          <a:xfrm>
            <a:off x="972257" y="3124122"/>
            <a:ext cx="3505214" cy="1568506"/>
            <a:chOff x="0" y="0"/>
            <a:chExt cx="3505213" cy="1568505"/>
          </a:xfrm>
        </p:grpSpPr>
        <p:sp>
          <p:nvSpPr>
            <p:cNvPr id="670" name="Oval"/>
            <p:cNvSpPr/>
            <p:nvPr/>
          </p:nvSpPr>
          <p:spPr>
            <a:xfrm>
              <a:off x="0" y="1392391"/>
              <a:ext cx="194058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1" name="Oval"/>
            <p:cNvSpPr/>
            <p:nvPr/>
          </p:nvSpPr>
          <p:spPr>
            <a:xfrm>
              <a:off x="767524" y="1392391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2" name="Oval"/>
            <p:cNvSpPr/>
            <p:nvPr/>
          </p:nvSpPr>
          <p:spPr>
            <a:xfrm>
              <a:off x="386610" y="913515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3" name="Oval"/>
            <p:cNvSpPr/>
            <p:nvPr/>
          </p:nvSpPr>
          <p:spPr>
            <a:xfrm>
              <a:off x="1122143" y="913515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4" name="Oval"/>
            <p:cNvSpPr/>
            <p:nvPr/>
          </p:nvSpPr>
          <p:spPr>
            <a:xfrm>
              <a:off x="767524" y="471329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675" name="Connection Line"/>
            <p:cNvCxnSpPr>
              <a:stCxn id="670" idx="0"/>
              <a:endCxn id="672" idx="0"/>
            </p:cNvCxnSpPr>
            <p:nvPr/>
          </p:nvCxnSpPr>
          <p:spPr>
            <a:xfrm flipV="1">
              <a:off x="97028" y="1001572"/>
              <a:ext cx="386612" cy="478877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676" name="Connection Line"/>
            <p:cNvCxnSpPr>
              <a:stCxn id="671" idx="0"/>
              <a:endCxn id="672" idx="0"/>
            </p:cNvCxnSpPr>
            <p:nvPr/>
          </p:nvCxnSpPr>
          <p:spPr>
            <a:xfrm flipH="1" flipV="1">
              <a:off x="483639" y="1001572"/>
              <a:ext cx="380915" cy="478877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677" name="Connection Line"/>
            <p:cNvCxnSpPr>
              <a:stCxn id="672" idx="0"/>
              <a:endCxn id="674" idx="0"/>
            </p:cNvCxnSpPr>
            <p:nvPr/>
          </p:nvCxnSpPr>
          <p:spPr>
            <a:xfrm flipV="1">
              <a:off x="483639" y="559386"/>
              <a:ext cx="380915" cy="442187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678" name="Connection Line"/>
            <p:cNvCxnSpPr>
              <a:stCxn id="674" idx="0"/>
              <a:endCxn id="673" idx="0"/>
            </p:cNvCxnSpPr>
            <p:nvPr/>
          </p:nvCxnSpPr>
          <p:spPr>
            <a:xfrm>
              <a:off x="864553" y="559386"/>
              <a:ext cx="354620" cy="442187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</p:cxnSp>
        <p:sp>
          <p:nvSpPr>
            <p:cNvPr id="679" name="Oval"/>
            <p:cNvSpPr/>
            <p:nvPr/>
          </p:nvSpPr>
          <p:spPr>
            <a:xfrm>
              <a:off x="767524" y="26780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680" name="Connection Line"/>
            <p:cNvCxnSpPr>
              <a:stCxn id="674" idx="0"/>
              <a:endCxn id="679" idx="0"/>
            </p:cNvCxnSpPr>
            <p:nvPr/>
          </p:nvCxnSpPr>
          <p:spPr>
            <a:xfrm flipV="1">
              <a:off x="864553" y="114837"/>
              <a:ext cx="1" cy="444550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681" name="Oval"/>
            <p:cNvSpPr/>
            <p:nvPr/>
          </p:nvSpPr>
          <p:spPr>
            <a:xfrm>
              <a:off x="2189011" y="1365610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2" name="Oval"/>
            <p:cNvSpPr/>
            <p:nvPr/>
          </p:nvSpPr>
          <p:spPr>
            <a:xfrm>
              <a:off x="2956535" y="1365610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6">
                  <a:lumOff val="1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3" name="Oval"/>
            <p:cNvSpPr/>
            <p:nvPr/>
          </p:nvSpPr>
          <p:spPr>
            <a:xfrm>
              <a:off x="2575622" y="886735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4" name="Oval"/>
            <p:cNvSpPr/>
            <p:nvPr/>
          </p:nvSpPr>
          <p:spPr>
            <a:xfrm>
              <a:off x="3311155" y="886735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6">
                  <a:lumOff val="1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5" name="Oval"/>
            <p:cNvSpPr/>
            <p:nvPr/>
          </p:nvSpPr>
          <p:spPr>
            <a:xfrm>
              <a:off x="2956535" y="444549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686" name="Connection Line"/>
            <p:cNvCxnSpPr>
              <a:stCxn id="681" idx="0"/>
              <a:endCxn id="683" idx="0"/>
            </p:cNvCxnSpPr>
            <p:nvPr/>
          </p:nvCxnSpPr>
          <p:spPr>
            <a:xfrm flipV="1">
              <a:off x="2286040" y="974792"/>
              <a:ext cx="386612" cy="478876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</p:cxnSp>
        <p:cxnSp>
          <p:nvCxnSpPr>
            <p:cNvPr id="687" name="Connection Line"/>
            <p:cNvCxnSpPr>
              <a:stCxn id="682" idx="0"/>
              <a:endCxn id="683" idx="0"/>
            </p:cNvCxnSpPr>
            <p:nvPr/>
          </p:nvCxnSpPr>
          <p:spPr>
            <a:xfrm flipH="1" flipV="1">
              <a:off x="2672651" y="974792"/>
              <a:ext cx="380914" cy="478876"/>
            </a:xfrm>
            <a:prstGeom prst="straightConnector1">
              <a:avLst/>
            </a:prstGeom>
            <a:ln w="25400" cap="flat">
              <a:solidFill>
                <a:schemeClr val="accent6">
                  <a:lumOff val="10000"/>
                </a:schemeClr>
              </a:solidFill>
              <a:prstDash val="solid"/>
              <a:round/>
            </a:ln>
            <a:effectLst/>
          </p:spPr>
        </p:cxnSp>
        <p:cxnSp>
          <p:nvCxnSpPr>
            <p:cNvPr id="688" name="Connection Line"/>
            <p:cNvCxnSpPr>
              <a:stCxn id="683" idx="0"/>
              <a:endCxn id="685" idx="0"/>
            </p:cNvCxnSpPr>
            <p:nvPr/>
          </p:nvCxnSpPr>
          <p:spPr>
            <a:xfrm flipV="1">
              <a:off x="2672651" y="532606"/>
              <a:ext cx="380914" cy="442187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</p:cxnSp>
        <p:cxnSp>
          <p:nvCxnSpPr>
            <p:cNvPr id="689" name="Connection Line"/>
            <p:cNvCxnSpPr>
              <a:stCxn id="685" idx="0"/>
              <a:endCxn id="684" idx="0"/>
            </p:cNvCxnSpPr>
            <p:nvPr/>
          </p:nvCxnSpPr>
          <p:spPr>
            <a:xfrm>
              <a:off x="3053564" y="532606"/>
              <a:ext cx="354621" cy="442187"/>
            </a:xfrm>
            <a:prstGeom prst="straightConnector1">
              <a:avLst/>
            </a:prstGeom>
            <a:ln w="25400" cap="flat">
              <a:solidFill>
                <a:schemeClr val="accent6">
                  <a:lumOff val="10000"/>
                </a:schemeClr>
              </a:solidFill>
              <a:prstDash val="solid"/>
              <a:round/>
            </a:ln>
            <a:effectLst/>
          </p:spPr>
        </p:cxnSp>
        <p:sp>
          <p:nvSpPr>
            <p:cNvPr id="690" name="Oval"/>
            <p:cNvSpPr/>
            <p:nvPr/>
          </p:nvSpPr>
          <p:spPr>
            <a:xfrm>
              <a:off x="2956535" y="0"/>
              <a:ext cx="194059" cy="17611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691" name="Connection Line"/>
            <p:cNvCxnSpPr>
              <a:stCxn id="685" idx="0"/>
              <a:endCxn id="690" idx="0"/>
            </p:cNvCxnSpPr>
            <p:nvPr/>
          </p:nvCxnSpPr>
          <p:spPr>
            <a:xfrm flipV="1">
              <a:off x="3053564" y="88056"/>
              <a:ext cx="1" cy="444551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</p:cxnSp>
        <p:cxnSp>
          <p:nvCxnSpPr>
            <p:cNvPr id="692" name="Connection Line"/>
            <p:cNvCxnSpPr>
              <a:stCxn id="670" idx="0"/>
              <a:endCxn id="681" idx="0"/>
            </p:cNvCxnSpPr>
            <p:nvPr/>
          </p:nvCxnSpPr>
          <p:spPr>
            <a:xfrm flipV="1">
              <a:off x="97028" y="1453667"/>
              <a:ext cx="2189013" cy="2678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693" name="Connection Line"/>
            <p:cNvCxnSpPr>
              <a:stCxn id="674" idx="0"/>
              <a:endCxn id="685" idx="0"/>
            </p:cNvCxnSpPr>
            <p:nvPr/>
          </p:nvCxnSpPr>
          <p:spPr>
            <a:xfrm flipV="1">
              <a:off x="864553" y="532606"/>
              <a:ext cx="2189012" cy="26781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ysDot"/>
              <a:miter lim="400000"/>
              <a:tailEnd type="arrow" w="med" len="med"/>
            </a:ln>
            <a:effectLst/>
          </p:spPr>
        </p:cxnSp>
      </p:grpSp>
      <p:sp>
        <p:nvSpPr>
          <p:cNvPr id="695" name="Forward"/>
          <p:cNvSpPr txBox="1"/>
          <p:nvPr/>
        </p:nvSpPr>
        <p:spPr>
          <a:xfrm>
            <a:off x="630245" y="3196013"/>
            <a:ext cx="55399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正向</a:t>
            </a:r>
          </a:p>
          <a:p>
            <a:endParaRPr dirty="0"/>
          </a:p>
        </p:txBody>
      </p:sp>
      <p:sp>
        <p:nvSpPr>
          <p:cNvPr id="696" name="Backward"/>
          <p:cNvSpPr txBox="1"/>
          <p:nvPr/>
        </p:nvSpPr>
        <p:spPr>
          <a:xfrm>
            <a:off x="2806131" y="3196013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逆向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Matrix"/>
          <p:cNvSpPr txBox="1">
            <a:spLocks noGrp="1"/>
          </p:cNvSpPr>
          <p:nvPr>
            <p:ph type="title"/>
          </p:nvPr>
        </p:nvSpPr>
        <p:spPr>
          <a:xfrm>
            <a:off x="298250" y="1957610"/>
            <a:ext cx="7772400" cy="930106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矩阵微积分</a:t>
            </a:r>
            <a:endParaRPr dirty="0"/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3053178" y="883257"/>
            <a:ext cx="4927943" cy="3376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Complex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复杂度</a:t>
            </a:r>
            <a:endParaRPr dirty="0"/>
          </a:p>
        </p:txBody>
      </p:sp>
      <p:sp>
        <p:nvSpPr>
          <p:cNvPr id="699" name="Computational complexity: O(n), n is #operations, to compute all derivatives…"/>
          <p:cNvSpPr txBox="1">
            <a:spLocks noGrp="1"/>
          </p:cNvSpPr>
          <p:nvPr>
            <p:ph type="body" idx="1"/>
          </p:nvPr>
        </p:nvSpPr>
        <p:spPr>
          <a:xfrm>
            <a:off x="340592" y="660678"/>
            <a:ext cx="8205304" cy="39025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48055">
              <a:buNone/>
              <a:defRPr sz="2352"/>
            </a:pPr>
            <a:r>
              <a:rPr lang="en-US" dirty="0"/>
              <a:t>	O(n)</a:t>
            </a:r>
            <a:r>
              <a:rPr lang="zh-CN" altLang="en-US" dirty="0"/>
              <a:t>，</a:t>
            </a:r>
            <a:r>
              <a:rPr lang="en-US" altLang="zh-CN" dirty="0"/>
              <a:t>n </a:t>
            </a:r>
            <a:r>
              <a:rPr lang="ja-JP" altLang="en-US"/>
              <a:t>为计算次数</a:t>
            </a:r>
            <a:endParaRPr lang="en-US" altLang="ja-JP" dirty="0"/>
          </a:p>
          <a:p>
            <a:pPr marL="0" indent="0" defTabSz="448055">
              <a:buNone/>
              <a:defRPr sz="2352"/>
            </a:pPr>
            <a:endParaRPr lang="en-US" altLang="ja-JP" dirty="0"/>
          </a:p>
          <a:p>
            <a:pPr marL="235818" indent="-235818" defTabSz="448055">
              <a:defRPr sz="2352"/>
            </a:pPr>
            <a:r>
              <a:rPr lang="ja-JP" altLang="en-US"/>
              <a:t>逆向传播复杂度</a:t>
            </a:r>
            <a:r>
              <a:rPr lang="zh-CN" altLang="en-US" dirty="0"/>
              <a:t>：</a:t>
            </a:r>
            <a:endParaRPr dirty="0"/>
          </a:p>
          <a:p>
            <a:pPr marL="784098" lvl="1" indent="-336042" defTabSz="448055">
              <a:defRPr sz="2352"/>
            </a:pPr>
            <a:r>
              <a:rPr lang="ja-JP" altLang="en-US"/>
              <a:t>时间复杂度</a:t>
            </a:r>
            <a:r>
              <a:rPr lang="zh-CN" altLang="en-US" dirty="0"/>
              <a:t>：</a:t>
            </a:r>
            <a:r>
              <a:rPr lang="en-US" dirty="0"/>
              <a:t>O(n)</a:t>
            </a:r>
            <a:r>
              <a:rPr lang="zh-CN" altLang="en-US" dirty="0"/>
              <a:t>，</a:t>
            </a:r>
            <a:r>
              <a:rPr lang="ja-JP" altLang="en-US"/>
              <a:t>计算所有导数</a:t>
            </a:r>
            <a:r>
              <a:rPr lang="zh-CN" altLang="en-US" dirty="0"/>
              <a:t>，</a:t>
            </a:r>
            <a:r>
              <a:rPr lang="ja-JP" altLang="en-US"/>
              <a:t>基本上与正向复杂度一致</a:t>
            </a:r>
            <a:endParaRPr lang="en-US" altLang="ja-JP" dirty="0"/>
          </a:p>
          <a:p>
            <a:pPr marL="784098" lvl="1" indent="-336042" defTabSz="448055">
              <a:defRPr sz="2352"/>
            </a:pPr>
            <a:r>
              <a:rPr lang="ja-JP" altLang="en-US"/>
              <a:t>内存复杂度</a:t>
            </a:r>
            <a:r>
              <a:rPr lang="zh-CN" altLang="en-US" dirty="0"/>
              <a:t>：</a:t>
            </a:r>
            <a:r>
              <a:rPr dirty="0"/>
              <a:t>O(n)</a:t>
            </a:r>
            <a:r>
              <a:rPr lang="zh-CN" altLang="en-US" dirty="0"/>
              <a:t>，</a:t>
            </a:r>
            <a:r>
              <a:rPr lang="ja-JP" altLang="en-US"/>
              <a:t>需要储存所有正向计算的中间值</a:t>
            </a:r>
            <a:endParaRPr dirty="0"/>
          </a:p>
          <a:p>
            <a:pPr marL="235818" indent="-235818" defTabSz="448055">
              <a:defRPr sz="2352"/>
            </a:pPr>
            <a:r>
              <a:rPr lang="ja-JP" altLang="en-US"/>
              <a:t>对比正向传播</a:t>
            </a:r>
            <a:r>
              <a:rPr dirty="0"/>
              <a:t>:</a:t>
            </a:r>
          </a:p>
          <a:p>
            <a:pPr marL="784098" lvl="1" indent="-336042" defTabSz="448055">
              <a:defRPr sz="2352"/>
            </a:pPr>
            <a:r>
              <a:rPr lang="ja-JP" altLang="en-US"/>
              <a:t>时间复杂度</a:t>
            </a:r>
            <a:r>
              <a:rPr lang="zh-CN" altLang="en-US" dirty="0"/>
              <a:t>：</a:t>
            </a:r>
            <a:r>
              <a:rPr lang="en-US" dirty="0"/>
              <a:t>O(n)</a:t>
            </a:r>
            <a:r>
              <a:rPr lang="zh-CN" altLang="en-US" dirty="0"/>
              <a:t>，</a:t>
            </a:r>
            <a:r>
              <a:rPr lang="ja-JP" altLang="en-US"/>
              <a:t>计算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 </a:t>
            </a:r>
            <a:r>
              <a:rPr lang="ja-JP" altLang="en-US"/>
              <a:t>个变量的导数为</a:t>
            </a:r>
            <a:r>
              <a:rPr lang="zh-CN" altLang="en-US" dirty="0"/>
              <a:t> </a:t>
            </a:r>
            <a:r>
              <a:rPr dirty="0"/>
              <a:t>O(n*k)</a:t>
            </a:r>
          </a:p>
          <a:p>
            <a:pPr marL="784098" lvl="1" indent="-336042" defTabSz="448055">
              <a:defRPr sz="2352"/>
            </a:pPr>
            <a:r>
              <a:rPr lang="ja-JP" altLang="en-US"/>
              <a:t>内存复杂度</a:t>
            </a:r>
            <a:r>
              <a:rPr lang="zh-CN" altLang="en-US" dirty="0"/>
              <a:t>：</a:t>
            </a:r>
            <a:r>
              <a:rPr dirty="0"/>
              <a:t>O(1)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[Advanced] Remateri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[</a:t>
            </a:r>
            <a:r>
              <a:rPr lang="ja-JP" altLang="en-US"/>
              <a:t>拓展</a:t>
            </a:r>
            <a:r>
              <a:rPr dirty="0"/>
              <a:t>]</a:t>
            </a:r>
            <a:r>
              <a:rPr lang="ja-JP" altLang="en-US"/>
              <a:t> </a:t>
            </a:r>
            <a:r>
              <a:rPr lang="ja-JP" altLang="en-US" b="0"/>
              <a:t> </a:t>
            </a:r>
            <a:r>
              <a:rPr lang="ja-JP" altLang="en-US"/>
              <a:t>再具体化（</a:t>
            </a:r>
            <a:r>
              <a:rPr lang="en-US" dirty="0"/>
              <a:t>re-materialization）</a:t>
            </a:r>
            <a:endParaRPr dirty="0"/>
          </a:p>
        </p:txBody>
      </p:sp>
      <p:sp>
        <p:nvSpPr>
          <p:cNvPr id="702" name="Memory is bottleneck for backward accumul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内存是逆向传播的瓶颈</a:t>
            </a:r>
            <a:endParaRPr lang="en-US" altLang="ja-JP" dirty="0"/>
          </a:p>
          <a:p>
            <a:pPr lvl="1"/>
            <a:r>
              <a:rPr lang="ja-JP" altLang="en-US"/>
              <a:t>随着层数和批量大小线性增长</a:t>
            </a:r>
            <a:endParaRPr dirty="0"/>
          </a:p>
          <a:p>
            <a:pPr lvl="1"/>
            <a:r>
              <a:rPr lang="ja-JP" altLang="en-US"/>
              <a:t>有限</a:t>
            </a:r>
            <a:r>
              <a:rPr lang="en-US" dirty="0"/>
              <a:t> GPU </a:t>
            </a:r>
            <a:r>
              <a:rPr lang="ja-JP" altLang="en-US"/>
              <a:t>内存</a:t>
            </a:r>
            <a:r>
              <a:rPr lang="zh-CN" altLang="en-US" dirty="0"/>
              <a:t>（</a:t>
            </a:r>
            <a:r>
              <a:rPr lang="ja-JP" altLang="en-US"/>
              <a:t>最多</a:t>
            </a:r>
            <a:r>
              <a:rPr dirty="0"/>
              <a:t>32GB</a:t>
            </a:r>
            <a:r>
              <a:rPr lang="zh-CN" altLang="en-US" dirty="0"/>
              <a:t>）</a:t>
            </a:r>
            <a:endParaRPr dirty="0"/>
          </a:p>
          <a:p>
            <a:r>
              <a:rPr lang="ja-JP" altLang="en-US"/>
              <a:t>用算力换内存</a:t>
            </a:r>
            <a:endParaRPr dirty="0"/>
          </a:p>
          <a:p>
            <a:pPr lvl="1"/>
            <a:r>
              <a:rPr lang="ja-JP" altLang="en-US"/>
              <a:t>只保存一部分中间计算值</a:t>
            </a:r>
            <a:endParaRPr dirty="0"/>
          </a:p>
          <a:p>
            <a:pPr lvl="1"/>
            <a:r>
              <a:rPr lang="ja-JP" altLang="en-US"/>
              <a:t>当需要时重新计算未保存中间值</a:t>
            </a:r>
          </a:p>
          <a:p>
            <a:pPr lvl="1"/>
            <a:endParaRPr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Remateri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ja-JP" altLang="en-US"/>
              <a:t>再具体化（</a:t>
            </a:r>
            <a:r>
              <a:rPr lang="en-US" dirty="0"/>
              <a:t>re-materialization）</a:t>
            </a:r>
            <a:endParaRPr dirty="0"/>
          </a:p>
        </p:txBody>
      </p:sp>
      <p:sp>
        <p:nvSpPr>
          <p:cNvPr id="705" name="Forward"/>
          <p:cNvSpPr txBox="1"/>
          <p:nvPr/>
        </p:nvSpPr>
        <p:spPr>
          <a:xfrm>
            <a:off x="465470" y="981270"/>
            <a:ext cx="5027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rPr lang="ja-JP" altLang="en-US"/>
              <a:t>正向</a:t>
            </a:r>
            <a:endParaRPr dirty="0"/>
          </a:p>
        </p:txBody>
      </p:sp>
      <p:sp>
        <p:nvSpPr>
          <p:cNvPr id="706" name="Backward"/>
          <p:cNvSpPr txBox="1"/>
          <p:nvPr/>
        </p:nvSpPr>
        <p:spPr>
          <a:xfrm>
            <a:off x="1356266" y="981270"/>
            <a:ext cx="5027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rPr lang="ja-JP" altLang="en-US"/>
              <a:t>逆向</a:t>
            </a:r>
            <a:endParaRPr dirty="0"/>
          </a:p>
        </p:txBody>
      </p:sp>
      <p:sp>
        <p:nvSpPr>
          <p:cNvPr id="707" name="Line"/>
          <p:cNvSpPr/>
          <p:nvPr/>
        </p:nvSpPr>
        <p:spPr>
          <a:xfrm>
            <a:off x="87976" y="2939484"/>
            <a:ext cx="8672874" cy="1"/>
          </a:xfrm>
          <a:prstGeom prst="line">
            <a:avLst/>
          </a:prstGeom>
          <a:ln w="25400">
            <a:solidFill>
              <a:srgbClr val="A7A7A7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8" name="Part 2"/>
          <p:cNvSpPr txBox="1"/>
          <p:nvPr/>
        </p:nvSpPr>
        <p:spPr>
          <a:xfrm>
            <a:off x="69106" y="2415053"/>
            <a:ext cx="821698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rPr lang="ja-JP" altLang="en-US"/>
              <a:t>第</a:t>
            </a:r>
            <a:r>
              <a:rPr dirty="0"/>
              <a:t>2</a:t>
            </a:r>
            <a:r>
              <a:rPr lang="ja-JP" altLang="en-US"/>
              <a:t>部分</a:t>
            </a:r>
            <a:endParaRPr dirty="0"/>
          </a:p>
        </p:txBody>
      </p:sp>
      <p:sp>
        <p:nvSpPr>
          <p:cNvPr id="709" name="Part 1"/>
          <p:cNvSpPr txBox="1"/>
          <p:nvPr/>
        </p:nvSpPr>
        <p:spPr>
          <a:xfrm>
            <a:off x="69106" y="3150523"/>
            <a:ext cx="821698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rPr lang="ja-JP" altLang="en-US"/>
              <a:t>第</a:t>
            </a:r>
            <a:r>
              <a:rPr lang="en-US" altLang="zh-CN" dirty="0"/>
              <a:t>1</a:t>
            </a:r>
            <a:r>
              <a:rPr lang="ja-JP" altLang="en-US"/>
              <a:t>部分</a:t>
            </a:r>
            <a:endParaRPr lang="ja-JP" altLang="en-US" dirty="0"/>
          </a:p>
        </p:txBody>
      </p:sp>
      <p:sp>
        <p:nvSpPr>
          <p:cNvPr id="710" name="Circle"/>
          <p:cNvSpPr/>
          <p:nvPr/>
        </p:nvSpPr>
        <p:spPr>
          <a:xfrm>
            <a:off x="943251" y="4221565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1" name="Circle"/>
          <p:cNvSpPr/>
          <p:nvPr/>
        </p:nvSpPr>
        <p:spPr>
          <a:xfrm>
            <a:off x="943251" y="3672314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712" name="Connection Line"/>
          <p:cNvCxnSpPr>
            <a:stCxn id="711" idx="0"/>
            <a:endCxn id="713" idx="0"/>
          </p:cNvCxnSpPr>
          <p:nvPr/>
        </p:nvCxnSpPr>
        <p:spPr>
          <a:xfrm flipV="1">
            <a:off x="1065239" y="3243720"/>
            <a:ext cx="1" cy="549252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sp>
        <p:nvSpPr>
          <p:cNvPr id="713" name="Circle"/>
          <p:cNvSpPr/>
          <p:nvPr/>
        </p:nvSpPr>
        <p:spPr>
          <a:xfrm>
            <a:off x="943251" y="3123062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4" name="Circle"/>
          <p:cNvSpPr/>
          <p:nvPr/>
        </p:nvSpPr>
        <p:spPr>
          <a:xfrm>
            <a:off x="943251" y="2573810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5" name="Circle"/>
          <p:cNvSpPr/>
          <p:nvPr/>
        </p:nvSpPr>
        <p:spPr>
          <a:xfrm>
            <a:off x="943251" y="2024559"/>
            <a:ext cx="243977" cy="2413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716" name="Connection Line"/>
          <p:cNvCxnSpPr>
            <a:stCxn id="710" idx="0"/>
            <a:endCxn id="711" idx="0"/>
          </p:cNvCxnSpPr>
          <p:nvPr/>
        </p:nvCxnSpPr>
        <p:spPr>
          <a:xfrm flipV="1">
            <a:off x="1065239" y="3792971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717" name="Connection Line"/>
          <p:cNvCxnSpPr>
            <a:stCxn id="713" idx="0"/>
            <a:endCxn id="714" idx="0"/>
          </p:cNvCxnSpPr>
          <p:nvPr/>
        </p:nvCxnSpPr>
        <p:spPr>
          <a:xfrm flipV="1">
            <a:off x="1065239" y="2694468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718" name="Connection Line"/>
          <p:cNvCxnSpPr>
            <a:stCxn id="714" idx="0"/>
            <a:endCxn id="715" idx="0"/>
          </p:cNvCxnSpPr>
          <p:nvPr/>
        </p:nvCxnSpPr>
        <p:spPr>
          <a:xfrm flipV="1">
            <a:off x="1065239" y="2145216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sp>
        <p:nvSpPr>
          <p:cNvPr id="719" name="Circle"/>
          <p:cNvSpPr/>
          <p:nvPr/>
        </p:nvSpPr>
        <p:spPr>
          <a:xfrm>
            <a:off x="943251" y="1475307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720" name="Connection Line"/>
          <p:cNvCxnSpPr>
            <a:stCxn id="715" idx="0"/>
            <a:endCxn id="719" idx="0"/>
          </p:cNvCxnSpPr>
          <p:nvPr/>
        </p:nvCxnSpPr>
        <p:spPr>
          <a:xfrm flipV="1">
            <a:off x="1065239" y="1595964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sp>
        <p:nvSpPr>
          <p:cNvPr id="721" name="Circle"/>
          <p:cNvSpPr/>
          <p:nvPr/>
        </p:nvSpPr>
        <p:spPr>
          <a:xfrm rot="10800000">
            <a:off x="1546238" y="1476222"/>
            <a:ext cx="243977" cy="2413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2" name="Circle"/>
          <p:cNvSpPr/>
          <p:nvPr/>
        </p:nvSpPr>
        <p:spPr>
          <a:xfrm rot="10800000">
            <a:off x="1546238" y="2025473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723" name="Connection Line"/>
          <p:cNvCxnSpPr>
            <a:stCxn id="722" idx="0"/>
            <a:endCxn id="724" idx="0"/>
          </p:cNvCxnSpPr>
          <p:nvPr/>
        </p:nvCxnSpPr>
        <p:spPr>
          <a:xfrm>
            <a:off x="1668226" y="2146131"/>
            <a:ext cx="1" cy="549252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sp>
        <p:nvSpPr>
          <p:cNvPr id="724" name="Circle"/>
          <p:cNvSpPr/>
          <p:nvPr/>
        </p:nvSpPr>
        <p:spPr>
          <a:xfrm rot="10800000">
            <a:off x="1546238" y="2574725"/>
            <a:ext cx="243977" cy="2413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5" name="Circle"/>
          <p:cNvSpPr/>
          <p:nvPr/>
        </p:nvSpPr>
        <p:spPr>
          <a:xfrm rot="10800000">
            <a:off x="1546238" y="3123976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6" name="Circle"/>
          <p:cNvSpPr/>
          <p:nvPr/>
        </p:nvSpPr>
        <p:spPr>
          <a:xfrm rot="10800000">
            <a:off x="1546238" y="3673228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727" name="Connection Line"/>
          <p:cNvCxnSpPr>
            <a:stCxn id="721" idx="0"/>
            <a:endCxn id="722" idx="0"/>
          </p:cNvCxnSpPr>
          <p:nvPr/>
        </p:nvCxnSpPr>
        <p:spPr>
          <a:xfrm>
            <a:off x="1668226" y="1596879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728" name="Connection Line"/>
          <p:cNvCxnSpPr>
            <a:stCxn id="724" idx="0"/>
            <a:endCxn id="725" idx="0"/>
          </p:cNvCxnSpPr>
          <p:nvPr/>
        </p:nvCxnSpPr>
        <p:spPr>
          <a:xfrm>
            <a:off x="1668226" y="2695382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729" name="Connection Line"/>
          <p:cNvCxnSpPr>
            <a:stCxn id="725" idx="0"/>
            <a:endCxn id="726" idx="0"/>
          </p:cNvCxnSpPr>
          <p:nvPr/>
        </p:nvCxnSpPr>
        <p:spPr>
          <a:xfrm>
            <a:off x="1668226" y="3244634"/>
            <a:ext cx="1" cy="549252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sp>
        <p:nvSpPr>
          <p:cNvPr id="730" name="Circle"/>
          <p:cNvSpPr/>
          <p:nvPr/>
        </p:nvSpPr>
        <p:spPr>
          <a:xfrm rot="10800000">
            <a:off x="1546238" y="4222480"/>
            <a:ext cx="243977" cy="2413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731" name="Connection Line"/>
          <p:cNvCxnSpPr>
            <a:stCxn id="726" idx="0"/>
            <a:endCxn id="730" idx="0"/>
          </p:cNvCxnSpPr>
          <p:nvPr/>
        </p:nvCxnSpPr>
        <p:spPr>
          <a:xfrm>
            <a:off x="1668226" y="3793885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732" name="Connection Line"/>
          <p:cNvCxnSpPr>
            <a:stCxn id="711" idx="0"/>
            <a:endCxn id="730" idx="0"/>
          </p:cNvCxnSpPr>
          <p:nvPr/>
        </p:nvCxnSpPr>
        <p:spPr>
          <a:xfrm>
            <a:off x="1065239" y="3792971"/>
            <a:ext cx="602988" cy="550167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cxnSp>
        <p:nvCxnSpPr>
          <p:cNvPr id="733" name="Connection Line"/>
          <p:cNvCxnSpPr>
            <a:stCxn id="713" idx="0"/>
            <a:endCxn id="726" idx="0"/>
          </p:cNvCxnSpPr>
          <p:nvPr/>
        </p:nvCxnSpPr>
        <p:spPr>
          <a:xfrm>
            <a:off x="1065239" y="3243720"/>
            <a:ext cx="602988" cy="550166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cxnSp>
        <p:nvCxnSpPr>
          <p:cNvPr id="734" name="Connection Line"/>
          <p:cNvCxnSpPr>
            <a:stCxn id="719" idx="0"/>
            <a:endCxn id="722" idx="0"/>
          </p:cNvCxnSpPr>
          <p:nvPr/>
        </p:nvCxnSpPr>
        <p:spPr>
          <a:xfrm>
            <a:off x="1065239" y="1595964"/>
            <a:ext cx="602988" cy="550168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cxnSp>
        <p:nvCxnSpPr>
          <p:cNvPr id="735" name="Connection Line"/>
          <p:cNvCxnSpPr>
            <a:stCxn id="714" idx="0"/>
            <a:endCxn id="725" idx="0"/>
          </p:cNvCxnSpPr>
          <p:nvPr/>
        </p:nvCxnSpPr>
        <p:spPr>
          <a:xfrm>
            <a:off x="1065239" y="2694468"/>
            <a:ext cx="602988" cy="550167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cxnSp>
        <p:nvCxnSpPr>
          <p:cNvPr id="736" name="Connection Line"/>
          <p:cNvCxnSpPr>
            <a:stCxn id="715" idx="0"/>
            <a:endCxn id="724" idx="0"/>
          </p:cNvCxnSpPr>
          <p:nvPr/>
        </p:nvCxnSpPr>
        <p:spPr>
          <a:xfrm>
            <a:off x="1065239" y="2145216"/>
            <a:ext cx="602988" cy="550167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grpSp>
        <p:nvGrpSpPr>
          <p:cNvPr id="765" name="Group"/>
          <p:cNvGrpSpPr/>
          <p:nvPr/>
        </p:nvGrpSpPr>
        <p:grpSpPr>
          <a:xfrm>
            <a:off x="2175660" y="756562"/>
            <a:ext cx="2117193" cy="3699567"/>
            <a:chOff x="-237994" y="-87682"/>
            <a:chExt cx="2117191" cy="3699566"/>
          </a:xfrm>
        </p:grpSpPr>
        <p:sp>
          <p:nvSpPr>
            <p:cNvPr id="737" name="Only store the head result in each part"/>
            <p:cNvSpPr txBox="1"/>
            <p:nvPr/>
          </p:nvSpPr>
          <p:spPr>
            <a:xfrm>
              <a:off x="-237994" y="-87682"/>
              <a:ext cx="2117191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/>
              </a:lvl1pPr>
            </a:lstStyle>
            <a:p>
              <a:r>
                <a:rPr lang="ja-JP" altLang="en-US"/>
                <a:t>只保留每部分的</a:t>
              </a:r>
              <a:endParaRPr lang="en-US" altLang="ja-JP" dirty="0"/>
            </a:p>
            <a:p>
              <a:r>
                <a:rPr lang="ja-JP" altLang="en-US"/>
                <a:t>头部结果</a:t>
              </a:r>
              <a:endParaRPr dirty="0"/>
            </a:p>
          </p:txBody>
        </p:sp>
        <p:sp>
          <p:nvSpPr>
            <p:cNvPr id="738" name="Circle"/>
            <p:cNvSpPr/>
            <p:nvPr/>
          </p:nvSpPr>
          <p:spPr>
            <a:xfrm>
              <a:off x="389532" y="3369310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9" name="Circle"/>
            <p:cNvSpPr/>
            <p:nvPr/>
          </p:nvSpPr>
          <p:spPr>
            <a:xfrm>
              <a:off x="389532" y="2819278"/>
              <a:ext cx="244323" cy="24165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40" name="Connection Line"/>
            <p:cNvCxnSpPr>
              <a:stCxn id="739" idx="0"/>
              <a:endCxn id="741" idx="0"/>
            </p:cNvCxnSpPr>
            <p:nvPr/>
          </p:nvCxnSpPr>
          <p:spPr>
            <a:xfrm flipV="1">
              <a:off x="511693" y="2390076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41" name="Circle"/>
            <p:cNvSpPr/>
            <p:nvPr/>
          </p:nvSpPr>
          <p:spPr>
            <a:xfrm>
              <a:off x="389532" y="2269248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2" name="Circle"/>
            <p:cNvSpPr/>
            <p:nvPr/>
          </p:nvSpPr>
          <p:spPr>
            <a:xfrm>
              <a:off x="389532" y="1719217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3" name="Circle"/>
            <p:cNvSpPr/>
            <p:nvPr/>
          </p:nvSpPr>
          <p:spPr>
            <a:xfrm>
              <a:off x="389532" y="1169186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44" name="Connection Line"/>
            <p:cNvCxnSpPr>
              <a:stCxn id="738" idx="0"/>
              <a:endCxn id="739" idx="0"/>
            </p:cNvCxnSpPr>
            <p:nvPr/>
          </p:nvCxnSpPr>
          <p:spPr>
            <a:xfrm flipV="1">
              <a:off x="511693" y="2940107"/>
              <a:ext cx="1" cy="550033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45" name="Connection Line"/>
            <p:cNvCxnSpPr>
              <a:stCxn id="741" idx="0"/>
              <a:endCxn id="742" idx="0"/>
            </p:cNvCxnSpPr>
            <p:nvPr/>
          </p:nvCxnSpPr>
          <p:spPr>
            <a:xfrm flipV="1">
              <a:off x="511693" y="1840045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46" name="Connection Line"/>
            <p:cNvCxnSpPr>
              <a:stCxn id="742" idx="0"/>
              <a:endCxn id="743" idx="0"/>
            </p:cNvCxnSpPr>
            <p:nvPr/>
          </p:nvCxnSpPr>
          <p:spPr>
            <a:xfrm flipV="1">
              <a:off x="511693" y="1290014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47" name="Circle"/>
            <p:cNvSpPr/>
            <p:nvPr/>
          </p:nvSpPr>
          <p:spPr>
            <a:xfrm>
              <a:off x="389532" y="619155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48" name="Connection Line"/>
            <p:cNvCxnSpPr>
              <a:stCxn id="743" idx="0"/>
              <a:endCxn id="747" idx="0"/>
            </p:cNvCxnSpPr>
            <p:nvPr/>
          </p:nvCxnSpPr>
          <p:spPr>
            <a:xfrm flipV="1">
              <a:off x="511693" y="739984"/>
              <a:ext cx="1" cy="550031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49" name="Circle"/>
            <p:cNvSpPr/>
            <p:nvPr/>
          </p:nvSpPr>
          <p:spPr>
            <a:xfrm rot="10800000">
              <a:off x="993374" y="620071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0" name="Circle"/>
            <p:cNvSpPr/>
            <p:nvPr/>
          </p:nvSpPr>
          <p:spPr>
            <a:xfrm rot="10800000">
              <a:off x="993374" y="1170102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51" name="Connection Line"/>
            <p:cNvCxnSpPr>
              <a:stCxn id="750" idx="0"/>
              <a:endCxn id="752" idx="0"/>
            </p:cNvCxnSpPr>
            <p:nvPr/>
          </p:nvCxnSpPr>
          <p:spPr>
            <a:xfrm>
              <a:off x="1115535" y="1290930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52" name="Circle"/>
            <p:cNvSpPr/>
            <p:nvPr/>
          </p:nvSpPr>
          <p:spPr>
            <a:xfrm rot="10800000">
              <a:off x="993374" y="1720132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3" name="Circle"/>
            <p:cNvSpPr/>
            <p:nvPr/>
          </p:nvSpPr>
          <p:spPr>
            <a:xfrm rot="10800000">
              <a:off x="993374" y="2270163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4" name="Circle"/>
            <p:cNvSpPr/>
            <p:nvPr/>
          </p:nvSpPr>
          <p:spPr>
            <a:xfrm rot="10800000">
              <a:off x="993374" y="2820194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55" name="Connection Line"/>
            <p:cNvCxnSpPr>
              <a:stCxn id="749" idx="0"/>
              <a:endCxn id="750" idx="0"/>
            </p:cNvCxnSpPr>
            <p:nvPr/>
          </p:nvCxnSpPr>
          <p:spPr>
            <a:xfrm>
              <a:off x="1115535" y="740899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56" name="Connection Line"/>
            <p:cNvCxnSpPr>
              <a:stCxn id="752" idx="0"/>
              <a:endCxn id="753" idx="0"/>
            </p:cNvCxnSpPr>
            <p:nvPr/>
          </p:nvCxnSpPr>
          <p:spPr>
            <a:xfrm>
              <a:off x="1115535" y="1840961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57" name="Connection Line"/>
            <p:cNvCxnSpPr>
              <a:stCxn id="753" idx="0"/>
              <a:endCxn id="754" idx="0"/>
            </p:cNvCxnSpPr>
            <p:nvPr/>
          </p:nvCxnSpPr>
          <p:spPr>
            <a:xfrm>
              <a:off x="1115535" y="2390992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58" name="Circle"/>
            <p:cNvSpPr/>
            <p:nvPr/>
          </p:nvSpPr>
          <p:spPr>
            <a:xfrm rot="10800000">
              <a:off x="993374" y="3370226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59" name="Connection Line"/>
            <p:cNvCxnSpPr>
              <a:stCxn id="754" idx="0"/>
              <a:endCxn id="758" idx="0"/>
            </p:cNvCxnSpPr>
            <p:nvPr/>
          </p:nvCxnSpPr>
          <p:spPr>
            <a:xfrm>
              <a:off x="1115535" y="2941023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60" name="Connection Line"/>
            <p:cNvCxnSpPr>
              <a:stCxn id="739" idx="0"/>
              <a:endCxn id="758" idx="0"/>
            </p:cNvCxnSpPr>
            <p:nvPr/>
          </p:nvCxnSpPr>
          <p:spPr>
            <a:xfrm>
              <a:off x="511693" y="2940107"/>
              <a:ext cx="603843" cy="550948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61" name="Connection Line"/>
            <p:cNvCxnSpPr>
              <a:stCxn id="741" idx="0"/>
              <a:endCxn id="754" idx="0"/>
            </p:cNvCxnSpPr>
            <p:nvPr/>
          </p:nvCxnSpPr>
          <p:spPr>
            <a:xfrm>
              <a:off x="511693" y="2390076"/>
              <a:ext cx="603843" cy="550948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62" name="Connection Line"/>
            <p:cNvCxnSpPr>
              <a:stCxn id="747" idx="0"/>
              <a:endCxn id="750" idx="0"/>
            </p:cNvCxnSpPr>
            <p:nvPr/>
          </p:nvCxnSpPr>
          <p:spPr>
            <a:xfrm>
              <a:off x="511693" y="739984"/>
              <a:ext cx="603843" cy="550947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63" name="Connection Line"/>
            <p:cNvCxnSpPr>
              <a:stCxn id="742" idx="0"/>
              <a:endCxn id="753" idx="0"/>
            </p:cNvCxnSpPr>
            <p:nvPr/>
          </p:nvCxnSpPr>
          <p:spPr>
            <a:xfrm>
              <a:off x="511693" y="1840045"/>
              <a:ext cx="603843" cy="550948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64" name="Connection Line"/>
            <p:cNvCxnSpPr>
              <a:stCxn id="743" idx="0"/>
              <a:endCxn id="752" idx="0"/>
            </p:cNvCxnSpPr>
            <p:nvPr/>
          </p:nvCxnSpPr>
          <p:spPr>
            <a:xfrm>
              <a:off x="511693" y="1290014"/>
              <a:ext cx="603843" cy="550948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</p:grpSp>
      <p:grpSp>
        <p:nvGrpSpPr>
          <p:cNvPr id="794" name="Group"/>
          <p:cNvGrpSpPr/>
          <p:nvPr/>
        </p:nvGrpSpPr>
        <p:grpSpPr>
          <a:xfrm>
            <a:off x="4425258" y="741107"/>
            <a:ext cx="1736737" cy="3724080"/>
            <a:chOff x="25052" y="-87682"/>
            <a:chExt cx="1736736" cy="3724079"/>
          </a:xfrm>
        </p:grpSpPr>
        <p:sp>
          <p:nvSpPr>
            <p:cNvPr id="766" name="Circle"/>
            <p:cNvSpPr/>
            <p:nvPr/>
          </p:nvSpPr>
          <p:spPr>
            <a:xfrm>
              <a:off x="410312" y="3393823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7" name="Circle"/>
            <p:cNvSpPr/>
            <p:nvPr/>
          </p:nvSpPr>
          <p:spPr>
            <a:xfrm>
              <a:off x="410312" y="2843792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68" name="Connection Line"/>
            <p:cNvCxnSpPr>
              <a:stCxn id="767" idx="0"/>
              <a:endCxn id="769" idx="0"/>
            </p:cNvCxnSpPr>
            <p:nvPr/>
          </p:nvCxnSpPr>
          <p:spPr>
            <a:xfrm flipV="1">
              <a:off x="532473" y="2414590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69" name="Circle"/>
            <p:cNvSpPr/>
            <p:nvPr/>
          </p:nvSpPr>
          <p:spPr>
            <a:xfrm>
              <a:off x="410312" y="2293761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0" name="Circle"/>
            <p:cNvSpPr/>
            <p:nvPr/>
          </p:nvSpPr>
          <p:spPr>
            <a:xfrm>
              <a:off x="410312" y="1743730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1" name="Circle"/>
            <p:cNvSpPr/>
            <p:nvPr/>
          </p:nvSpPr>
          <p:spPr>
            <a:xfrm>
              <a:off x="410312" y="1193699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72" name="Connection Line"/>
            <p:cNvCxnSpPr>
              <a:stCxn id="766" idx="0"/>
              <a:endCxn id="767" idx="0"/>
            </p:cNvCxnSpPr>
            <p:nvPr/>
          </p:nvCxnSpPr>
          <p:spPr>
            <a:xfrm flipV="1">
              <a:off x="532473" y="2964621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73" name="Connection Line"/>
            <p:cNvCxnSpPr>
              <a:stCxn id="769" idx="0"/>
              <a:endCxn id="770" idx="0"/>
            </p:cNvCxnSpPr>
            <p:nvPr/>
          </p:nvCxnSpPr>
          <p:spPr>
            <a:xfrm flipV="1">
              <a:off x="532473" y="1864559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74" name="Connection Line"/>
            <p:cNvCxnSpPr>
              <a:stCxn id="770" idx="0"/>
              <a:endCxn id="771" idx="0"/>
            </p:cNvCxnSpPr>
            <p:nvPr/>
          </p:nvCxnSpPr>
          <p:spPr>
            <a:xfrm flipV="1">
              <a:off x="532473" y="1314528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75" name="Circle"/>
            <p:cNvSpPr/>
            <p:nvPr/>
          </p:nvSpPr>
          <p:spPr>
            <a:xfrm>
              <a:off x="410312" y="643669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76" name="Connection Line"/>
            <p:cNvCxnSpPr>
              <a:stCxn id="771" idx="0"/>
              <a:endCxn id="775" idx="0"/>
            </p:cNvCxnSpPr>
            <p:nvPr/>
          </p:nvCxnSpPr>
          <p:spPr>
            <a:xfrm flipV="1">
              <a:off x="532473" y="764497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77" name="Circle"/>
            <p:cNvSpPr/>
            <p:nvPr/>
          </p:nvSpPr>
          <p:spPr>
            <a:xfrm rot="10800000">
              <a:off x="1014155" y="644584"/>
              <a:ext cx="244323" cy="24165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8" name="Circle"/>
            <p:cNvSpPr/>
            <p:nvPr/>
          </p:nvSpPr>
          <p:spPr>
            <a:xfrm rot="10800000">
              <a:off x="1014155" y="1194615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79" name="Connection Line"/>
            <p:cNvCxnSpPr>
              <a:stCxn id="778" idx="0"/>
              <a:endCxn id="780" idx="0"/>
            </p:cNvCxnSpPr>
            <p:nvPr/>
          </p:nvCxnSpPr>
          <p:spPr>
            <a:xfrm>
              <a:off x="1136316" y="1315444"/>
              <a:ext cx="1" cy="550031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80" name="Circle"/>
            <p:cNvSpPr/>
            <p:nvPr/>
          </p:nvSpPr>
          <p:spPr>
            <a:xfrm rot="10800000">
              <a:off x="1014155" y="1744646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1" name="Circle"/>
            <p:cNvSpPr/>
            <p:nvPr/>
          </p:nvSpPr>
          <p:spPr>
            <a:xfrm rot="10800000">
              <a:off x="1014155" y="2294677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2" name="Circle"/>
            <p:cNvSpPr/>
            <p:nvPr/>
          </p:nvSpPr>
          <p:spPr>
            <a:xfrm rot="10800000">
              <a:off x="1014155" y="2844707"/>
              <a:ext cx="244323" cy="24165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83" name="Connection Line"/>
            <p:cNvCxnSpPr>
              <a:stCxn id="777" idx="0"/>
              <a:endCxn id="778" idx="0"/>
            </p:cNvCxnSpPr>
            <p:nvPr/>
          </p:nvCxnSpPr>
          <p:spPr>
            <a:xfrm>
              <a:off x="1136316" y="765413"/>
              <a:ext cx="1" cy="550032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84" name="Connection Line"/>
            <p:cNvCxnSpPr>
              <a:stCxn id="780" idx="0"/>
              <a:endCxn id="781" idx="0"/>
            </p:cNvCxnSpPr>
            <p:nvPr/>
          </p:nvCxnSpPr>
          <p:spPr>
            <a:xfrm>
              <a:off x="1136316" y="1865474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85" name="Connection Line"/>
            <p:cNvCxnSpPr>
              <a:stCxn id="781" idx="0"/>
              <a:endCxn id="782" idx="0"/>
            </p:cNvCxnSpPr>
            <p:nvPr/>
          </p:nvCxnSpPr>
          <p:spPr>
            <a:xfrm>
              <a:off x="1136316" y="2415505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86" name="Circle"/>
            <p:cNvSpPr/>
            <p:nvPr/>
          </p:nvSpPr>
          <p:spPr>
            <a:xfrm rot="10800000">
              <a:off x="1014155" y="3394739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87" name="Connection Line"/>
            <p:cNvCxnSpPr>
              <a:stCxn id="782" idx="0"/>
              <a:endCxn id="786" idx="0"/>
            </p:cNvCxnSpPr>
            <p:nvPr/>
          </p:nvCxnSpPr>
          <p:spPr>
            <a:xfrm>
              <a:off x="1136316" y="2965536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88" name="Connection Line"/>
            <p:cNvCxnSpPr>
              <a:stCxn id="767" idx="0"/>
              <a:endCxn id="786" idx="0"/>
            </p:cNvCxnSpPr>
            <p:nvPr/>
          </p:nvCxnSpPr>
          <p:spPr>
            <a:xfrm>
              <a:off x="532473" y="2964621"/>
              <a:ext cx="603844" cy="550947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89" name="Connection Line"/>
            <p:cNvCxnSpPr>
              <a:stCxn id="769" idx="0"/>
              <a:endCxn id="782" idx="0"/>
            </p:cNvCxnSpPr>
            <p:nvPr/>
          </p:nvCxnSpPr>
          <p:spPr>
            <a:xfrm>
              <a:off x="532473" y="2414590"/>
              <a:ext cx="603844" cy="550947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90" name="Connection Line"/>
            <p:cNvCxnSpPr>
              <a:stCxn id="775" idx="0"/>
              <a:endCxn id="778" idx="0"/>
            </p:cNvCxnSpPr>
            <p:nvPr/>
          </p:nvCxnSpPr>
          <p:spPr>
            <a:xfrm>
              <a:off x="532473" y="764497"/>
              <a:ext cx="603844" cy="550948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91" name="Connection Line"/>
            <p:cNvCxnSpPr>
              <a:stCxn id="770" idx="0"/>
              <a:endCxn id="781" idx="0"/>
            </p:cNvCxnSpPr>
            <p:nvPr/>
          </p:nvCxnSpPr>
          <p:spPr>
            <a:xfrm>
              <a:off x="532473" y="1864559"/>
              <a:ext cx="603844" cy="550947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92" name="Connection Line"/>
            <p:cNvCxnSpPr>
              <a:stCxn id="771" idx="0"/>
              <a:endCxn id="780" idx="0"/>
            </p:cNvCxnSpPr>
            <p:nvPr/>
          </p:nvCxnSpPr>
          <p:spPr>
            <a:xfrm>
              <a:off x="532473" y="1314528"/>
              <a:ext cx="603844" cy="550947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sp>
          <p:nvSpPr>
            <p:cNvPr id="793" name="Recompute the rest in part 2"/>
            <p:cNvSpPr txBox="1"/>
            <p:nvPr/>
          </p:nvSpPr>
          <p:spPr>
            <a:xfrm>
              <a:off x="25052" y="-87682"/>
              <a:ext cx="1736736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/>
              </a:lvl1pPr>
            </a:lstStyle>
            <a:p>
              <a:r>
                <a:rPr lang="ja-JP" altLang="en-US"/>
                <a:t>重新计算第</a:t>
              </a:r>
              <a:r>
                <a:rPr lang="en-US" altLang="zh-CN" dirty="0"/>
                <a:t>2</a:t>
              </a:r>
              <a:r>
                <a:rPr lang="ja-JP" altLang="en-US"/>
                <a:t>部分未保留的中间值</a:t>
              </a:r>
            </a:p>
          </p:txBody>
        </p:sp>
      </p:grpSp>
      <p:grpSp>
        <p:nvGrpSpPr>
          <p:cNvPr id="823" name="Group"/>
          <p:cNvGrpSpPr/>
          <p:nvPr/>
        </p:nvGrpSpPr>
        <p:grpSpPr>
          <a:xfrm>
            <a:off x="6521099" y="752961"/>
            <a:ext cx="1656724" cy="3717888"/>
            <a:chOff x="0" y="0"/>
            <a:chExt cx="1656722" cy="3717887"/>
          </a:xfrm>
        </p:grpSpPr>
        <p:sp>
          <p:nvSpPr>
            <p:cNvPr id="795" name="Circle"/>
            <p:cNvSpPr/>
            <p:nvPr/>
          </p:nvSpPr>
          <p:spPr>
            <a:xfrm>
              <a:off x="405497" y="3475313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6" name="Circle"/>
            <p:cNvSpPr/>
            <p:nvPr/>
          </p:nvSpPr>
          <p:spPr>
            <a:xfrm>
              <a:off x="405497" y="2925282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97" name="Connection Line"/>
            <p:cNvCxnSpPr>
              <a:stCxn id="796" idx="0"/>
              <a:endCxn id="798" idx="0"/>
            </p:cNvCxnSpPr>
            <p:nvPr/>
          </p:nvCxnSpPr>
          <p:spPr>
            <a:xfrm flipV="1">
              <a:off x="527658" y="2496080"/>
              <a:ext cx="1" cy="550031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98" name="Circle"/>
            <p:cNvSpPr/>
            <p:nvPr/>
          </p:nvSpPr>
          <p:spPr>
            <a:xfrm>
              <a:off x="405497" y="2375251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9" name="Circle"/>
            <p:cNvSpPr/>
            <p:nvPr/>
          </p:nvSpPr>
          <p:spPr>
            <a:xfrm>
              <a:off x="405497" y="1825220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0" name="Circle"/>
            <p:cNvSpPr/>
            <p:nvPr/>
          </p:nvSpPr>
          <p:spPr>
            <a:xfrm>
              <a:off x="405497" y="1275189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801" name="Connection Line"/>
            <p:cNvCxnSpPr>
              <a:stCxn id="795" idx="0"/>
              <a:endCxn id="796" idx="0"/>
            </p:cNvCxnSpPr>
            <p:nvPr/>
          </p:nvCxnSpPr>
          <p:spPr>
            <a:xfrm flipV="1">
              <a:off x="527658" y="3046110"/>
              <a:ext cx="1" cy="550033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802" name="Connection Line"/>
            <p:cNvCxnSpPr>
              <a:stCxn id="798" idx="0"/>
              <a:endCxn id="799" idx="0"/>
            </p:cNvCxnSpPr>
            <p:nvPr/>
          </p:nvCxnSpPr>
          <p:spPr>
            <a:xfrm flipV="1">
              <a:off x="527658" y="1946049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803" name="Connection Line"/>
            <p:cNvCxnSpPr>
              <a:stCxn id="799" idx="0"/>
              <a:endCxn id="800" idx="0"/>
            </p:cNvCxnSpPr>
            <p:nvPr/>
          </p:nvCxnSpPr>
          <p:spPr>
            <a:xfrm flipV="1">
              <a:off x="527658" y="1396018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804" name="Circle"/>
            <p:cNvSpPr/>
            <p:nvPr/>
          </p:nvSpPr>
          <p:spPr>
            <a:xfrm>
              <a:off x="405497" y="725158"/>
              <a:ext cx="244323" cy="24165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805" name="Connection Line"/>
            <p:cNvCxnSpPr>
              <a:stCxn id="800" idx="0"/>
              <a:endCxn id="804" idx="0"/>
            </p:cNvCxnSpPr>
            <p:nvPr/>
          </p:nvCxnSpPr>
          <p:spPr>
            <a:xfrm flipV="1">
              <a:off x="527658" y="845987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806" name="Circle"/>
            <p:cNvSpPr/>
            <p:nvPr/>
          </p:nvSpPr>
          <p:spPr>
            <a:xfrm rot="10800000">
              <a:off x="1009339" y="726074"/>
              <a:ext cx="244324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7" name="Circle"/>
            <p:cNvSpPr/>
            <p:nvPr/>
          </p:nvSpPr>
          <p:spPr>
            <a:xfrm rot="10800000">
              <a:off x="1009339" y="1276105"/>
              <a:ext cx="244324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808" name="Connection Line"/>
            <p:cNvCxnSpPr>
              <a:stCxn id="807" idx="0"/>
              <a:endCxn id="809" idx="0"/>
            </p:cNvCxnSpPr>
            <p:nvPr/>
          </p:nvCxnSpPr>
          <p:spPr>
            <a:xfrm>
              <a:off x="1131500" y="1396934"/>
              <a:ext cx="1" cy="550031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809" name="Circle"/>
            <p:cNvSpPr/>
            <p:nvPr/>
          </p:nvSpPr>
          <p:spPr>
            <a:xfrm rot="10800000">
              <a:off x="1009339" y="1826136"/>
              <a:ext cx="244324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0" name="Circle"/>
            <p:cNvSpPr/>
            <p:nvPr/>
          </p:nvSpPr>
          <p:spPr>
            <a:xfrm rot="10800000">
              <a:off x="1009339" y="2376167"/>
              <a:ext cx="244324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1" name="Circle"/>
            <p:cNvSpPr/>
            <p:nvPr/>
          </p:nvSpPr>
          <p:spPr>
            <a:xfrm rot="10800000">
              <a:off x="1009339" y="2926197"/>
              <a:ext cx="244324" cy="24165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812" name="Connection Line"/>
            <p:cNvCxnSpPr>
              <a:stCxn id="806" idx="0"/>
              <a:endCxn id="807" idx="0"/>
            </p:cNvCxnSpPr>
            <p:nvPr/>
          </p:nvCxnSpPr>
          <p:spPr>
            <a:xfrm>
              <a:off x="1131500" y="846903"/>
              <a:ext cx="1" cy="550032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813" name="Connection Line"/>
            <p:cNvCxnSpPr>
              <a:stCxn id="809" idx="0"/>
              <a:endCxn id="810" idx="0"/>
            </p:cNvCxnSpPr>
            <p:nvPr/>
          </p:nvCxnSpPr>
          <p:spPr>
            <a:xfrm>
              <a:off x="1131500" y="1946964"/>
              <a:ext cx="1" cy="550032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814" name="Connection Line"/>
            <p:cNvCxnSpPr>
              <a:stCxn id="810" idx="0"/>
              <a:endCxn id="811" idx="0"/>
            </p:cNvCxnSpPr>
            <p:nvPr/>
          </p:nvCxnSpPr>
          <p:spPr>
            <a:xfrm>
              <a:off x="1131500" y="2496995"/>
              <a:ext cx="1" cy="550032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815" name="Circle"/>
            <p:cNvSpPr/>
            <p:nvPr/>
          </p:nvSpPr>
          <p:spPr>
            <a:xfrm rot="10800000">
              <a:off x="1009339" y="3476228"/>
              <a:ext cx="244324" cy="24165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816" name="Connection Line"/>
            <p:cNvCxnSpPr>
              <a:stCxn id="811" idx="0"/>
              <a:endCxn id="815" idx="0"/>
            </p:cNvCxnSpPr>
            <p:nvPr/>
          </p:nvCxnSpPr>
          <p:spPr>
            <a:xfrm>
              <a:off x="1131500" y="3047026"/>
              <a:ext cx="1" cy="550032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817" name="Connection Line"/>
            <p:cNvCxnSpPr>
              <a:stCxn id="796" idx="0"/>
              <a:endCxn id="815" idx="0"/>
            </p:cNvCxnSpPr>
            <p:nvPr/>
          </p:nvCxnSpPr>
          <p:spPr>
            <a:xfrm>
              <a:off x="527658" y="3046110"/>
              <a:ext cx="603843" cy="550948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818" name="Connection Line"/>
            <p:cNvCxnSpPr>
              <a:stCxn id="798" idx="0"/>
              <a:endCxn id="811" idx="0"/>
            </p:cNvCxnSpPr>
            <p:nvPr/>
          </p:nvCxnSpPr>
          <p:spPr>
            <a:xfrm>
              <a:off x="527658" y="2496080"/>
              <a:ext cx="603843" cy="550947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819" name="Connection Line"/>
            <p:cNvCxnSpPr>
              <a:stCxn id="804" idx="0"/>
              <a:endCxn id="807" idx="0"/>
            </p:cNvCxnSpPr>
            <p:nvPr/>
          </p:nvCxnSpPr>
          <p:spPr>
            <a:xfrm>
              <a:off x="527658" y="845987"/>
              <a:ext cx="603843" cy="550948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820" name="Connection Line"/>
            <p:cNvCxnSpPr>
              <a:stCxn id="799" idx="0"/>
              <a:endCxn id="810" idx="0"/>
            </p:cNvCxnSpPr>
            <p:nvPr/>
          </p:nvCxnSpPr>
          <p:spPr>
            <a:xfrm>
              <a:off x="527658" y="1946049"/>
              <a:ext cx="603843" cy="550947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821" name="Connection Line"/>
            <p:cNvCxnSpPr>
              <a:stCxn id="800" idx="0"/>
              <a:endCxn id="809" idx="0"/>
            </p:cNvCxnSpPr>
            <p:nvPr/>
          </p:nvCxnSpPr>
          <p:spPr>
            <a:xfrm>
              <a:off x="527658" y="1396018"/>
              <a:ext cx="603843" cy="550947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sp>
          <p:nvSpPr>
            <p:cNvPr id="822" name="Recompute the rest in part 1"/>
            <p:cNvSpPr txBox="1"/>
            <p:nvPr/>
          </p:nvSpPr>
          <p:spPr>
            <a:xfrm>
              <a:off x="0" y="0"/>
              <a:ext cx="1656722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/>
              </a:lvl1pPr>
            </a:lstStyle>
            <a:p>
              <a:r>
                <a:rPr lang="ja-JP" altLang="en-US"/>
                <a:t>重新计算第</a:t>
              </a:r>
              <a:r>
                <a:rPr lang="en-US" altLang="zh-CN" dirty="0"/>
                <a:t>1</a:t>
              </a:r>
              <a:r>
                <a:rPr lang="ja-JP" altLang="en-US"/>
                <a:t>部分未保留的中间值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" grpId="2" animBg="1" advAuto="0"/>
      <p:bldP spid="708" grpId="1" animBg="1" advAuto="0"/>
      <p:bldP spid="709" grpId="3" animBg="1" advAuto="0"/>
      <p:bldP spid="765" grpId="4" animBg="1" advAuto="0"/>
      <p:bldP spid="794" grpId="5" animBg="1" advAuto="0"/>
      <p:bldP spid="823" grpId="6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Complex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复杂度</a:t>
            </a:r>
            <a:endParaRPr dirty="0"/>
          </a:p>
        </p:txBody>
      </p:sp>
      <p:sp>
        <p:nvSpPr>
          <p:cNvPr id="826" name="An additional forward pas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多一步正向传播</a:t>
            </a:r>
            <a:endParaRPr lang="en-US" dirty="0"/>
          </a:p>
          <a:p>
            <a:r>
              <a:rPr lang="ja-JP" altLang="en-US"/>
              <a:t>假设共有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ja-JP" altLang="en-US"/>
              <a:t>部分</a:t>
            </a:r>
            <a:r>
              <a:rPr lang="en-US" dirty="0"/>
              <a:t>, </a:t>
            </a:r>
            <a:r>
              <a:rPr lang="ja-JP" altLang="en-US"/>
              <a:t>则有</a:t>
            </a:r>
            <a:r>
              <a:rPr lang="en-US" dirty="0"/>
              <a:t> </a:t>
            </a:r>
            <a:r>
              <a:rPr lang="en-US" i="1" dirty="0"/>
              <a:t>O(m)</a:t>
            </a:r>
            <a:r>
              <a:rPr lang="en-US" dirty="0"/>
              <a:t> </a:t>
            </a:r>
            <a:r>
              <a:rPr lang="ja-JP" altLang="en-US"/>
              <a:t>头部结果</a:t>
            </a:r>
            <a:r>
              <a:rPr lang="en-US" dirty="0"/>
              <a:t>, </a:t>
            </a:r>
            <a:r>
              <a:rPr lang="ja-JP" altLang="en-US"/>
              <a:t>每个部分需内存</a:t>
            </a:r>
            <a:r>
              <a:rPr lang="en-US" i="1" dirty="0"/>
              <a:t>O(n/m)</a:t>
            </a:r>
            <a:r>
              <a:rPr lang="en-US" dirty="0"/>
              <a:t> </a:t>
            </a:r>
          </a:p>
          <a:p>
            <a:pPr lvl="1"/>
            <a:r>
              <a:rPr lang="ja-JP" altLang="en-US"/>
              <a:t>令</a:t>
            </a:r>
            <a:r>
              <a:rPr lang="en-US" altLang="ja-JP" dirty="0"/>
              <a:t>			</a:t>
            </a:r>
            <a:r>
              <a:rPr lang="zh-CN" altLang="en-US" dirty="0"/>
              <a:t>，</a:t>
            </a:r>
            <a:r>
              <a:rPr lang="ja-JP" altLang="en-US"/>
              <a:t>则内存复杂度为</a:t>
            </a:r>
            <a:endParaRPr lang="en-US" dirty="0"/>
          </a:p>
          <a:p>
            <a:r>
              <a:rPr lang="ja-JP" altLang="en-US"/>
              <a:t>运用到深度学习网络</a:t>
            </a:r>
            <a:endParaRPr lang="en-US" dirty="0"/>
          </a:p>
          <a:p>
            <a:pPr lvl="1"/>
            <a:r>
              <a:rPr lang="ja-JP" altLang="en-US"/>
              <a:t>只丢弃简单层</a:t>
            </a:r>
            <a:r>
              <a:rPr dirty="0"/>
              <a:t>, </a:t>
            </a:r>
            <a:r>
              <a:rPr lang="ja-JP" altLang="en-US"/>
              <a:t>如激活函数层</a:t>
            </a:r>
            <a:r>
              <a:rPr dirty="0"/>
              <a:t>, </a:t>
            </a:r>
            <a:r>
              <a:rPr lang="ja-JP" altLang="en-US"/>
              <a:t>常见</a:t>
            </a:r>
            <a:r>
              <a:rPr dirty="0"/>
              <a:t> &lt;30%</a:t>
            </a:r>
          </a:p>
          <a:p>
            <a:pPr lvl="1"/>
            <a:r>
              <a:rPr lang="ja-JP" altLang="en-US"/>
              <a:t>训练</a:t>
            </a:r>
            <a:r>
              <a:rPr dirty="0"/>
              <a:t> 10</a:t>
            </a:r>
            <a:r>
              <a:rPr lang="zh-CN" altLang="en-US" dirty="0"/>
              <a:t> </a:t>
            </a:r>
            <a:r>
              <a:rPr lang="ja-JP" altLang="en-US"/>
              <a:t>倍大的网络</a:t>
            </a:r>
            <a:r>
              <a:rPr dirty="0"/>
              <a:t>, </a:t>
            </a:r>
            <a:r>
              <a:rPr lang="ja-JP" altLang="en-US"/>
              <a:t>或者</a:t>
            </a:r>
            <a:r>
              <a:rPr dirty="0"/>
              <a:t> 10</a:t>
            </a:r>
            <a:r>
              <a:rPr lang="zh-CN" altLang="en-US" dirty="0"/>
              <a:t> </a:t>
            </a:r>
            <a:r>
              <a:rPr lang="ja-JP" altLang="en-US"/>
              <a:t>倍大的批量大小 </a:t>
            </a:r>
          </a:p>
          <a:p>
            <a:pPr marL="457200" lvl="1" indent="0"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7" name="Equation"/>
              <p:cNvSpPr txBox="1"/>
              <p:nvPr/>
            </p:nvSpPr>
            <p:spPr>
              <a:xfrm>
                <a:off x="1677757" y="2282415"/>
                <a:ext cx="943455" cy="34422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sz="2200" dirty="0"/>
              </a:p>
            </p:txBody>
          </p:sp>
        </mc:Choice>
        <mc:Fallback xmlns="">
          <p:sp>
            <p:nvSpPr>
              <p:cNvPr id="82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57" y="2282415"/>
                <a:ext cx="943455" cy="344221"/>
              </a:xfrm>
              <a:prstGeom prst="rect">
                <a:avLst/>
              </a:prstGeom>
              <a:blipFill>
                <a:blip r:embed="rId2"/>
                <a:stretch>
                  <a:fillRect l="-8108" r="-67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8" name="Equation"/>
              <p:cNvSpPr txBox="1"/>
              <p:nvPr/>
            </p:nvSpPr>
            <p:spPr>
              <a:xfrm>
                <a:off x="5235579" y="2319993"/>
                <a:ext cx="837757" cy="46888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82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579" y="2319993"/>
                <a:ext cx="837757" cy="468885"/>
              </a:xfrm>
              <a:prstGeom prst="rect">
                <a:avLst/>
              </a:prstGeom>
              <a:blipFill>
                <a:blip r:embed="rId3"/>
                <a:stretch>
                  <a:fillRect l="-149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utline">
            <a:extLst>
              <a:ext uri="{FF2B5EF4-FFF2-40B4-BE49-F238E27FC236}">
                <a16:creationId xmlns:a16="http://schemas.microsoft.com/office/drawing/2014/main" id="{B6D5E5CF-0BB1-694B-8B57-A562029A79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1761" y="114935"/>
            <a:ext cx="8205305" cy="54574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总结</a:t>
            </a:r>
            <a:endParaRPr dirty="0"/>
          </a:p>
        </p:txBody>
      </p:sp>
      <p:sp>
        <p:nvSpPr>
          <p:cNvPr id="12" name="Basic Probability Random variables, conditional probabilities, Bayes rule…">
            <a:extLst>
              <a:ext uri="{FF2B5EF4-FFF2-40B4-BE49-F238E27FC236}">
                <a16:creationId xmlns:a16="http://schemas.microsoft.com/office/drawing/2014/main" id="{6D922948-11CF-684B-9797-2394B6A59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0592" y="1009331"/>
            <a:ext cx="8205304" cy="3553928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ja-JP" altLang="en-US"/>
              <a:t>矩阵微积分</a:t>
            </a:r>
            <a:br>
              <a:rPr b="0" dirty="0"/>
            </a:br>
            <a:endParaRPr lang="en-US" b="0" dirty="0"/>
          </a:p>
          <a:p>
            <a:pPr>
              <a:defRPr b="1"/>
            </a:pPr>
            <a:r>
              <a:rPr lang="ja-JP" altLang="en-US"/>
              <a:t>链式法则</a:t>
            </a:r>
            <a:endParaRPr lang="en-US" altLang="ja-JP" dirty="0"/>
          </a:p>
          <a:p>
            <a:pPr marL="240631" indent="-240631">
              <a:buSzPct val="100000"/>
              <a:buChar char="•"/>
              <a:defRPr b="1"/>
            </a:pPr>
            <a:endParaRPr lang="en-US" altLang="ja-JP" dirty="0"/>
          </a:p>
          <a:p>
            <a:pPr>
              <a:defRPr b="1"/>
            </a:pPr>
            <a:r>
              <a:rPr lang="ja-JP" altLang="en-US"/>
              <a:t>自动微分法</a:t>
            </a:r>
            <a:endParaRPr lang="en-US" altLang="ja-JP" dirty="0"/>
          </a:p>
          <a:p>
            <a:pPr>
              <a:defRPr b="1"/>
            </a:pPr>
            <a:endParaRPr lang="en-US" altLang="ja-JP" dirty="0"/>
          </a:p>
          <a:p>
            <a:pPr>
              <a:defRPr b="1"/>
            </a:pPr>
            <a:r>
              <a:rPr lang="ja-JP" altLang="en-US"/>
              <a:t>逆向传播</a:t>
            </a:r>
          </a:p>
          <a:p>
            <a:pPr marL="621631" lvl="1" indent="-240631">
              <a:defRPr b="1"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4038411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view Scalar Deriva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标量求导回顾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Equation"/>
              <p:cNvSpPr txBox="1"/>
              <p:nvPr/>
            </p:nvSpPr>
            <p:spPr>
              <a:xfrm>
                <a:off x="428943" y="1699041"/>
                <a:ext cx="314918" cy="5466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5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43" y="1699041"/>
                <a:ext cx="314918" cy="546609"/>
              </a:xfrm>
              <a:prstGeom prst="rect">
                <a:avLst/>
              </a:prstGeom>
              <a:blipFill>
                <a:blip r:embed="rId2"/>
                <a:stretch>
                  <a:fillRect l="-30769" t="-2273" r="-26923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Equation"/>
              <p:cNvSpPr txBox="1"/>
              <p:nvPr/>
            </p:nvSpPr>
            <p:spPr>
              <a:xfrm>
                <a:off x="529125" y="1109559"/>
                <a:ext cx="114555" cy="16459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5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25" y="1109559"/>
                <a:ext cx="114555" cy="164593"/>
              </a:xfrm>
              <a:prstGeom prst="rect">
                <a:avLst/>
              </a:prstGeom>
              <a:blipFill>
                <a:blip r:embed="rId3"/>
                <a:stretch>
                  <a:fillRect l="-60000" r="-80000" b="-1214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Equation"/>
              <p:cNvSpPr txBox="1"/>
              <p:nvPr/>
            </p:nvSpPr>
            <p:spPr>
              <a:xfrm>
                <a:off x="1446210" y="1175218"/>
                <a:ext cx="116841" cy="11506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5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210" y="1175218"/>
                <a:ext cx="116841" cy="115063"/>
              </a:xfrm>
              <a:prstGeom prst="rect">
                <a:avLst/>
              </a:prstGeom>
              <a:blipFill>
                <a:blip r:embed="rId4"/>
                <a:stretch>
                  <a:fillRect l="-50000" r="-70000" b="-14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Equation"/>
              <p:cNvSpPr txBox="1"/>
              <p:nvPr/>
            </p:nvSpPr>
            <p:spPr>
              <a:xfrm>
                <a:off x="1431822" y="1896001"/>
                <a:ext cx="115063" cy="1755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5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822" y="1896001"/>
                <a:ext cx="115063" cy="175515"/>
              </a:xfrm>
              <a:prstGeom prst="rect">
                <a:avLst/>
              </a:prstGeom>
              <a:blipFill>
                <a:blip r:embed="rId5"/>
                <a:stretch>
                  <a:fillRect l="-60000" r="-80000" b="-8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Equation"/>
              <p:cNvSpPr txBox="1"/>
              <p:nvPr/>
            </p:nvSpPr>
            <p:spPr>
              <a:xfrm>
                <a:off x="2003620" y="1111265"/>
                <a:ext cx="218505" cy="17655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620" y="1111265"/>
                <a:ext cx="218505" cy="176559"/>
              </a:xfrm>
              <a:prstGeom prst="rect">
                <a:avLst/>
              </a:prstGeom>
              <a:blipFill>
                <a:blip r:embed="rId6"/>
                <a:stretch>
                  <a:fillRect l="-27778" r="-38889" b="-714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Equation"/>
              <p:cNvSpPr txBox="1"/>
              <p:nvPr/>
            </p:nvSpPr>
            <p:spPr>
              <a:xfrm>
                <a:off x="1898813" y="1862876"/>
                <a:ext cx="558454" cy="21893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813" y="1862876"/>
                <a:ext cx="558454" cy="218939"/>
              </a:xfrm>
              <a:prstGeom prst="rect">
                <a:avLst/>
              </a:prstGeom>
              <a:blipFill>
                <a:blip r:embed="rId7"/>
                <a:stretch>
                  <a:fillRect l="-11364" r="-29545" b="-3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Equation"/>
              <p:cNvSpPr txBox="1"/>
              <p:nvPr/>
            </p:nvSpPr>
            <p:spPr>
              <a:xfrm>
                <a:off x="1587464" y="3189034"/>
                <a:ext cx="511670" cy="14960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64" y="3189034"/>
                <a:ext cx="511670" cy="149607"/>
              </a:xfrm>
              <a:prstGeom prst="rect">
                <a:avLst/>
              </a:prstGeom>
              <a:blipFill>
                <a:blip r:embed="rId8"/>
                <a:stretch>
                  <a:fillRect l="-12195" r="-29268" b="-10769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Equation"/>
              <p:cNvSpPr txBox="1"/>
              <p:nvPr/>
            </p:nvSpPr>
            <p:spPr>
              <a:xfrm>
                <a:off x="1367265" y="3898024"/>
                <a:ext cx="942877" cy="5466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265" y="3898024"/>
                <a:ext cx="942877" cy="546609"/>
              </a:xfrm>
              <a:prstGeom prst="rect">
                <a:avLst/>
              </a:prstGeom>
              <a:blipFill>
                <a:blip r:embed="rId9"/>
                <a:stretch>
                  <a:fillRect l="-8108" r="-5405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Equation"/>
              <p:cNvSpPr txBox="1"/>
              <p:nvPr/>
            </p:nvSpPr>
            <p:spPr>
              <a:xfrm>
                <a:off x="3195747" y="3236762"/>
                <a:ext cx="235318" cy="11684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𝑢𝑣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747" y="3236762"/>
                <a:ext cx="235318" cy="116841"/>
              </a:xfrm>
              <a:prstGeom prst="rect">
                <a:avLst/>
              </a:prstGeom>
              <a:blipFill>
                <a:blip r:embed="rId10"/>
                <a:stretch>
                  <a:fillRect l="-33333" r="-50000" b="-14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Equation"/>
              <p:cNvSpPr txBox="1"/>
              <p:nvPr/>
            </p:nvSpPr>
            <p:spPr>
              <a:xfrm>
                <a:off x="2739978" y="3923526"/>
                <a:ext cx="1190684" cy="5466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978" y="3923526"/>
                <a:ext cx="1190684" cy="546609"/>
              </a:xfrm>
              <a:prstGeom prst="rect">
                <a:avLst/>
              </a:prstGeom>
              <a:blipFill>
                <a:blip r:embed="rId11"/>
                <a:stretch>
                  <a:fillRect l="-8511" r="-11702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Equation"/>
              <p:cNvSpPr txBox="1"/>
              <p:nvPr/>
            </p:nvSpPr>
            <p:spPr>
              <a:xfrm>
                <a:off x="4191017" y="3151315"/>
                <a:ext cx="1833427" cy="22504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17" y="3151315"/>
                <a:ext cx="1833427" cy="225045"/>
              </a:xfrm>
              <a:prstGeom prst="rect">
                <a:avLst/>
              </a:prstGeom>
              <a:blipFill>
                <a:blip r:embed="rId12"/>
                <a:stretch>
                  <a:fillRect l="-4138" r="-20000" b="-7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Equation"/>
              <p:cNvSpPr txBox="1"/>
              <p:nvPr/>
            </p:nvSpPr>
            <p:spPr>
              <a:xfrm>
                <a:off x="4781259" y="3898024"/>
                <a:ext cx="678343" cy="5466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259" y="3898024"/>
                <a:ext cx="678343" cy="546609"/>
              </a:xfrm>
              <a:prstGeom prst="rect">
                <a:avLst/>
              </a:prstGeom>
              <a:blipFill>
                <a:blip r:embed="rId13"/>
                <a:stretch>
                  <a:fillRect l="-12727" t="-2273" r="-9091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Line"/>
          <p:cNvSpPr/>
          <p:nvPr/>
        </p:nvSpPr>
        <p:spPr>
          <a:xfrm>
            <a:off x="422069" y="1602340"/>
            <a:ext cx="4691008" cy="1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Line"/>
          <p:cNvSpPr/>
          <p:nvPr/>
        </p:nvSpPr>
        <p:spPr>
          <a:xfrm flipV="1">
            <a:off x="1087841" y="1112333"/>
            <a:ext cx="1" cy="1162445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Equation"/>
              <p:cNvSpPr txBox="1"/>
              <p:nvPr/>
            </p:nvSpPr>
            <p:spPr>
              <a:xfrm>
                <a:off x="4586207" y="1134337"/>
                <a:ext cx="553467" cy="21869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7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207" y="1134337"/>
                <a:ext cx="553467" cy="218695"/>
              </a:xfrm>
              <a:prstGeom prst="rect">
                <a:avLst/>
              </a:prstGeom>
              <a:blipFill>
                <a:blip r:embed="rId14"/>
                <a:stretch>
                  <a:fillRect l="-13333" r="-40000" b="-7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Equation"/>
              <p:cNvSpPr txBox="1"/>
              <p:nvPr/>
            </p:nvSpPr>
            <p:spPr>
              <a:xfrm>
                <a:off x="4551561" y="1919950"/>
                <a:ext cx="602235" cy="21691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7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561" y="1919950"/>
                <a:ext cx="602235" cy="216917"/>
              </a:xfrm>
              <a:prstGeom prst="rect">
                <a:avLst/>
              </a:prstGeom>
              <a:blipFill>
                <a:blip r:embed="rId15"/>
                <a:stretch>
                  <a:fillRect l="-8163" r="-34694" b="-8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Equation"/>
              <p:cNvSpPr txBox="1"/>
              <p:nvPr/>
            </p:nvSpPr>
            <p:spPr>
              <a:xfrm>
                <a:off x="2753458" y="1130565"/>
                <a:ext cx="625095" cy="22707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7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458" y="1130565"/>
                <a:ext cx="625095" cy="227077"/>
              </a:xfrm>
              <a:prstGeom prst="rect">
                <a:avLst/>
              </a:prstGeom>
              <a:blipFill>
                <a:blip r:embed="rId16"/>
                <a:stretch>
                  <a:fillRect l="-14000" r="-36000" b="-7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Equation"/>
              <p:cNvSpPr txBox="1"/>
              <p:nvPr/>
            </p:nvSpPr>
            <p:spPr>
              <a:xfrm>
                <a:off x="3674403" y="1133871"/>
                <a:ext cx="589789" cy="2291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7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403" y="1133871"/>
                <a:ext cx="589789" cy="229109"/>
              </a:xfrm>
              <a:prstGeom prst="rect">
                <a:avLst/>
              </a:prstGeom>
              <a:blipFill>
                <a:blip r:embed="rId17"/>
                <a:stretch>
                  <a:fillRect l="-16667" r="-33333" b="-7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Equation"/>
              <p:cNvSpPr txBox="1"/>
              <p:nvPr/>
            </p:nvSpPr>
            <p:spPr>
              <a:xfrm>
                <a:off x="3881073" y="1714700"/>
                <a:ext cx="177801" cy="5443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7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073" y="1714700"/>
                <a:ext cx="177801" cy="544323"/>
              </a:xfrm>
              <a:prstGeom prst="rect">
                <a:avLst/>
              </a:prstGeom>
              <a:blipFill>
                <a:blip r:embed="rId18"/>
                <a:stretch>
                  <a:fillRect l="-33333" r="-26667" b="-1590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Equation"/>
              <p:cNvSpPr txBox="1"/>
              <p:nvPr/>
            </p:nvSpPr>
            <p:spPr>
              <a:xfrm>
                <a:off x="2753458" y="1870220"/>
                <a:ext cx="625095" cy="22707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7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458" y="1870220"/>
                <a:ext cx="625095" cy="227077"/>
              </a:xfrm>
              <a:prstGeom prst="rect">
                <a:avLst/>
              </a:prstGeom>
              <a:blipFill>
                <a:blip r:embed="rId16"/>
                <a:stretch>
                  <a:fillRect l="-14000" r="-36000" b="-7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Line"/>
          <p:cNvSpPr/>
          <p:nvPr/>
        </p:nvSpPr>
        <p:spPr>
          <a:xfrm>
            <a:off x="6389497" y="1997718"/>
            <a:ext cx="1674215" cy="869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33" extrusionOk="0">
                <a:moveTo>
                  <a:pt x="0" y="969"/>
                </a:moveTo>
                <a:cubicBezTo>
                  <a:pt x="615" y="3275"/>
                  <a:pt x="1240" y="5552"/>
                  <a:pt x="1877" y="7801"/>
                </a:cubicBezTo>
                <a:cubicBezTo>
                  <a:pt x="3062" y="11984"/>
                  <a:pt x="4353" y="16282"/>
                  <a:pt x="6500" y="18969"/>
                </a:cubicBezTo>
                <a:cubicBezTo>
                  <a:pt x="7917" y="20743"/>
                  <a:pt x="9597" y="21600"/>
                  <a:pt x="11289" y="21405"/>
                </a:cubicBezTo>
                <a:cubicBezTo>
                  <a:pt x="12698" y="21111"/>
                  <a:pt x="14041" y="20102"/>
                  <a:pt x="15178" y="18487"/>
                </a:cubicBezTo>
                <a:cubicBezTo>
                  <a:pt x="16094" y="17185"/>
                  <a:pt x="16836" y="15584"/>
                  <a:pt x="17482" y="13846"/>
                </a:cubicBezTo>
                <a:cubicBezTo>
                  <a:pt x="18129" y="12108"/>
                  <a:pt x="18681" y="10234"/>
                  <a:pt x="19217" y="8388"/>
                </a:cubicBezTo>
                <a:cubicBezTo>
                  <a:pt x="20019" y="5624"/>
                  <a:pt x="20813" y="2830"/>
                  <a:pt x="21600" y="0"/>
                </a:cubicBezTo>
              </a:path>
            </a:pathLst>
          </a:custGeom>
          <a:ln w="25400">
            <a:solidFill>
              <a:schemeClr val="accent2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7" name="Line"/>
          <p:cNvSpPr/>
          <p:nvPr/>
        </p:nvSpPr>
        <p:spPr>
          <a:xfrm flipV="1">
            <a:off x="7359784" y="2224233"/>
            <a:ext cx="756246" cy="756246"/>
          </a:xfrm>
          <a:prstGeom prst="line">
            <a:avLst/>
          </a:prstGeom>
          <a:ln w="254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Equation"/>
              <p:cNvSpPr txBox="1"/>
              <p:nvPr/>
            </p:nvSpPr>
            <p:spPr>
              <a:xfrm>
                <a:off x="6716905" y="1914929"/>
                <a:ext cx="1019297" cy="4919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sz="18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18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>
                  <a:solidFill>
                    <a:srgbClr val="474746"/>
                  </a:solidFill>
                </a:endParaRPr>
              </a:p>
            </p:txBody>
          </p:sp>
        </mc:Choice>
        <mc:Fallback xmlns="">
          <p:sp>
            <p:nvSpPr>
              <p:cNvPr id="17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905" y="1914929"/>
                <a:ext cx="1019297" cy="491949"/>
              </a:xfrm>
              <a:prstGeom prst="rect">
                <a:avLst/>
              </a:prstGeom>
              <a:blipFill>
                <a:blip r:embed="rId19"/>
                <a:stretch>
                  <a:fillRect l="-7407" t="-2500" r="-13580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Equation"/>
              <p:cNvSpPr txBox="1"/>
              <p:nvPr/>
            </p:nvSpPr>
            <p:spPr>
              <a:xfrm>
                <a:off x="7609329" y="2761389"/>
                <a:ext cx="495987" cy="15727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>
                  <a:solidFill>
                    <a:srgbClr val="474746"/>
                  </a:solidFill>
                </a:endParaRPr>
              </a:p>
            </p:txBody>
          </p:sp>
        </mc:Choice>
        <mc:Fallback xmlns="">
          <p:sp>
            <p:nvSpPr>
              <p:cNvPr id="17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329" y="2761389"/>
                <a:ext cx="495987" cy="157277"/>
              </a:xfrm>
              <a:prstGeom prst="rect">
                <a:avLst/>
              </a:prstGeom>
              <a:blipFill>
                <a:blip r:embed="rId20"/>
                <a:stretch>
                  <a:fillRect l="-10000" r="-25000" b="-785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he slope of the tangent line is 2"/>
          <p:cNvSpPr txBox="1"/>
          <p:nvPr/>
        </p:nvSpPr>
        <p:spPr>
          <a:xfrm>
            <a:off x="6809796" y="3155522"/>
            <a:ext cx="147242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ja-JP" altLang="en-US"/>
              <a:t>切线的斜率为</a:t>
            </a:r>
            <a:r>
              <a:rPr lang="en-US" altLang="ja-JP" dirty="0"/>
              <a:t>2</a:t>
            </a:r>
            <a:endParaRPr dirty="0"/>
          </a:p>
        </p:txBody>
      </p:sp>
      <p:sp>
        <p:nvSpPr>
          <p:cNvPr id="181" name="Derivative is the slope of the tangent line"/>
          <p:cNvSpPr txBox="1"/>
          <p:nvPr/>
        </p:nvSpPr>
        <p:spPr>
          <a:xfrm>
            <a:off x="5922413" y="1109559"/>
            <a:ext cx="337383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导数是切线的斜率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Equation"/>
              <p:cNvSpPr txBox="1"/>
              <p:nvPr/>
            </p:nvSpPr>
            <p:spPr>
              <a:xfrm>
                <a:off x="418548" y="3894097"/>
                <a:ext cx="314918" cy="5466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8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48" y="3894097"/>
                <a:ext cx="314918" cy="546609"/>
              </a:xfrm>
              <a:prstGeom prst="rect">
                <a:avLst/>
              </a:prstGeom>
              <a:blipFill>
                <a:blip r:embed="rId21"/>
                <a:stretch>
                  <a:fillRect l="-30769" t="-4545" r="-26923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Equation"/>
              <p:cNvSpPr txBox="1"/>
              <p:nvPr/>
            </p:nvSpPr>
            <p:spPr>
              <a:xfrm>
                <a:off x="518729" y="3177614"/>
                <a:ext cx="114555" cy="16459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8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29" y="3177614"/>
                <a:ext cx="114555" cy="164593"/>
              </a:xfrm>
              <a:prstGeom prst="rect">
                <a:avLst/>
              </a:prstGeom>
              <a:blipFill>
                <a:blip r:embed="rId22"/>
                <a:stretch>
                  <a:fillRect l="-60000" r="-90000" b="-11428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Line"/>
          <p:cNvSpPr/>
          <p:nvPr/>
        </p:nvSpPr>
        <p:spPr>
          <a:xfrm>
            <a:off x="423157" y="3670395"/>
            <a:ext cx="5483577" cy="1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5" name="Line"/>
          <p:cNvSpPr/>
          <p:nvPr/>
        </p:nvSpPr>
        <p:spPr>
          <a:xfrm flipV="1">
            <a:off x="1077446" y="3083306"/>
            <a:ext cx="1" cy="1373669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1" animBg="1" advAuto="0"/>
      <p:bldP spid="161" grpId="2" animBg="1" advAuto="0"/>
      <p:bldP spid="163" grpId="6" animBg="1" advAuto="0"/>
      <p:bldP spid="165" grpId="7" animBg="1" advAuto="0"/>
      <p:bldP spid="167" grpId="8" animBg="1" advAuto="0"/>
      <p:bldP spid="171" grpId="5" animBg="1" advAuto="0"/>
      <p:bldP spid="174" grpId="4" animBg="1" advAuto="0"/>
      <p:bldP spid="175" grpId="3" animBg="1" advAuto="0"/>
      <p:bldP spid="176" grpId="11" animBg="1" advAuto="0"/>
      <p:bldP spid="177" grpId="12" animBg="1" advAuto="0"/>
      <p:bldP spid="178" grpId="10" animBg="1" advAuto="0"/>
      <p:bldP spid="179" grpId="13" animBg="1" advAuto="0"/>
      <p:bldP spid="180" grpId="14" animBg="1" advAuto="0"/>
      <p:bldP spid="181" grpId="9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Line"/>
          <p:cNvSpPr/>
          <p:nvPr/>
        </p:nvSpPr>
        <p:spPr>
          <a:xfrm flipH="1" flipV="1">
            <a:off x="1747431" y="2709142"/>
            <a:ext cx="975465" cy="503379"/>
          </a:xfrm>
          <a:prstGeom prst="line">
            <a:avLst/>
          </a:prstGeom>
          <a:ln w="254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9" name="Subderiva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次导数</a:t>
            </a:r>
            <a:endParaRPr dirty="0"/>
          </a:p>
        </p:txBody>
      </p:sp>
      <p:sp>
        <p:nvSpPr>
          <p:cNvPr id="190" name="Extend derivative to non-differentiable cases"/>
          <p:cNvSpPr txBox="1">
            <a:spLocks noGrp="1"/>
          </p:cNvSpPr>
          <p:nvPr>
            <p:ph type="body" sz="quarter" idx="1"/>
          </p:nvPr>
        </p:nvSpPr>
        <p:spPr>
          <a:xfrm>
            <a:off x="321761" y="714698"/>
            <a:ext cx="8205304" cy="662242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不可求导情况下的导数</a:t>
            </a:r>
            <a:endParaRPr dirty="0"/>
          </a:p>
        </p:txBody>
      </p:sp>
      <p:sp>
        <p:nvSpPr>
          <p:cNvPr id="191" name="Line"/>
          <p:cNvSpPr/>
          <p:nvPr/>
        </p:nvSpPr>
        <p:spPr>
          <a:xfrm>
            <a:off x="1314167" y="1852299"/>
            <a:ext cx="1949967" cy="1138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42"/>
                </a:moveTo>
                <a:lnTo>
                  <a:pt x="11306" y="21600"/>
                </a:lnTo>
                <a:lnTo>
                  <a:pt x="21600" y="0"/>
                </a:lnTo>
              </a:path>
            </a:pathLst>
          </a:custGeom>
          <a:ln w="25400">
            <a:solidFill>
              <a:schemeClr val="accent2">
                <a:lumOff val="10931"/>
              </a:schemeClr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Equation"/>
              <p:cNvSpPr txBox="1"/>
              <p:nvPr/>
            </p:nvSpPr>
            <p:spPr>
              <a:xfrm>
                <a:off x="1867643" y="1757874"/>
                <a:ext cx="802613" cy="22847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9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643" y="1757874"/>
                <a:ext cx="802613" cy="228474"/>
              </a:xfrm>
              <a:prstGeom prst="rect">
                <a:avLst/>
              </a:prstGeom>
              <a:blipFill>
                <a:blip r:embed="rId2"/>
                <a:stretch>
                  <a:fillRect l="-7813" r="-12500" b="-7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Line"/>
          <p:cNvSpPr/>
          <p:nvPr/>
        </p:nvSpPr>
        <p:spPr>
          <a:xfrm flipV="1">
            <a:off x="1835469" y="2648173"/>
            <a:ext cx="1100350" cy="676116"/>
          </a:xfrm>
          <a:prstGeom prst="line">
            <a:avLst/>
          </a:prstGeom>
          <a:ln w="25400">
            <a:solidFill>
              <a:srgbClr val="A7A7A7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Equation"/>
              <p:cNvSpPr txBox="1"/>
              <p:nvPr/>
            </p:nvSpPr>
            <p:spPr>
              <a:xfrm>
                <a:off x="2070100" y="3227663"/>
                <a:ext cx="514732" cy="15796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>
                  <a:solidFill>
                    <a:srgbClr val="474746"/>
                  </a:solidFill>
                </a:endParaRPr>
              </a:p>
            </p:txBody>
          </p:sp>
        </mc:Choice>
        <mc:Fallback xmlns="">
          <p:sp>
            <p:nvSpPr>
              <p:cNvPr id="19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00" y="3227663"/>
                <a:ext cx="514732" cy="157963"/>
              </a:xfrm>
              <a:prstGeom prst="rect">
                <a:avLst/>
              </a:prstGeom>
              <a:blipFill>
                <a:blip r:embed="rId3"/>
                <a:stretch>
                  <a:fillRect l="-9524" r="-21429" b="-785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slope=0.5"/>
          <p:cNvSpPr txBox="1"/>
          <p:nvPr/>
        </p:nvSpPr>
        <p:spPr>
          <a:xfrm>
            <a:off x="3079308" y="2494987"/>
            <a:ext cx="110192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slope=0.5</a:t>
            </a:r>
          </a:p>
        </p:txBody>
      </p:sp>
      <p:sp>
        <p:nvSpPr>
          <p:cNvPr id="196" name="slope= - 0.3"/>
          <p:cNvSpPr txBox="1"/>
          <p:nvPr/>
        </p:nvSpPr>
        <p:spPr>
          <a:xfrm>
            <a:off x="386907" y="2494987"/>
            <a:ext cx="1305073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slope= - 0.3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Equation"/>
              <p:cNvSpPr txBox="1"/>
              <p:nvPr/>
            </p:nvSpPr>
            <p:spPr>
              <a:xfrm>
                <a:off x="689220" y="3748956"/>
                <a:ext cx="3523785" cy="7885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ar-A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mr>
                        <m:mr>
                          <m:e>
                            <m:r>
                              <a:rPr lang="ar-A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zh-CN" alt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  <m:mr>
                          <m:e>
                            <m:r>
                              <a:rPr lang="ar-A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zh-CN" alt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=0,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∈[−1,1]</m:t>
                            </m:r>
                          </m:e>
                        </m:mr>
                      </m:m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20" y="3748956"/>
                <a:ext cx="3523785" cy="788549"/>
              </a:xfrm>
              <a:prstGeom prst="rect">
                <a:avLst/>
              </a:prstGeom>
              <a:blipFill>
                <a:blip r:embed="rId4"/>
                <a:stretch>
                  <a:fillRect t="-4762" b="-1269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Another example:"/>
          <p:cNvSpPr txBox="1"/>
          <p:nvPr/>
        </p:nvSpPr>
        <p:spPr>
          <a:xfrm>
            <a:off x="4879992" y="1245287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/>
              <a:t>E</a:t>
            </a:r>
            <a:r>
              <a:rPr dirty="0"/>
              <a:t>xample</a:t>
            </a:r>
            <a:r>
              <a:rPr lang="en-US" dirty="0"/>
              <a:t> 2</a:t>
            </a:r>
            <a:r>
              <a:rPr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Equation"/>
              <p:cNvSpPr txBox="1"/>
              <p:nvPr/>
            </p:nvSpPr>
            <p:spPr>
              <a:xfrm>
                <a:off x="4956869" y="2348412"/>
                <a:ext cx="4013086" cy="7885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,0)={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ar-A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mr>
                        <m:mr>
                          <m:e>
                            <m:r>
                              <a:rPr lang="ar-A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  <m:mr>
                          <m:e>
                            <m:r>
                              <a:rPr lang="ar-A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=0,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∈[0,1]</m:t>
                            </m:r>
                          </m:e>
                        </m:mr>
                      </m:m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869" y="2348412"/>
                <a:ext cx="4013086" cy="788549"/>
              </a:xfrm>
              <a:prstGeom prst="rect">
                <a:avLst/>
              </a:prstGeom>
              <a:blipFill>
                <a:blip r:embed="rId5"/>
                <a:stretch>
                  <a:fillRect t="-4762" r="-315" b="-1269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nother example:">
            <a:extLst>
              <a:ext uri="{FF2B5EF4-FFF2-40B4-BE49-F238E27FC236}">
                <a16:creationId xmlns:a16="http://schemas.microsoft.com/office/drawing/2014/main" id="{5857D6D3-898D-B743-8EC8-E67239B7DE73}"/>
              </a:ext>
            </a:extLst>
          </p:cNvPr>
          <p:cNvSpPr txBox="1"/>
          <p:nvPr/>
        </p:nvSpPr>
        <p:spPr>
          <a:xfrm>
            <a:off x="337316" y="1253333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/>
              <a:t>E</a:t>
            </a:r>
            <a:r>
              <a:rPr dirty="0"/>
              <a:t>xample</a:t>
            </a:r>
            <a:r>
              <a:rPr lang="en-US" dirty="0"/>
              <a:t> 1</a:t>
            </a:r>
            <a:r>
              <a:rPr dirty="0"/>
              <a:t>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1" animBg="1" advAuto="0"/>
      <p:bldP spid="199" grpId="2" animBg="1" advAuto="0"/>
      <p:bldP spid="14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"/>
          <p:cNvSpPr/>
          <p:nvPr/>
        </p:nvSpPr>
        <p:spPr>
          <a:xfrm rot="16200000">
            <a:off x="3507798" y="2933503"/>
            <a:ext cx="400209" cy="795969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2" name="Gradi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梯度</a:t>
            </a:r>
            <a:endParaRPr dirty="0"/>
          </a:p>
        </p:txBody>
      </p:sp>
      <p:sp>
        <p:nvSpPr>
          <p:cNvPr id="203" name="Generalize derivatives into vectors"/>
          <p:cNvSpPr txBox="1">
            <a:spLocks noGrp="1"/>
          </p:cNvSpPr>
          <p:nvPr>
            <p:ph type="body" sz="quarter" idx="1"/>
          </p:nvPr>
        </p:nvSpPr>
        <p:spPr>
          <a:xfrm>
            <a:off x="340592" y="1009331"/>
            <a:ext cx="8205304" cy="564986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矢量求导推广</a:t>
            </a:r>
            <a:endParaRPr dirty="0"/>
          </a:p>
        </p:txBody>
      </p:sp>
      <p:sp>
        <p:nvSpPr>
          <p:cNvPr id="204" name="Rectangle"/>
          <p:cNvSpPr/>
          <p:nvPr/>
        </p:nvSpPr>
        <p:spPr>
          <a:xfrm>
            <a:off x="2523928" y="2446815"/>
            <a:ext cx="400209" cy="382354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5" name="Rectangle"/>
          <p:cNvSpPr/>
          <p:nvPr/>
        </p:nvSpPr>
        <p:spPr>
          <a:xfrm>
            <a:off x="1779158" y="3742022"/>
            <a:ext cx="400209" cy="916132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6" name="Square"/>
          <p:cNvSpPr/>
          <p:nvPr/>
        </p:nvSpPr>
        <p:spPr>
          <a:xfrm>
            <a:off x="1779158" y="3130803"/>
            <a:ext cx="400209" cy="401369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8" name="Rectangle"/>
          <p:cNvSpPr/>
          <p:nvPr/>
        </p:nvSpPr>
        <p:spPr>
          <a:xfrm>
            <a:off x="2514963" y="3762088"/>
            <a:ext cx="400209" cy="885419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9" name="Rectangle"/>
          <p:cNvSpPr/>
          <p:nvPr/>
        </p:nvSpPr>
        <p:spPr>
          <a:xfrm rot="16200000">
            <a:off x="3286302" y="3797741"/>
            <a:ext cx="868601" cy="804693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9E360A-4057-9343-B76B-780EAA2134DD}"/>
              </a:ext>
            </a:extLst>
          </p:cNvPr>
          <p:cNvGrpSpPr/>
          <p:nvPr/>
        </p:nvGrpSpPr>
        <p:grpSpPr>
          <a:xfrm>
            <a:off x="3511755" y="2434661"/>
            <a:ext cx="400209" cy="391257"/>
            <a:chOff x="3511755" y="2434661"/>
            <a:chExt cx="400209" cy="391257"/>
          </a:xfrm>
        </p:grpSpPr>
        <p:sp>
          <p:nvSpPr>
            <p:cNvPr id="207" name="Rectangle"/>
            <p:cNvSpPr/>
            <p:nvPr/>
          </p:nvSpPr>
          <p:spPr>
            <a:xfrm>
              <a:off x="3511755" y="2434661"/>
              <a:ext cx="400209" cy="391257"/>
            </a:xfrm>
            <a:prstGeom prst="rect">
              <a:avLst/>
            </a:prstGeom>
            <a:solidFill>
              <a:schemeClr val="accent2">
                <a:lumOff val="10931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Equation"/>
                <p:cNvSpPr txBox="1"/>
                <p:nvPr/>
              </p:nvSpPr>
              <p:spPr>
                <a:xfrm>
                  <a:off x="3657795" y="2437495"/>
                  <a:ext cx="120143" cy="1173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sz="2000" dirty="0"/>
                </a:p>
              </p:txBody>
            </p:sp>
          </mc:Choice>
          <mc:Fallback xmlns="">
            <p:sp>
              <p:nvSpPr>
                <p:cNvPr id="210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795" y="2437495"/>
                  <a:ext cx="120143" cy="117349"/>
                </a:xfrm>
                <a:prstGeom prst="rect">
                  <a:avLst/>
                </a:prstGeom>
                <a:blipFill>
                  <a:blip r:embed="rId2"/>
                  <a:stretch>
                    <a:fillRect l="-66667" r="-66667" b="-166667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Equation"/>
              <p:cNvSpPr txBox="1"/>
              <p:nvPr/>
            </p:nvSpPr>
            <p:spPr>
              <a:xfrm>
                <a:off x="1927713" y="3257421"/>
                <a:ext cx="114555" cy="16459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1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713" y="3257421"/>
                <a:ext cx="114555" cy="164593"/>
              </a:xfrm>
              <a:prstGeom prst="rect">
                <a:avLst/>
              </a:prstGeom>
              <a:blipFill>
                <a:blip r:embed="rId3"/>
                <a:stretch>
                  <a:fillRect l="-70000" r="-80000" b="-1214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Equation"/>
              <p:cNvSpPr txBox="1"/>
              <p:nvPr/>
            </p:nvSpPr>
            <p:spPr>
              <a:xfrm>
                <a:off x="1925884" y="4123849"/>
                <a:ext cx="118619" cy="16941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1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884" y="4123849"/>
                <a:ext cx="118619" cy="169419"/>
              </a:xfrm>
              <a:prstGeom prst="rect">
                <a:avLst/>
              </a:prstGeom>
              <a:blipFill>
                <a:blip r:embed="rId4"/>
                <a:stretch>
                  <a:fillRect l="-70000" r="-80000" b="-11428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Equation"/>
              <p:cNvSpPr txBox="1"/>
              <p:nvPr/>
            </p:nvSpPr>
            <p:spPr>
              <a:xfrm>
                <a:off x="3561141" y="3060113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1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141" y="3060113"/>
                <a:ext cx="307087" cy="542291"/>
              </a:xfrm>
              <a:prstGeom prst="rect">
                <a:avLst/>
              </a:prstGeom>
              <a:blipFill>
                <a:blip r:embed="rId5"/>
                <a:stretch>
                  <a:fillRect l="-19231" r="-19231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Equation"/>
              <p:cNvSpPr txBox="1"/>
              <p:nvPr/>
            </p:nvSpPr>
            <p:spPr>
              <a:xfrm>
                <a:off x="2556063" y="3954114"/>
                <a:ext cx="30607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1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063" y="3954114"/>
                <a:ext cx="306071" cy="542291"/>
              </a:xfrm>
              <a:prstGeom prst="rect">
                <a:avLst/>
              </a:prstGeom>
              <a:blipFill>
                <a:blip r:embed="rId6"/>
                <a:stretch>
                  <a:fillRect l="-24000" r="-24000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Equation"/>
              <p:cNvSpPr txBox="1"/>
              <p:nvPr/>
            </p:nvSpPr>
            <p:spPr>
              <a:xfrm>
                <a:off x="3561141" y="3954114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1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141" y="3954114"/>
                <a:ext cx="307087" cy="542291"/>
              </a:xfrm>
              <a:prstGeom prst="rect">
                <a:avLst/>
              </a:prstGeom>
              <a:blipFill>
                <a:blip r:embed="rId7"/>
                <a:stretch>
                  <a:fillRect l="-19231" r="-19231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Square"/>
          <p:cNvSpPr/>
          <p:nvPr/>
        </p:nvSpPr>
        <p:spPr>
          <a:xfrm>
            <a:off x="2514963" y="3130803"/>
            <a:ext cx="400209" cy="401369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Equation"/>
              <p:cNvSpPr txBox="1"/>
              <p:nvPr/>
            </p:nvSpPr>
            <p:spPr>
              <a:xfrm>
                <a:off x="2572058" y="3085513"/>
                <a:ext cx="29210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1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058" y="3085513"/>
                <a:ext cx="292101" cy="542291"/>
              </a:xfrm>
              <a:prstGeom prst="rect">
                <a:avLst/>
              </a:prstGeom>
              <a:blipFill>
                <a:blip r:embed="rId8"/>
                <a:stretch>
                  <a:fillRect l="-29167" t="-2273" r="-20833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Equation"/>
              <p:cNvSpPr txBox="1"/>
              <p:nvPr/>
            </p:nvSpPr>
            <p:spPr>
              <a:xfrm>
                <a:off x="2657782" y="2472181"/>
                <a:ext cx="120651" cy="11506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21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782" y="2472181"/>
                <a:ext cx="120651" cy="115063"/>
              </a:xfrm>
              <a:prstGeom prst="rect">
                <a:avLst/>
              </a:prstGeom>
              <a:blipFill>
                <a:blip r:embed="rId9"/>
                <a:stretch>
                  <a:fillRect l="-36364" r="-54545" b="-14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Scalar"/>
          <p:cNvSpPr txBox="1"/>
          <p:nvPr/>
        </p:nvSpPr>
        <p:spPr>
          <a:xfrm>
            <a:off x="2371898" y="1481964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标量</a:t>
            </a:r>
            <a:endParaRPr dirty="0"/>
          </a:p>
        </p:txBody>
      </p:sp>
      <p:sp>
        <p:nvSpPr>
          <p:cNvPr id="220" name="Vector"/>
          <p:cNvSpPr txBox="1"/>
          <p:nvPr/>
        </p:nvSpPr>
        <p:spPr>
          <a:xfrm>
            <a:off x="3341426" y="1488791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矢量</a:t>
            </a:r>
            <a:endParaRPr dirty="0"/>
          </a:p>
        </p:txBody>
      </p:sp>
      <p:sp>
        <p:nvSpPr>
          <p:cNvPr id="221" name="Scalar"/>
          <p:cNvSpPr txBox="1"/>
          <p:nvPr/>
        </p:nvSpPr>
        <p:spPr>
          <a:xfrm>
            <a:off x="856756" y="3156156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标量</a:t>
            </a:r>
            <a:endParaRPr dirty="0"/>
          </a:p>
        </p:txBody>
      </p:sp>
      <p:sp>
        <p:nvSpPr>
          <p:cNvPr id="222" name="Vector"/>
          <p:cNvSpPr txBox="1"/>
          <p:nvPr/>
        </p:nvSpPr>
        <p:spPr>
          <a:xfrm>
            <a:off x="856700" y="4029467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矢量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447AFA-5261-574A-BB6D-2CBAF841F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73050"/>
            <a:ext cx="7823200" cy="4597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Exa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例子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Equation"/>
              <p:cNvSpPr txBox="1"/>
              <p:nvPr/>
            </p:nvSpPr>
            <p:spPr>
              <a:xfrm>
                <a:off x="2718190" y="1195697"/>
                <a:ext cx="756260" cy="21691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>
                  <a:solidFill>
                    <a:srgbClr val="474746"/>
                  </a:solidFill>
                </a:endParaRPr>
              </a:p>
            </p:txBody>
          </p:sp>
        </mc:Choice>
        <mc:Fallback xmlns="">
          <p:sp>
            <p:nvSpPr>
              <p:cNvPr id="25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190" y="1195697"/>
                <a:ext cx="756260" cy="216917"/>
              </a:xfrm>
              <a:prstGeom prst="rect">
                <a:avLst/>
              </a:prstGeom>
              <a:blipFill>
                <a:blip r:embed="rId2"/>
                <a:stretch>
                  <a:fillRect l="-8197" r="-19672" b="-8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Equation"/>
              <p:cNvSpPr txBox="1"/>
              <p:nvPr/>
            </p:nvSpPr>
            <p:spPr>
              <a:xfrm>
                <a:off x="3835967" y="1174442"/>
                <a:ext cx="445580" cy="26415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>
                  <a:solidFill>
                    <a:srgbClr val="474746"/>
                  </a:solidFill>
                </a:endParaRPr>
              </a:p>
            </p:txBody>
          </p:sp>
        </mc:Choice>
        <mc:Fallback xmlns="">
          <p:sp>
            <p:nvSpPr>
              <p:cNvPr id="25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967" y="1174442"/>
                <a:ext cx="445580" cy="264151"/>
              </a:xfrm>
              <a:prstGeom prst="rect">
                <a:avLst/>
              </a:prstGeom>
              <a:blipFill>
                <a:blip r:embed="rId3"/>
                <a:stretch>
                  <a:fillRect l="-19444" r="-50000" b="-3636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Equation"/>
              <p:cNvSpPr txBox="1"/>
              <p:nvPr/>
            </p:nvSpPr>
            <p:spPr>
              <a:xfrm>
                <a:off x="428943" y="1948516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43" y="1948516"/>
                <a:ext cx="307087" cy="542291"/>
              </a:xfrm>
              <a:prstGeom prst="rect">
                <a:avLst/>
              </a:prstGeom>
              <a:blipFill>
                <a:blip r:embed="rId4"/>
                <a:stretch>
                  <a:fillRect l="-24000" r="-20000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Equation"/>
              <p:cNvSpPr txBox="1"/>
              <p:nvPr/>
            </p:nvSpPr>
            <p:spPr>
              <a:xfrm>
                <a:off x="529125" y="1211013"/>
                <a:ext cx="114555" cy="16459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25" y="1211013"/>
                <a:ext cx="114555" cy="164593"/>
              </a:xfrm>
              <a:prstGeom prst="rect">
                <a:avLst/>
              </a:prstGeom>
              <a:blipFill>
                <a:blip r:embed="rId5"/>
                <a:stretch>
                  <a:fillRect l="-60000" r="-80000" b="-1214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Equation"/>
              <p:cNvSpPr txBox="1"/>
              <p:nvPr/>
            </p:nvSpPr>
            <p:spPr>
              <a:xfrm>
                <a:off x="1319210" y="1235778"/>
                <a:ext cx="116841" cy="11506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210" y="1235778"/>
                <a:ext cx="116841" cy="115063"/>
              </a:xfrm>
              <a:prstGeom prst="rect">
                <a:avLst/>
              </a:prstGeom>
              <a:blipFill>
                <a:blip r:embed="rId6"/>
                <a:stretch>
                  <a:fillRect l="-50000" r="-70000" b="-1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Equation"/>
              <p:cNvSpPr txBox="1"/>
              <p:nvPr/>
            </p:nvSpPr>
            <p:spPr>
              <a:xfrm>
                <a:off x="1304822" y="2112012"/>
                <a:ext cx="235241" cy="21529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822" y="2112012"/>
                <a:ext cx="235241" cy="215299"/>
              </a:xfrm>
              <a:prstGeom prst="rect">
                <a:avLst/>
              </a:prstGeom>
              <a:blipFill>
                <a:blip r:embed="rId7"/>
                <a:stretch>
                  <a:fillRect l="-31579" r="-36842" b="-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Equation"/>
              <p:cNvSpPr txBox="1"/>
              <p:nvPr/>
            </p:nvSpPr>
            <p:spPr>
              <a:xfrm>
                <a:off x="1877693" y="1948516"/>
                <a:ext cx="474473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693" y="1948516"/>
                <a:ext cx="474473" cy="542291"/>
              </a:xfrm>
              <a:prstGeom prst="rect">
                <a:avLst/>
              </a:prstGeom>
              <a:blipFill>
                <a:blip r:embed="rId8"/>
                <a:stretch>
                  <a:fillRect l="-13158" r="-13158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Equation"/>
              <p:cNvSpPr txBox="1"/>
              <p:nvPr/>
            </p:nvSpPr>
            <p:spPr>
              <a:xfrm>
                <a:off x="1271654" y="3736106"/>
                <a:ext cx="927214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654" y="3736106"/>
                <a:ext cx="927214" cy="542291"/>
              </a:xfrm>
              <a:prstGeom prst="rect">
                <a:avLst/>
              </a:prstGeom>
              <a:blipFill>
                <a:blip r:embed="rId9"/>
                <a:stretch>
                  <a:fillRect l="-5405" r="-4054" b="-227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Equation"/>
              <p:cNvSpPr txBox="1"/>
              <p:nvPr/>
            </p:nvSpPr>
            <p:spPr>
              <a:xfrm>
                <a:off x="2586862" y="3736106"/>
                <a:ext cx="117502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862" y="3736106"/>
                <a:ext cx="1175021" cy="542291"/>
              </a:xfrm>
              <a:prstGeom prst="rect">
                <a:avLst/>
              </a:prstGeom>
              <a:blipFill>
                <a:blip r:embed="rId10"/>
                <a:stretch>
                  <a:fillRect l="-8696" r="-11957" b="-227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Line"/>
          <p:cNvSpPr/>
          <p:nvPr/>
        </p:nvSpPr>
        <p:spPr>
          <a:xfrm>
            <a:off x="471652" y="1703794"/>
            <a:ext cx="3841172" cy="1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8" name="Line"/>
          <p:cNvSpPr/>
          <p:nvPr/>
        </p:nvSpPr>
        <p:spPr>
          <a:xfrm flipV="1">
            <a:off x="960841" y="1226979"/>
            <a:ext cx="1" cy="1277564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Equation"/>
              <p:cNvSpPr txBox="1"/>
              <p:nvPr/>
            </p:nvSpPr>
            <p:spPr>
              <a:xfrm>
                <a:off x="2000747" y="1235778"/>
                <a:ext cx="251666" cy="11506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𝑎𝑢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747" y="1235778"/>
                <a:ext cx="251666" cy="115063"/>
              </a:xfrm>
              <a:prstGeom prst="rect">
                <a:avLst/>
              </a:prstGeom>
              <a:blipFill>
                <a:blip r:embed="rId11"/>
                <a:stretch>
                  <a:fillRect l="-25000" r="-40000" b="-1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Equation"/>
              <p:cNvSpPr txBox="1"/>
              <p:nvPr/>
            </p:nvSpPr>
            <p:spPr>
              <a:xfrm>
                <a:off x="4165289" y="3736106"/>
                <a:ext cx="1483799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7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89" y="3736106"/>
                <a:ext cx="1483799" cy="542291"/>
              </a:xfrm>
              <a:prstGeom prst="rect">
                <a:avLst/>
              </a:prstGeom>
              <a:blipFill>
                <a:blip r:embed="rId12"/>
                <a:stretch>
                  <a:fillRect l="-4237" r="-5932" b="-227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Equation"/>
              <p:cNvSpPr txBox="1"/>
              <p:nvPr/>
            </p:nvSpPr>
            <p:spPr>
              <a:xfrm>
                <a:off x="2951715" y="2118963"/>
                <a:ext cx="224826" cy="21199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7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15" y="2118963"/>
                <a:ext cx="224826" cy="211997"/>
              </a:xfrm>
              <a:prstGeom prst="rect">
                <a:avLst/>
              </a:prstGeom>
              <a:blipFill>
                <a:blip r:embed="rId13"/>
                <a:stretch>
                  <a:fillRect l="-31579" r="-42105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Equation"/>
              <p:cNvSpPr txBox="1"/>
              <p:nvPr/>
            </p:nvSpPr>
            <p:spPr>
              <a:xfrm>
                <a:off x="3874041" y="2124263"/>
                <a:ext cx="360971" cy="21199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7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041" y="2124263"/>
                <a:ext cx="360971" cy="211997"/>
              </a:xfrm>
              <a:prstGeom prst="rect">
                <a:avLst/>
              </a:prstGeom>
              <a:blipFill>
                <a:blip r:embed="rId14"/>
                <a:stretch>
                  <a:fillRect l="-20690" r="-27586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Equation"/>
              <p:cNvSpPr txBox="1"/>
              <p:nvPr/>
            </p:nvSpPr>
            <p:spPr>
              <a:xfrm>
                <a:off x="422593" y="3719624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7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93" y="3719624"/>
                <a:ext cx="307087" cy="542291"/>
              </a:xfrm>
              <a:prstGeom prst="rect">
                <a:avLst/>
              </a:prstGeom>
              <a:blipFill>
                <a:blip r:embed="rId15"/>
                <a:stretch>
                  <a:fillRect l="-24000" t="-2273" r="-20000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Equation"/>
              <p:cNvSpPr txBox="1"/>
              <p:nvPr/>
            </p:nvSpPr>
            <p:spPr>
              <a:xfrm>
                <a:off x="522775" y="2982121"/>
                <a:ext cx="114555" cy="16459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7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75" y="2982121"/>
                <a:ext cx="114555" cy="164593"/>
              </a:xfrm>
              <a:prstGeom prst="rect">
                <a:avLst/>
              </a:prstGeom>
              <a:blipFill>
                <a:blip r:embed="rId16"/>
                <a:stretch>
                  <a:fillRect l="-60000" r="-90000" b="-11428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7" name="Line"/>
          <p:cNvSpPr/>
          <p:nvPr/>
        </p:nvSpPr>
        <p:spPr>
          <a:xfrm>
            <a:off x="465302" y="3474902"/>
            <a:ext cx="5186410" cy="1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8" name="Line"/>
          <p:cNvSpPr/>
          <p:nvPr/>
        </p:nvSpPr>
        <p:spPr>
          <a:xfrm flipV="1">
            <a:off x="954491" y="2998087"/>
            <a:ext cx="1" cy="1277564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Equation"/>
              <p:cNvSpPr txBox="1"/>
              <p:nvPr/>
            </p:nvSpPr>
            <p:spPr>
              <a:xfrm>
                <a:off x="4696814" y="2958461"/>
                <a:ext cx="538396" cy="23545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7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814" y="2958461"/>
                <a:ext cx="538396" cy="235459"/>
              </a:xfrm>
              <a:prstGeom prst="rect">
                <a:avLst/>
              </a:prstGeom>
              <a:blipFill>
                <a:blip r:embed="rId17"/>
                <a:stretch>
                  <a:fillRect l="-20930" r="-25581" b="-6842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Equation"/>
              <p:cNvSpPr txBox="1"/>
              <p:nvPr/>
            </p:nvSpPr>
            <p:spPr>
              <a:xfrm>
                <a:off x="1511329" y="2989614"/>
                <a:ext cx="511670" cy="14960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8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29" y="2989614"/>
                <a:ext cx="511670" cy="149607"/>
              </a:xfrm>
              <a:prstGeom prst="rect">
                <a:avLst/>
              </a:prstGeom>
              <a:blipFill>
                <a:blip r:embed="rId18"/>
                <a:stretch>
                  <a:fillRect l="-12195" r="-26829" b="-11538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Equation"/>
              <p:cNvSpPr txBox="1"/>
              <p:nvPr/>
            </p:nvSpPr>
            <p:spPr>
              <a:xfrm>
                <a:off x="3099113" y="3011839"/>
                <a:ext cx="235318" cy="11684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𝑢𝑣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8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13" y="3011839"/>
                <a:ext cx="235318" cy="116841"/>
              </a:xfrm>
              <a:prstGeom prst="rect">
                <a:avLst/>
              </a:prstGeom>
              <a:blipFill>
                <a:blip r:embed="rId19"/>
                <a:stretch>
                  <a:fillRect l="-25000" r="-40000" b="-1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1" animBg="1" advAuto="0"/>
      <p:bldP spid="264" grpId="2" animBg="1" advAuto="0"/>
      <p:bldP spid="265" grpId="5" animBg="1" advAuto="0"/>
      <p:bldP spid="266" grpId="6" animBg="1" advAuto="0"/>
      <p:bldP spid="270" grpId="7" animBg="1" advAuto="0"/>
      <p:bldP spid="271" grpId="3" animBg="1" advAuto="0"/>
      <p:bldP spid="272" grpId="4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646167-418D-B942-88CC-5C2EC2D01A5E}"/>
              </a:ext>
            </a:extLst>
          </p:cNvPr>
          <p:cNvSpPr txBox="1"/>
          <p:nvPr/>
        </p:nvSpPr>
        <p:spPr>
          <a:xfrm>
            <a:off x="1461754" y="3483736"/>
            <a:ext cx="73892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ja-JP" altLang="en-US"/>
              <a:t>叫做分子布局</a:t>
            </a:r>
            <a:r>
              <a:rPr lang="zh-CN" altLang="en-US" dirty="0"/>
              <a:t>（</a:t>
            </a:r>
            <a:r>
              <a:rPr lang="en-US" dirty="0"/>
              <a:t>numerator-layout </a:t>
            </a:r>
            <a:r>
              <a:rPr lang="ja-JP" altLang="en-US"/>
              <a:t>或</a:t>
            </a:r>
            <a:r>
              <a:rPr lang="en-US" dirty="0"/>
              <a:t> Jacobian formulation</a:t>
            </a:r>
            <a:r>
              <a:rPr lang="zh-CN" altLang="en-US" dirty="0"/>
              <a:t>）， </a:t>
            </a:r>
            <a:r>
              <a:rPr lang="ja-JP" altLang="en-US"/>
              <a:t>是行矢量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8BAF6-FC85-8D4F-9590-1E8BAE77EC2E}"/>
              </a:ext>
            </a:extLst>
          </p:cNvPr>
          <p:cNvSpPr txBox="1"/>
          <p:nvPr/>
        </p:nvSpPr>
        <p:spPr>
          <a:xfrm>
            <a:off x="1461757" y="4120078"/>
            <a:ext cx="762003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ja-JP" altLang="en-US"/>
              <a:t>叫做分母布局</a:t>
            </a:r>
            <a:r>
              <a:rPr lang="zh-CN" altLang="en-US" dirty="0"/>
              <a:t>（</a:t>
            </a:r>
            <a:r>
              <a:rPr lang="en-US" dirty="0"/>
              <a:t>denominator-layout </a:t>
            </a:r>
            <a:r>
              <a:rPr lang="ja-JP" altLang="en-US"/>
              <a:t>或</a:t>
            </a:r>
            <a:r>
              <a:rPr lang="en-US" dirty="0"/>
              <a:t> H</a:t>
            </a:r>
            <a:r>
              <a:rPr lang="en-US" altLang="zh-CN" dirty="0"/>
              <a:t>essian</a:t>
            </a:r>
            <a:r>
              <a:rPr lang="en-US" dirty="0"/>
              <a:t> formulation</a:t>
            </a:r>
            <a:r>
              <a:rPr lang="zh-CN" altLang="en-US" dirty="0"/>
              <a:t>），</a:t>
            </a:r>
            <a:r>
              <a:rPr lang="ja-JP" altLang="en-US"/>
              <a:t>是列矢量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14605B-0846-6F49-A298-90F6C01EE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563" y="894366"/>
            <a:ext cx="1485900" cy="229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457EAE-7599-0D40-9DC3-F980E4DAD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322" y="371431"/>
            <a:ext cx="1917700" cy="210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4C3A15-C3AC-4A44-8470-04B68C934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643" y="1425531"/>
            <a:ext cx="1181100" cy="146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936D88-DFB4-2F40-B140-7E6EB9D05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96" y="281547"/>
            <a:ext cx="800100" cy="31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C03A30-B2D2-8141-864F-D4C069F41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75" y="4171393"/>
            <a:ext cx="698500" cy="266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FE0C7F-3768-D646-9A2A-1D20D3F5D1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775" y="3535051"/>
            <a:ext cx="685800" cy="266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ckTemplate-AWS">
  <a:themeElements>
    <a:clrScheme name="DeckTemplate-AWS">
      <a:dk1>
        <a:srgbClr val="474746"/>
      </a:dk1>
      <a:lt1>
        <a:srgbClr val="FFFFFF"/>
      </a:lt1>
      <a:dk2>
        <a:srgbClr val="A7A7A7"/>
      </a:dk2>
      <a:lt2>
        <a:srgbClr val="535353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0000FF"/>
      </a:hlink>
      <a:folHlink>
        <a:srgbClr val="FF00FF"/>
      </a:folHlink>
    </a:clrScheme>
    <a:fontScheme name="DeckTemplate-AW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ckTemplate-AW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7474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ckTemplate-AWS">
  <a:themeElements>
    <a:clrScheme name="DeckTemplate-AW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0000FF"/>
      </a:hlink>
      <a:folHlink>
        <a:srgbClr val="FF00FF"/>
      </a:folHlink>
    </a:clrScheme>
    <a:fontScheme name="DeckTemplate-AW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ckTemplate-AW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7474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1038</Words>
  <Application>Microsoft Macintosh PowerPoint</Application>
  <PresentationFormat>On-screen Show (16:9)</PresentationFormat>
  <Paragraphs>335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Cambria Math</vt:lpstr>
      <vt:lpstr>Menlo</vt:lpstr>
      <vt:lpstr>DeckTemplate-AWS</vt:lpstr>
      <vt:lpstr>PowerPoint Presentation</vt:lpstr>
      <vt:lpstr>概要</vt:lpstr>
      <vt:lpstr>矩阵微积分</vt:lpstr>
      <vt:lpstr>标量求导回顾</vt:lpstr>
      <vt:lpstr>次导数</vt:lpstr>
      <vt:lpstr>梯度</vt:lpstr>
      <vt:lpstr>PowerPoint Presentation</vt:lpstr>
      <vt:lpstr>例子</vt:lpstr>
      <vt:lpstr>PowerPoint Presentation</vt:lpstr>
      <vt:lpstr>PowerPoint Presentation</vt:lpstr>
      <vt:lpstr>例子</vt:lpstr>
      <vt:lpstr>推广到矩阵</vt:lpstr>
      <vt:lpstr>链式法则</vt:lpstr>
      <vt:lpstr>链式法则</vt:lpstr>
      <vt:lpstr>PowerPoint Presentation</vt:lpstr>
      <vt:lpstr>PowerPoint Presentation</vt:lpstr>
      <vt:lpstr>PowerPoint Presentation</vt:lpstr>
      <vt:lpstr>PowerPoint Presentation</vt:lpstr>
      <vt:lpstr>自动微分法</vt:lpstr>
      <vt:lpstr>自动微分（AD）</vt:lpstr>
      <vt:lpstr>计算图</vt:lpstr>
      <vt:lpstr>计算图</vt:lpstr>
      <vt:lpstr>计算图</vt:lpstr>
      <vt:lpstr>两种模式</vt:lpstr>
      <vt:lpstr>逆向传播 </vt:lpstr>
      <vt:lpstr>逆向传播 </vt:lpstr>
      <vt:lpstr>逆向传播 </vt:lpstr>
      <vt:lpstr>逆向传播 </vt:lpstr>
      <vt:lpstr>逆向传播 总结</vt:lpstr>
      <vt:lpstr>复杂度</vt:lpstr>
      <vt:lpstr>[拓展]  再具体化（re-materialization）</vt:lpstr>
      <vt:lpstr>再具体化（re-materialization）</vt:lpstr>
      <vt:lpstr>复杂度</vt:lpstr>
      <vt:lpstr>总结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43</cp:revision>
  <dcterms:modified xsi:type="dcterms:W3CDTF">2019-08-22T23:58:25Z</dcterms:modified>
</cp:coreProperties>
</file>