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65" r:id="rId5"/>
    <p:sldId id="259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A846F-E9D1-18BE-3F48-90352CF0F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804002-DA40-E5F1-317F-344B42014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9585E9-9042-4238-DC2C-1B001CABA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F345-E64C-4B17-AEB0-9F975538DF18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1EB09A-2567-D007-C577-3A60B610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2F5093-9D8E-6F78-B596-A15D75CA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597C-977E-4DCE-AD9F-7B8B40AEA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235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132BE-5971-C428-69AD-EADE068F0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A0D5CA-517E-39F7-8064-D0E7925C5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A48D59-58B3-5C43-9E0B-5F9709A8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F345-E64C-4B17-AEB0-9F975538DF18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5ACD9C-629F-123B-2AD7-6DD75D40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3B8CD4-248C-2867-61F8-6EA9C51A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597C-977E-4DCE-AD9F-7B8B40AEA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91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C216B3-50C0-ABAA-9C06-60105C2AB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93EC9E-C588-AA18-A8E7-1A706CC54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BD6864-FC70-36FF-5996-E9851DFA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F345-E64C-4B17-AEB0-9F975538DF18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24C08-EFBA-2FB0-4D60-5E1A03F8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5F503A-DF5F-F705-0C4F-6C954BA8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597C-977E-4DCE-AD9F-7B8B40AEA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887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43102-040E-B2E0-35D0-A9A55E4C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7C2698-F97B-9129-DC41-1546E0737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D213D4-37BC-6DAE-E80F-B6B151DE9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F345-E64C-4B17-AEB0-9F975538DF18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B57181-C0C9-C9DA-8E3A-122877B1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D67F5A-8F03-BC5E-E648-762E5113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597C-977E-4DCE-AD9F-7B8B40AEA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360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B1DE6-74B1-688E-1AC6-BFF9E5B1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B3DF2D-882A-D304-E05D-C9E01EE3D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E60DEF-E3D4-898B-DEB3-888DFE61D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F345-E64C-4B17-AEB0-9F975538DF18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BC2769-DD5F-C8B1-5732-1358F406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C3D603-140B-0314-7B28-85E79284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597C-977E-4DCE-AD9F-7B8B40AEA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410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4B0C5-D469-FDD1-7EAF-A627F77B4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9EB2AC-8875-C7DA-4A63-5825DEAEB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F3B952-8568-CEB6-5B8A-8C40C5F6A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BD684A-9707-EE92-A72D-CB335730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F345-E64C-4B17-AEB0-9F975538DF18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BD4E67-B443-093B-D3A4-30EF9DC62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E58A54-998C-D3ED-9943-F5CE7296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597C-977E-4DCE-AD9F-7B8B40AEA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049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DCF89-7E61-A85F-A1E4-E58C5C73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82610E-72B5-A812-5062-2B0BC892C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B5B79F-2EF6-26D9-7616-144884B83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6CACE3-72D2-2FDD-76C7-E931F9F23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C29FF8F-387F-AC88-6566-A9F51CBD9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B78382E-D587-255D-F5FA-23B025E6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F345-E64C-4B17-AEB0-9F975538DF18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62A4502-70CF-00E4-9DF3-7CAC1DA3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91F0A3-0ED7-8001-86FE-909C7618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597C-977E-4DCE-AD9F-7B8B40AEA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229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DB8C9-1241-B6DA-056A-7686509F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60A9A02-7A2F-6DD5-2841-F463B413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F345-E64C-4B17-AEB0-9F975538DF18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7F6FFC-F31B-FE41-1326-31B69657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317F03-EEE4-0F00-BAD1-E632DDD6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597C-977E-4DCE-AD9F-7B8B40AEA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599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69BF7E0-10F1-40B1-5AD5-6D45BF95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F345-E64C-4B17-AEB0-9F975538DF18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43E5FE3-02EB-473F-BEFB-9D4F2987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CF53B3-6365-5806-49CC-71C600B0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597C-977E-4DCE-AD9F-7B8B40AEA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50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0A69A-2EC4-6BE4-6E31-EF98AA8F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27A957-835F-6C7A-46BE-230170C38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0771AB-0F75-51E7-1FC3-053FD449F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43AF1C-82D6-7641-BF63-D23FDB1BB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F345-E64C-4B17-AEB0-9F975538DF18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430C0B-53FB-01BC-30AF-4821B9BE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F9D3E8-5859-A317-CD59-11A85D7E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597C-977E-4DCE-AD9F-7B8B40AEA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05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3EAA2-DBBD-B606-B341-F3D71A86D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62409A7-CA26-27A0-0AED-FBD2CAB23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851864-E01C-0DD5-83E3-C15B38CDD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AB7403-106D-2048-76E3-980553D57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F345-E64C-4B17-AEB0-9F975538DF18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589F1F-CCA1-ED97-BF78-C4CB8A3C6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A9C047-77A7-D316-75C3-D4F6DD083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597C-977E-4DCE-AD9F-7B8B40AEA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779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4990E7-3013-037C-3372-5A785EF42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83591E-F5C4-AED8-B936-44E633FDD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4F72D7-19C9-D920-2C4C-7F27CC4A4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4F345-E64C-4B17-AEB0-9F975538DF18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8015A8-D6DB-4AF2-4B6E-2966889EE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870790-C09E-EB2B-4676-1D5863AE6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9597C-977E-4DCE-AD9F-7B8B40AEA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391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A569582D-2FF5-9DB6-3924-D9ECE16B7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160571"/>
              </p:ext>
            </p:extLst>
          </p:nvPr>
        </p:nvGraphicFramePr>
        <p:xfrm>
          <a:off x="643467" y="1096106"/>
          <a:ext cx="10905069" cy="4665806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699633">
                  <a:extLst>
                    <a:ext uri="{9D8B030D-6E8A-4147-A177-3AD203B41FA5}">
                      <a16:colId xmlns:a16="http://schemas.microsoft.com/office/drawing/2014/main" val="1563500734"/>
                    </a:ext>
                  </a:extLst>
                </a:gridCol>
                <a:gridCol w="541859">
                  <a:extLst>
                    <a:ext uri="{9D8B030D-6E8A-4147-A177-3AD203B41FA5}">
                      <a16:colId xmlns:a16="http://schemas.microsoft.com/office/drawing/2014/main" val="1812324510"/>
                    </a:ext>
                  </a:extLst>
                </a:gridCol>
                <a:gridCol w="465222">
                  <a:extLst>
                    <a:ext uri="{9D8B030D-6E8A-4147-A177-3AD203B41FA5}">
                      <a16:colId xmlns:a16="http://schemas.microsoft.com/office/drawing/2014/main" val="3183932029"/>
                    </a:ext>
                  </a:extLst>
                </a:gridCol>
                <a:gridCol w="642880">
                  <a:extLst>
                    <a:ext uri="{9D8B030D-6E8A-4147-A177-3AD203B41FA5}">
                      <a16:colId xmlns:a16="http://schemas.microsoft.com/office/drawing/2014/main" val="2508903997"/>
                    </a:ext>
                  </a:extLst>
                </a:gridCol>
                <a:gridCol w="618495">
                  <a:extLst>
                    <a:ext uri="{9D8B030D-6E8A-4147-A177-3AD203B41FA5}">
                      <a16:colId xmlns:a16="http://schemas.microsoft.com/office/drawing/2014/main" val="327168147"/>
                    </a:ext>
                  </a:extLst>
                </a:gridCol>
                <a:gridCol w="2668524">
                  <a:extLst>
                    <a:ext uri="{9D8B030D-6E8A-4147-A177-3AD203B41FA5}">
                      <a16:colId xmlns:a16="http://schemas.microsoft.com/office/drawing/2014/main" val="2624168247"/>
                    </a:ext>
                  </a:extLst>
                </a:gridCol>
                <a:gridCol w="541859">
                  <a:extLst>
                    <a:ext uri="{9D8B030D-6E8A-4147-A177-3AD203B41FA5}">
                      <a16:colId xmlns:a16="http://schemas.microsoft.com/office/drawing/2014/main" val="3466759118"/>
                    </a:ext>
                  </a:extLst>
                </a:gridCol>
                <a:gridCol w="465222">
                  <a:extLst>
                    <a:ext uri="{9D8B030D-6E8A-4147-A177-3AD203B41FA5}">
                      <a16:colId xmlns:a16="http://schemas.microsoft.com/office/drawing/2014/main" val="133708236"/>
                    </a:ext>
                  </a:extLst>
                </a:gridCol>
                <a:gridCol w="642880">
                  <a:extLst>
                    <a:ext uri="{9D8B030D-6E8A-4147-A177-3AD203B41FA5}">
                      <a16:colId xmlns:a16="http://schemas.microsoft.com/office/drawing/2014/main" val="2112655631"/>
                    </a:ext>
                  </a:extLst>
                </a:gridCol>
                <a:gridCol w="618495">
                  <a:extLst>
                    <a:ext uri="{9D8B030D-6E8A-4147-A177-3AD203B41FA5}">
                      <a16:colId xmlns:a16="http://schemas.microsoft.com/office/drawing/2014/main" val="3313146725"/>
                    </a:ext>
                  </a:extLst>
                </a:gridCol>
              </a:tblGrid>
              <a:tr h="214219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EI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093956"/>
                  </a:ext>
                </a:extLst>
              </a:tr>
              <a:tr h="214219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Atender Rostros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Ignorar Rostros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30509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AIC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F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r-ajustada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AIC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F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r-ajustada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591112"/>
                  </a:ext>
                </a:extLst>
              </a:tr>
              <a:tr h="38142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value</a:t>
                      </a:r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~ EDAD + </a:t>
                      </a:r>
                      <a:r>
                        <a:rPr lang="es-E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MoCA</a:t>
                      </a:r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+ </a:t>
                      </a:r>
                      <a:r>
                        <a:rPr lang="es-E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CRI_Total</a:t>
                      </a:r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+ </a:t>
                      </a:r>
                      <a:r>
                        <a:rPr lang="es-E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EDAD:CRI_Total</a:t>
                      </a:r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+  </a:t>
                      </a:r>
                      <a:r>
                        <a:rPr lang="es-E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MoCA:CRI_Total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639.12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7.101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0.1284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3.85E-06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value</a:t>
                      </a:r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~ EDAD * ESCOLARIDAD * </a:t>
                      </a:r>
                      <a:r>
                        <a:rPr lang="es-E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MoCA</a:t>
                      </a:r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* </a:t>
                      </a:r>
                      <a:r>
                        <a:rPr lang="es-E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CRI_Total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516.77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5.653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0.2521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1.59E-09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31637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 dirty="0">
                          <a:effectLst/>
                        </a:rPr>
                        <a:t>β</a:t>
                      </a:r>
                      <a:endParaRPr lang="el-G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t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β</a:t>
                      </a:r>
                      <a:endParaRPr lang="el-G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t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518646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(Intercept)   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156.993636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2.716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0.00717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(Intercept) 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-2.39E+03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-2.409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0.01694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272676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EDAD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 dirty="0">
                          <a:effectLst/>
                        </a:rPr>
                        <a:t>-0.232926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-1.385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0.16762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EDAD 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4.53E+01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2.526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0.01235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16939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ESCOLARIDAD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1.76E+02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3.098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0.00224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736750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MoCA</a:t>
                      </a:r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-4.532997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-2.294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0.02281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MoCA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8.37E+01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2.33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0.02087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353691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CRI_Total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-1.195784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-2.332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0.02067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CRI_Total 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1.70E+01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1.848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0.0662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801507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EDAD:ESCOLARIDAD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-3.27E+00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-3.182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0.0017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769595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EDAD:MoCA 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-1.57E+00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-2.419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0.01649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6291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ESCOLARIDAD:MoCA 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-6.16E+00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-2.999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0.00307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387281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EDAD:CRI_Total 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0.003327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2.161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0.03184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EDAD:CRI_Total 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-3.23E-01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-1.991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0.04785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881142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ESCOLARIDAD:CRI_Total  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-1.30E+00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-2.532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0.01214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954073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MoCA:CRI_Total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0.034965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2.004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0.04643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MoCA:CRI_Total  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-5.87E-01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-1.757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0.08056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439360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EDAD:ESCOLARIDAD:MoCA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1.14E-01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3.067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0.00248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734566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EDAD:ESCOLARIDAD:CRI_Total   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2.43E-02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2.677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0.00808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730707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EDAD:MoCA:CRI_Total 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1.12E-02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1.894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0.05979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03046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ESCOLARIDAD:MoCA:CRI_Total</a:t>
                      </a:r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4.54E-02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2.429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0.01605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85917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 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solidFill>
                            <a:srgbClr val="FF0000"/>
                          </a:solidFill>
                          <a:effectLst/>
                        </a:rPr>
                        <a:t>EDAD:ESCOLARIDAD:MoCA:CRI_Total </a:t>
                      </a:r>
                      <a:endParaRPr lang="es-E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-8.48E-04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-2.564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0.01113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616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96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BC54FB5A-8201-0C7E-C696-487387D050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B87A577-F0BC-C6F5-2B10-BBE41D33A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2209800" y="571500"/>
            <a:ext cx="3886200" cy="5715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CCA1020-00A3-2B91-82C2-9FD6961589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6514322" y="571500"/>
            <a:ext cx="3886200" cy="5715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0422148-023A-E47D-D631-A5DEE9BD0D58}"/>
              </a:ext>
            </a:extLst>
          </p:cNvPr>
          <p:cNvSpPr txBox="1"/>
          <p:nvPr/>
        </p:nvSpPr>
        <p:spPr>
          <a:xfrm>
            <a:off x="388776" y="289249"/>
            <a:ext cx="1290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ÍNDICE DE EFICIENCIA INVERSA </a:t>
            </a:r>
          </a:p>
          <a:p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D5F7DBA-0BC9-75F8-9178-01107003AD96}"/>
              </a:ext>
            </a:extLst>
          </p:cNvPr>
          <p:cNvSpPr txBox="1"/>
          <p:nvPr/>
        </p:nvSpPr>
        <p:spPr>
          <a:xfrm>
            <a:off x="3449995" y="104583"/>
            <a:ext cx="2064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ATENDER ROSTROS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DBD2EC4-2EBD-C16B-53BE-3A33792FA3E4}"/>
              </a:ext>
            </a:extLst>
          </p:cNvPr>
          <p:cNvSpPr txBox="1"/>
          <p:nvPr/>
        </p:nvSpPr>
        <p:spPr>
          <a:xfrm>
            <a:off x="7564794" y="104583"/>
            <a:ext cx="2167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IGNORAR ROSTROS</a:t>
            </a:r>
          </a:p>
        </p:txBody>
      </p:sp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3D5913B3-08D3-76A1-64F2-B47D6FA3D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464321"/>
              </p:ext>
            </p:extLst>
          </p:nvPr>
        </p:nvGraphicFramePr>
        <p:xfrm>
          <a:off x="46655" y="6286500"/>
          <a:ext cx="484695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8678">
                  <a:extLst>
                    <a:ext uri="{9D8B030D-6E8A-4147-A177-3AD203B41FA5}">
                      <a16:colId xmlns:a16="http://schemas.microsoft.com/office/drawing/2014/main" val="389795676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93841905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709927295"/>
                    </a:ext>
                  </a:extLst>
                </a:gridCol>
                <a:gridCol w="848678">
                  <a:extLst>
                    <a:ext uri="{9D8B030D-6E8A-4147-A177-3AD203B41FA5}">
                      <a16:colId xmlns:a16="http://schemas.microsoft.com/office/drawing/2014/main" val="415686256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1266993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0450988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ATENDER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>
                          <a:effectLst/>
                        </a:rPr>
                        <a:t>β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IGNORAR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>
                          <a:effectLst/>
                        </a:rPr>
                        <a:t>β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326323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EDAD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-0.232926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0.16762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EDAD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4.53E+01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0.01235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25367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CRI_Total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-1.195784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0.02067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CRI_Total 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1.70E+01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0.0662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71366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81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BC54FB5A-8201-0C7E-C696-487387D050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E64AB91-72A1-EE6D-423C-CE2E636A89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2057400" y="571500"/>
            <a:ext cx="3886200" cy="5715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B655A37-6A7F-BDA4-A1E3-7D6D9978D4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6096000" y="571500"/>
            <a:ext cx="3886200" cy="5715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CB6E0BD-B4B7-5DE2-4543-6C687A9396A8}"/>
              </a:ext>
            </a:extLst>
          </p:cNvPr>
          <p:cNvSpPr txBox="1"/>
          <p:nvPr/>
        </p:nvSpPr>
        <p:spPr>
          <a:xfrm>
            <a:off x="388776" y="289249"/>
            <a:ext cx="1250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ÍNDICE DE EFICIENCIA INVERSA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FC36FB-C300-E04A-39FA-B4CD4FC5A24E}"/>
              </a:ext>
            </a:extLst>
          </p:cNvPr>
          <p:cNvSpPr txBox="1"/>
          <p:nvPr/>
        </p:nvSpPr>
        <p:spPr>
          <a:xfrm>
            <a:off x="3449995" y="104583"/>
            <a:ext cx="2064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ATENDER ROSTROS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7464ADD-26F6-4BEF-DBC3-37AFBF3F30F4}"/>
              </a:ext>
            </a:extLst>
          </p:cNvPr>
          <p:cNvSpPr txBox="1"/>
          <p:nvPr/>
        </p:nvSpPr>
        <p:spPr>
          <a:xfrm>
            <a:off x="7564794" y="104583"/>
            <a:ext cx="2167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IGNORAR ROSTROS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B71E5F25-FD4E-90F4-6523-FCD1D98FE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722639"/>
              </p:ext>
            </p:extLst>
          </p:nvPr>
        </p:nvGraphicFramePr>
        <p:xfrm>
          <a:off x="94861" y="6260063"/>
          <a:ext cx="484695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8678">
                  <a:extLst>
                    <a:ext uri="{9D8B030D-6E8A-4147-A177-3AD203B41FA5}">
                      <a16:colId xmlns:a16="http://schemas.microsoft.com/office/drawing/2014/main" val="389795676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93841905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709927295"/>
                    </a:ext>
                  </a:extLst>
                </a:gridCol>
                <a:gridCol w="848678">
                  <a:extLst>
                    <a:ext uri="{9D8B030D-6E8A-4147-A177-3AD203B41FA5}">
                      <a16:colId xmlns:a16="http://schemas.microsoft.com/office/drawing/2014/main" val="415686256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1266993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0450988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ATENDER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>
                          <a:effectLst/>
                        </a:rPr>
                        <a:t>β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P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IGNORAR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>
                          <a:effectLst/>
                        </a:rPr>
                        <a:t>β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326323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ESCOLARIDAD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ESCOLARIDAD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1.76E+02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0.00224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243772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MoCA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-4.532997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0.02281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MoCA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8.37E+01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0.02087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30387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59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4D32CD22-A78D-A955-2EDB-1AA29C6F3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376150"/>
              </p:ext>
            </p:extLst>
          </p:nvPr>
        </p:nvGraphicFramePr>
        <p:xfrm>
          <a:off x="643464" y="1200920"/>
          <a:ext cx="10905072" cy="4456159"/>
        </p:xfrm>
        <a:graphic>
          <a:graphicData uri="http://schemas.openxmlformats.org/drawingml/2006/table">
            <a:tbl>
              <a:tblPr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2823599">
                  <a:extLst>
                    <a:ext uri="{9D8B030D-6E8A-4147-A177-3AD203B41FA5}">
                      <a16:colId xmlns:a16="http://schemas.microsoft.com/office/drawing/2014/main" val="206073842"/>
                    </a:ext>
                  </a:extLst>
                </a:gridCol>
                <a:gridCol w="755746">
                  <a:extLst>
                    <a:ext uri="{9D8B030D-6E8A-4147-A177-3AD203B41FA5}">
                      <a16:colId xmlns:a16="http://schemas.microsoft.com/office/drawing/2014/main" val="1382249733"/>
                    </a:ext>
                  </a:extLst>
                </a:gridCol>
                <a:gridCol w="564145">
                  <a:extLst>
                    <a:ext uri="{9D8B030D-6E8A-4147-A177-3AD203B41FA5}">
                      <a16:colId xmlns:a16="http://schemas.microsoft.com/office/drawing/2014/main" val="1758231419"/>
                    </a:ext>
                  </a:extLst>
                </a:gridCol>
                <a:gridCol w="784668">
                  <a:extLst>
                    <a:ext uri="{9D8B030D-6E8A-4147-A177-3AD203B41FA5}">
                      <a16:colId xmlns:a16="http://schemas.microsoft.com/office/drawing/2014/main" val="1301086812"/>
                    </a:ext>
                  </a:extLst>
                </a:gridCol>
                <a:gridCol w="755746">
                  <a:extLst>
                    <a:ext uri="{9D8B030D-6E8A-4147-A177-3AD203B41FA5}">
                      <a16:colId xmlns:a16="http://schemas.microsoft.com/office/drawing/2014/main" val="3168395717"/>
                    </a:ext>
                  </a:extLst>
                </a:gridCol>
                <a:gridCol w="2360863">
                  <a:extLst>
                    <a:ext uri="{9D8B030D-6E8A-4147-A177-3AD203B41FA5}">
                      <a16:colId xmlns:a16="http://schemas.microsoft.com/office/drawing/2014/main" val="3114772064"/>
                    </a:ext>
                  </a:extLst>
                </a:gridCol>
                <a:gridCol w="755746">
                  <a:extLst>
                    <a:ext uri="{9D8B030D-6E8A-4147-A177-3AD203B41FA5}">
                      <a16:colId xmlns:a16="http://schemas.microsoft.com/office/drawing/2014/main" val="2938807032"/>
                    </a:ext>
                  </a:extLst>
                </a:gridCol>
                <a:gridCol w="564145">
                  <a:extLst>
                    <a:ext uri="{9D8B030D-6E8A-4147-A177-3AD203B41FA5}">
                      <a16:colId xmlns:a16="http://schemas.microsoft.com/office/drawing/2014/main" val="778118892"/>
                    </a:ext>
                  </a:extLst>
                </a:gridCol>
                <a:gridCol w="784668">
                  <a:extLst>
                    <a:ext uri="{9D8B030D-6E8A-4147-A177-3AD203B41FA5}">
                      <a16:colId xmlns:a16="http://schemas.microsoft.com/office/drawing/2014/main" val="1423725679"/>
                    </a:ext>
                  </a:extLst>
                </a:gridCol>
                <a:gridCol w="755746">
                  <a:extLst>
                    <a:ext uri="{9D8B030D-6E8A-4147-A177-3AD203B41FA5}">
                      <a16:colId xmlns:a16="http://schemas.microsoft.com/office/drawing/2014/main" val="4205461065"/>
                    </a:ext>
                  </a:extLst>
                </a:gridCol>
              </a:tblGrid>
              <a:tr h="353994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ÍNDICES ATENCIONALES</a:t>
                      </a:r>
                      <a:endParaRPr lang="es-MX" sz="1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899604"/>
                  </a:ext>
                </a:extLst>
              </a:tr>
              <a:tr h="35399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ÍNDICE DE AMPLIFICACIÓN</a:t>
                      </a:r>
                      <a:endParaRPr lang="es-MX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ÍNDICE DE SUPRESIÓN</a:t>
                      </a:r>
                      <a:endParaRPr lang="es-MX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458746"/>
                  </a:ext>
                </a:extLst>
              </a:tr>
              <a:tr h="35399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AIC</a:t>
                      </a:r>
                      <a:endParaRPr lang="es-MX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s-MX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r-ajustada</a:t>
                      </a:r>
                      <a:endParaRPr lang="es-MX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s-MX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AIC</a:t>
                      </a:r>
                      <a:endParaRPr lang="es-MX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s-MX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r-ajustada</a:t>
                      </a:r>
                      <a:endParaRPr lang="es-MX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s-MX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671786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 dirty="0" err="1">
                          <a:solidFill>
                            <a:srgbClr val="FF0000"/>
                          </a:solidFill>
                          <a:effectLst/>
                        </a:rPr>
                        <a:t>value</a:t>
                      </a:r>
                      <a:r>
                        <a:rPr lang="es-MX" sz="1400" u="none" strike="noStrike" cap="none" spc="0" dirty="0">
                          <a:solidFill>
                            <a:srgbClr val="FF0000"/>
                          </a:solidFill>
                          <a:effectLst/>
                        </a:rPr>
                        <a:t> ~ ESCOLARIDAD + </a:t>
                      </a:r>
                      <a:r>
                        <a:rPr lang="es-MX" sz="1400" u="none" strike="noStrike" cap="none" spc="0" dirty="0" err="1">
                          <a:solidFill>
                            <a:srgbClr val="FF0000"/>
                          </a:solidFill>
                          <a:effectLst/>
                        </a:rPr>
                        <a:t>MoCA</a:t>
                      </a:r>
                      <a:r>
                        <a:rPr lang="es-MX" sz="1400" u="none" strike="noStrike" cap="none" spc="0" dirty="0">
                          <a:solidFill>
                            <a:srgbClr val="FF0000"/>
                          </a:solidFill>
                          <a:effectLst/>
                        </a:rPr>
                        <a:t> + </a:t>
                      </a:r>
                      <a:r>
                        <a:rPr lang="es-MX" sz="1400" u="none" strike="noStrike" cap="none" spc="0" dirty="0" err="1">
                          <a:solidFill>
                            <a:srgbClr val="FF0000"/>
                          </a:solidFill>
                          <a:effectLst/>
                        </a:rPr>
                        <a:t>ESCOLARIDAD:MoCA</a:t>
                      </a:r>
                      <a:endParaRPr lang="es-MX" sz="1400" b="0" i="0" u="none" strike="noStrike" cap="none" spc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 dirty="0">
                          <a:solidFill>
                            <a:srgbClr val="FF0000"/>
                          </a:solidFill>
                          <a:effectLst/>
                        </a:rPr>
                        <a:t>2471.94</a:t>
                      </a:r>
                      <a:endParaRPr lang="es-MX" sz="1400" b="0" i="0" u="none" strike="noStrike" cap="none" spc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rgbClr val="FF0000"/>
                          </a:solidFill>
                          <a:effectLst/>
                        </a:rPr>
                        <a:t>3.636</a:t>
                      </a:r>
                      <a:endParaRPr lang="es-MX" sz="1400" b="0" i="0" u="none" strike="noStrike" cap="none" spc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 dirty="0">
                          <a:solidFill>
                            <a:srgbClr val="FF0000"/>
                          </a:solidFill>
                          <a:effectLst/>
                        </a:rPr>
                        <a:t>0.0368</a:t>
                      </a:r>
                      <a:endParaRPr lang="es-MX" sz="1400" b="0" i="0" u="none" strike="noStrike" cap="none" spc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 dirty="0">
                          <a:solidFill>
                            <a:srgbClr val="FF0000"/>
                          </a:solidFill>
                          <a:effectLst/>
                        </a:rPr>
                        <a:t>0.01376</a:t>
                      </a:r>
                      <a:endParaRPr lang="es-MX" sz="1400" b="0" i="0" u="none" strike="noStrike" cap="none" spc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value ~ EDAD + CRI_Total + EDAD:CRI_Total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2518.52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2.428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0.02028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0.06654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074473"/>
                  </a:ext>
                </a:extLst>
              </a:tr>
              <a:tr h="35399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β</a:t>
                      </a:r>
                      <a:endParaRPr lang="el-GR" sz="1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s-MX" sz="1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s-MX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β</a:t>
                      </a:r>
                      <a:endParaRPr lang="el-GR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s-MX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s-MX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161836"/>
                  </a:ext>
                </a:extLst>
              </a:tr>
              <a:tr h="35399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(Intercept)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6656.664</a:t>
                      </a:r>
                      <a:endParaRPr lang="es-MX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1.912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0.0573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(Intercept)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1673.6934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2.232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0.0267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604554"/>
                  </a:ext>
                </a:extLst>
              </a:tr>
              <a:tr h="35399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EDAD    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-34.6121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-2.438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0.0156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752919"/>
                  </a:ext>
                </a:extLst>
              </a:tr>
              <a:tr h="35399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ESCOLARIDAD </a:t>
                      </a:r>
                      <a:endParaRPr lang="es-MX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-423.013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-2.122</a:t>
                      </a:r>
                      <a:endParaRPr lang="es-MX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0.035</a:t>
                      </a:r>
                      <a:endParaRPr lang="es-MX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551897"/>
                  </a:ext>
                </a:extLst>
              </a:tr>
              <a:tr h="35399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MoCA 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-251.288</a:t>
                      </a:r>
                      <a:endParaRPr lang="es-MX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-1.966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0.0506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220617"/>
                  </a:ext>
                </a:extLst>
              </a:tr>
              <a:tr h="35399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CRI_Total   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-13.1117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-1.818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0.0706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884582"/>
                  </a:ext>
                </a:extLst>
              </a:tr>
              <a:tr h="35399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 dirty="0" err="1">
                          <a:solidFill>
                            <a:srgbClr val="FF0000"/>
                          </a:solidFill>
                          <a:effectLst/>
                        </a:rPr>
                        <a:t>ESCOLARIDAD:MoCA</a:t>
                      </a:r>
                      <a:r>
                        <a:rPr lang="es-MX" sz="1400" u="none" strike="noStrike" cap="none" spc="0" dirty="0">
                          <a:solidFill>
                            <a:srgbClr val="FF0000"/>
                          </a:solidFill>
                          <a:effectLst/>
                        </a:rPr>
                        <a:t>  </a:t>
                      </a:r>
                      <a:endParaRPr lang="es-MX" sz="1400" b="0" i="0" u="none" strike="noStrike" cap="none" spc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cap="none" spc="0" dirty="0">
                          <a:solidFill>
                            <a:srgbClr val="FF0000"/>
                          </a:solidFill>
                          <a:effectLst/>
                        </a:rPr>
                        <a:t>16.175</a:t>
                      </a:r>
                      <a:endParaRPr lang="es-MX" sz="1400" b="0" i="0" u="none" strike="noStrike" cap="none" spc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 dirty="0">
                          <a:solidFill>
                            <a:srgbClr val="FF0000"/>
                          </a:solidFill>
                          <a:effectLst/>
                        </a:rPr>
                        <a:t>2.211</a:t>
                      </a:r>
                      <a:endParaRPr lang="es-MX" sz="1400" b="0" i="0" u="none" strike="noStrike" cap="none" spc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 dirty="0">
                          <a:solidFill>
                            <a:srgbClr val="FF0000"/>
                          </a:solidFill>
                          <a:effectLst/>
                        </a:rPr>
                        <a:t>0.0281</a:t>
                      </a:r>
                      <a:endParaRPr lang="es-MX" sz="1400" b="0" i="0" u="none" strike="noStrike" cap="none" spc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008431"/>
                  </a:ext>
                </a:extLst>
              </a:tr>
              <a:tr h="35399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EDAD:CRI_Total   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0.2844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2.188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0.0298</a:t>
                      </a:r>
                      <a:endParaRPr lang="es-MX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281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78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9025C304-3600-369B-B7C6-75DD26C0F7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2209800" y="571500"/>
            <a:ext cx="3886200" cy="5715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E27CDC1-9768-1754-43E4-F5D77CD58A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6477000" y="571500"/>
            <a:ext cx="3886200" cy="5715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9877726-7D1A-1CD8-C6F0-F4B96F770AE9}"/>
              </a:ext>
            </a:extLst>
          </p:cNvPr>
          <p:cNvSpPr txBox="1"/>
          <p:nvPr/>
        </p:nvSpPr>
        <p:spPr>
          <a:xfrm>
            <a:off x="242597" y="111967"/>
            <a:ext cx="1729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ÍNDICES ATENCIONALES</a:t>
            </a: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BF1E37F3-2817-E2C1-1F90-D477C80CF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300543"/>
              </p:ext>
            </p:extLst>
          </p:nvPr>
        </p:nvGraphicFramePr>
        <p:xfrm>
          <a:off x="113523" y="6234717"/>
          <a:ext cx="4956493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8215">
                  <a:extLst>
                    <a:ext uri="{9D8B030D-6E8A-4147-A177-3AD203B41FA5}">
                      <a16:colId xmlns:a16="http://schemas.microsoft.com/office/drawing/2014/main" val="348145526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42212429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237603606"/>
                    </a:ext>
                  </a:extLst>
                </a:gridCol>
                <a:gridCol w="848678">
                  <a:extLst>
                    <a:ext uri="{9D8B030D-6E8A-4147-A177-3AD203B41FA5}">
                      <a16:colId xmlns:a16="http://schemas.microsoft.com/office/drawing/2014/main" val="101515818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8431402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29906401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AMPLIFICACION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>
                          <a:effectLst/>
                        </a:rPr>
                        <a:t>β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SUPRESION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>
                          <a:effectLst/>
                        </a:rPr>
                        <a:t>β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97634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EDAD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EDAD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-34.6121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0.0156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158325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CRI_Total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CRI_Total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-13.1117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 dirty="0">
                          <a:effectLst/>
                        </a:rPr>
                        <a:t>0.0706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3653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32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674A021-E8AB-F3EF-15C2-590227FD3C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1971870" y="571500"/>
            <a:ext cx="3886200" cy="5715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D99AFCB-920B-8C27-F4D4-101E41E50C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6096000" y="571500"/>
            <a:ext cx="3886200" cy="5715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661C027-F161-62A5-F546-82FEEA56349A}"/>
              </a:ext>
            </a:extLst>
          </p:cNvPr>
          <p:cNvSpPr txBox="1"/>
          <p:nvPr/>
        </p:nvSpPr>
        <p:spPr>
          <a:xfrm>
            <a:off x="242597" y="111967"/>
            <a:ext cx="1729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ÍNDICES ATENCIONALES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209062B-29F1-8DB2-F5B9-3AC47F803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328634"/>
              </p:ext>
            </p:extLst>
          </p:nvPr>
        </p:nvGraphicFramePr>
        <p:xfrm>
          <a:off x="54429" y="6225386"/>
          <a:ext cx="4956493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8215">
                  <a:extLst>
                    <a:ext uri="{9D8B030D-6E8A-4147-A177-3AD203B41FA5}">
                      <a16:colId xmlns:a16="http://schemas.microsoft.com/office/drawing/2014/main" val="348145526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42212429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237603606"/>
                    </a:ext>
                  </a:extLst>
                </a:gridCol>
                <a:gridCol w="848678">
                  <a:extLst>
                    <a:ext uri="{9D8B030D-6E8A-4147-A177-3AD203B41FA5}">
                      <a16:colId xmlns:a16="http://schemas.microsoft.com/office/drawing/2014/main" val="101515818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8431402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29906401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AMPLIFICACION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>
                          <a:effectLst/>
                        </a:rPr>
                        <a:t>β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p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SUPRESION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>
                          <a:effectLst/>
                        </a:rPr>
                        <a:t>β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97634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ESCOLARIDAD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-423.013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0.035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ESCOLARIDAD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26419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MoCA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-251.288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0.0506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MoCA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11941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19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14DB7A7-CB6B-B3E6-0CA5-831A440D1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517349"/>
              </p:ext>
            </p:extLst>
          </p:nvPr>
        </p:nvGraphicFramePr>
        <p:xfrm>
          <a:off x="643467" y="1026656"/>
          <a:ext cx="10905071" cy="4804701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524590">
                  <a:extLst>
                    <a:ext uri="{9D8B030D-6E8A-4147-A177-3AD203B41FA5}">
                      <a16:colId xmlns:a16="http://schemas.microsoft.com/office/drawing/2014/main" val="591526874"/>
                    </a:ext>
                  </a:extLst>
                </a:gridCol>
                <a:gridCol w="557990">
                  <a:extLst>
                    <a:ext uri="{9D8B030D-6E8A-4147-A177-3AD203B41FA5}">
                      <a16:colId xmlns:a16="http://schemas.microsoft.com/office/drawing/2014/main" val="1885188589"/>
                    </a:ext>
                  </a:extLst>
                </a:gridCol>
                <a:gridCol w="479072">
                  <a:extLst>
                    <a:ext uri="{9D8B030D-6E8A-4147-A177-3AD203B41FA5}">
                      <a16:colId xmlns:a16="http://schemas.microsoft.com/office/drawing/2014/main" val="199082595"/>
                    </a:ext>
                  </a:extLst>
                </a:gridCol>
                <a:gridCol w="662018">
                  <a:extLst>
                    <a:ext uri="{9D8B030D-6E8A-4147-A177-3AD203B41FA5}">
                      <a16:colId xmlns:a16="http://schemas.microsoft.com/office/drawing/2014/main" val="1411321809"/>
                    </a:ext>
                  </a:extLst>
                </a:gridCol>
                <a:gridCol w="557990">
                  <a:extLst>
                    <a:ext uri="{9D8B030D-6E8A-4147-A177-3AD203B41FA5}">
                      <a16:colId xmlns:a16="http://schemas.microsoft.com/office/drawing/2014/main" val="703587367"/>
                    </a:ext>
                  </a:extLst>
                </a:gridCol>
                <a:gridCol w="2787423">
                  <a:extLst>
                    <a:ext uri="{9D8B030D-6E8A-4147-A177-3AD203B41FA5}">
                      <a16:colId xmlns:a16="http://schemas.microsoft.com/office/drawing/2014/main" val="96716585"/>
                    </a:ext>
                  </a:extLst>
                </a:gridCol>
                <a:gridCol w="557990">
                  <a:extLst>
                    <a:ext uri="{9D8B030D-6E8A-4147-A177-3AD203B41FA5}">
                      <a16:colId xmlns:a16="http://schemas.microsoft.com/office/drawing/2014/main" val="2885359528"/>
                    </a:ext>
                  </a:extLst>
                </a:gridCol>
                <a:gridCol w="479072">
                  <a:extLst>
                    <a:ext uri="{9D8B030D-6E8A-4147-A177-3AD203B41FA5}">
                      <a16:colId xmlns:a16="http://schemas.microsoft.com/office/drawing/2014/main" val="2879642973"/>
                    </a:ext>
                  </a:extLst>
                </a:gridCol>
                <a:gridCol w="662018">
                  <a:extLst>
                    <a:ext uri="{9D8B030D-6E8A-4147-A177-3AD203B41FA5}">
                      <a16:colId xmlns:a16="http://schemas.microsoft.com/office/drawing/2014/main" val="426312836"/>
                    </a:ext>
                  </a:extLst>
                </a:gridCol>
                <a:gridCol w="636908">
                  <a:extLst>
                    <a:ext uri="{9D8B030D-6E8A-4147-A177-3AD203B41FA5}">
                      <a16:colId xmlns:a16="http://schemas.microsoft.com/office/drawing/2014/main" val="3548278691"/>
                    </a:ext>
                  </a:extLst>
                </a:gridCol>
              </a:tblGrid>
              <a:tr h="220596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D PRIMA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340724"/>
                  </a:ext>
                </a:extLst>
              </a:tr>
              <a:tr h="220596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Atender Rostros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Ignorar Rostros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569035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AIC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F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r-ajustada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AIC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F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r-ajustada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6149323"/>
                  </a:ext>
                </a:extLst>
              </a:tr>
              <a:tr h="39278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value</a:t>
                      </a:r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~ EDAD + </a:t>
                      </a:r>
                      <a:r>
                        <a:rPr lang="es-E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MoCA</a:t>
                      </a:r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+ </a:t>
                      </a:r>
                      <a:r>
                        <a:rPr lang="es-E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CRI_Total</a:t>
                      </a:r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+ </a:t>
                      </a:r>
                      <a:r>
                        <a:rPr lang="es-E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EDAD:MoCA</a:t>
                      </a:r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+ </a:t>
                      </a:r>
                      <a:r>
                        <a:rPr lang="es-E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MoCA:CRI_Total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-343.23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5.948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0.1068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3.73E-05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value</a:t>
                      </a:r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~ EDAD * ESCOLARIDAD * </a:t>
                      </a:r>
                      <a:r>
                        <a:rPr lang="es-E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MoCA</a:t>
                      </a:r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* </a:t>
                      </a:r>
                      <a:r>
                        <a:rPr lang="es-E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CRI_Total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-329.92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2.912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0.1217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3.61E-04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8523786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β</a:t>
                      </a:r>
                      <a:endParaRPr lang="el-G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t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β</a:t>
                      </a:r>
                      <a:endParaRPr lang="el-G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t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6398191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(Intercept)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-6.083819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-1.261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0.2088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(Intercept)   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2.56E+02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1.973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0.0499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574649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EDAD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-0.124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-1.885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0.0609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EDAD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-4.955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-2.116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0.03565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0272034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ESCOLARIDAD 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-1.77E+01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-2.387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0.01796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2563411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MoCA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0.339838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1.921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0.0561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MoCA        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-8.863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-1.889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0.06044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0793938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CRI_Total</a:t>
                      </a:r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-0.110826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2.047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0.042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CRI_Total  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-1.803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-1.502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0.13472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926117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EDAD:ESCOLARIDAD 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3.49E-01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2.603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0.00998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1248751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EDAD:MoCA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0.004229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1.752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0.0812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EDAD:MoCA 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1.74E-01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2.043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0.04237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2331761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ESCOLARIDAD:MoCA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6.23E-01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2.322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0.02131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834775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EDAD:CRI_Total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3.55E-02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1.673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0.09587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8567357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ESCOLARIDAD:CRI_Total   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1.28E-01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1.909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0.05777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760205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MoCA:CRI_Total</a:t>
                      </a:r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-0.003953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-1.985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0.0485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MoCA:CRI_Total          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6.28E-02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1.439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0.15187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6977793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 dirty="0">
                          <a:effectLst/>
                        </a:rPr>
                        <a:t> 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 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 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EDAD:ESCOLARIDAD:MoCA</a:t>
                      </a:r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-1.23E-02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-2.516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0.01269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0195906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 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EDAD:ESCOLARIDAD:CRI_Total</a:t>
                      </a:r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-2.52E-03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-2.129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0.03453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2318512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EDAD:MoCA:CRI_Total       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-1.24E-03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-1.601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0.11095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7931290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 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ESCOLARIDAD:MoCA:CRI_Total    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-4.49E-03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-1.838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0.06756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250031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 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EDAD:ESCOLARIDAD:MoCA:CRI_Total</a:t>
                      </a:r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8.82E-05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2.042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0.04257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3352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56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C7FC892-D43C-558A-EDB2-3463C35F8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2209800" y="571500"/>
            <a:ext cx="3886200" cy="5715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A2C7A48-F011-D1D1-3403-FC358FF97C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6197081" y="571500"/>
            <a:ext cx="3886200" cy="5715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0FB7B96-2BD6-9B2C-BE8D-658BC0218C53}"/>
              </a:ext>
            </a:extLst>
          </p:cNvPr>
          <p:cNvSpPr txBox="1"/>
          <p:nvPr/>
        </p:nvSpPr>
        <p:spPr>
          <a:xfrm>
            <a:off x="388775" y="289249"/>
            <a:ext cx="1421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EFICIENCIA MEMORIA DE TRABAJO</a:t>
            </a:r>
          </a:p>
          <a:p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DA6D6BE-BBC8-7F39-5487-82CCF65EF43E}"/>
              </a:ext>
            </a:extLst>
          </p:cNvPr>
          <p:cNvSpPr txBox="1"/>
          <p:nvPr/>
        </p:nvSpPr>
        <p:spPr>
          <a:xfrm>
            <a:off x="3449995" y="104583"/>
            <a:ext cx="2064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ATENDER ROSTROS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C528C1F-329A-96F3-316B-9C816C4E4A1B}"/>
              </a:ext>
            </a:extLst>
          </p:cNvPr>
          <p:cNvSpPr txBox="1"/>
          <p:nvPr/>
        </p:nvSpPr>
        <p:spPr>
          <a:xfrm>
            <a:off x="7564794" y="104583"/>
            <a:ext cx="2167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IGNORAR ROSTROS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0C3ED6D8-83CF-18EF-B717-644F42C54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446359"/>
              </p:ext>
            </p:extLst>
          </p:nvPr>
        </p:nvGraphicFramePr>
        <p:xfrm>
          <a:off x="76200" y="6242101"/>
          <a:ext cx="491045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0428">
                  <a:extLst>
                    <a:ext uri="{9D8B030D-6E8A-4147-A177-3AD203B41FA5}">
                      <a16:colId xmlns:a16="http://schemas.microsoft.com/office/drawing/2014/main" val="332088452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11832347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118130781"/>
                    </a:ext>
                  </a:extLst>
                </a:gridCol>
                <a:gridCol w="880428">
                  <a:extLst>
                    <a:ext uri="{9D8B030D-6E8A-4147-A177-3AD203B41FA5}">
                      <a16:colId xmlns:a16="http://schemas.microsoft.com/office/drawing/2014/main" val="386752331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4077924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41661132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ATENDER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>
                          <a:effectLst/>
                        </a:rPr>
                        <a:t>β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IGNORAR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>
                          <a:effectLst/>
                        </a:rPr>
                        <a:t>β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99899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EDAD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-0.124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0.0609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EDAD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-4.955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0.03565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088441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CRI_Total 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-0.110826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0.042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CRI_Total  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-1.803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0.13472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81763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73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4017579-ACAE-6311-7909-1CE1291DF0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1990531" y="571500"/>
            <a:ext cx="3886200" cy="5715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0A03F7F-F235-73B5-142F-847996967B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6096000" y="571500"/>
            <a:ext cx="3886200" cy="5715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08A71AA-B538-6B4B-FAE8-56788B7B951D}"/>
              </a:ext>
            </a:extLst>
          </p:cNvPr>
          <p:cNvSpPr txBox="1"/>
          <p:nvPr/>
        </p:nvSpPr>
        <p:spPr>
          <a:xfrm>
            <a:off x="388775" y="289249"/>
            <a:ext cx="1421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EFICIENCIA MEMORIA DE TRABAJO</a:t>
            </a:r>
          </a:p>
          <a:p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6B8BDE5-549E-DD30-ACBB-65CFDD006049}"/>
              </a:ext>
            </a:extLst>
          </p:cNvPr>
          <p:cNvSpPr txBox="1"/>
          <p:nvPr/>
        </p:nvSpPr>
        <p:spPr>
          <a:xfrm>
            <a:off x="3449995" y="104583"/>
            <a:ext cx="2064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ATENDER ROSTROS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14C36A2-B51D-4A57-AC8C-F9D171C60ED7}"/>
              </a:ext>
            </a:extLst>
          </p:cNvPr>
          <p:cNvSpPr txBox="1"/>
          <p:nvPr/>
        </p:nvSpPr>
        <p:spPr>
          <a:xfrm>
            <a:off x="7564794" y="104583"/>
            <a:ext cx="2167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IGNORAR ROSTROS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A66841E8-6A27-2321-0BE5-CF944CA2B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220289"/>
              </p:ext>
            </p:extLst>
          </p:nvPr>
        </p:nvGraphicFramePr>
        <p:xfrm>
          <a:off x="141515" y="6223439"/>
          <a:ext cx="491045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0428">
                  <a:extLst>
                    <a:ext uri="{9D8B030D-6E8A-4147-A177-3AD203B41FA5}">
                      <a16:colId xmlns:a16="http://schemas.microsoft.com/office/drawing/2014/main" val="332088452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11832347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118130781"/>
                    </a:ext>
                  </a:extLst>
                </a:gridCol>
                <a:gridCol w="880428">
                  <a:extLst>
                    <a:ext uri="{9D8B030D-6E8A-4147-A177-3AD203B41FA5}">
                      <a16:colId xmlns:a16="http://schemas.microsoft.com/office/drawing/2014/main" val="386752331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4077924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41661132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ATENDER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>
                          <a:effectLst/>
                        </a:rPr>
                        <a:t>β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IGNORAR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>
                          <a:effectLst/>
                        </a:rPr>
                        <a:t>β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99899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ESCOLARIDAD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ESCOLARIDAD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-17.67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0.01796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74329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MoCA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0.339838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0.0561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MoCA        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-8.863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0.06044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073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7384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873</Words>
  <Application>Microsoft Office PowerPoint</Application>
  <PresentationFormat>Panorámica</PresentationFormat>
  <Paragraphs>515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Elissa Lopez Gonzalez</dc:creator>
  <cp:lastModifiedBy>Elissa Lopez Gonzalez</cp:lastModifiedBy>
  <cp:revision>3</cp:revision>
  <dcterms:created xsi:type="dcterms:W3CDTF">2023-05-26T01:27:50Z</dcterms:created>
  <dcterms:modified xsi:type="dcterms:W3CDTF">2023-05-30T22:38:17Z</dcterms:modified>
</cp:coreProperties>
</file>