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76" r:id="rId2"/>
    <p:sldId id="280" r:id="rId3"/>
    <p:sldId id="257" r:id="rId4"/>
    <p:sldId id="267" r:id="rId5"/>
    <p:sldId id="258" r:id="rId6"/>
    <p:sldId id="281" r:id="rId7"/>
    <p:sldId id="259" r:id="rId8"/>
    <p:sldId id="260" r:id="rId9"/>
    <p:sldId id="261" r:id="rId10"/>
    <p:sldId id="282" r:id="rId11"/>
    <p:sldId id="262" r:id="rId12"/>
    <p:sldId id="263" r:id="rId13"/>
    <p:sldId id="264" r:id="rId14"/>
    <p:sldId id="268" r:id="rId15"/>
    <p:sldId id="266" r:id="rId16"/>
    <p:sldId id="269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A953F-4CAF-4C0D-9DCA-3814481E7536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58B9-940B-401F-B54B-9F7E3905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0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2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subTitle" idx="1"/>
          </p:nvPr>
        </p:nvSpPr>
        <p:spPr>
          <a:xfrm flipH="1">
            <a:off x="728767" y="3357633"/>
            <a:ext cx="10734400" cy="2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15600" y="45518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87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2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5FD95C-F78A-45E4-BD35-ECBA7FBAB767}" type="datetimeFigureOut">
              <a:rPr lang="en-US" smtClean="0"/>
              <a:t>22/12/2019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9C8C09-75DF-4096-8452-D6A7F43CB8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9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415599" y="2478795"/>
            <a:ext cx="11360800" cy="25559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733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Đề</a:t>
            </a:r>
            <a:r>
              <a:rPr lang="en-GB" sz="3733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733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r>
              <a:rPr lang="en-GB" sz="3733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3733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GB" sz="3733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5400" b="1" smtClean="0">
                <a:solidFill>
                  <a:srgbClr val="F875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 RECOMMENDATION SYSTEM</a:t>
            </a:r>
            <a:br>
              <a:rPr lang="en-US" sz="5400" b="1" smtClean="0">
                <a:solidFill>
                  <a:srgbClr val="F875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5400" b="1" smtClean="0">
                <a:solidFill>
                  <a:srgbClr val="F875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COLLABORATIVE FILTERING</a:t>
            </a:r>
            <a:endParaRPr lang="en-US" sz="5400" b="1" dirty="0">
              <a:solidFill>
                <a:srgbClr val="F8750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BC89B-F555-4FE6-9B84-6167342A5E62}"/>
              </a:ext>
            </a:extLst>
          </p:cNvPr>
          <p:cNvSpPr txBox="1"/>
          <p:nvPr/>
        </p:nvSpPr>
        <p:spPr>
          <a:xfrm>
            <a:off x="942106" y="1773144"/>
            <a:ext cx="10307783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BÁO </a:t>
            </a:r>
            <a:r>
              <a:rPr lang="en-US" sz="5333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CÁO </a:t>
            </a:r>
            <a:r>
              <a:rPr lang="en-US" sz="5333" smtClean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ĐỒ ÁN 3</a:t>
            </a:r>
            <a:endParaRPr lang="en-US" sz="5333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ABEEC-BF54-4EB9-A97A-32C2B3C56605}"/>
              </a:ext>
            </a:extLst>
          </p:cNvPr>
          <p:cNvSpPr txBox="1"/>
          <p:nvPr/>
        </p:nvSpPr>
        <p:spPr>
          <a:xfrm>
            <a:off x="6899578" y="4770864"/>
            <a:ext cx="6664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Giảng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dẫn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ThS. Hoàng Long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thực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hiện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161101226  - Nguyễn Hữu Toàn</a:t>
            </a:r>
          </a:p>
          <a:p>
            <a:r>
              <a:rPr lang="en-US" sz="2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	16110255    - Ngô Văn Tú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1F7E5-8699-47F7-8B27-C11FAEA85DB2}"/>
              </a:ext>
            </a:extLst>
          </p:cNvPr>
          <p:cNvSpPr txBox="1"/>
          <p:nvPr/>
        </p:nvSpPr>
        <p:spPr>
          <a:xfrm>
            <a:off x="2632360" y="696118"/>
            <a:ext cx="6927273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Trường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Sư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Phạm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Kĩ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Thuật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Thành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Phố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Hồ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Minh</a:t>
            </a:r>
          </a:p>
          <a:p>
            <a:pPr algn="ctr"/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Khoa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Đào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tạo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Chất</a:t>
            </a:r>
            <a:r>
              <a:rPr lang="en-US" sz="2133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err="1">
                <a:latin typeface="Calibri Light" panose="020F0302020204030204" pitchFamily="34" charset="0"/>
                <a:cs typeface="Calibri Light" panose="020F0302020204030204" pitchFamily="34" charset="0"/>
              </a:rPr>
              <a:t>Lượng</a:t>
            </a:r>
            <a:r>
              <a:rPr lang="en-US" sz="2133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133" smtClean="0">
                <a:latin typeface="Calibri Light" panose="020F0302020204030204" pitchFamily="34" charset="0"/>
                <a:cs typeface="Calibri Light" panose="020F0302020204030204" pitchFamily="34" charset="0"/>
              </a:rPr>
              <a:t>Cao</a:t>
            </a:r>
          </a:p>
          <a:p>
            <a:pPr algn="ctr"/>
            <a:r>
              <a:rPr lang="en-US" sz="2133" smtClean="0">
                <a:latin typeface="Calibri Light" panose="020F0302020204030204" pitchFamily="34" charset="0"/>
                <a:cs typeface="Calibri Light" panose="020F0302020204030204" pitchFamily="34" charset="0"/>
              </a:rPr>
              <a:t>Ngành Công Nghệ Thông Tin</a:t>
            </a:r>
            <a:endParaRPr lang="en-US" sz="2133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miro.medium.com/max/801/1*skK2fqWiBF7weHU8SjuCz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79" y="826414"/>
            <a:ext cx="7213412" cy="56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14400"/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Item-based – Phương pháp thực hiện</a:t>
            </a:r>
            <a:endParaRPr lang="en-US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78" y="1814736"/>
            <a:ext cx="10047644" cy="3678303"/>
          </a:xfrm>
        </p:spPr>
        <p:txBody>
          <a:bodyPr>
            <a:normAutofit/>
          </a:bodyPr>
          <a:lstStyle/>
          <a:p>
            <a:pPr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Tính toán độ giống nhau (similarity) của các item</a:t>
            </a:r>
          </a:p>
          <a:p>
            <a:pPr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Tính toán Prediction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Điểm khác nhau của Item-based và User-based là ta sẽ tính toán trực tiếp độ similarity giữa 2 co-rated item, bỏ qua bước KNN.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14400"/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Item-based – Phương pháp Slope One</a:t>
            </a:r>
            <a:endParaRPr lang="en-US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18043"/>
            <a:ext cx="11029615" cy="3707270"/>
          </a:xfrm>
        </p:spPr>
        <p:txBody>
          <a:bodyPr>
            <a:normAutofit/>
          </a:bodyPr>
          <a:lstStyle/>
          <a:p>
            <a:pPr marL="457200" indent="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Giả định ta có 2 item X, </a:t>
            </a:r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và 2 user A, B</a:t>
            </a:r>
          </a:p>
          <a:p>
            <a:pPr marL="457200" indent="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đánh giá item X và Y lần lượt là 1 star và 1.5 star</a:t>
            </a:r>
          </a:p>
          <a:p>
            <a:pPr marL="457200" indent="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B đánh giá Item X là 3 star</a:t>
            </a:r>
          </a:p>
          <a:p>
            <a:pPr marL="457200" indent="457200"/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và Y là 2 item tương tự nhau (độ similar giữa 2 item cao)</a:t>
            </a:r>
          </a:p>
          <a:p>
            <a:pPr marL="457200" indent="457200">
              <a:buNone/>
            </a:pP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 B sẽ đánh giá item Y = 3 + (1.5 – 1) = 3.5 star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14400"/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Objective của phương pháp này</a:t>
            </a:r>
            <a:endParaRPr lang="en-US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86859"/>
            <a:ext cx="11029615" cy="3678303"/>
          </a:xfrm>
        </p:spPr>
        <p:txBody>
          <a:bodyPr>
            <a:normAutofit/>
          </a:bodyPr>
          <a:lstStyle/>
          <a:p>
            <a:pPr marL="914400" indent="-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Dễ implement và maintain</a:t>
            </a:r>
          </a:p>
          <a:p>
            <a:pPr marL="914400" indent="-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Updatable online: new rating sẽ nhanh chóng thay đổi prediction</a:t>
            </a:r>
          </a:p>
          <a:p>
            <a:pPr marL="914400" indent="-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Hiệu quả trong việc lưu trữ</a:t>
            </a:r>
          </a:p>
          <a:p>
            <a:pPr marL="914400" indent="-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Không cần nhiều User feedback</a:t>
            </a:r>
          </a:p>
          <a:p>
            <a:pPr marL="914400" indent="-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Độ chính xác vừa đủ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97398"/>
            <a:ext cx="11769635" cy="1474433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2. Xây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dựng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Book </a:t>
            </a:r>
            <a:r>
              <a:rPr lang="en-US" sz="440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ecommendation </a:t>
            </a:r>
            <a:r>
              <a:rPr lang="en-US" sz="440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ystem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457200" algn="just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Ngôn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ngữ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Python</a:t>
            </a:r>
          </a:p>
          <a:p>
            <a:pPr marL="914400" indent="-457200" algn="just">
              <a:buFont typeface="Wingdings" panose="05000000000000000000" pitchFamily="2" charset="2"/>
              <a:buChar char="§"/>
            </a:pP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IDE: 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Google Collab</a:t>
            </a:r>
          </a:p>
          <a:p>
            <a:pPr marL="914400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Dataset: Book-Crossing dataset</a:t>
            </a:r>
          </a:p>
          <a:p>
            <a:pPr marL="914400" indent="-457200" algn="just">
              <a:buFont typeface="Wingdings" panose="05000000000000000000" pitchFamily="2" charset="2"/>
              <a:buChar char="§"/>
            </a:pP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Kết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chương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Cho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1 user,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đề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ra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10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quyển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sách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mà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user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đó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thích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muốn</a:t>
            </a: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mua</a:t>
            </a:r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365125"/>
            <a:ext cx="11878491" cy="1325563"/>
          </a:xfrm>
        </p:spPr>
        <p:txBody>
          <a:bodyPr>
            <a:normAutofit/>
          </a:bodyPr>
          <a:lstStyle/>
          <a:p>
            <a:pPr indent="1371600"/>
            <a:r>
              <a:rPr lang="en-US" sz="440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ô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tả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19" y="1814735"/>
            <a:ext cx="11029615" cy="4677504"/>
          </a:xfrm>
        </p:spPr>
        <p:txBody>
          <a:bodyPr>
            <a:noAutofit/>
          </a:bodyPr>
          <a:lstStyle/>
          <a:p>
            <a:pPr marL="914400" indent="-457200" algn="just"/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Tên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dataset: Book-Crossing dataset</a:t>
            </a:r>
          </a:p>
          <a:p>
            <a:pPr marL="914400" indent="-457200" algn="just"/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Năm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publish: 2004</a:t>
            </a:r>
          </a:p>
          <a:p>
            <a:pPr marL="914400" indent="-457200" algn="just"/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3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bảng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6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BX-Books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6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BX-Users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BX-Book-Ratings</a:t>
            </a:r>
          </a:p>
          <a:p>
            <a:pPr marL="914400" lvl="1" indent="-457200" algn="just"/>
            <a:r>
              <a:rPr lang="en-US" sz="26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BX-Books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271.379 data points,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lưu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Mã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sách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tên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sách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nhà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năm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3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cột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lưu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ảnh</a:t>
            </a:r>
            <a:r>
              <a:rPr lang="en-US" sz="260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sách.</a:t>
            </a:r>
            <a:endParaRPr lang="en-US" sz="2600" dirty="0" smtClean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 algn="just"/>
            <a:r>
              <a:rPr lang="en-US" sz="26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BX-Users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278.858 data points,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lưu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Mã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user,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địa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sống</a:t>
            </a:r>
            <a:r>
              <a:rPr lang="en-US" sz="26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60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tuổi.</a:t>
            </a:r>
            <a:endParaRPr lang="en-US" sz="2600" dirty="0" smtClean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 algn="just"/>
            <a:r>
              <a:rPr lang="en-US" sz="2600" b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BX-Book-Ratings</a:t>
            </a:r>
            <a:r>
              <a:rPr lang="en-US" sz="260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Gồm 1.149.780 data points, lưu: Mã sách, mã user và rating mà user cho quyển sách đó.</a:t>
            </a:r>
            <a:endParaRPr lang="en-US" sz="2600" dirty="0" smtClean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41563"/>
            <a:ext cx="12192000" cy="1325562"/>
          </a:xfrm>
        </p:spPr>
        <p:txBody>
          <a:bodyPr>
            <a:normAutofit/>
          </a:bodyPr>
          <a:lstStyle/>
          <a:p>
            <a:pPr indent="1371600"/>
            <a:r>
              <a:rPr lang="en-US" sz="8000" b="1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 CHƯƠNG TRÌNH</a:t>
            </a:r>
            <a:endParaRPr lang="en-US" sz="80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365125"/>
            <a:ext cx="11878491" cy="1325563"/>
          </a:xfrm>
        </p:spPr>
        <p:txBody>
          <a:bodyPr>
            <a:normAutofit/>
          </a:bodyPr>
          <a:lstStyle/>
          <a:p>
            <a:pPr indent="1379538"/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3. Đánh giá thuật toán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18" y="1807284"/>
            <a:ext cx="11029615" cy="3072568"/>
          </a:xfrm>
        </p:spPr>
        <p:txBody>
          <a:bodyPr/>
          <a:lstStyle/>
          <a:p>
            <a:pPr marL="914400" indent="-457200"/>
            <a:r>
              <a:rPr lang="en-US" sz="280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Nhóm sử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 platform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đánh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giá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vừa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xây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dựng</a:t>
            </a:r>
            <a:r>
              <a:rPr lang="en-US" sz="280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914400" indent="0">
              <a:buFont typeface="Wingdings" panose="05000000000000000000" pitchFamily="2" charset="2"/>
              <a:buChar char="Ø"/>
            </a:pPr>
            <a:r>
              <a:rPr lang="en-US" sz="280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LensKit 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80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LK)</a:t>
            </a:r>
          </a:p>
          <a:p>
            <a:pPr marL="914400" indent="0">
              <a:buFont typeface="Wingdings" panose="05000000000000000000" pitchFamily="2" charset="2"/>
              <a:buChar char="Ø"/>
            </a:pPr>
            <a:r>
              <a:rPr lang="en-US" sz="280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Apache </a:t>
            </a:r>
            <a:r>
              <a:rPr lang="en-US" sz="2800" dirty="0" smtClean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Mahout (AM)</a:t>
            </a:r>
            <a:endParaRPr lang="en-US" dirty="0" smtClean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365126"/>
            <a:ext cx="11878491" cy="1110410"/>
          </a:xfrm>
        </p:spPr>
        <p:txBody>
          <a:bodyPr>
            <a:normAutofit/>
          </a:bodyPr>
          <a:lstStyle/>
          <a:p>
            <a:pPr indent="1371600"/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User-based 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9" y="2137423"/>
            <a:ext cx="10527689" cy="40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365125"/>
            <a:ext cx="11878491" cy="1325563"/>
          </a:xfrm>
        </p:spPr>
        <p:txBody>
          <a:bodyPr>
            <a:normAutofit/>
          </a:bodyPr>
          <a:lstStyle/>
          <a:p>
            <a:pPr indent="1371600"/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Item-based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31" y="2378239"/>
            <a:ext cx="9810148" cy="17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35283"/>
            <a:ext cx="10515600" cy="588496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Nội dung báo cáo</a:t>
            </a:r>
            <a:endParaRPr lang="en-US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Cơ sở lý thuyết</a:t>
            </a:r>
          </a:p>
          <a:p>
            <a:pPr indent="228600">
              <a:buNone/>
            </a:pPr>
            <a:r>
              <a:rPr lang="en-US" sz="28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User-based</a:t>
            </a:r>
          </a:p>
          <a:p>
            <a:pPr indent="228600">
              <a:buNone/>
            </a:pPr>
            <a:r>
              <a:rPr lang="en-US" sz="28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Item-based</a:t>
            </a:r>
          </a:p>
          <a:p>
            <a:pPr marL="0" indent="0">
              <a:buNone/>
            </a:pPr>
            <a:r>
              <a:rPr lang="en-US" sz="28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Demo chương trình</a:t>
            </a:r>
          </a:p>
          <a:p>
            <a:pPr marL="0" indent="0">
              <a:buNone/>
            </a:pPr>
            <a:r>
              <a:rPr lang="en-US" sz="28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Đánh giá thuật toán</a:t>
            </a:r>
            <a:endParaRPr lang="en-US" sz="2800" b="1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Hình ảnh có li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33" y="1329531"/>
            <a:ext cx="654367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54188"/>
            <a:ext cx="12192000" cy="2484437"/>
          </a:xfrm>
        </p:spPr>
        <p:txBody>
          <a:bodyPr>
            <a:noAutofit/>
          </a:bodyPr>
          <a:lstStyle/>
          <a:p>
            <a:pPr algn="ctr"/>
            <a:r>
              <a:rPr lang="en-US" sz="8000" b="1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NHÓM XIN CẢM ƠN THẦY VÀ CÁC BẠN ĐÃ LẮNG NGHE</a:t>
            </a:r>
            <a:endParaRPr lang="en-US" sz="80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14400"/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thuyết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0471" cy="4351338"/>
          </a:xfrm>
        </p:spPr>
        <p:txBody>
          <a:bodyPr/>
          <a:lstStyle/>
          <a:p>
            <a:pPr marL="968375" indent="-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Mục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tiêu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đề</a:t>
            </a: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tài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là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xây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dựng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1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khuyến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nghị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hỗ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trợ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bán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sách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online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bằng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cách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dựa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thói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quen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mua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giới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thiệu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sách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phù</a:t>
            </a: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hợp.</a:t>
            </a:r>
            <a:endParaRPr lang="en-US" sz="2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68375" indent="-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Để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đạt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tiêu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này</a:t>
            </a: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nhóm đã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2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pháp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phổ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biến</a:t>
            </a: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425575" indent="-457200" algn="just">
              <a:buFont typeface="Wingdings" panose="05000000000000000000" pitchFamily="2" charset="2"/>
              <a:buChar char="Ø"/>
            </a:pP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User-based Collaborative Filtering</a:t>
            </a:r>
          </a:p>
          <a:p>
            <a:pPr marL="1425575" indent="-457200" algn="just">
              <a:buFont typeface="Wingdings" panose="05000000000000000000" pitchFamily="2" charset="2"/>
              <a:buChar char="Ø"/>
            </a:pPr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Item-based Collaborative </a:t>
            </a: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Filtering</a:t>
            </a:r>
          </a:p>
          <a:p>
            <a:pPr marL="511175" indent="0" algn="just">
              <a:buNone/>
            </a:pP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14400"/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User-Based – Ý tưởng</a:t>
            </a:r>
            <a:endParaRPr lang="en-US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0294789" cy="3678303"/>
          </a:xfrm>
        </p:spPr>
        <p:txBody>
          <a:bodyPr>
            <a:normAutofit fontScale="92500" lnSpcReduction="20000"/>
          </a:bodyPr>
          <a:lstStyle/>
          <a:p>
            <a:pPr marL="457200" indent="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Giả sử rằng chúng ta muốn giới thiệu sách cho 1 người bạn - bạn Tuệ.</a:t>
            </a:r>
          </a:p>
          <a:p>
            <a:pPr marL="457200" indent="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Thông thường, thì những người “giống nhau” (về giới tính, tuổi tác, nơi ở, …) sẽ có sở thích giống nhau.</a:t>
            </a:r>
          </a:p>
          <a:p>
            <a:pPr marL="457200" indent="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Vậy có thể nói rằng, nếu bạn Phương thích quyển “Giả kim thuật”, bạn này có cùng giới tính, tuổi tác, nơi ở, … với bạn Tuệ. Cả 2 bạn đều thích nhiều quyển sách giống nhau thì bạn Tuệ cũng sẽ thích quyển sách “Giả kim thuật” này</a:t>
            </a:r>
          </a:p>
          <a:p>
            <a:pPr marL="457200" indent="457200" algn="just">
              <a:buNone/>
            </a:pPr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 User-based dựa vào logic này để xây dựng nên hệ thống Recommendation</a:t>
            </a:r>
            <a:endParaRPr lang="en-US" sz="28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914400"/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User-based – Phương pháp thực hiện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88" y="2205318"/>
            <a:ext cx="10941424" cy="1818042"/>
          </a:xfrm>
        </p:spPr>
        <p:txBody>
          <a:bodyPr>
            <a:normAutofit/>
          </a:bodyPr>
          <a:lstStyle/>
          <a:p>
            <a:pPr marL="304800" indent="6096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Sử dụng KNN để tìm ra k user tương tự bạn Tuệ</a:t>
            </a:r>
          </a:p>
          <a:p>
            <a:pPr marL="304800" indent="6096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Tạo User-Item matrix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84" y="954341"/>
            <a:ext cx="6152381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14400"/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User-based – Ưu điểm</a:t>
            </a:r>
            <a:endParaRPr lang="en-US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68" y="1814736"/>
            <a:ext cx="10359335" cy="3678303"/>
          </a:xfrm>
        </p:spPr>
        <p:txBody>
          <a:bodyPr>
            <a:normAutofit/>
          </a:bodyPr>
          <a:lstStyle/>
          <a:p>
            <a:pPr marL="457200" indent="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Dễ implement</a:t>
            </a:r>
          </a:p>
          <a:p>
            <a:pPr marL="457200" indent="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Độc lập về context</a:t>
            </a:r>
          </a:p>
          <a:p>
            <a:pPr marL="457200" indent="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 với các kỹ thuật khác, ví dụ như content-based có độ chính xác cao hơn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14400"/>
            <a:r>
              <a:rPr lang="en-US" sz="4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User-based – Nhược điểm</a:t>
            </a:r>
            <a:endParaRPr lang="en-US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309587"/>
            <a:ext cx="10413122" cy="3678303"/>
          </a:xfrm>
        </p:spPr>
        <p:txBody>
          <a:bodyPr>
            <a:normAutofit/>
          </a:bodyPr>
          <a:lstStyle/>
          <a:p>
            <a:pPr marL="457200" indent="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Vì ít có user chịu rate sách, nên không có data để thực hiện.</a:t>
            </a:r>
          </a:p>
          <a:p>
            <a:pPr marL="457200" indent="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Scalability: Càng nhiều K-neighbors, thuật toán KNN sẽ càng tốt hơn nhưng cũng càng tốn nhiều tài nguyên hơn để thực hiện.</a:t>
            </a:r>
          </a:p>
          <a:p>
            <a:pPr marL="457200" indent="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Cold-start: User mới sẽ không có thông tin để thực hiện giải thuật này.</a:t>
            </a:r>
          </a:p>
          <a:p>
            <a:pPr marL="457200" indent="457200" algn="just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New-item: Item mới xuất hiện ( mới được nhập vào database) sẽ không được recommend vì item mới chưa được đánh giá.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914400"/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Item-based – Ý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tưởng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01" y="1818042"/>
            <a:ext cx="11022107" cy="2251037"/>
          </a:xfrm>
        </p:spPr>
        <p:txBody>
          <a:bodyPr>
            <a:normAutofit/>
          </a:bodyPr>
          <a:lstStyle/>
          <a:p>
            <a:pPr marL="457200" indent="457200"/>
            <a:r>
              <a:rPr lang="en-US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Thay vì chọn k user thì ta tập trung chủ yếu vào item</a:t>
            </a:r>
            <a:endParaRPr lang="en-US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747</Words>
  <Application>Microsoft Office PowerPoint</Application>
  <PresentationFormat>Widescreen</PresentationFormat>
  <Paragraphs>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Gill Sans MT</vt:lpstr>
      <vt:lpstr>Raleway</vt:lpstr>
      <vt:lpstr>Roboto Condensed Light</vt:lpstr>
      <vt:lpstr>Wingdings</vt:lpstr>
      <vt:lpstr>Wingdings 2</vt:lpstr>
      <vt:lpstr>Dividend</vt:lpstr>
      <vt:lpstr>Đề tài:  BOOK RECOMMENDATION SYSTEM COLLABORATIVE FILTERING</vt:lpstr>
      <vt:lpstr>Nội dung báo cáo</vt:lpstr>
      <vt:lpstr>1. Cơ sở lý thuyết</vt:lpstr>
      <vt:lpstr>User-Based – Ý tưởng</vt:lpstr>
      <vt:lpstr>User-based – Phương pháp thực hiện </vt:lpstr>
      <vt:lpstr>PowerPoint Presentation</vt:lpstr>
      <vt:lpstr>User-based – Ưu điểm</vt:lpstr>
      <vt:lpstr>User-based – Nhược điểm</vt:lpstr>
      <vt:lpstr>Item-based – Ý tưởng</vt:lpstr>
      <vt:lpstr>PowerPoint Presentation</vt:lpstr>
      <vt:lpstr>Item-based – Phương pháp thực hiện</vt:lpstr>
      <vt:lpstr>Item-based – Phương pháp Slope One</vt:lpstr>
      <vt:lpstr>Objective của phương pháp này</vt:lpstr>
      <vt:lpstr>2. Xây dựng Book Recommendation System</vt:lpstr>
      <vt:lpstr>Mô tả Dataset</vt:lpstr>
      <vt:lpstr>DEMO CHƯƠNG TRÌNH</vt:lpstr>
      <vt:lpstr>3. Đánh giá thuật toán</vt:lpstr>
      <vt:lpstr>User-based </vt:lpstr>
      <vt:lpstr>Item-based</vt:lpstr>
      <vt:lpstr>NHÓM XIN CẢM ƠN THẦY VÀ CÁC BẠN ĐÃ LẮNG NGHE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Van Tu Ngo</dc:creator>
  <cp:lastModifiedBy>Van Tu Ngo</cp:lastModifiedBy>
  <cp:revision>92</cp:revision>
  <dcterms:created xsi:type="dcterms:W3CDTF">2019-10-31T05:46:37Z</dcterms:created>
  <dcterms:modified xsi:type="dcterms:W3CDTF">2019-12-22T11:07:10Z</dcterms:modified>
</cp:coreProperties>
</file>