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95" r:id="rId5"/>
    <p:sldId id="296" r:id="rId6"/>
    <p:sldId id="299" r:id="rId7"/>
    <p:sldId id="287" r:id="rId8"/>
    <p:sldId id="297" r:id="rId9"/>
    <p:sldId id="298" r:id="rId10"/>
    <p:sldId id="300" r:id="rId11"/>
    <p:sldId id="288" r:id="rId12"/>
    <p:sldId id="301" r:id="rId13"/>
    <p:sldId id="289" r:id="rId14"/>
    <p:sldId id="303" r:id="rId15"/>
    <p:sldId id="302" r:id="rId16"/>
    <p:sldId id="29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357" autoAdjust="0"/>
  </p:normalViewPr>
  <p:slideViewPr>
    <p:cSldViewPr snapToGrid="0">
      <p:cViewPr varScale="1">
        <p:scale>
          <a:sx n="69" d="100"/>
          <a:sy n="69" d="100"/>
        </p:scale>
        <p:origin x="26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7240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50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80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4655281" y="4204403"/>
            <a:ext cx="6602480" cy="265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Nhóm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3</a:t>
            </a:r>
            <a:endParaRPr sz="2400" b="1" dirty="0">
              <a:solidFill>
                <a:schemeClr val="lt1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Phan </a:t>
            </a:r>
            <a:r>
              <a:rPr lang="en-US" sz="2400" b="1" dirty="0" err="1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Thị</a:t>
            </a: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Huỳnh</a:t>
            </a: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 Tú		16110256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Võ </a:t>
            </a: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Gia Huy				</a:t>
            </a: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16110092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Giáo</a:t>
            </a: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viên</a:t>
            </a: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hướng</a:t>
            </a: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dẫn</a:t>
            </a: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: </a:t>
            </a:r>
            <a:r>
              <a:rPr lang="en-US" sz="2400" b="1" dirty="0" err="1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Ts</a:t>
            </a: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Trần</a:t>
            </a: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Nhật</a:t>
            </a:r>
            <a:r>
              <a:rPr lang="en-US" sz="24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Quattrocento Sans"/>
              </a:rPr>
              <a:t>Quang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560B089-55A6-4016-8642-BB07E1FEFE2B}"/>
              </a:ext>
            </a:extLst>
          </p:cNvPr>
          <p:cNvSpPr txBox="1"/>
          <p:nvPr/>
        </p:nvSpPr>
        <p:spPr>
          <a:xfrm>
            <a:off x="2341984" y="1568339"/>
            <a:ext cx="6913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</a:rPr>
              <a:t>ĐỒ ÁN 2</a:t>
            </a:r>
            <a:endParaRPr lang="en-US" sz="6000" b="1" dirty="0">
              <a:latin typeface="Times New Roman" panose="02020603050405020304" pitchFamily="18" charset="0"/>
              <a:ea typeface="PMingLiU-ExtB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Google Shape;99;p13"/>
          <p:cNvSpPr txBox="1"/>
          <p:nvPr/>
        </p:nvSpPr>
        <p:spPr>
          <a:xfrm>
            <a:off x="1146412" y="3346868"/>
            <a:ext cx="9826388" cy="85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ĐỀ TÀI: LASSO REGRESSION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TẢ LASSO REGRESSION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97F0958-A5F2-4D2E-A8D7-A482D7B6F9CC}"/>
              </a:ext>
            </a:extLst>
          </p:cNvPr>
          <p:cNvSpPr txBox="1"/>
          <p:nvPr/>
        </p:nvSpPr>
        <p:spPr>
          <a:xfrm>
            <a:off x="2382031" y="6027003"/>
            <a:ext cx="7427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smtClean="0"/>
              <a:t>  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Lasso </a:t>
            </a:r>
            <a:r>
              <a:rPr lang="en-US" sz="2400" dirty="0" err="1"/>
              <a:t>và</a:t>
            </a:r>
            <a:r>
              <a:rPr lang="en-US" sz="2400" dirty="0"/>
              <a:t> RSS</a:t>
            </a:r>
          </a:p>
          <a:p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47" y="2185884"/>
            <a:ext cx="3648075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03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857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ỔNG QUÁT GRADIENT DESENT CỦA LASSO 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581192" y="1681866"/>
            <a:ext cx="11138057" cy="80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solidFill>
                  <a:srgbClr val="FF0000"/>
                </a:solidFill>
              </a:rPr>
              <a:t>GRADIENT DESENT CHO RSS</a:t>
            </a:r>
            <a:endParaRPr lang="en-US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55150" y="2482150"/>
                <a:ext cx="7697336" cy="1567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US" sz="2800" i="1"/>
                            <m:t>𝑖</m:t>
                          </m:r>
                          <m:r>
                            <a:rPr lang="en-US" sz="2800" i="1"/>
                            <m:t>=1</m:t>
                          </m:r>
                        </m:sub>
                        <m:sup>
                          <m:r>
                            <a:rPr lang="en-US" sz="2800" i="1"/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/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/>
                                      </m:ctrlPr>
                                    </m:sSubPr>
                                    <m:e>
                                      <m:r>
                                        <a:rPr lang="en-US" sz="28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/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800" i="1"/>
                                      </m:ctrlPr>
                                    </m:naryPr>
                                    <m:sub>
                                      <m:r>
                                        <a:rPr lang="en-US" sz="2800" i="1"/>
                                        <m:t>𝑗</m:t>
                                      </m:r>
                                      <m:r>
                                        <a:rPr lang="en-US" sz="2800" i="1"/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sz="2800" i="1"/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/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i="1"/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/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i="1"/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i="1"/>
                        <m:t> +</m:t>
                      </m:r>
                      <m:r>
                        <a:rPr lang="en-US" sz="2800" i="1"/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US" sz="2800" i="1"/>
                            <m:t>𝑗</m:t>
                          </m:r>
                          <m:r>
                            <a:rPr lang="en-US" sz="2800" i="1"/>
                            <m:t>=0</m:t>
                          </m:r>
                        </m:sub>
                        <m:sup>
                          <m:r>
                            <a:rPr lang="en-US" sz="2800" i="1"/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/>
                                  </m:ctrlPr>
                                </m:sSubPr>
                                <m:e>
                                  <m:r>
                                    <a:rPr lang="en-US" sz="2800" i="1"/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/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150" y="2482150"/>
                <a:ext cx="7697336" cy="15670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472751" y="3943255"/>
            <a:ext cx="1113805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solidFill>
                  <a:srgbClr val="FF0000"/>
                </a:solidFill>
              </a:rPr>
              <a:t>SUBGRADIENT DESENT CHO L1</a:t>
            </a:r>
            <a:endParaRPr lang="en-US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88608" y="5051677"/>
                <a:ext cx="5800299" cy="1516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b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5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𝑘h𝑖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𝑘h𝑖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𝑘h𝑖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5051677"/>
                <a:ext cx="5800299" cy="15168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9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857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ỔNG QUÁT GRADIENT DESENT CỦA LASSO 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581192" y="1681866"/>
            <a:ext cx="11138057" cy="80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 QUẢ</a:t>
            </a:r>
            <a:endParaRPr lang="en-US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152633" y="2767568"/>
                <a:ext cx="4799935" cy="333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5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sz="2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𝑘h𝑖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&lt;− </m:t>
                              </m:r>
                              <m:f>
                                <m:f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 0 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𝑘h𝑖</m:t>
                                  </m:r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𝑡𝑟𝑜𝑛𝑔</m:t>
                                  </m:r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 [− </m:t>
                                  </m:r>
                                  <m:f>
                                    <m:f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sz="2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f>
                                    <m:f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sz="2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sz="2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𝑘h𝑖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f>
                                <m:f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5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633" y="2767568"/>
                <a:ext cx="4799935" cy="33351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8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ÁP DỤNG VÀO THỰC TẾ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581192" y="2175446"/>
            <a:ext cx="1113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bậc</a:t>
            </a:r>
            <a:r>
              <a:rPr lang="en-US" sz="2400" dirty="0"/>
              <a:t>. </a:t>
            </a:r>
            <a:r>
              <a:rPr lang="en-US" sz="2400" dirty="0" err="1"/>
              <a:t>Lấy</a:t>
            </a:r>
            <a:r>
              <a:rPr lang="en-US" sz="2400" dirty="0"/>
              <a:t> 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polynomial regression,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tôi</a:t>
            </a:r>
            <a:r>
              <a:rPr lang="en-US" sz="2400" dirty="0"/>
              <a:t> </a:t>
            </a: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bậc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feature </a:t>
            </a:r>
            <a:r>
              <a:rPr lang="en-US" sz="2400" dirty="0" err="1"/>
              <a:t>mới</a:t>
            </a:r>
            <a:r>
              <a:rPr lang="en-US" sz="2400" dirty="0"/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10802" y="3006443"/>
            <a:ext cx="4313831" cy="3066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97F0958-A5F2-4D2E-A8D7-A482D7B6F9CC}"/>
              </a:ext>
            </a:extLst>
          </p:cNvPr>
          <p:cNvSpPr txBox="1"/>
          <p:nvPr/>
        </p:nvSpPr>
        <p:spPr>
          <a:xfrm>
            <a:off x="4288485" y="6229902"/>
            <a:ext cx="255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smtClean="0"/>
              <a:t>   </a:t>
            </a:r>
            <a:r>
              <a:rPr lang="en-US" sz="2400" i="1" dirty="0" err="1" smtClean="0"/>
              <a:t>Dữ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liệu</a:t>
            </a:r>
            <a:r>
              <a:rPr lang="en-US" sz="2400" i="1" dirty="0" smtClean="0"/>
              <a:t> input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ÁP DỤNG VÀO THỰC TẾ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97F0958-A5F2-4D2E-A8D7-A482D7B6F9CC}"/>
              </a:ext>
            </a:extLst>
          </p:cNvPr>
          <p:cNvSpPr txBox="1"/>
          <p:nvPr/>
        </p:nvSpPr>
        <p:spPr>
          <a:xfrm>
            <a:off x="2701091" y="6229902"/>
            <a:ext cx="633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smtClean="0"/>
              <a:t> 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over-fitting </a:t>
            </a:r>
            <a:r>
              <a:rPr lang="en-US" sz="2400" dirty="0" err="1" smtClean="0"/>
              <a:t>khi</a:t>
            </a:r>
            <a:r>
              <a:rPr lang="en-US" sz="2400" dirty="0" smtClean="0"/>
              <a:t> tang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degree</a:t>
            </a:r>
            <a:endParaRPr lang="en-US" sz="24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26924" y="2166805"/>
            <a:ext cx="8486067" cy="40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BC32-2DD7-4037-B9F2-57A0AFE1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ÁP DỤNG VÀO THỰC TẾ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97F0958-A5F2-4D2E-A8D7-A482D7B6F9CC}"/>
              </a:ext>
            </a:extLst>
          </p:cNvPr>
          <p:cNvSpPr txBox="1"/>
          <p:nvPr/>
        </p:nvSpPr>
        <p:spPr>
          <a:xfrm>
            <a:off x="2095424" y="6243550"/>
            <a:ext cx="7826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smtClean="0"/>
              <a:t>  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model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lamda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15405" y="1845310"/>
            <a:ext cx="7580194" cy="43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LỜI KẾT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799558" y="3469722"/>
            <a:ext cx="11138057" cy="80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CẢM ƠN THẦY VÀ CÁC BẠN ĐÃ CHÚ Ý LẮNG NGHE</a:t>
            </a:r>
            <a:endParaRPr lang="en-US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4400" b="1" dirty="0"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NỘI DUNG</a:t>
            </a:r>
            <a:endParaRPr sz="4400" b="1" dirty="0"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4EACDBDB-93A9-45EB-AB76-852CAEF7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852" y="2230710"/>
            <a:ext cx="11029615" cy="44748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Ý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Lasso Regression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Lasso Regression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Gradient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ecent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Lasso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Regression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Ý TƯỞNG THUẬT TOÁN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581192" y="2407460"/>
            <a:ext cx="11138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Multi Variate Linear Regression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vậy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trên</a:t>
            </a:r>
            <a:r>
              <a:rPr lang="en-US" sz="2400" dirty="0" smtClean="0"/>
              <a:t> model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.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Lasso Regression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đời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tránh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0.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 LASSO REGRESSION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597F0958-A5F2-4D2E-A8D7-A482D7B6F9CC}"/>
                  </a:ext>
                </a:extLst>
              </p:cNvPr>
              <p:cNvSpPr txBox="1"/>
              <p:nvPr/>
            </p:nvSpPr>
            <p:spPr>
              <a:xfrm>
                <a:off x="581192" y="2407460"/>
                <a:ext cx="1113805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Lasso regression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pháp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ngăn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chặn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tượng</a:t>
                </a:r>
                <a:r>
                  <a:rPr lang="en-US" sz="2400" dirty="0"/>
                  <a:t> over-fitting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hồi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tuyến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. Lasso </a:t>
                </a: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lamda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phạt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(theta</a:t>
                </a:r>
                <a:r>
                  <a:rPr lang="en-US" sz="2400" dirty="0"/>
                  <a:t>) </a:t>
                </a:r>
                <a:r>
                  <a:rPr lang="en-US" sz="2400" dirty="0" err="1"/>
                  <a:t>làm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nhiễu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khuynh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hướng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liệu</a:t>
                </a:r>
                <a:r>
                  <a:rPr lang="en-US" sz="2400" dirty="0" smtClean="0"/>
                  <a:t>. </a:t>
                </a:r>
                <a:r>
                  <a:rPr lang="en-US" sz="2400" dirty="0" err="1"/>
                  <a:t>T</a:t>
                </a:r>
                <a:r>
                  <a:rPr lang="en-US" sz="2400" dirty="0" err="1" smtClean="0"/>
                  <a:t>rước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khi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tìm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hiểu</a:t>
                </a:r>
                <a:r>
                  <a:rPr lang="en-US" sz="2400" dirty="0"/>
                  <a:t> Lasso, ta </a:t>
                </a:r>
                <a:r>
                  <a:rPr lang="en-US" sz="2400" dirty="0" err="1"/>
                  <a:t>cần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tìm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kỹ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thuật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quy</a:t>
                </a:r>
                <a:r>
                  <a:rPr lang="en-US" sz="2400" dirty="0"/>
                  <a:t> (regularization technique)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gì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7F0958-A5F2-4D2E-A8D7-A482D7B6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407460"/>
                <a:ext cx="11138057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821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4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 LASSO REGRESSION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597F0958-A5F2-4D2E-A8D7-A482D7B6F9CC}"/>
                  </a:ext>
                </a:extLst>
              </p:cNvPr>
              <p:cNvSpPr txBox="1"/>
              <p:nvPr/>
            </p:nvSpPr>
            <p:spPr>
              <a:xfrm>
                <a:off x="581192" y="2489348"/>
                <a:ext cx="1113805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	Regularization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Machine learning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trọng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dẫn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đến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trạng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over-fitting.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Điều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trọng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regularization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train </a:t>
                </a:r>
                <a:r>
                  <a:rPr lang="en-US" sz="2400" dirty="0" err="1"/>
                  <a:t>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model </a:t>
                </a:r>
                <a:r>
                  <a:rPr lang="en-US" sz="2400" dirty="0" err="1"/>
                  <a:t>tốt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	Regularization </a:t>
                </a:r>
                <a:r>
                  <a:rPr lang="en-US" sz="2400" dirty="0" err="1" smtClean="0"/>
                  <a:t>ngăn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chặn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overfitting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cách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phạt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theta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những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năng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nhiễu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làm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trở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đúng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khuynh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hướng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nó</a:t>
                </a:r>
                <a:r>
                  <a:rPr lang="en-US" sz="2400" dirty="0" smtClean="0"/>
                  <a:t>. </a:t>
                </a:r>
                <a:r>
                  <a:rPr lang="en-US" sz="2400" dirty="0" err="1" smtClean="0"/>
                  <a:t>Khi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tuning parameter </a:t>
                </a:r>
                <a14:m>
                  <m:oMath xmlns:m="http://schemas.openxmlformats.org/officeDocument/2006/math">
                    <m:r>
                      <a:rPr lang="en-US" sz="2400" i="1"/>
                      <m:t>𝜆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những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năng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nhiễu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đúng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0</a:t>
                </a:r>
                <a:r>
                  <a:rPr lang="en-US" sz="2400" dirty="0" smtClean="0"/>
                  <a:t>. </a:t>
                </a:r>
                <a:r>
                  <a:rPr lang="en-US" sz="2400" dirty="0" err="1" smtClean="0"/>
                  <a:t>Để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phạt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năng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nhiễu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đối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Lasso, </a:t>
                </a:r>
                <a:r>
                  <a:rPr lang="en-US" sz="2400" dirty="0" err="1"/>
                  <a:t>cần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hiện</a:t>
                </a:r>
                <a:r>
                  <a:rPr lang="en-US" sz="2400" dirty="0"/>
                  <a:t> regularization L1, ta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lamda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tổng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tuyệt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theta. </a:t>
                </a:r>
                <a:r>
                  <a:rPr lang="en-US" sz="2400" dirty="0" err="1"/>
                  <a:t>Những</a:t>
                </a:r>
                <a:r>
                  <a:rPr lang="en-US" sz="2400" dirty="0"/>
                  <a:t> feature </a:t>
                </a:r>
                <a:r>
                  <a:rPr lang="en-US" sz="2400" dirty="0" err="1"/>
                  <a:t>bị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nhiễu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trở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0 </a:t>
                </a:r>
                <a:r>
                  <a:rPr lang="en-US" sz="2400" dirty="0" err="1"/>
                  <a:t>sẽ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thớt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. Sau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 ta </a:t>
                </a:r>
                <a:r>
                  <a:rPr lang="en-US" sz="2400" dirty="0" err="1"/>
                  <a:t>dùng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pháp</a:t>
                </a:r>
                <a:r>
                  <a:rPr lang="en-US" sz="2400" dirty="0"/>
                  <a:t> cross-validation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chọn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lamda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7F0958-A5F2-4D2E-A8D7-A482D7B6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489348"/>
                <a:ext cx="11138057" cy="4154984"/>
              </a:xfrm>
              <a:prstGeom prst="rect">
                <a:avLst/>
              </a:prstGeom>
              <a:blipFill rotWithShape="0">
                <a:blip r:embed="rId2"/>
                <a:stretch>
                  <a:fillRect l="-821" t="-1026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581192" y="1681866"/>
            <a:ext cx="11138057" cy="80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solidFill>
                  <a:srgbClr val="FF0000"/>
                </a:solidFill>
              </a:rPr>
              <a:t>Regularization Technique</a:t>
            </a:r>
            <a:endParaRPr lang="en-US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 LASSO REGRESSION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97F0958-A5F2-4D2E-A8D7-A482D7B6F9CC}"/>
              </a:ext>
            </a:extLst>
          </p:cNvPr>
          <p:cNvSpPr txBox="1"/>
          <p:nvPr/>
        </p:nvSpPr>
        <p:spPr>
          <a:xfrm>
            <a:off x="581192" y="2489348"/>
            <a:ext cx="1113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của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Polinomial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581192" y="1681866"/>
            <a:ext cx="11138057" cy="80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solidFill>
                  <a:srgbClr val="FF0000"/>
                </a:solidFill>
              </a:rPr>
              <a:t>Regularization Technique</a:t>
            </a:r>
            <a:endParaRPr lang="en-US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27" y="2958210"/>
            <a:ext cx="7317462" cy="38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TẢ LASSO REGRESSION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7F0958-A5F2-4D2E-A8D7-A482D7B6F9CC}"/>
              </a:ext>
            </a:extLst>
          </p:cNvPr>
          <p:cNvSpPr txBox="1"/>
          <p:nvPr/>
        </p:nvSpPr>
        <p:spPr>
          <a:xfrm>
            <a:off x="581192" y="1681866"/>
            <a:ext cx="11138057" cy="80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35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5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endParaRPr lang="en-US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05468" y="2743682"/>
                <a:ext cx="6687403" cy="1436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𝑛𝑔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ị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𝑡𝑢𝑦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đố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68" y="2743682"/>
                <a:ext cx="6687403" cy="14363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597F0958-A5F2-4D2E-A8D7-A482D7B6F9CC}"/>
                  </a:ext>
                </a:extLst>
              </p:cNvPr>
              <p:cNvSpPr txBox="1"/>
              <p:nvPr/>
            </p:nvSpPr>
            <p:spPr>
              <a:xfrm>
                <a:off x="5294219" y="3210541"/>
                <a:ext cx="631658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/>
                  <a:t>m: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dòng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.</a:t>
                </a:r>
              </a:p>
              <a:p>
                <a:pPr lvl="0"/>
                <a:r>
                  <a:rPr lang="en-US" sz="2400" dirty="0"/>
                  <a:t>n: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năng</a:t>
                </a:r>
                <a:r>
                  <a:rPr lang="en-US" sz="2400" dirty="0"/>
                  <a:t> (number of feature).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400" i="1"/>
                      <m:t>𝜆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tham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bằng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hóa</a:t>
                </a:r>
                <a:r>
                  <a:rPr lang="en-US" sz="2400" dirty="0"/>
                  <a:t> RSS so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tổng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tuyệt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7F0958-A5F2-4D2E-A8D7-A482D7B6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219" y="3210541"/>
                <a:ext cx="6316589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44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12767" y="5279812"/>
                <a:ext cx="5147050" cy="967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𝑡𝑟𝑜𝑛𝑔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𝑟𝑒𝑔𝑢𝑙𝑎𝑟𝑖𝑧𝑎𝑡𝑖𝑜𝑛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            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67" y="5279812"/>
                <a:ext cx="5147050" cy="967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93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TẢ LASSO REGRESSION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41" y="2200844"/>
            <a:ext cx="5380772" cy="400888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597F0958-A5F2-4D2E-A8D7-A482D7B6F9CC}"/>
                  </a:ext>
                </a:extLst>
              </p:cNvPr>
              <p:cNvSpPr txBox="1"/>
              <p:nvPr/>
            </p:nvSpPr>
            <p:spPr>
              <a:xfrm>
                <a:off x="2382031" y="5978899"/>
                <a:ext cx="7427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 </a:t>
                </a:r>
                <a:r>
                  <a:rPr lang="en-US" sz="2400" i="1" dirty="0" smtClean="0"/>
                  <a:t>   </a:t>
                </a:r>
                <a:r>
                  <a:rPr lang="en-US" sz="2400" i="1" dirty="0" err="1" smtClean="0"/>
                  <a:t>Hình</a:t>
                </a:r>
                <a:r>
                  <a:rPr lang="en-US" sz="2400" i="1" dirty="0" smtClean="0"/>
                  <a:t> </a:t>
                </a:r>
                <a:r>
                  <a:rPr lang="en-US" sz="2400" i="1" dirty="0" err="1"/>
                  <a:t>biểu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diễn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độ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lớn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của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hệ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số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𝜃</m:t>
                    </m:r>
                  </m:oMath>
                </a14:m>
                <a:r>
                  <a:rPr lang="en-US" sz="2400" i="1" dirty="0"/>
                  <a:t> so </a:t>
                </a:r>
                <a:r>
                  <a:rPr lang="en-US" sz="2400" i="1" dirty="0" err="1"/>
                  <a:t>với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𝜆</m:t>
                    </m:r>
                  </m:oMath>
                </a14:m>
                <a:r>
                  <a:rPr lang="en-US" sz="2400" i="1" dirty="0"/>
                  <a:t>[3</a:t>
                </a:r>
                <a:r>
                  <a:rPr lang="en-US" sz="2400" i="1" dirty="0" smtClean="0"/>
                  <a:t>]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7F0958-A5F2-4D2E-A8D7-A482D7B6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31" y="5978899"/>
                <a:ext cx="742793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3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A69F7-5449-4230-8721-0E9EE97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TẢ LASSO REGRESSION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97F0958-A5F2-4D2E-A8D7-A482D7B6F9CC}"/>
              </a:ext>
            </a:extLst>
          </p:cNvPr>
          <p:cNvSpPr txBox="1"/>
          <p:nvPr/>
        </p:nvSpPr>
        <p:spPr>
          <a:xfrm>
            <a:off x="2382031" y="6361037"/>
            <a:ext cx="742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smtClean="0"/>
              <a:t>  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model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dược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lamda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15" y="1896001"/>
            <a:ext cx="8342889" cy="44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405</Words>
  <Application>Microsoft Office PowerPoint</Application>
  <PresentationFormat>Widescreen</PresentationFormat>
  <Paragraphs>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PMingLiU-ExtB</vt:lpstr>
      <vt:lpstr>Arial</vt:lpstr>
      <vt:lpstr>Calibri</vt:lpstr>
      <vt:lpstr>Cambria Math</vt:lpstr>
      <vt:lpstr>Gill Sans</vt:lpstr>
      <vt:lpstr>Noto Sans Symbols</vt:lpstr>
      <vt:lpstr>Quattrocento Sans</vt:lpstr>
      <vt:lpstr>Segoe UI</vt:lpstr>
      <vt:lpstr>Times New Roman</vt:lpstr>
      <vt:lpstr>Dividend</vt:lpstr>
      <vt:lpstr>PowerPoint Presentation</vt:lpstr>
      <vt:lpstr>NỘI DUNG</vt:lpstr>
      <vt:lpstr>Ý TƯỞNG THUẬT TOÁN</vt:lpstr>
      <vt:lpstr>GIỚI THIỆU LASSO REGRESSION</vt:lpstr>
      <vt:lpstr>GIỚI THIỆU LASSO REGRESSION</vt:lpstr>
      <vt:lpstr>GIỚI THIỆU LASSO REGRESSION</vt:lpstr>
      <vt:lpstr>MÔ TẢ LASSO REGRESSION</vt:lpstr>
      <vt:lpstr>MÔ TẢ LASSO REGRESSION</vt:lpstr>
      <vt:lpstr>MÔ TẢ LASSO REGRESSION</vt:lpstr>
      <vt:lpstr>MÔ TẢ LASSO REGRESSION</vt:lpstr>
      <vt:lpstr>TỔNG QUÁT GRADIENT DESENT CỦA LASSO </vt:lpstr>
      <vt:lpstr>TỔNG QUÁT GRADIENT DESENT CỦA LASSO </vt:lpstr>
      <vt:lpstr>ÁP DỤNG VÀO THỰC TẾ</vt:lpstr>
      <vt:lpstr>ÁP DỤNG VÀO THỰC TẾ</vt:lpstr>
      <vt:lpstr>ÁP DỤNG VÀO THỰC TẾ</vt:lpstr>
      <vt:lpstr>LỜI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Hao</dc:creator>
  <cp:lastModifiedBy>Võ Gia Huy</cp:lastModifiedBy>
  <cp:revision>67</cp:revision>
  <dcterms:modified xsi:type="dcterms:W3CDTF">2019-05-23T15:55:59Z</dcterms:modified>
</cp:coreProperties>
</file>