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78" r:id="rId4"/>
    <p:sldId id="259" r:id="rId5"/>
    <p:sldId id="283" r:id="rId6"/>
    <p:sldId id="264" r:id="rId7"/>
    <p:sldId id="265" r:id="rId8"/>
    <p:sldId id="269" r:id="rId9"/>
    <p:sldId id="270" r:id="rId10"/>
    <p:sldId id="268" r:id="rId11"/>
    <p:sldId id="274" r:id="rId12"/>
    <p:sldId id="261" r:id="rId13"/>
    <p:sldId id="263" r:id="rId14"/>
    <p:sldId id="272" r:id="rId1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0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25756-B397-4299-A6FF-E4E3C1254B65}" v="14" dt="2024-01-27T09:21:04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027" y="72"/>
      </p:cViewPr>
      <p:guideLst>
        <p:guide orient="horz" pos="1152"/>
        <p:guide pos="2880"/>
        <p:guide orient="horz" pos="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chyuth Kuchibhotla" userId="363bd2041a5e080f" providerId="LiveId" clId="{25E25756-B397-4299-A6FF-E4E3C1254B65}"/>
    <pc:docChg chg="undo custSel delSld modSld">
      <pc:chgData name="Sai Achyuth Kuchibhotla" userId="363bd2041a5e080f" providerId="LiveId" clId="{25E25756-B397-4299-A6FF-E4E3C1254B65}" dt="2024-01-27T10:14:17.917" v="875" actId="1035"/>
      <pc:docMkLst>
        <pc:docMk/>
      </pc:docMkLst>
      <pc:sldChg chg="modSp mod">
        <pc:chgData name="Sai Achyuth Kuchibhotla" userId="363bd2041a5e080f" providerId="LiveId" clId="{25E25756-B397-4299-A6FF-E4E3C1254B65}" dt="2024-01-27T09:55:42.467" v="865" actId="255"/>
        <pc:sldMkLst>
          <pc:docMk/>
          <pc:sldMk cId="0" sldId="259"/>
        </pc:sldMkLst>
        <pc:spChg chg="mod">
          <ac:chgData name="Sai Achyuth Kuchibhotla" userId="363bd2041a5e080f" providerId="LiveId" clId="{25E25756-B397-4299-A6FF-E4E3C1254B65}" dt="2024-01-27T09:55:42.467" v="865" actId="255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8:55.413" v="251" actId="20577"/>
        <pc:sldMkLst>
          <pc:docMk/>
          <pc:sldMk cId="0" sldId="261"/>
        </pc:sldMkLst>
        <pc:graphicFrameChg chg="modGraphic">
          <ac:chgData name="Sai Achyuth Kuchibhotla" userId="363bd2041a5e080f" providerId="LiveId" clId="{25E25756-B397-4299-A6FF-E4E3C1254B65}" dt="2024-01-27T09:48:55.413" v="251" actId="20577"/>
          <ac:graphicFrameMkLst>
            <pc:docMk/>
            <pc:sldMk cId="0" sldId="261"/>
            <ac:graphicFrameMk id="4" creationId="{00000000-0000-0000-0000-000000000000}"/>
          </ac:graphicFrameMkLst>
        </pc:graphicFrameChg>
      </pc:sldChg>
      <pc:sldChg chg="modSp mod">
        <pc:chgData name="Sai Achyuth Kuchibhotla" userId="363bd2041a5e080f" providerId="LiveId" clId="{25E25756-B397-4299-A6FF-E4E3C1254B65}" dt="2024-01-27T09:49:41.653" v="265" actId="20577"/>
        <pc:sldMkLst>
          <pc:docMk/>
          <pc:sldMk cId="0" sldId="264"/>
        </pc:sldMkLst>
        <pc:spChg chg="mod">
          <ac:chgData name="Sai Achyuth Kuchibhotla" userId="363bd2041a5e080f" providerId="LiveId" clId="{25E25756-B397-4299-A6FF-E4E3C1254B65}" dt="2024-01-27T09:49:41.653" v="265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9:19.278" v="259" actId="20577"/>
        <pc:sldMkLst>
          <pc:docMk/>
          <pc:sldMk cId="0" sldId="265"/>
        </pc:sldMkLst>
        <pc:spChg chg="mod">
          <ac:chgData name="Sai Achyuth Kuchibhotla" userId="363bd2041a5e080f" providerId="LiveId" clId="{25E25756-B397-4299-A6FF-E4E3C1254B65}" dt="2024-01-27T09:49:19.278" v="259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10:14:17.917" v="875" actId="1035"/>
        <pc:sldMkLst>
          <pc:docMk/>
          <pc:sldMk cId="0" sldId="268"/>
        </pc:sldMkLst>
        <pc:spChg chg="mod">
          <ac:chgData name="Sai Achyuth Kuchibhotla" userId="363bd2041a5e080f" providerId="LiveId" clId="{25E25756-B397-4299-A6FF-E4E3C1254B65}" dt="2024-01-27T10:14:17.917" v="875" actId="1035"/>
          <ac:spMkLst>
            <pc:docMk/>
            <pc:sldMk cId="0" sldId="268"/>
            <ac:spMk id="4" creationId="{00000000-0000-0000-0000-000000000000}"/>
          </ac:spMkLst>
        </pc:spChg>
        <pc:spChg chg="mod">
          <ac:chgData name="Sai Achyuth Kuchibhotla" userId="363bd2041a5e080f" providerId="LiveId" clId="{25E25756-B397-4299-A6FF-E4E3C1254B65}" dt="2024-01-27T09:53:42.073" v="856" actId="20577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9:15.447" v="257" actId="20577"/>
        <pc:sldMkLst>
          <pc:docMk/>
          <pc:sldMk cId="0" sldId="269"/>
        </pc:sldMkLst>
        <pc:spChg chg="mod">
          <ac:chgData name="Sai Achyuth Kuchibhotla" userId="363bd2041a5e080f" providerId="LiveId" clId="{25E25756-B397-4299-A6FF-E4E3C1254B65}" dt="2024-01-27T09:49:15.447" v="257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9:09.011" v="255" actId="20577"/>
        <pc:sldMkLst>
          <pc:docMk/>
          <pc:sldMk cId="0" sldId="270"/>
        </pc:sldMkLst>
        <pc:spChg chg="mod">
          <ac:chgData name="Sai Achyuth Kuchibhotla" userId="363bd2041a5e080f" providerId="LiveId" clId="{25E25756-B397-4299-A6FF-E4E3C1254B65}" dt="2024-01-27T09:49:09.011" v="255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9:24.203" v="261" actId="20577"/>
        <pc:sldMkLst>
          <pc:docMk/>
          <pc:sldMk cId="0" sldId="273"/>
        </pc:sldMkLst>
        <pc:spChg chg="mod">
          <ac:chgData name="Sai Achyuth Kuchibhotla" userId="363bd2041a5e080f" providerId="LiveId" clId="{25E25756-B397-4299-A6FF-E4E3C1254B65}" dt="2024-01-27T09:49:24.203" v="261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Sai Achyuth Kuchibhotla" userId="363bd2041a5e080f" providerId="LiveId" clId="{25E25756-B397-4299-A6FF-E4E3C1254B65}" dt="2024-01-27T09:49:03.812" v="253" actId="20577"/>
        <pc:sldMkLst>
          <pc:docMk/>
          <pc:sldMk cId="0" sldId="274"/>
        </pc:sldMkLst>
        <pc:spChg chg="mod">
          <ac:chgData name="Sai Achyuth Kuchibhotla" userId="363bd2041a5e080f" providerId="LiveId" clId="{25E25756-B397-4299-A6FF-E4E3C1254B65}" dt="2024-01-27T09:49:03.812" v="253" actId="20577"/>
          <ac:spMkLst>
            <pc:docMk/>
            <pc:sldMk cId="0" sldId="274"/>
            <ac:spMk id="2" creationId="{00000000-0000-0000-0000-000000000000}"/>
          </ac:spMkLst>
        </pc:spChg>
      </pc:sldChg>
      <pc:sldChg chg="addSp delSp modSp mod">
        <pc:chgData name="Sai Achyuth Kuchibhotla" userId="363bd2041a5e080f" providerId="LiveId" clId="{25E25756-B397-4299-A6FF-E4E3C1254B65}" dt="2024-01-27T09:03:00.291" v="57" actId="14100"/>
        <pc:sldMkLst>
          <pc:docMk/>
          <pc:sldMk cId="0" sldId="278"/>
        </pc:sldMkLst>
        <pc:spChg chg="add del mod">
          <ac:chgData name="Sai Achyuth Kuchibhotla" userId="363bd2041a5e080f" providerId="LiveId" clId="{25E25756-B397-4299-A6FF-E4E3C1254B65}" dt="2024-01-27T08:56:40.574" v="2" actId="931"/>
          <ac:spMkLst>
            <pc:docMk/>
            <pc:sldMk cId="0" sldId="278"/>
            <ac:spMk id="4" creationId="{50F447AA-22CA-A833-05CD-5754E02957DD}"/>
          </ac:spMkLst>
        </pc:spChg>
        <pc:spChg chg="add del mod">
          <ac:chgData name="Sai Achyuth Kuchibhotla" userId="363bd2041a5e080f" providerId="LiveId" clId="{25E25756-B397-4299-A6FF-E4E3C1254B65}" dt="2024-01-27T08:57:44.321" v="7" actId="931"/>
          <ac:spMkLst>
            <pc:docMk/>
            <pc:sldMk cId="0" sldId="278"/>
            <ac:spMk id="12" creationId="{AD6B6F58-8AF3-354E-812D-2641955F29B9}"/>
          </ac:spMkLst>
        </pc:spChg>
        <pc:spChg chg="add del mod">
          <ac:chgData name="Sai Achyuth Kuchibhotla" userId="363bd2041a5e080f" providerId="LiveId" clId="{25E25756-B397-4299-A6FF-E4E3C1254B65}" dt="2024-01-27T09:00:17.554" v="33" actId="478"/>
          <ac:spMkLst>
            <pc:docMk/>
            <pc:sldMk cId="0" sldId="278"/>
            <ac:spMk id="16" creationId="{6B03BAF1-122A-A32E-1550-954824786FAB}"/>
          </ac:spMkLst>
        </pc:spChg>
        <pc:spChg chg="add del mod">
          <ac:chgData name="Sai Achyuth Kuchibhotla" userId="363bd2041a5e080f" providerId="LiveId" clId="{25E25756-B397-4299-A6FF-E4E3C1254B65}" dt="2024-01-27T09:01:12.901" v="42" actId="21"/>
          <ac:spMkLst>
            <pc:docMk/>
            <pc:sldMk cId="0" sldId="278"/>
            <ac:spMk id="19" creationId="{B599B30E-A3F4-9E16-D8C1-2A4CF50242B4}"/>
          </ac:spMkLst>
        </pc:spChg>
        <pc:spChg chg="add del mod">
          <ac:chgData name="Sai Achyuth Kuchibhotla" userId="363bd2041a5e080f" providerId="LiveId" clId="{25E25756-B397-4299-A6FF-E4E3C1254B65}" dt="2024-01-27T09:01:15.618" v="43" actId="21"/>
          <ac:spMkLst>
            <pc:docMk/>
            <pc:sldMk cId="0" sldId="278"/>
            <ac:spMk id="20" creationId="{51115C82-173E-53FB-D581-E4555EF3D9CD}"/>
          </ac:spMkLst>
        </pc:spChg>
        <pc:picChg chg="add del mod">
          <ac:chgData name="Sai Achyuth Kuchibhotla" userId="363bd2041a5e080f" providerId="LiveId" clId="{25E25756-B397-4299-A6FF-E4E3C1254B65}" dt="2024-01-27T08:56:51.057" v="5" actId="478"/>
          <ac:picMkLst>
            <pc:docMk/>
            <pc:sldMk cId="0" sldId="278"/>
            <ac:picMk id="6" creationId="{2C5F5417-C5DF-2948-203B-E84CF1381430}"/>
          </ac:picMkLst>
        </pc:picChg>
        <pc:picChg chg="del">
          <ac:chgData name="Sai Achyuth Kuchibhotla" userId="363bd2041a5e080f" providerId="LiveId" clId="{25E25756-B397-4299-A6FF-E4E3C1254B65}" dt="2024-01-27T08:56:31.071" v="1" actId="478"/>
          <ac:picMkLst>
            <pc:docMk/>
            <pc:sldMk cId="0" sldId="278"/>
            <ac:picMk id="10" creationId="{00000000-0000-0000-0000-000000000000}"/>
          </ac:picMkLst>
        </pc:picChg>
        <pc:picChg chg="add del mod">
          <ac:chgData name="Sai Achyuth Kuchibhotla" userId="363bd2041a5e080f" providerId="LiveId" clId="{25E25756-B397-4299-A6FF-E4E3C1254B65}" dt="2024-01-27T08:58:08.861" v="16" actId="478"/>
          <ac:picMkLst>
            <pc:docMk/>
            <pc:sldMk cId="0" sldId="278"/>
            <ac:picMk id="14" creationId="{4C5F6A28-DC22-4CEC-539E-529CB0DF7A1B}"/>
          </ac:picMkLst>
        </pc:picChg>
        <pc:picChg chg="add mod">
          <ac:chgData name="Sai Achyuth Kuchibhotla" userId="363bd2041a5e080f" providerId="LiveId" clId="{25E25756-B397-4299-A6FF-E4E3C1254B65}" dt="2024-01-27T08:58:47.062" v="20" actId="1076"/>
          <ac:picMkLst>
            <pc:docMk/>
            <pc:sldMk cId="0" sldId="278"/>
            <ac:picMk id="18" creationId="{1C0A86BF-52A0-0BEB-CB9F-13BFF8A512A8}"/>
          </ac:picMkLst>
        </pc:picChg>
        <pc:picChg chg="add mod">
          <ac:chgData name="Sai Achyuth Kuchibhotla" userId="363bd2041a5e080f" providerId="LiveId" clId="{25E25756-B397-4299-A6FF-E4E3C1254B65}" dt="2024-01-27T09:03:00.291" v="57" actId="14100"/>
          <ac:picMkLst>
            <pc:docMk/>
            <pc:sldMk cId="0" sldId="278"/>
            <ac:picMk id="23" creationId="{980C0C4B-DEBD-7CDA-8F64-BF8D32F3DD1D}"/>
          </ac:picMkLst>
        </pc:picChg>
        <pc:cxnChg chg="add del mod">
          <ac:chgData name="Sai Achyuth Kuchibhotla" userId="363bd2041a5e080f" providerId="LiveId" clId="{25E25756-B397-4299-A6FF-E4E3C1254B65}" dt="2024-01-27T09:01:17.798" v="44" actId="21"/>
          <ac:cxnSpMkLst>
            <pc:docMk/>
            <pc:sldMk cId="0" sldId="278"/>
            <ac:cxnSpMk id="1028" creationId="{AE7115A8-A6AF-C63B-2E34-013DA757BF08}"/>
          </ac:cxnSpMkLst>
        </pc:cxnChg>
        <pc:cxnChg chg="add del mod">
          <ac:chgData name="Sai Achyuth Kuchibhotla" userId="363bd2041a5e080f" providerId="LiveId" clId="{25E25756-B397-4299-A6FF-E4E3C1254B65}" dt="2024-01-27T09:00:40.866" v="38" actId="478"/>
          <ac:cxnSpMkLst>
            <pc:docMk/>
            <pc:sldMk cId="0" sldId="278"/>
            <ac:cxnSpMk id="1029" creationId="{F15EB353-0333-88BD-42E5-EB07536FEC62}"/>
          </ac:cxnSpMkLst>
        </pc:cxnChg>
        <pc:cxnChg chg="add del mod">
          <ac:chgData name="Sai Achyuth Kuchibhotla" userId="363bd2041a5e080f" providerId="LiveId" clId="{25E25756-B397-4299-A6FF-E4E3C1254B65}" dt="2024-01-27T09:00:40.866" v="38" actId="478"/>
          <ac:cxnSpMkLst>
            <pc:docMk/>
            <pc:sldMk cId="0" sldId="278"/>
            <ac:cxnSpMk id="1030" creationId="{8B848F7B-9E6D-57BB-5726-8A07BA6DAB59}"/>
          </ac:cxnSpMkLst>
        </pc:cxnChg>
      </pc:sldChg>
      <pc:sldChg chg="del">
        <pc:chgData name="Sai Achyuth Kuchibhotla" userId="363bd2041a5e080f" providerId="LiveId" clId="{25E25756-B397-4299-A6FF-E4E3C1254B65}" dt="2024-01-27T08:56:11.688" v="0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473FE-FEE8-4A11-984C-6BE76FFFB8A6}" type="datetime1">
              <a:rPr lang="en-US" smtClean="0"/>
              <a:t>1/27/2024</a:t>
            </a:fld>
            <a:endParaRPr lang="en-US"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fld id="{FCD31909-F8D8-472A-B301-C0B47A1CFDDD}" type="datetime1">
              <a:rPr lang="en-US" smtClean="0"/>
              <a:t>1/27/2024</a:t>
            </a:fld>
            <a:endParaRPr lang="en-US"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 panose="020F0502020204030204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fld id="{382986D8-E136-46E8-BED6-C56E4CA5985D}" type="datetime1">
              <a:rPr lang="en-US" smtClean="0"/>
              <a:t>1/27/2024</a:t>
            </a:fld>
            <a:endParaRPr lang="en-US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 panose="020F0502020204030204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fld id="{7B8B21AD-1FB2-4879-B352-C4B469FF0E55}" type="datetime1">
              <a:rPr lang="en-US" smtClean="0"/>
              <a:t>1/27/2024</a:t>
            </a:fld>
            <a:endParaRPr lang="en-US"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fld id="{023FA63B-7BA5-439B-808C-CD31261DC627}" type="datetime1">
              <a:rPr lang="en-US" smtClean="0"/>
              <a:t>1/27/2024</a:t>
            </a:fld>
            <a:endParaRPr lang="en-US"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fld id="{D71AE679-8649-4E45-928F-F7B28F40B515}" type="datetime1">
              <a:rPr lang="en-US" smtClean="0"/>
              <a:t>1/27/2024</a:t>
            </a:fld>
            <a:endParaRPr lang="en-US"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/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 panose="020F0502020204030204"/>
              <a:buNone/>
              <a:defRPr sz="20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 panose="020B0604020202020204"/>
              <a:buChar char="•"/>
              <a:defRPr sz="15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 panose="020B0604020202020204"/>
              <a:buChar char="–"/>
              <a:defRPr sz="1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 panose="020B0604020202020204"/>
              <a:buChar char="•"/>
              <a:defRPr sz="1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–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»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 panose="020B0604020202020204"/>
              <a:buChar char="•"/>
              <a:defRPr sz="9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440CFF11-AA4A-4972-8AFF-841A0A2244AA}" type="datetime1">
              <a:rPr lang="en-US" smtClean="0"/>
              <a:t>1/27/2024</a:t>
            </a:fld>
            <a:endParaRPr lang="en-US"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1128712"/>
            <a:ext cx="8770032" cy="13236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Based Management for Organ Donation and Transplantation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811" y="3322079"/>
            <a:ext cx="347555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A.Naresh         (21EG505801)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K.Sai Achyuth     (21EG505839)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Vaseema Samreen (21EG505867)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5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Himabindu Priyanka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C53C58-4FC8-40FA-85FB-B704D218A008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10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5" y="285747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        </a:t>
            </a:r>
            <a:br>
              <a:rPr lang="en-US" sz="3600" dirty="0">
                <a:latin typeface="Bookman Old Style" panose="02050604050505020204" pitchFamily="18" charset="0"/>
              </a:rPr>
            </a:b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Parameters:-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858" y="1527170"/>
            <a:ext cx="7263367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IN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Security- Providing security to the application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</a:rPr>
              <a:t>Time management- Faster execution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Smart Contracts- Code generation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FD4614-2DE1-4A4F-B9AA-17848EE63AB0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626018"/>
            <a:ext cx="2895600" cy="273900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11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93" y="297281"/>
            <a:ext cx="6117431" cy="62732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663" y="1359577"/>
            <a:ext cx="6623134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>
              <a:spcBef>
                <a:spcPts val="480"/>
              </a:spcBef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539750" lvl="0" indent="-269875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Operating System	-     Windows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539750" lvl="0" indent="-269875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Coding Language	-     Java/J2EE(JSP,Servlet)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539750" lvl="0" indent="-269875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Front End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	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-     J2EE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539750" lvl="0" indent="-269875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Back End	-     MySQL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9C44C4-7196-4A35-8198-AF8560E914F3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30637"/>
              </p:ext>
            </p:extLst>
          </p:nvPr>
        </p:nvGraphicFramePr>
        <p:xfrm>
          <a:off x="1123315" y="1279525"/>
          <a:ext cx="6602730" cy="2560955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(Completed /in-progress/Not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started)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Implementation testing and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in-progress</a:t>
                      </a:r>
                      <a:endParaRPr lang="en-US" sz="1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in-progress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3233CE-2848-499E-9139-0E978658934A}" type="datetime1">
              <a:rPr lang="en-US" smtClean="0"/>
              <a:t>1/27/2024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207A7C-368F-4547-A3CE-44F55C3CEA62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263" y="1034728"/>
            <a:ext cx="7493792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L. A. Dajim, S. A. Al-Farras, B. S. Al-Shahrani, A. A. Al-Zuraib,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R. Merlin Mathew, ``Organ donation decentralized application using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technology,'' in Proc. 2nd Int. Conf. Comput. Appl. Inf. Secur.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(ICCAIS), May 2019, pp. 14, doi: 10.1109/cais.2019.8769459.</a:t>
            </a:r>
          </a:p>
          <a:p>
            <a:pPr algn="just"/>
            <a:endParaRPr lang="en-IN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Powell. (Mar. 18, 2019). A Transplant Makes History. Harvard Gazette.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https://news.harvard.edu/gazette/story/2011/09/atransplant-makes-history/</a:t>
            </a:r>
          </a:p>
          <a:p>
            <a:pPr algn="just"/>
            <a:endParaRPr lang="en-IN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Organ Donation Facts and Info: Organ Transplants. Accessed: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Apr. 18, 2021.</a:t>
            </a:r>
          </a:p>
          <a:p>
            <a:pPr algn="just"/>
            <a:r>
              <a:rPr lang="en-IN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https://my.clevelandclinic.org/health/articles/11750-organ-donation-and-transplantation</a:t>
            </a:r>
          </a:p>
          <a:p>
            <a:pPr algn="just"/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FormataOTFCond-Md"/>
            </a:endParaRPr>
          </a:p>
          <a:p>
            <a:pPr algn="just"/>
            <a:endParaRPr lang="en-US" sz="1800" dirty="0">
              <a:latin typeface="FormataOTFCond-Md"/>
              <a:cs typeface="Times New Roman" panose="02020603050405020304" pitchFamily="18" charset="0"/>
            </a:endParaRPr>
          </a:p>
          <a:p>
            <a:pPr algn="just"/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algn="just"/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35" y="1139253"/>
            <a:ext cx="7140269" cy="3147934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2841C7-D003-4BD0-8D67-1768AD0BC6E2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553200" cy="835819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274" y="1648654"/>
            <a:ext cx="777334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landscape of organ donation and transplantation systems is characterized by a complex interplay of legal, clinical, ethical, and technical challenges. Addressing the intricate requirements of registration, donor-recipient matching, organ removal, delivery, and transplantation while ensuring fairness and efficiency is paramount. In response to these challenges, this paper introduces a  solution: a private Ethereum blockchain-based system designed to revolutionize organ donation and transplantation management. By embracing decentralization, security, traceability, auditability, privacy, and trustworthiness, the proposed solution utilizes smart contracts and implements algorithms to facilitate a comprehensive end-to-end process. This paper meticulously details the development, testing, and validation of these smart contracts, assessing the performance of the system through privacy, security, and confidentiality analyses.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D821C4-CE5C-451F-93F0-D86962B0F042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D31909-F8D8-472A-B301-C0B47A1CFDDD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647190" y="186690"/>
            <a:ext cx="3048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0C0C4B-DEBD-7CDA-8F64-BF8D32F3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9" y="810323"/>
            <a:ext cx="6973228" cy="3746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0"/>
            <a:ext cx="6096635" cy="983615"/>
          </a:xfrm>
        </p:spPr>
        <p:txBody>
          <a:bodyPr/>
          <a:lstStyle/>
          <a:p>
            <a:r>
              <a:rPr lang="en-US" sz="3600" dirty="0"/>
              <a:t>                   </a:t>
            </a:r>
            <a:br>
              <a:rPr lang="en-US" sz="3600" dirty="0"/>
            </a:br>
            <a:r>
              <a:rPr lang="en-US" sz="3600" dirty="0"/>
              <a:t>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7E6CE2-A279-4DF4-AD7B-FFB9CCAEAB64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8415" y="1054100"/>
          <a:ext cx="6421120" cy="364363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63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A. Dajim, S. A. Al-Farras, B. S. Al-Shahrani, A. A. Al-Zuraib, and R. Merlin Mathew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would be a web application for patients to register their information-most importantly medical ID, blood type, organ type and state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 </a:t>
                      </a:r>
                      <a:r>
                        <a:rPr lang="en-US" alt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D</a:t>
                      </a: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ecentralized app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  </a:t>
                      </a:r>
                      <a:r>
                        <a:rPr lang="en-US" alt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F</a:t>
                      </a: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irst-in, first-out basis unless a patient is in critical condition.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Blockchain Scalability Issues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He, A. Corson, J. Russo, and T. Trey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forensic DNA testing to trace unethical organ procurement and organ trafficking practices in regions that block transparent access to their transplant data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Lack of Transparency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Ethical and Privacy Concerns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 Legal Challenges</a:t>
                      </a:r>
                      <a:r>
                        <a:rPr lang="en-US" alt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.                           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D31909-F8D8-472A-B301-C0B47A1CFDDD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07254" y="549008"/>
          <a:ext cx="6915151" cy="4228223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3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Ranjan, S. Srivastava, V. Gupta, S. Tapaswi, and N.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presents a decentralised, secure and transparent organ and tissue transplant web application which not only nullifies the role of any third party involved in the organ transplantation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Decentralization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of Implementation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2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Hölbl, M. Kompara, A. Kamišalić, and L. N. Zlatolas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potential of blockchain technology in the healthcare sector, particularly in addressing the challenges associated with Electronic Health Records (EHRs)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Security and Trust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Storage Challenges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-134620"/>
            <a:ext cx="7351395" cy="186690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         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   </a:t>
            </a:r>
            <a:br>
              <a:rPr lang="en-US" sz="3200" dirty="0">
                <a:latin typeface="Bookman Old Style" panose="02050604050505020204" pitchFamily="18" charset="0"/>
              </a:rPr>
            </a:b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AE47AFA-FA96-457D-956D-C46D009EE3B5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80" y="964565"/>
            <a:ext cx="7498715" cy="323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organ donation systems face challenges in registration, matching donors to recipients, andensuring a fair, efficient, and trustworthy process. To address these issues, this paper proposes a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decentralized, secure, and transparent solution using a private Ethereum blockchain. The aim is to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organ donation and transplantation management by implementing smart contracts and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 ensuring security, traceability, and privacy throughout the process.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Method(s) Disadvantages: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implemented blockchain based organ donation which leads less security and less communication between hospitals and donors..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implemented an auto-matching process between the donor and recipient through a smart contract based on certain criteria.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67385"/>
            <a:ext cx="6117590" cy="158496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Problem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FEAA23-0A82-400D-B54A-8AAC8D88A13B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6185" y="1517650"/>
            <a:ext cx="65887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organ donation and transplantation systems face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such as inefficient registration, delayed matching, and security concerns. To address these issues, a proposed solution suggests a private Ethereum blockchain-based approach. This decentralized system aims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security, traceability, and fairness through smart contracts and algorithms. The solution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undergoes rigorous evaluation, including privacy and security analyses, and is compared to existing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35" y="-879475"/>
            <a:ext cx="6065520" cy="1489710"/>
          </a:xfrm>
        </p:spPr>
        <p:txBody>
          <a:bodyPr/>
          <a:lstStyle/>
          <a:p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      </a:t>
            </a:r>
            <a:br>
              <a:rPr lang="en-US" sz="3200" dirty="0">
                <a:latin typeface="Bookman Old Style" panose="02050604050505020204" pitchFamily="18" charset="0"/>
              </a:rPr>
            </a:b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3200" dirty="0">
                <a:latin typeface="Bookman Old Style" panose="02050604050505020204" pitchFamily="18" charset="0"/>
              </a:rPr>
              <a:t>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B115A319-B060-4A35-A508-6A7FE2F3BD02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9" y="4869600"/>
            <a:ext cx="2895600" cy="273900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11225" y="1073785"/>
            <a:ext cx="7320915" cy="7588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proposes a decentralized and secure organ donation and transplantation management solution using a private Ethereum blockchain. 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register actors, ensuring data provenance. The system automates donor-recipient matching through smart contracts and presents  implemented algorithms.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security analysis demonstrates resilience against common attacks, and a comparative evaluation underscores the solution's novelty. 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adaptability makes it versatile for various related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02336"/>
            <a:ext cx="6879431" cy="117301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Proposed Method Illustration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5964" y="1230164"/>
            <a:ext cx="6472071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method leverages a private Ethereum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organ donation and transplantation management. Smart contracts play a pivotal role by registering actors and meticulously recording data provenance.The auto-matching process, powered by smart contracts, streamlines donor-recipient pairing based on predefined criteria. Additionally, algorithms are introduced, showcasing their full implementation, testing, and validation. A thorough security analysis confirms the system's resilience against common threats, and a comparative assessment highlights its innovative features. The solution's adaptability further reinforces its potential for diverse applications in the organ donation domain. 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2C9150-213E-4C57-83AC-D72655848A54}" type="datetime1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1196</Words>
  <Application>Microsoft Office PowerPoint</Application>
  <PresentationFormat>On-screen Show (16:9)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FormataOTFCond-Md</vt:lpstr>
      <vt:lpstr>Times New Roman</vt:lpstr>
      <vt:lpstr>Arial</vt:lpstr>
      <vt:lpstr>Wingdings</vt:lpstr>
      <vt:lpstr>Trebuchet MS</vt:lpstr>
      <vt:lpstr>Calibri</vt:lpstr>
      <vt:lpstr>Bookman Old Style</vt:lpstr>
      <vt:lpstr>Noto Sans Symbols</vt:lpstr>
      <vt:lpstr>1_Office Theme</vt:lpstr>
      <vt:lpstr>Blockchain Based Management for Organ Donation and Transplantation</vt:lpstr>
      <vt:lpstr>                                                    Introduction</vt:lpstr>
      <vt:lpstr>PowerPoint Presentation</vt:lpstr>
      <vt:lpstr>                                        Literature Survey</vt:lpstr>
      <vt:lpstr>PowerPoint Presentation</vt:lpstr>
      <vt:lpstr>                      Problem Statement</vt:lpstr>
      <vt:lpstr>                                       Problem Illustration</vt:lpstr>
      <vt:lpstr>                      Proposed Method</vt:lpstr>
      <vt:lpstr>                            Proposed Method Illustration</vt:lpstr>
      <vt:lpstr>                      Parameters:- </vt:lpstr>
      <vt:lpstr>Experiment Environment</vt:lpstr>
      <vt:lpstr> Project status</vt:lpstr>
      <vt:lpstr>           References:-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 Achyuth Kuchibhotla</cp:lastModifiedBy>
  <cp:revision>44</cp:revision>
  <dcterms:created xsi:type="dcterms:W3CDTF">2024-01-26T04:37:00Z</dcterms:created>
  <dcterms:modified xsi:type="dcterms:W3CDTF">2024-01-27T10:14:26Z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CF3D65E160E448E694447C08AB505548_13</vt:lpwstr>
  </property>
  <property fmtid="{D5CDD505-2E9C-101B-9397-08002B2CF9AE}" pid="3" name="KSOProductBuildVer">
    <vt:lpwstr>1033-12.2.0.13431</vt:lpwstr>
  </property>
</Properties>
</file>