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85"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lla Kavya" initials="SK" lastIdx="1" clrIdx="0">
    <p:extLst>
      <p:ext uri="{19B8F6BF-5375-455C-9EA6-DF929625EA0E}">
        <p15:presenceInfo xmlns:p15="http://schemas.microsoft.com/office/powerpoint/2012/main" xmlns="" userId="18ffcb6e470850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C41A2-2C1A-4D2A-93F1-8127773A604D}" type="datetimeFigureOut">
              <a:rPr lang="en-IN" smtClean="0"/>
              <a:pPr/>
              <a:t>22-10-2018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A261D-AD4D-4BBC-A0FA-96C64C27D589}" type="slidenum">
              <a:rPr lang="en-IN" smtClean="0"/>
              <a:pPr/>
              <a:t>‹#›</a:t>
            </a:fld>
            <a:endParaRPr lang="en-IN"/>
          </a:p>
        </p:txBody>
      </p:sp>
    </p:spTree>
    <p:extLst>
      <p:ext uri="{BB962C8B-B14F-4D97-AF65-F5344CB8AC3E}">
        <p14:creationId xmlns:p14="http://schemas.microsoft.com/office/powerpoint/2010/main" xmlns="" val="3591034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FFC4108-BF97-47E1-AB9F-98D3E2C44276}" type="datetime1">
              <a:rPr lang="en-US" smtClean="0"/>
              <a:pPr/>
              <a:t>10/22/2018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FD4922-558E-4E9D-826A-9FADB8341AD8}" type="datetime1">
              <a:rPr lang="en-US" smtClean="0"/>
              <a:pPr/>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BF672DF-0512-43F0-8292-E1F6C749161D}" type="datetime1">
              <a:rPr lang="en-US" smtClean="0"/>
              <a:pPr/>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5FC2BEE-6164-4E55-A3A4-2B73EE46F46B}" type="datetime1">
              <a:rPr lang="en-US" smtClean="0"/>
              <a:pPr/>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C996E1-961E-4812-A901-4B07BE188240}" type="datetime1">
              <a:rPr lang="en-US" smtClean="0"/>
              <a:pPr/>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17E632-0243-4555-8250-955EE93DD401}" type="datetime1">
              <a:rPr lang="en-US" smtClean="0"/>
              <a:pPr/>
              <a:t>10/22/2018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897715-4B1B-4139-A6EF-58B0395179BB}" type="datetime1">
              <a:rPr lang="en-US" smtClean="0"/>
              <a:pPr/>
              <a:t>10/22/2018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A365358-6104-4847-A18C-553EA49A942E}" type="datetime1">
              <a:rPr lang="en-US" smtClean="0"/>
              <a:pPr/>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51F467-D843-4852-94AD-46196DE74A5D}" type="datetime1">
              <a:rPr lang="en-US" smtClean="0"/>
              <a:pPr/>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8947C-9E3F-48C1-93AA-09C8172D6338}" type="datetime1">
              <a:rPr lang="en-US" smtClean="0"/>
              <a:pPr/>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AA6911-A8A8-4AE0-9457-2BF428C0B26C}" type="datetime1">
              <a:rPr lang="en-US" smtClean="0"/>
              <a:pPr/>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D1E86-D46B-433F-93D5-207D23E06F7A}" type="datetime1">
              <a:rPr lang="en-US" smtClean="0"/>
              <a:pPr/>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364DB-A822-412B-B111-E5209FF50907}" type="datetime1">
              <a:rPr lang="en-US" smtClean="0"/>
              <a:pPr/>
              <a:t>10/22/2018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AA4A9-B0CA-4B5C-863C-CF63BAC1F2E3}" type="datetime1">
              <a:rPr lang="en-US" smtClean="0"/>
              <a:pPr/>
              <a:t>10/22/2018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E68EF-5866-4BCA-BF9C-61DE17958003}" type="datetime1">
              <a:rPr lang="en-US" smtClean="0"/>
              <a:pPr/>
              <a:t>10/22/2018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A48F53-2FDA-44BB-9EB5-C9A29D795FD1}" type="datetime1">
              <a:rPr lang="en-US" smtClean="0"/>
              <a:pPr/>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E1D54-6513-40BB-9E13-801F32115F8B}" type="datetime1">
              <a:rPr lang="en-US" smtClean="0"/>
              <a:pPr/>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0A5AC0E-0B25-4371-823A-F42826ECE958}" type="datetime1">
              <a:rPr lang="en-US" smtClean="0"/>
              <a:pPr/>
              <a:t>10/22/2018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who.int/entity/bloodsafety/global_database/GDBS_Summary_Report_2011.pdf" TargetMode="External"/><Relationship Id="rId3" Type="http://schemas.openxmlformats.org/officeDocument/2006/relationships/hyperlink" Target="https://www.scribd.com/document/.../BLOOD-BANK-MANAGEMENT-SYSTEM-PR%0d" TargetMode="External"/><Relationship Id="rId7" Type="http://schemas.openxmlformats.org/officeDocument/2006/relationships/hyperlink" Target="http://www.who.int/bloodsafety/transfusion_services/bts_learningmaterials/en/index.html" TargetMode="External"/><Relationship Id="rId2" Type="http://schemas.openxmlformats.org/officeDocument/2006/relationships/hyperlink" Target="http://www.who.int/worldblooddonorday&#8203;/Melbourne%20Declaration_VNRBD_2009.pdf" TargetMode="External"/><Relationship Id="rId1" Type="http://schemas.openxmlformats.org/officeDocument/2006/relationships/slideLayout" Target="../slideLayouts/slideLayout2.xml"/><Relationship Id="rId6" Type="http://schemas.openxmlformats.org/officeDocument/2006/relationships/hyperlink" Target="http://www.who.int/bloodsafety&#8203;/publications&#8203;/bts_screendondbloodtransf/en/index&#8203;.html" TargetMode="External"/><Relationship Id="rId5" Type="http://schemas.openxmlformats.org/officeDocument/2006/relationships/hyperlink" Target="http://www.who.int/bloodsafety/voluntary_donation/blood_donor_selection_counselling/en/" TargetMode="External"/><Relationship Id="rId10" Type="http://schemas.openxmlformats.org/officeDocument/2006/relationships/hyperlink" Target="http://www.who.int/entity/bloodsafety/BTS_ResolutionsAdopted.pdf" TargetMode="External"/><Relationship Id="rId4" Type="http://schemas.openxmlformats.org/officeDocument/2006/relationships/hyperlink" Target="http://www.academia.edu/17573428/Online_Blood_Donation_management_System_report%0d" TargetMode="External"/><Relationship Id="rId9" Type="http://schemas.openxmlformats.org/officeDocument/2006/relationships/hyperlink" Target="http://www.who.int/bloodsafety&#8203;/resolutions/en/index.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xmlns="" id="{4091D54B-59AB-4A5E-8E9E-0421BD66D4F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xmlns="" id="{547CE62E-FFFD-4A1F-BA78-C3B89C36FC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5">
              <a:extLst>
                <a:ext uri="{FF2B5EF4-FFF2-40B4-BE49-F238E27FC236}">
                  <a16:creationId xmlns:a16="http://schemas.microsoft.com/office/drawing/2014/main" xmlns="" id="{AE51FD27-6B6A-4D21-BF22-245DA9BD0B3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6" name="Rectangle 35">
            <a:extLst>
              <a:ext uri="{FF2B5EF4-FFF2-40B4-BE49-F238E27FC236}">
                <a16:creationId xmlns:a16="http://schemas.microsoft.com/office/drawing/2014/main" xmlns="" id="{B8144315-1C5A-4185-A952-25D98D303D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xmlns="" id="{A7B86FC5-D542-424C-9201-ABA102E713DE}"/>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3600" b="0" i="0" kern="1200" dirty="0">
                <a:solidFill>
                  <a:srgbClr val="EBEBEB"/>
                </a:solidFill>
                <a:latin typeface="Times New Roman" panose="02020603050405020304" pitchFamily="18" charset="0"/>
                <a:cs typeface="Times New Roman" panose="02020603050405020304" pitchFamily="18" charset="0"/>
              </a:rPr>
              <a:t>MINI PROJECT ON</a:t>
            </a:r>
          </a:p>
        </p:txBody>
      </p:sp>
      <p:sp>
        <p:nvSpPr>
          <p:cNvPr id="5" name="Text Placeholder 4">
            <a:extLst>
              <a:ext uri="{FF2B5EF4-FFF2-40B4-BE49-F238E27FC236}">
                <a16:creationId xmlns:a16="http://schemas.microsoft.com/office/drawing/2014/main" xmlns="" id="{B17C865C-8A01-4CF6-BA15-AF0176FBAB35}"/>
              </a:ext>
            </a:extLst>
          </p:cNvPr>
          <p:cNvSpPr>
            <a:spLocks noGrp="1"/>
          </p:cNvSpPr>
          <p:nvPr>
            <p:ph type="body" idx="1"/>
          </p:nvPr>
        </p:nvSpPr>
        <p:spPr>
          <a:xfrm>
            <a:off x="8382055" y="4591665"/>
            <a:ext cx="3161016" cy="1622322"/>
          </a:xfrm>
        </p:spPr>
        <p:txBody>
          <a:bodyPr vert="horz" lIns="91440" tIns="45720" rIns="91440" bIns="45720" rtlCol="0" anchor="t">
            <a:normAutofit/>
          </a:bodyPr>
          <a:lstStyle/>
          <a:p>
            <a:r>
              <a:rPr lang="en-US" sz="2800" b="0" i="0" kern="1200" cap="all" dirty="0">
                <a:solidFill>
                  <a:schemeClr val="accent1">
                    <a:lumMod val="60000"/>
                    <a:lumOff val="40000"/>
                  </a:schemeClr>
                </a:solidFill>
                <a:latin typeface="Verdana" panose="020B0604030504040204" pitchFamily="34" charset="0"/>
                <a:ea typeface="Verdana" panose="020B0604030504040204" pitchFamily="34" charset="0"/>
              </a:rPr>
              <a:t>GIVE BLOOD SAVE LIFE</a:t>
            </a:r>
          </a:p>
        </p:txBody>
      </p:sp>
      <p:grpSp>
        <p:nvGrpSpPr>
          <p:cNvPr id="38" name="Group 37">
            <a:extLst>
              <a:ext uri="{FF2B5EF4-FFF2-40B4-BE49-F238E27FC236}">
                <a16:creationId xmlns:a16="http://schemas.microsoft.com/office/drawing/2014/main" xmlns="" id="{25A657F0-42F3-40D3-BC75-7DA1F5C6A22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3332" y="396837"/>
            <a:ext cx="7906665" cy="6058999"/>
            <a:chOff x="423332" y="396837"/>
            <a:chExt cx="7906665" cy="6058999"/>
          </a:xfrm>
        </p:grpSpPr>
        <p:sp>
          <p:nvSpPr>
            <p:cNvPr id="39" name="Rectangle 38">
              <a:extLst>
                <a:ext uri="{FF2B5EF4-FFF2-40B4-BE49-F238E27FC236}">
                  <a16:creationId xmlns:a16="http://schemas.microsoft.com/office/drawing/2014/main" xmlns="" id="{2E94FF68-7A60-47B7-AB98-1674FC7F2D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5">
              <a:extLst>
                <a:ext uri="{FF2B5EF4-FFF2-40B4-BE49-F238E27FC236}">
                  <a16:creationId xmlns:a16="http://schemas.microsoft.com/office/drawing/2014/main" xmlns="" id="{42B4F8D7-4E9C-45EF-9072-1AF32CEF71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1" name="Freeform 5">
              <a:extLst>
                <a:ext uri="{FF2B5EF4-FFF2-40B4-BE49-F238E27FC236}">
                  <a16:creationId xmlns:a16="http://schemas.microsoft.com/office/drawing/2014/main" xmlns="" id="{3ECBDDDB-593C-40F0-8E80-AA75798EE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1" name="Picture 20">
            <a:extLst>
              <a:ext uri="{FF2B5EF4-FFF2-40B4-BE49-F238E27FC236}">
                <a16:creationId xmlns:a16="http://schemas.microsoft.com/office/drawing/2014/main" xmlns="" id="{2AFAE157-CA14-4A9F-9591-3D2C939C3DE4}"/>
              </a:ext>
            </a:extLst>
          </p:cNvPr>
          <p:cNvPicPr>
            <a:picLocks noChangeAspect="1"/>
          </p:cNvPicPr>
          <p:nvPr/>
        </p:nvPicPr>
        <p:blipFill>
          <a:blip r:embed="rId3"/>
          <a:stretch>
            <a:fillRect/>
          </a:stretch>
        </p:blipFill>
        <p:spPr>
          <a:xfrm>
            <a:off x="1109763" y="1479938"/>
            <a:ext cx="6443180" cy="3898123"/>
          </a:xfrm>
          <a:prstGeom prst="rect">
            <a:avLst/>
          </a:prstGeom>
        </p:spPr>
      </p:pic>
      <p:sp>
        <p:nvSpPr>
          <p:cNvPr id="2" name="Slide Number Placeholder 1">
            <a:extLst>
              <a:ext uri="{FF2B5EF4-FFF2-40B4-BE49-F238E27FC236}">
                <a16:creationId xmlns:a16="http://schemas.microsoft.com/office/drawing/2014/main" xmlns="" id="{AF9846D3-7912-4702-B889-771330734A0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xmlns="" val="3623524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EFA4B2-D70F-4F93-95B4-6A194BA29B7A}"/>
              </a:ext>
            </a:extLst>
          </p:cNvPr>
          <p:cNvSpPr>
            <a:spLocks noGrp="1"/>
          </p:cNvSpPr>
          <p:nvPr>
            <p:ph type="title"/>
          </p:nvPr>
        </p:nvSpPr>
        <p:spPr/>
        <p:txBody>
          <a:bodyPr/>
          <a:lstStyle/>
          <a:p>
            <a:r>
              <a:rPr lang="en-IN" dirty="0"/>
              <a:t>HTML 5 TAGS</a:t>
            </a:r>
          </a:p>
        </p:txBody>
      </p:sp>
      <p:sp>
        <p:nvSpPr>
          <p:cNvPr id="3" name="Content Placeholder 2">
            <a:extLst>
              <a:ext uri="{FF2B5EF4-FFF2-40B4-BE49-F238E27FC236}">
                <a16:creationId xmlns:a16="http://schemas.microsoft.com/office/drawing/2014/main" xmlns="" id="{9FA616BB-F4E5-40A8-BA2F-0E95028F66C5}"/>
              </a:ext>
            </a:extLst>
          </p:cNvPr>
          <p:cNvSpPr>
            <a:spLocks noGrp="1"/>
          </p:cNvSpPr>
          <p:nvPr>
            <p:ph idx="1"/>
          </p:nvPr>
        </p:nvSpPr>
        <p:spPr/>
        <p:txBody>
          <a:bodyPr/>
          <a:lstStyle/>
          <a:p>
            <a:r>
              <a:rPr lang="en-IN" sz="1200" b="1" dirty="0">
                <a:latin typeface="Verdana" panose="020B0604030504040204" pitchFamily="34" charset="0"/>
                <a:ea typeface="Verdana" panose="020B0604030504040204" pitchFamily="34" charset="0"/>
              </a:rPr>
              <a:t>Tags used in HTML 5 pages are:</a:t>
            </a:r>
            <a:endParaRPr lang="en-IN" sz="1200" dirty="0">
              <a:latin typeface="Verdana" panose="020B0604030504040204" pitchFamily="34" charset="0"/>
              <a:ea typeface="Verdana" panose="020B0604030504040204" pitchFamily="34" charset="0"/>
            </a:endParaRPr>
          </a:p>
          <a:p>
            <a:r>
              <a:rPr lang="en-IN" sz="1200" dirty="0">
                <a:latin typeface="Verdana" panose="020B0604030504040204" pitchFamily="34" charset="0"/>
                <a:ea typeface="Verdana" panose="020B0604030504040204" pitchFamily="34" charset="0"/>
              </a:rPr>
              <a:t>  &lt;html&gt;         &lt;head&gt;       &lt;title&gt;          &lt;body&gt;             &lt;form&gt;              &lt;</a:t>
            </a:r>
            <a:r>
              <a:rPr lang="en-IN" sz="1200" dirty="0" err="1">
                <a:latin typeface="Verdana" panose="020B0604030504040204" pitchFamily="34" charset="0"/>
                <a:ea typeface="Verdana" panose="020B0604030504040204" pitchFamily="34" charset="0"/>
              </a:rPr>
              <a:t>img</a:t>
            </a:r>
            <a:r>
              <a:rPr lang="en-IN" sz="1200" dirty="0">
                <a:latin typeface="Verdana" panose="020B0604030504040204" pitchFamily="34" charset="0"/>
                <a:ea typeface="Verdana" panose="020B0604030504040204" pitchFamily="34" charset="0"/>
              </a:rPr>
              <a:t>&gt;                   &lt;input&gt;               &lt;a&gt;                 &lt;link&gt;           &lt;style&gt;       &lt;</a:t>
            </a:r>
            <a:r>
              <a:rPr lang="en-IN" sz="1200" dirty="0" err="1">
                <a:latin typeface="Verdana" panose="020B0604030504040204" pitchFamily="34" charset="0"/>
                <a:ea typeface="Verdana" panose="020B0604030504040204" pitchFamily="34" charset="0"/>
              </a:rPr>
              <a:t>textarea</a:t>
            </a:r>
            <a:r>
              <a:rPr lang="en-IN" sz="1200" dirty="0">
                <a:latin typeface="Verdana" panose="020B0604030504040204" pitchFamily="34" charset="0"/>
                <a:ea typeface="Verdana" panose="020B0604030504040204" pitchFamily="34" charset="0"/>
              </a:rPr>
              <a:t>&gt;               &lt;button&gt;       </a:t>
            </a:r>
          </a:p>
          <a:p>
            <a:r>
              <a:rPr lang="en-IN" sz="1200" dirty="0">
                <a:latin typeface="Verdana" panose="020B0604030504040204" pitchFamily="34" charset="0"/>
                <a:ea typeface="Verdana" panose="020B0604030504040204" pitchFamily="34" charset="0"/>
              </a:rPr>
              <a:t>&lt;script&gt;               &lt;div&gt;                &lt;span&gt;             &lt;</a:t>
            </a:r>
            <a:r>
              <a:rPr lang="en-IN" sz="1200" dirty="0" err="1">
                <a:latin typeface="Verdana" panose="020B0604030504040204" pitchFamily="34" charset="0"/>
                <a:ea typeface="Verdana" panose="020B0604030504040204" pitchFamily="34" charset="0"/>
              </a:rPr>
              <a:t>center</a:t>
            </a:r>
            <a:r>
              <a:rPr lang="en-IN" sz="1200" dirty="0">
                <a:latin typeface="Verdana" panose="020B0604030504040204" pitchFamily="34" charset="0"/>
                <a:ea typeface="Verdana" panose="020B0604030504040204" pitchFamily="34" charset="0"/>
              </a:rPr>
              <a:t>&gt;                &lt;marquee&gt;         &lt;select&gt;</a:t>
            </a:r>
          </a:p>
          <a:p>
            <a:r>
              <a:rPr lang="en-IN" sz="1200" dirty="0">
                <a:latin typeface="Verdana" panose="020B0604030504040204" pitchFamily="34" charset="0"/>
                <a:ea typeface="Verdana" panose="020B0604030504040204" pitchFamily="34" charset="0"/>
              </a:rPr>
              <a:t> &lt;option&gt;             &lt;label&gt;              &lt;ul&gt;                    &lt;li&gt;                       &lt;h1&gt;                       &lt;h3&gt; </a:t>
            </a:r>
          </a:p>
          <a:p>
            <a:r>
              <a:rPr lang="en-IN" sz="1200" dirty="0">
                <a:latin typeface="Verdana" panose="020B0604030504040204" pitchFamily="34" charset="0"/>
                <a:ea typeface="Verdana" panose="020B0604030504040204" pitchFamily="34" charset="0"/>
              </a:rPr>
              <a:t>&lt;</a:t>
            </a:r>
            <a:r>
              <a:rPr lang="en-IN" sz="1200" dirty="0" err="1">
                <a:latin typeface="Verdana" panose="020B0604030504040204" pitchFamily="34" charset="0"/>
                <a:ea typeface="Verdana" panose="020B0604030504040204" pitchFamily="34" charset="0"/>
              </a:rPr>
              <a:t>br</a:t>
            </a:r>
            <a:r>
              <a:rPr lang="en-IN" sz="1200" dirty="0">
                <a:latin typeface="Verdana" panose="020B0604030504040204" pitchFamily="34" charset="0"/>
                <a:ea typeface="Verdana" panose="020B0604030504040204" pitchFamily="34" charset="0"/>
              </a:rPr>
              <a:t>&gt;                      &lt;p&gt;                 </a:t>
            </a:r>
          </a:p>
          <a:p>
            <a:endParaRPr lang="en-IN" dirty="0"/>
          </a:p>
        </p:txBody>
      </p:sp>
      <p:sp>
        <p:nvSpPr>
          <p:cNvPr id="4" name="Slide Number Placeholder 3">
            <a:extLst>
              <a:ext uri="{FF2B5EF4-FFF2-40B4-BE49-F238E27FC236}">
                <a16:creationId xmlns:a16="http://schemas.microsoft.com/office/drawing/2014/main" xmlns="" id="{4AC5793A-894A-4C38-8B0E-6C4BE88BF33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xmlns="" val="55430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B254EE-D674-440C-8C71-AA11150E1229}"/>
              </a:ext>
            </a:extLst>
          </p:cNvPr>
          <p:cNvSpPr>
            <a:spLocks noGrp="1"/>
          </p:cNvSpPr>
          <p:nvPr>
            <p:ph type="title"/>
          </p:nvPr>
        </p:nvSpPr>
        <p:spPr/>
        <p:txBody>
          <a:bodyPr/>
          <a:lstStyle/>
          <a:p>
            <a:r>
              <a:rPr lang="en-IN" dirty="0"/>
              <a:t>4.2 CSS(CASCADING STYLE SHEET)</a:t>
            </a:r>
          </a:p>
        </p:txBody>
      </p:sp>
      <p:sp>
        <p:nvSpPr>
          <p:cNvPr id="3" name="Content Placeholder 2">
            <a:extLst>
              <a:ext uri="{FF2B5EF4-FFF2-40B4-BE49-F238E27FC236}">
                <a16:creationId xmlns:a16="http://schemas.microsoft.com/office/drawing/2014/main" xmlns="" id="{2F18DB10-7BF0-4391-B950-231D829D1AF7}"/>
              </a:ext>
            </a:extLst>
          </p:cNvPr>
          <p:cNvSpPr>
            <a:spLocks noGrp="1"/>
          </p:cNvSpPr>
          <p:nvPr>
            <p:ph idx="1"/>
          </p:nvPr>
        </p:nvSpPr>
        <p:spPr/>
        <p:txBody>
          <a:bodyPr>
            <a:normAutofit fontScale="25000" lnSpcReduction="20000"/>
          </a:bodyPr>
          <a:lstStyle/>
          <a:p>
            <a:r>
              <a:rPr lang="en-US" sz="4800" b="1" dirty="0">
                <a:latin typeface="Verdana" panose="020B0604030504040204" pitchFamily="34" charset="0"/>
                <a:ea typeface="Verdana" panose="020B0604030504040204" pitchFamily="34" charset="0"/>
              </a:rPr>
              <a:t>Cascading Style Sheets</a:t>
            </a:r>
            <a:r>
              <a:rPr lang="en-US" sz="4800" dirty="0">
                <a:latin typeface="Verdana" panose="020B0604030504040204" pitchFamily="34" charset="0"/>
                <a:ea typeface="Verdana" panose="020B0604030504040204" pitchFamily="34" charset="0"/>
              </a:rPr>
              <a:t> (</a:t>
            </a:r>
            <a:r>
              <a:rPr lang="en-US" sz="4800" b="1" dirty="0">
                <a:latin typeface="Verdana" panose="020B0604030504040204" pitchFamily="34" charset="0"/>
                <a:ea typeface="Verdana" panose="020B0604030504040204" pitchFamily="34" charset="0"/>
              </a:rPr>
              <a:t>CSS</a:t>
            </a:r>
            <a:r>
              <a:rPr lang="en-US" sz="4800" dirty="0">
                <a:latin typeface="Verdana" panose="020B0604030504040204" pitchFamily="34" charset="0"/>
                <a:ea typeface="Verdana" panose="020B0604030504040204" pitchFamily="34" charset="0"/>
              </a:rPr>
              <a:t>) is a style sheet language used for describing the look and formatting of a document written in a markup language. While most often used to style web pages and user interfaces written in HTML and XHTML, the language can be applied to any kind of XML document, including plain XML, SVG and XUL. CSS is a cornerstone specification of the web and almost all web pages use CSS style sheets to describe their presentation. In the  project for every web page we used CSS.</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1.Home Page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2.Registration page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3.Login Page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4. Search &amp; Results Page </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5.Aboutus page</a:t>
            </a:r>
            <a:endParaRPr lang="en-IN" sz="4800" dirty="0">
              <a:latin typeface="Verdana" panose="020B0604030504040204" pitchFamily="34" charset="0"/>
              <a:ea typeface="Verdana" panose="020B0604030504040204" pitchFamily="34" charset="0"/>
            </a:endParaRPr>
          </a:p>
          <a:p>
            <a:r>
              <a:rPr lang="en-GB" sz="4800" b="1" dirty="0">
                <a:latin typeface="Verdana" panose="020B0604030504040204" pitchFamily="34" charset="0"/>
                <a:ea typeface="Verdana" panose="020B0604030504040204" pitchFamily="34" charset="0"/>
              </a:rPr>
              <a:t>Attributes used in CSS files are: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Display	background	position 	opacity		filter	cursor	overflow	outline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a:t>
            </a:r>
            <a:r>
              <a:rPr lang="en-GB" sz="4800" dirty="0" err="1">
                <a:latin typeface="Verdana" panose="020B0604030504040204" pitchFamily="34" charset="0"/>
                <a:ea typeface="Verdana" panose="020B0604030504040204" pitchFamily="34" charset="0"/>
              </a:rPr>
              <a:t>webkit</a:t>
            </a:r>
            <a:r>
              <a:rPr lang="en-GB" sz="4800" dirty="0">
                <a:latin typeface="Verdana" panose="020B0604030504040204" pitchFamily="34" charset="0"/>
                <a:ea typeface="Verdana" panose="020B0604030504040204" pitchFamily="34" charset="0"/>
              </a:rPr>
              <a:t>-transition	</a:t>
            </a:r>
            <a:r>
              <a:rPr lang="en-GB" sz="4800" dirty="0" err="1">
                <a:latin typeface="Verdana" panose="020B0604030504040204" pitchFamily="34" charset="0"/>
                <a:ea typeface="Verdana" panose="020B0604030504040204" pitchFamily="34" charset="0"/>
              </a:rPr>
              <a:t>moz</a:t>
            </a:r>
            <a:r>
              <a:rPr lang="en-GB" sz="4800" dirty="0">
                <a:latin typeface="Verdana" panose="020B0604030504040204" pitchFamily="34" charset="0"/>
                <a:ea typeface="Verdana" panose="020B0604030504040204" pitchFamily="34" charset="0"/>
              </a:rPr>
              <a:t>-transition		transition	align	collapse	text-shadow</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Alignment	text-decoration	letter-spacing		-</a:t>
            </a:r>
            <a:r>
              <a:rPr lang="en-GB" sz="4800" dirty="0" err="1">
                <a:latin typeface="Verdana" panose="020B0604030504040204" pitchFamily="34" charset="0"/>
                <a:ea typeface="Verdana" panose="020B0604030504040204" pitchFamily="34" charset="0"/>
              </a:rPr>
              <a:t>webkit</a:t>
            </a:r>
            <a:r>
              <a:rPr lang="en-GB" sz="4800" dirty="0">
                <a:latin typeface="Verdana" panose="020B0604030504040204" pitchFamily="34" charset="0"/>
                <a:ea typeface="Verdana" panose="020B0604030504040204" pitchFamily="34" charset="0"/>
              </a:rPr>
              <a:t>-border-radius		float</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Text-transform	padding	</a:t>
            </a:r>
            <a:endParaRPr lang="en-IN" sz="48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xmlns="" id="{2E24DEB5-D436-4E73-AB77-D37E28F7C00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xmlns="" val="23408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AB01DA-E5E1-4544-9344-A4C10AA7D83B}"/>
              </a:ext>
            </a:extLst>
          </p:cNvPr>
          <p:cNvSpPr>
            <a:spLocks noGrp="1"/>
          </p:cNvSpPr>
          <p:nvPr>
            <p:ph type="title"/>
          </p:nvPr>
        </p:nvSpPr>
        <p:spPr/>
        <p:txBody>
          <a:bodyPr/>
          <a:lstStyle/>
          <a:p>
            <a:r>
              <a:rPr lang="en-IN" dirty="0"/>
              <a:t>4.3 JAVA SCRIPT</a:t>
            </a:r>
          </a:p>
        </p:txBody>
      </p:sp>
      <p:sp>
        <p:nvSpPr>
          <p:cNvPr id="3" name="Content Placeholder 2">
            <a:extLst>
              <a:ext uri="{FF2B5EF4-FFF2-40B4-BE49-F238E27FC236}">
                <a16:creationId xmlns:a16="http://schemas.microsoft.com/office/drawing/2014/main" xmlns="" id="{7305804E-5D0F-442B-B34A-2D38AF940376}"/>
              </a:ext>
            </a:extLst>
          </p:cNvPr>
          <p:cNvSpPr>
            <a:spLocks noGrp="1"/>
          </p:cNvSpPr>
          <p:nvPr>
            <p:ph idx="1"/>
          </p:nvPr>
        </p:nvSpPr>
        <p:spPr/>
        <p:txBody>
          <a:bodyPr>
            <a:normAutofit/>
          </a:bodyPr>
          <a:lstStyle/>
          <a:p>
            <a:r>
              <a:rPr lang="en-GB" sz="1200" b="1" dirty="0">
                <a:latin typeface="Verdana" panose="020B0604030504040204" pitchFamily="34" charset="0"/>
                <a:ea typeface="Verdana" panose="020B0604030504040204" pitchFamily="34" charset="0"/>
              </a:rPr>
              <a:t>JavaScript</a:t>
            </a:r>
            <a:r>
              <a:rPr lang="en-GB" sz="1200" dirty="0">
                <a:latin typeface="Verdana" panose="020B0604030504040204" pitchFamily="34" charset="0"/>
                <a:ea typeface="Verdana" panose="020B0604030504040204" pitchFamily="34" charset="0"/>
              </a:rPr>
              <a:t> (</a:t>
            </a:r>
            <a:r>
              <a:rPr lang="en-GB" sz="1200" b="1" dirty="0">
                <a:latin typeface="Verdana" panose="020B0604030504040204" pitchFamily="34" charset="0"/>
                <a:ea typeface="Verdana" panose="020B0604030504040204" pitchFamily="34" charset="0"/>
              </a:rPr>
              <a:t>JS</a:t>
            </a:r>
            <a:r>
              <a:rPr lang="en-GB" sz="1200" dirty="0">
                <a:latin typeface="Verdana" panose="020B0604030504040204" pitchFamily="34" charset="0"/>
                <a:ea typeface="Verdana" panose="020B0604030504040204" pitchFamily="34" charset="0"/>
              </a:rPr>
              <a:t>) is a dynamic computer programming language. It is most commonly used as part of web browsers, whose implementations allow client-side scripts to interact with the user, control the browser, communicate asynchronously, and alter the document content that is displayed. It is also being used in server-side network programming (with Node.js). JavaScript is a prototype-based scripting language with dynamic typing and has first-class functions.</a:t>
            </a:r>
            <a:endParaRPr lang="en-IN" sz="1200" dirty="0">
              <a:latin typeface="Verdana" panose="020B0604030504040204" pitchFamily="34" charset="0"/>
              <a:ea typeface="Verdana" panose="020B0604030504040204" pitchFamily="34" charset="0"/>
            </a:endParaRPr>
          </a:p>
          <a:p>
            <a:r>
              <a:rPr lang="en-GB" sz="1200" b="1" dirty="0">
                <a:latin typeface="Verdana" panose="020B0604030504040204" pitchFamily="34" charset="0"/>
                <a:ea typeface="Verdana" panose="020B0604030504040204" pitchFamily="34" charset="0"/>
              </a:rPr>
              <a:t>Methods used in JavaScript files are:</a:t>
            </a:r>
            <a:endParaRPr lang="en-IN" sz="1200" dirty="0">
              <a:latin typeface="Verdana" panose="020B0604030504040204" pitchFamily="34" charset="0"/>
              <a:ea typeface="Verdana" panose="020B0604030504040204" pitchFamily="34" charset="0"/>
            </a:endParaRPr>
          </a:p>
          <a:p>
            <a:r>
              <a:rPr lang="en-GB" sz="1200" dirty="0" err="1">
                <a:latin typeface="Verdana" panose="020B0604030504040204" pitchFamily="34" charset="0"/>
                <a:ea typeface="Verdana" panose="020B0604030504040204" pitchFamily="34" charset="0"/>
              </a:rPr>
              <a:t>addToAlbum</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r>
              <a:rPr lang="en-GB" sz="1200" dirty="0" err="1">
                <a:latin typeface="Verdana" panose="020B0604030504040204" pitchFamily="34" charset="0"/>
                <a:ea typeface="Verdana" panose="020B0604030504040204" pitchFamily="34" charset="0"/>
              </a:rPr>
              <a:t>fadeIn</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r>
              <a:rPr lang="en-GB" sz="1200" dirty="0">
                <a:latin typeface="Verdana" panose="020B0604030504040204" pitchFamily="34" charset="0"/>
                <a:ea typeface="Verdana" panose="020B0604030504040204" pitchFamily="34" charset="0"/>
              </a:rPr>
              <a:t>find()</a:t>
            </a:r>
            <a:endParaRPr lang="en-IN" sz="1200" dirty="0">
              <a:latin typeface="Verdana" panose="020B0604030504040204" pitchFamily="34" charset="0"/>
              <a:ea typeface="Verdana" panose="020B0604030504040204" pitchFamily="34" charset="0"/>
            </a:endParaRPr>
          </a:p>
          <a:p>
            <a:r>
              <a:rPr lang="en-GB" sz="1200" dirty="0" err="1">
                <a:latin typeface="Verdana" panose="020B0604030504040204" pitchFamily="34" charset="0"/>
                <a:ea typeface="Verdana" panose="020B0604030504040204" pitchFamily="34" charset="0"/>
              </a:rPr>
              <a:t>postResize</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xmlns="" id="{D52866C1-E623-4CCA-87FC-F1103E93D71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xmlns="" val="316796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191B9-A34D-4B5D-AB1D-BDE07BCDCF9D}"/>
              </a:ext>
            </a:extLst>
          </p:cNvPr>
          <p:cNvSpPr>
            <a:spLocks noGrp="1"/>
          </p:cNvSpPr>
          <p:nvPr>
            <p:ph type="title"/>
          </p:nvPr>
        </p:nvSpPr>
        <p:spPr/>
        <p:txBody>
          <a:bodyPr/>
          <a:lstStyle/>
          <a:p>
            <a:r>
              <a:rPr lang="en-IN" dirty="0"/>
              <a:t>4.4 JQUERY</a:t>
            </a:r>
          </a:p>
        </p:txBody>
      </p:sp>
      <p:sp>
        <p:nvSpPr>
          <p:cNvPr id="3" name="Content Placeholder 2">
            <a:extLst>
              <a:ext uri="{FF2B5EF4-FFF2-40B4-BE49-F238E27FC236}">
                <a16:creationId xmlns:a16="http://schemas.microsoft.com/office/drawing/2014/main" xmlns="" id="{E55D1271-748B-49E3-895F-5FB226BEACBC}"/>
              </a:ext>
            </a:extLst>
          </p:cNvPr>
          <p:cNvSpPr>
            <a:spLocks noGrp="1"/>
          </p:cNvSpPr>
          <p:nvPr>
            <p:ph idx="1"/>
          </p:nvPr>
        </p:nvSpPr>
        <p:spPr/>
        <p:txBody>
          <a:bodyPr>
            <a:normAutofit/>
          </a:bodyPr>
          <a:lstStyle/>
          <a:p>
            <a:r>
              <a:rPr lang="en-GB" sz="1200" dirty="0">
                <a:latin typeface="Verdana" panose="020B0604030504040204" pitchFamily="34" charset="0"/>
                <a:ea typeface="Verdana" panose="020B0604030504040204" pitchFamily="34" charset="0"/>
              </a:rPr>
              <a:t>jQuery simplifies HTML document traversing, event handling, animating, and Ajax interactions for rapid web development. jQuery is a JavaScript toolkit designed to simplify various tasks by writing less code. In this we used two </a:t>
            </a:r>
            <a:r>
              <a:rPr lang="en-GB" sz="1200" dirty="0" err="1">
                <a:latin typeface="Verdana" panose="020B0604030504040204" pitchFamily="34" charset="0"/>
                <a:ea typeface="Verdana" panose="020B0604030504040204" pitchFamily="34" charset="0"/>
              </a:rPr>
              <a:t>jquery</a:t>
            </a:r>
            <a:r>
              <a:rPr lang="en-GB" sz="1200" dirty="0">
                <a:latin typeface="Verdana" panose="020B0604030504040204" pitchFamily="34" charset="0"/>
                <a:ea typeface="Verdana" panose="020B0604030504040204" pitchFamily="34" charset="0"/>
              </a:rPr>
              <a:t> files.</a:t>
            </a:r>
            <a:r>
              <a:rPr lang="en-GB" sz="1200" b="1" dirty="0">
                <a:latin typeface="Verdana" panose="020B0604030504040204" pitchFamily="34" charset="0"/>
                <a:ea typeface="Verdana" panose="020B0604030504040204" pitchFamily="34" charset="0"/>
              </a:rPr>
              <a:t> </a:t>
            </a:r>
            <a:endParaRPr lang="en-IN" sz="1200" dirty="0">
              <a:latin typeface="Verdana" panose="020B0604030504040204" pitchFamily="34" charset="0"/>
              <a:ea typeface="Verdana" panose="020B0604030504040204" pitchFamily="34" charset="0"/>
            </a:endParaRPr>
          </a:p>
          <a:p>
            <a:r>
              <a:rPr lang="en-GB" sz="1200" b="1" dirty="0">
                <a:latin typeface="Verdana" panose="020B0604030504040204" pitchFamily="34" charset="0"/>
                <a:ea typeface="Verdana" panose="020B0604030504040204" pitchFamily="34" charset="0"/>
              </a:rPr>
              <a:t>Methods used in jQuery files are:</a:t>
            </a:r>
            <a:endParaRPr lang="en-IN" sz="1200" dirty="0">
              <a:latin typeface="Verdana" panose="020B0604030504040204" pitchFamily="34" charset="0"/>
              <a:ea typeface="Verdana" panose="020B0604030504040204" pitchFamily="34" charset="0"/>
            </a:endParaRPr>
          </a:p>
          <a:p>
            <a:r>
              <a:rPr lang="en-GB" sz="1200" dirty="0">
                <a:latin typeface="Verdana" panose="020B0604030504040204" pitchFamily="34" charset="0"/>
                <a:ea typeface="Verdana" panose="020B0604030504040204" pitchFamily="34" charset="0"/>
              </a:rPr>
              <a:t>ready()</a:t>
            </a:r>
            <a:endParaRPr lang="en-IN" sz="1200" dirty="0">
              <a:latin typeface="Verdana" panose="020B0604030504040204" pitchFamily="34" charset="0"/>
              <a:ea typeface="Verdana" panose="020B0604030504040204" pitchFamily="34" charset="0"/>
            </a:endParaRPr>
          </a:p>
          <a:p>
            <a:r>
              <a:rPr lang="en-GB" sz="1200" dirty="0" err="1">
                <a:latin typeface="Verdana" panose="020B0604030504040204" pitchFamily="34" charset="0"/>
                <a:ea typeface="Verdana" panose="020B0604030504040204" pitchFamily="34" charset="0"/>
              </a:rPr>
              <a:t>setTimeout</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r>
              <a:rPr lang="en-GB" sz="1200" dirty="0">
                <a:latin typeface="Verdana" panose="020B0604030504040204" pitchFamily="34" charset="0"/>
                <a:ea typeface="Verdana" panose="020B0604030504040204" pitchFamily="34" charset="0"/>
              </a:rPr>
              <a:t>click()</a:t>
            </a:r>
            <a:endParaRPr lang="en-IN" sz="1200" dirty="0">
              <a:latin typeface="Verdana" panose="020B0604030504040204" pitchFamily="34" charset="0"/>
              <a:ea typeface="Verdana" panose="020B0604030504040204" pitchFamily="34" charset="0"/>
            </a:endParaRPr>
          </a:p>
          <a:p>
            <a:r>
              <a:rPr lang="en-GB" sz="1200" dirty="0">
                <a:latin typeface="Verdana" panose="020B0604030504040204" pitchFamily="34" charset="0"/>
                <a:ea typeface="Verdana" panose="020B0604030504040204" pitchFamily="34" charset="0"/>
              </a:rPr>
              <a:t>show()</a:t>
            </a:r>
            <a:endParaRPr lang="en-IN" sz="1200" dirty="0">
              <a:latin typeface="Verdana" panose="020B0604030504040204" pitchFamily="34" charset="0"/>
              <a:ea typeface="Verdana" panose="020B0604030504040204" pitchFamily="34" charset="0"/>
            </a:endParaRPr>
          </a:p>
          <a:p>
            <a:r>
              <a:rPr lang="en-GB" sz="1200" dirty="0">
                <a:latin typeface="Verdana" panose="020B0604030504040204" pitchFamily="34" charset="0"/>
                <a:ea typeface="Verdana" panose="020B0604030504040204" pitchFamily="34" charset="0"/>
              </a:rPr>
              <a:t>$("#").</a:t>
            </a:r>
            <a:r>
              <a:rPr lang="en-GB" sz="1200" dirty="0" err="1">
                <a:latin typeface="Verdana" panose="020B0604030504040204" pitchFamily="34" charset="0"/>
                <a:ea typeface="Verdana" panose="020B0604030504040204" pitchFamily="34" charset="0"/>
              </a:rPr>
              <a:t>val</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r>
              <a:rPr lang="en-GB" sz="1200" dirty="0" err="1">
                <a:latin typeface="Verdana" panose="020B0604030504040204" pitchFamily="34" charset="0"/>
                <a:ea typeface="Verdana" panose="020B0604030504040204" pitchFamily="34" charset="0"/>
              </a:rPr>
              <a:t>appendChild</a:t>
            </a:r>
            <a:r>
              <a:rPr lang="en-GB" sz="1200" dirty="0">
                <a:latin typeface="Verdana" panose="020B0604030504040204" pitchFamily="34" charset="0"/>
                <a:ea typeface="Verdana" panose="020B0604030504040204" pitchFamily="34" charset="0"/>
              </a:rPr>
              <a:t>()</a:t>
            </a:r>
            <a:endParaRPr lang="en-IN" sz="1200" dirty="0">
              <a:latin typeface="Verdana" panose="020B0604030504040204" pitchFamily="34" charset="0"/>
              <a:ea typeface="Verdana" panose="020B0604030504040204" pitchFamily="34" charset="0"/>
            </a:endParaRP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xmlns="" id="{75386358-3490-4421-9EA6-97BBD2E45FC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xmlns="" val="3124336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0EB2E-539E-4667-A62B-275AD81E71FE}"/>
              </a:ext>
            </a:extLst>
          </p:cNvPr>
          <p:cNvSpPr>
            <a:spLocks noGrp="1"/>
          </p:cNvSpPr>
          <p:nvPr>
            <p:ph type="title"/>
          </p:nvPr>
        </p:nvSpPr>
        <p:spPr/>
        <p:txBody>
          <a:bodyPr/>
          <a:lstStyle/>
          <a:p>
            <a:r>
              <a:rPr lang="en-IN" dirty="0"/>
              <a:t>4.5 PHP</a:t>
            </a:r>
          </a:p>
        </p:txBody>
      </p:sp>
      <p:sp>
        <p:nvSpPr>
          <p:cNvPr id="3" name="Content Placeholder 2">
            <a:extLst>
              <a:ext uri="{FF2B5EF4-FFF2-40B4-BE49-F238E27FC236}">
                <a16:creationId xmlns:a16="http://schemas.microsoft.com/office/drawing/2014/main" xmlns="" id="{5E19A0C9-7525-4295-AD6A-9F90B6424322}"/>
              </a:ext>
            </a:extLst>
          </p:cNvPr>
          <p:cNvSpPr>
            <a:spLocks noGrp="1"/>
          </p:cNvSpPr>
          <p:nvPr>
            <p:ph idx="1"/>
          </p:nvPr>
        </p:nvSpPr>
        <p:spPr/>
        <p:txBody>
          <a:bodyPr>
            <a:normAutofit fontScale="25000" lnSpcReduction="20000"/>
          </a:bodyPr>
          <a:lstStyle/>
          <a:p>
            <a:r>
              <a:rPr lang="en-US" sz="4800" dirty="0">
                <a:latin typeface="Verdana" panose="020B0604030504040204" pitchFamily="34" charset="0"/>
                <a:ea typeface="Verdana" panose="020B0604030504040204" pitchFamily="34" charset="0"/>
              </a:rPr>
              <a:t>PHP is now officially known as “</a:t>
            </a:r>
            <a:r>
              <a:rPr lang="en-US" sz="4800" b="1" dirty="0">
                <a:latin typeface="Verdana" panose="020B0604030504040204" pitchFamily="34" charset="0"/>
                <a:ea typeface="Verdana" panose="020B0604030504040204" pitchFamily="34" charset="0"/>
              </a:rPr>
              <a:t>PHP: Hypertext Preprocessor</a:t>
            </a:r>
            <a:r>
              <a:rPr lang="en-US" sz="4800" dirty="0">
                <a:latin typeface="Verdana" panose="020B0604030504040204" pitchFamily="34" charset="0"/>
                <a:ea typeface="Verdana" panose="020B0604030504040204" pitchFamily="34" charset="0"/>
              </a:rPr>
              <a:t>”. It is a server-side scripting language usually written in an HTML context. Unlike an ordinary HTML page, a PHP script is not sent directly to a client by the server; instead, it is parsed by the PHP binary or module, which is server-side installed. HTML elements in the script are left alone, but PHP code is interpreted and executed. PHP code in a script can query databases, create images, read and write files, talk to remote servers – the possibilities is endless. The output from PHP code is combined with the HTML in the script and the result sent to the user’s web-browser, therefore it can never tell the user whether the web-server uses PHP or not, because the entire browser sees is HTML.</a:t>
            </a:r>
            <a:endParaRPr lang="en-IN" sz="4800" dirty="0">
              <a:latin typeface="Verdana" panose="020B0604030504040204" pitchFamily="34" charset="0"/>
              <a:ea typeface="Verdana" panose="020B0604030504040204" pitchFamily="34" charset="0"/>
            </a:endParaRPr>
          </a:p>
          <a:p>
            <a:r>
              <a:rPr lang="en-GB" sz="4800" b="1" dirty="0">
                <a:latin typeface="Verdana" panose="020B0604030504040204" pitchFamily="34" charset="0"/>
                <a:ea typeface="Verdana" panose="020B0604030504040204" pitchFamily="34" charset="0"/>
              </a:rPr>
              <a:t>Methods used in php files are: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$_POST[]</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include()</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echo</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alert()</a:t>
            </a:r>
            <a:endParaRPr lang="en-IN" sz="4800" dirty="0">
              <a:latin typeface="Verdana" panose="020B0604030504040204" pitchFamily="34" charset="0"/>
              <a:ea typeface="Verdana" panose="020B0604030504040204" pitchFamily="34" charset="0"/>
            </a:endParaRPr>
          </a:p>
          <a:p>
            <a:r>
              <a:rPr lang="en-GB" sz="4800" dirty="0" err="1">
                <a:latin typeface="Verdana" panose="020B0604030504040204" pitchFamily="34" charset="0"/>
                <a:ea typeface="Verdana" panose="020B0604030504040204" pitchFamily="34" charset="0"/>
              </a:rPr>
              <a:t>location.replace</a:t>
            </a:r>
            <a:r>
              <a:rPr lang="en-GB"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r>
              <a:rPr lang="en-GB" sz="4800" dirty="0" err="1">
                <a:latin typeface="Verdana" panose="020B0604030504040204" pitchFamily="34" charset="0"/>
                <a:ea typeface="Verdana" panose="020B0604030504040204" pitchFamily="34" charset="0"/>
              </a:rPr>
              <a:t>isset</a:t>
            </a:r>
            <a:r>
              <a:rPr lang="en-GB"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xmlns="" id="{F3924A95-33A0-4638-BAE1-C5A1883223F4}"/>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xmlns="" val="376496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FAA5C-1054-4DFC-84F1-5162A450BC9A}"/>
              </a:ext>
            </a:extLst>
          </p:cNvPr>
          <p:cNvSpPr>
            <a:spLocks noGrp="1"/>
          </p:cNvSpPr>
          <p:nvPr>
            <p:ph type="title"/>
          </p:nvPr>
        </p:nvSpPr>
        <p:spPr/>
        <p:txBody>
          <a:bodyPr/>
          <a:lstStyle/>
          <a:p>
            <a:r>
              <a:rPr lang="en-IN" dirty="0"/>
              <a:t>4.6 MYSQL</a:t>
            </a:r>
          </a:p>
        </p:txBody>
      </p:sp>
      <p:sp>
        <p:nvSpPr>
          <p:cNvPr id="3" name="Content Placeholder 2">
            <a:extLst>
              <a:ext uri="{FF2B5EF4-FFF2-40B4-BE49-F238E27FC236}">
                <a16:creationId xmlns:a16="http://schemas.microsoft.com/office/drawing/2014/main" xmlns="" id="{D0CBC719-B08E-41DC-BA48-6BD820F6C810}"/>
              </a:ext>
            </a:extLst>
          </p:cNvPr>
          <p:cNvSpPr>
            <a:spLocks noGrp="1"/>
          </p:cNvSpPr>
          <p:nvPr>
            <p:ph idx="1"/>
          </p:nvPr>
        </p:nvSpPr>
        <p:spPr/>
        <p:txBody>
          <a:bodyPr>
            <a:normAutofit fontScale="25000" lnSpcReduction="20000"/>
          </a:bodyPr>
          <a:lstStyle/>
          <a:p>
            <a:endParaRPr lang="en-GB" dirty="0"/>
          </a:p>
          <a:p>
            <a:r>
              <a:rPr lang="en-GB" sz="4800" dirty="0">
                <a:latin typeface="Verdana" panose="020B0604030504040204" pitchFamily="34" charset="0"/>
                <a:ea typeface="Verdana" panose="020B0604030504040204" pitchFamily="34" charset="0"/>
              </a:rPr>
              <a:t>MySQL is a database system used on the web that runs on a server side.                    </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We use the server-side database 127.0.0.1 to store the data, Where the registration details and blood groups are stored. We used single database named ‘</a:t>
            </a:r>
            <a:r>
              <a:rPr lang="en-GB" sz="4800" dirty="0" err="1">
                <a:latin typeface="Verdana" panose="020B0604030504040204" pitchFamily="34" charset="0"/>
                <a:ea typeface="Verdana" panose="020B0604030504040204" pitchFamily="34" charset="0"/>
              </a:rPr>
              <a:t>bb’’.we</a:t>
            </a:r>
            <a:r>
              <a:rPr lang="en-GB" sz="4800" dirty="0">
                <a:latin typeface="Verdana" panose="020B0604030504040204" pitchFamily="34" charset="0"/>
                <a:ea typeface="Verdana" panose="020B0604030504040204" pitchFamily="34" charset="0"/>
              </a:rPr>
              <a:t> created two tables in it as follows:</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127.0.0.1  Table: </a:t>
            </a:r>
            <a:r>
              <a:rPr lang="en-GB" sz="4800" dirty="0" err="1">
                <a:latin typeface="Verdana" panose="020B0604030504040204" pitchFamily="34" charset="0"/>
                <a:ea typeface="Verdana" panose="020B0604030504040204" pitchFamily="34" charset="0"/>
              </a:rPr>
              <a:t>donar</a:t>
            </a:r>
            <a:r>
              <a:rPr lang="en-GB" sz="4800" dirty="0">
                <a:latin typeface="Verdana" panose="020B0604030504040204" pitchFamily="34" charset="0"/>
                <a:ea typeface="Verdana" panose="020B0604030504040204" pitchFamily="34" charset="0"/>
              </a:rPr>
              <a:t> registration</a:t>
            </a:r>
            <a:endParaRPr lang="en-IN" sz="4800" dirty="0">
              <a:latin typeface="Verdana" panose="020B0604030504040204" pitchFamily="34" charset="0"/>
              <a:ea typeface="Verdana" panose="020B0604030504040204" pitchFamily="34" charset="0"/>
            </a:endParaRPr>
          </a:p>
          <a:p>
            <a:r>
              <a:rPr lang="en-GB" sz="4800" dirty="0">
                <a:latin typeface="Verdana" panose="020B0604030504040204" pitchFamily="34" charset="0"/>
                <a:ea typeface="Verdana" panose="020B0604030504040204" pitchFamily="34" charset="0"/>
              </a:rPr>
              <a:t>                 Table: blood group</a:t>
            </a:r>
            <a:r>
              <a:rPr lang="en-IN" sz="4800" b="1" dirty="0">
                <a:latin typeface="Verdana" panose="020B0604030504040204" pitchFamily="34" charset="0"/>
                <a:ea typeface="Verdana" panose="020B0604030504040204" pitchFamily="34" charset="0"/>
              </a:rPr>
              <a:t> </a:t>
            </a:r>
            <a:endParaRPr lang="en-IN" sz="4800" dirty="0">
              <a:latin typeface="Verdana" panose="020B0604030504040204" pitchFamily="34" charset="0"/>
              <a:ea typeface="Verdana" panose="020B0604030504040204" pitchFamily="34" charset="0"/>
            </a:endParaRPr>
          </a:p>
          <a:p>
            <a:r>
              <a:rPr lang="en-IN" sz="4800" b="1" dirty="0">
                <a:latin typeface="Verdana" panose="020B0604030504040204" pitchFamily="34" charset="0"/>
                <a:ea typeface="Verdana" panose="020B0604030504040204" pitchFamily="34" charset="0"/>
              </a:rPr>
              <a:t>Methods used in MySQL files are:</a:t>
            </a:r>
            <a:endParaRPr lang="en-IN" sz="4800" dirty="0">
              <a:latin typeface="Verdana" panose="020B0604030504040204" pitchFamily="34" charset="0"/>
              <a:ea typeface="Verdana" panose="020B0604030504040204" pitchFamily="34" charset="0"/>
            </a:endParaRPr>
          </a:p>
          <a:p>
            <a:r>
              <a:rPr lang="en-IN" sz="4800" dirty="0">
                <a:latin typeface="Verdana" panose="020B0604030504040204" pitchFamily="34" charset="0"/>
                <a:ea typeface="Verdana" panose="020B0604030504040204" pitchFamily="34" charset="0"/>
              </a:rPr>
              <a:t>select</a:t>
            </a:r>
          </a:p>
          <a:p>
            <a:r>
              <a:rPr lang="en-IN" sz="4800" dirty="0">
                <a:latin typeface="Verdana" panose="020B0604030504040204" pitchFamily="34" charset="0"/>
                <a:ea typeface="Verdana" panose="020B0604030504040204" pitchFamily="34" charset="0"/>
              </a:rPr>
              <a:t>insert</a:t>
            </a:r>
          </a:p>
          <a:p>
            <a:r>
              <a:rPr lang="en-IN" sz="4800" dirty="0" err="1">
                <a:latin typeface="Verdana" panose="020B0604030504040204" pitchFamily="34" charset="0"/>
                <a:ea typeface="Verdana" panose="020B0604030504040204" pitchFamily="34" charset="0"/>
              </a:rPr>
              <a:t>mysqli_connect</a:t>
            </a:r>
            <a:r>
              <a:rPr lang="en-IN" sz="4800" dirty="0">
                <a:latin typeface="Verdana" panose="020B0604030504040204" pitchFamily="34" charset="0"/>
                <a:ea typeface="Verdana" panose="020B0604030504040204" pitchFamily="34" charset="0"/>
              </a:rPr>
              <a:t>()</a:t>
            </a:r>
          </a:p>
          <a:p>
            <a:r>
              <a:rPr lang="en-IN" sz="4800" dirty="0" err="1">
                <a:latin typeface="Verdana" panose="020B0604030504040204" pitchFamily="34" charset="0"/>
                <a:ea typeface="Verdana" panose="020B0604030504040204" pitchFamily="34" charset="0"/>
              </a:rPr>
              <a:t>mysqli_query</a:t>
            </a:r>
            <a:r>
              <a:rPr lang="en-IN" sz="4800" dirty="0">
                <a:latin typeface="Verdana" panose="020B0604030504040204" pitchFamily="34" charset="0"/>
                <a:ea typeface="Verdana" panose="020B0604030504040204" pitchFamily="34" charset="0"/>
              </a:rPr>
              <a:t>()</a:t>
            </a:r>
          </a:p>
          <a:p>
            <a:r>
              <a:rPr lang="en-IN" sz="4800" dirty="0" err="1">
                <a:latin typeface="Verdana" panose="020B0604030504040204" pitchFamily="34" charset="0"/>
                <a:ea typeface="Verdana" panose="020B0604030504040204" pitchFamily="34" charset="0"/>
              </a:rPr>
              <a:t>mysqli_fetch_array</a:t>
            </a:r>
            <a:r>
              <a:rPr lang="en-IN" sz="4800" dirty="0">
                <a:latin typeface="Verdana" panose="020B0604030504040204" pitchFamily="34" charset="0"/>
                <a:ea typeface="Verdana" panose="020B0604030504040204" pitchFamily="34" charset="0"/>
              </a:rPr>
              <a:t>()</a:t>
            </a:r>
          </a:p>
          <a:p>
            <a:r>
              <a:rPr lang="en-IN" sz="4800" dirty="0" err="1">
                <a:latin typeface="Verdana" panose="020B0604030504040204" pitchFamily="34" charset="0"/>
                <a:ea typeface="Verdana" panose="020B0604030504040204" pitchFamily="34" charset="0"/>
              </a:rPr>
              <a:t>mysqli_nnum_rows</a:t>
            </a:r>
            <a:r>
              <a:rPr lang="en-IN" sz="4800" dirty="0">
                <a:latin typeface="Verdana" panose="020B0604030504040204" pitchFamily="34" charset="0"/>
                <a:ea typeface="Verdana" panose="020B0604030504040204" pitchFamily="34" charset="0"/>
              </a:rPr>
              <a:t>()</a:t>
            </a:r>
          </a:p>
          <a:p>
            <a:r>
              <a:rPr lang="en-IN" sz="4800" dirty="0" err="1">
                <a:latin typeface="Verdana" panose="020B0604030504040204" pitchFamily="34" charset="0"/>
                <a:ea typeface="Verdana" panose="020B0604030504040204" pitchFamily="34" charset="0"/>
              </a:rPr>
              <a:t>mysqli_close</a:t>
            </a:r>
            <a:r>
              <a:rPr lang="en-IN" sz="4800" dirty="0">
                <a:latin typeface="Verdana" panose="020B0604030504040204" pitchFamily="34" charset="0"/>
                <a:ea typeface="Verdana" panose="020B0604030504040204" pitchFamily="34" charset="0"/>
              </a:rPr>
              <a:t>()</a:t>
            </a:r>
          </a:p>
          <a:p>
            <a:endParaRPr lang="en-IN" dirty="0"/>
          </a:p>
        </p:txBody>
      </p:sp>
      <p:sp>
        <p:nvSpPr>
          <p:cNvPr id="4" name="Slide Number Placeholder 3">
            <a:extLst>
              <a:ext uri="{FF2B5EF4-FFF2-40B4-BE49-F238E27FC236}">
                <a16:creationId xmlns:a16="http://schemas.microsoft.com/office/drawing/2014/main" xmlns="" id="{2DD8F35D-194C-4F2E-8439-FD6658C28013}"/>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xmlns="" val="478161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64608-9574-4F0B-A2CB-3947915DA23A}"/>
              </a:ext>
            </a:extLst>
          </p:cNvPr>
          <p:cNvSpPr>
            <a:spLocks noGrp="1"/>
          </p:cNvSpPr>
          <p:nvPr>
            <p:ph type="title"/>
          </p:nvPr>
        </p:nvSpPr>
        <p:spPr/>
        <p:txBody>
          <a:bodyPr/>
          <a:lstStyle/>
          <a:p>
            <a:r>
              <a:rPr lang="en-IN" dirty="0"/>
              <a:t>5.RESULTS</a:t>
            </a:r>
          </a:p>
        </p:txBody>
      </p:sp>
      <p:sp>
        <p:nvSpPr>
          <p:cNvPr id="3" name="Content Placeholder 2">
            <a:extLst>
              <a:ext uri="{FF2B5EF4-FFF2-40B4-BE49-F238E27FC236}">
                <a16:creationId xmlns:a16="http://schemas.microsoft.com/office/drawing/2014/main" xmlns="" id="{4647A10A-4235-4EC4-858F-A5AE83AA97B4}"/>
              </a:ext>
            </a:extLst>
          </p:cNvPr>
          <p:cNvSpPr>
            <a:spLocks noGrp="1"/>
          </p:cNvSpPr>
          <p:nvPr>
            <p:ph idx="1"/>
          </p:nvPr>
        </p:nvSpPr>
        <p:spPr>
          <a:xfrm>
            <a:off x="1154954" y="2603499"/>
            <a:ext cx="8825659" cy="4054325"/>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FIG 5.1 HOME PAGE</a:t>
            </a:r>
          </a:p>
        </p:txBody>
      </p:sp>
      <p:pic>
        <p:nvPicPr>
          <p:cNvPr id="1025" name="Picture 10" descr="Screenshot (98)">
            <a:extLst>
              <a:ext uri="{FF2B5EF4-FFF2-40B4-BE49-F238E27FC236}">
                <a16:creationId xmlns:a16="http://schemas.microsoft.com/office/drawing/2014/main" xmlns="" id="{503C8CB1-8251-4F5A-91A4-C8646D7E4A2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54954" y="2603500"/>
            <a:ext cx="8825659" cy="313146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a:extLst>
              <a:ext uri="{FF2B5EF4-FFF2-40B4-BE49-F238E27FC236}">
                <a16:creationId xmlns:a16="http://schemas.microsoft.com/office/drawing/2014/main" xmlns="" id="{33BC1919-BB47-4B9C-87FD-A161659ADB81}"/>
              </a:ext>
            </a:extLst>
          </p:cNvPr>
          <p:cNvSpPr>
            <a:spLocks noChangeArrowheads="1"/>
          </p:cNvSpPr>
          <p:nvPr/>
        </p:nvSpPr>
        <p:spPr bwMode="auto">
          <a:xfrm>
            <a:off x="457200" y="3192463"/>
            <a:ext cx="1219200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Slide Number Placeholder 5">
            <a:extLst>
              <a:ext uri="{FF2B5EF4-FFF2-40B4-BE49-F238E27FC236}">
                <a16:creationId xmlns:a16="http://schemas.microsoft.com/office/drawing/2014/main" xmlns="" id="{69E9BF55-D586-4C39-A701-870A15B0FA94}"/>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xmlns="" val="1301330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meghana\Pictures\Screenshots\Screenshot (102).png">
            <a:extLst>
              <a:ext uri="{FF2B5EF4-FFF2-40B4-BE49-F238E27FC236}">
                <a16:creationId xmlns:a16="http://schemas.microsoft.com/office/drawing/2014/main" xmlns="" id="{8B6C6607-11D4-4C05-B0F1-B757DB94E6C0}"/>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62471" y="2041864"/>
            <a:ext cx="8105312" cy="4074851"/>
          </a:xfrm>
          <a:prstGeom prst="rect">
            <a:avLst/>
          </a:prstGeom>
          <a:noFill/>
          <a:ln>
            <a:noFill/>
          </a:ln>
        </p:spPr>
      </p:pic>
      <p:sp>
        <p:nvSpPr>
          <p:cNvPr id="5" name="Title 1">
            <a:extLst>
              <a:ext uri="{FF2B5EF4-FFF2-40B4-BE49-F238E27FC236}">
                <a16:creationId xmlns:a16="http://schemas.microsoft.com/office/drawing/2014/main" xmlns="" id="{1C3E97D7-BB4E-4601-BFFF-195F7B037038}"/>
              </a:ext>
            </a:extLst>
          </p:cNvPr>
          <p:cNvSpPr>
            <a:spLocks noGrp="1"/>
          </p:cNvSpPr>
          <p:nvPr>
            <p:ph type="title"/>
          </p:nvPr>
        </p:nvSpPr>
        <p:spPr>
          <a:xfrm>
            <a:off x="1154954" y="973668"/>
            <a:ext cx="8761413" cy="706964"/>
          </a:xfrm>
        </p:spPr>
        <p:txBody>
          <a:bodyPr/>
          <a:lstStyle/>
          <a:p>
            <a:r>
              <a:rPr lang="en-IN" dirty="0"/>
              <a:t>FIG 5.2 REGISTRATION PAGE</a:t>
            </a:r>
          </a:p>
        </p:txBody>
      </p:sp>
      <p:sp>
        <p:nvSpPr>
          <p:cNvPr id="6" name="Slide Number Placeholder 5">
            <a:extLst>
              <a:ext uri="{FF2B5EF4-FFF2-40B4-BE49-F238E27FC236}">
                <a16:creationId xmlns:a16="http://schemas.microsoft.com/office/drawing/2014/main" xmlns="" id="{3263AE1E-5D5C-4C6D-85E6-6D20F0246C6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xmlns="" val="415285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5209F-55C0-4FB2-885D-4F5358146CE5}"/>
              </a:ext>
            </a:extLst>
          </p:cNvPr>
          <p:cNvSpPr>
            <a:spLocks noGrp="1"/>
          </p:cNvSpPr>
          <p:nvPr>
            <p:ph type="title"/>
          </p:nvPr>
        </p:nvSpPr>
        <p:spPr/>
        <p:txBody>
          <a:bodyPr/>
          <a:lstStyle/>
          <a:p>
            <a:r>
              <a:rPr lang="en-IN" dirty="0"/>
              <a:t>FIG:5.3 LOGIN PAGE</a:t>
            </a:r>
          </a:p>
        </p:txBody>
      </p:sp>
      <p:pic>
        <p:nvPicPr>
          <p:cNvPr id="4" name="Content Placeholder 3" descr="C:\Users\meghana\Pictures\Screenshots\Screenshot (100).png">
            <a:extLst>
              <a:ext uri="{FF2B5EF4-FFF2-40B4-BE49-F238E27FC236}">
                <a16:creationId xmlns:a16="http://schemas.microsoft.com/office/drawing/2014/main" xmlns="" id="{C99C0217-E010-4341-A4F1-8BFCDA14B594}"/>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82294" y="2603500"/>
            <a:ext cx="6971725" cy="4170162"/>
          </a:xfrm>
          <a:prstGeom prst="rect">
            <a:avLst/>
          </a:prstGeom>
          <a:noFill/>
          <a:ln>
            <a:noFill/>
          </a:ln>
        </p:spPr>
      </p:pic>
      <p:sp>
        <p:nvSpPr>
          <p:cNvPr id="5" name="Slide Number Placeholder 4">
            <a:extLst>
              <a:ext uri="{FF2B5EF4-FFF2-40B4-BE49-F238E27FC236}">
                <a16:creationId xmlns:a16="http://schemas.microsoft.com/office/drawing/2014/main" xmlns="" id="{80824E0A-C0AC-4A90-8C38-617DFDE1CCF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xmlns="" val="74257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49DFC4-DEA0-40AC-893E-396E09752EAA}"/>
              </a:ext>
            </a:extLst>
          </p:cNvPr>
          <p:cNvSpPr>
            <a:spLocks noGrp="1"/>
          </p:cNvSpPr>
          <p:nvPr>
            <p:ph type="title"/>
          </p:nvPr>
        </p:nvSpPr>
        <p:spPr/>
        <p:txBody>
          <a:bodyPr/>
          <a:lstStyle/>
          <a:p>
            <a:r>
              <a:rPr lang="en-IN" dirty="0"/>
              <a:t>FIG 5.4 HOME PAGE AFTER LOGIN</a:t>
            </a:r>
          </a:p>
        </p:txBody>
      </p:sp>
      <p:pic>
        <p:nvPicPr>
          <p:cNvPr id="4" name="Content Placeholder 3" descr="C:\Users\meghana\Pictures\Screenshots\Screenshot (101).png">
            <a:extLst>
              <a:ext uri="{FF2B5EF4-FFF2-40B4-BE49-F238E27FC236}">
                <a16:creationId xmlns:a16="http://schemas.microsoft.com/office/drawing/2014/main" xmlns="" id="{7DFDA874-66CA-4DE7-B3CA-DC9F0DF012A3}"/>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08440" y="2485748"/>
            <a:ext cx="5719432" cy="3773009"/>
          </a:xfrm>
          <a:prstGeom prst="rect">
            <a:avLst/>
          </a:prstGeom>
          <a:noFill/>
          <a:ln>
            <a:noFill/>
          </a:ln>
        </p:spPr>
      </p:pic>
      <p:sp>
        <p:nvSpPr>
          <p:cNvPr id="5" name="Slide Number Placeholder 4">
            <a:extLst>
              <a:ext uri="{FF2B5EF4-FFF2-40B4-BE49-F238E27FC236}">
                <a16:creationId xmlns:a16="http://schemas.microsoft.com/office/drawing/2014/main" xmlns="" id="{677A976C-AE33-4751-9CCB-9AF1A732BF45}"/>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xmlns="" val="349489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5CB4ED-AB77-4498-8D41-7ED88C3D20D5}"/>
              </a:ext>
            </a:extLst>
          </p:cNvPr>
          <p:cNvSpPr>
            <a:spLocks noGrp="1"/>
          </p:cNvSpPr>
          <p:nvPr>
            <p:ph type="ctrTitle"/>
          </p:nvPr>
        </p:nvSpPr>
        <p:spPr>
          <a:xfrm>
            <a:off x="1154955" y="704851"/>
            <a:ext cx="8825658" cy="685800"/>
          </a:xfrm>
        </p:spPr>
        <p:txBody>
          <a:bodyPr/>
          <a:lstStyle/>
          <a:p>
            <a:r>
              <a:rPr lang="en-IN" dirty="0"/>
              <a:t>CONTENTS</a:t>
            </a:r>
          </a:p>
        </p:txBody>
      </p:sp>
      <p:sp>
        <p:nvSpPr>
          <p:cNvPr id="3" name="Text Placeholder 2">
            <a:extLst>
              <a:ext uri="{FF2B5EF4-FFF2-40B4-BE49-F238E27FC236}">
                <a16:creationId xmlns:a16="http://schemas.microsoft.com/office/drawing/2014/main" xmlns="" id="{4856ECB5-243E-456A-A903-7DE6CD8CDCD2}"/>
              </a:ext>
            </a:extLst>
          </p:cNvPr>
          <p:cNvSpPr>
            <a:spLocks noGrp="1"/>
          </p:cNvSpPr>
          <p:nvPr>
            <p:ph type="subTitle" idx="1"/>
          </p:nvPr>
        </p:nvSpPr>
        <p:spPr>
          <a:xfrm>
            <a:off x="1154955" y="1390651"/>
            <a:ext cx="8825658" cy="4952999"/>
          </a:xfrm>
        </p:spPr>
        <p:txBody>
          <a:bodyPr>
            <a:normAutofit/>
          </a:bodyPr>
          <a:lstStyle/>
          <a:p>
            <a:r>
              <a:rPr lang="en-IN" sz="2000" dirty="0">
                <a:latin typeface="Verdana" panose="020B0604030504040204" pitchFamily="34" charset="0"/>
                <a:ea typeface="Verdana" panose="020B0604030504040204" pitchFamily="34" charset="0"/>
              </a:rPr>
              <a:t>S.NO                   TITLE                                    PAGE NO</a:t>
            </a:r>
          </a:p>
          <a:p>
            <a:r>
              <a:rPr lang="en-IN" sz="2000" dirty="0">
                <a:latin typeface="Verdana" panose="020B0604030504040204" pitchFamily="34" charset="0"/>
                <a:ea typeface="Verdana" panose="020B0604030504040204" pitchFamily="34" charset="0"/>
              </a:rPr>
              <a:t>                       ABSTRACT                                     4</a:t>
            </a:r>
          </a:p>
          <a:p>
            <a:pPr marL="742950" indent="-742950">
              <a:buAutoNum type="arabicPlain"/>
            </a:pPr>
            <a:r>
              <a:rPr lang="en-IN" sz="2000" dirty="0">
                <a:latin typeface="Verdana" panose="020B0604030504040204" pitchFamily="34" charset="0"/>
                <a:ea typeface="Verdana" panose="020B0604030504040204" pitchFamily="34" charset="0"/>
              </a:rPr>
              <a:t>               INTRODUCTION                             5</a:t>
            </a:r>
          </a:p>
          <a:p>
            <a:pPr marL="742950" indent="-742950">
              <a:buAutoNum type="arabicPlain" startAt="2"/>
            </a:pPr>
            <a:r>
              <a:rPr lang="en-IN" sz="2000" dirty="0">
                <a:latin typeface="Verdana" panose="020B0604030504040204" pitchFamily="34" charset="0"/>
                <a:ea typeface="Verdana" panose="020B0604030504040204" pitchFamily="34" charset="0"/>
              </a:rPr>
              <a:t>               MODULES                                      6</a:t>
            </a:r>
          </a:p>
          <a:p>
            <a:pPr marL="514350" indent="-514350">
              <a:buAutoNum type="arabicPlain" startAt="2"/>
            </a:pPr>
            <a:r>
              <a:rPr lang="en-IN" sz="2000" dirty="0">
                <a:latin typeface="Verdana" panose="020B0604030504040204" pitchFamily="34" charset="0"/>
                <a:ea typeface="Verdana" panose="020B0604030504040204" pitchFamily="34" charset="0"/>
              </a:rPr>
              <a:t>                 REQUIREMENTS                             7-8 </a:t>
            </a:r>
          </a:p>
          <a:p>
            <a:pPr marL="514350" indent="-514350">
              <a:buAutoNum type="arabicPlain" startAt="2"/>
            </a:pPr>
            <a:r>
              <a:rPr lang="en-IN" sz="2000" dirty="0">
                <a:latin typeface="Verdana" panose="020B0604030504040204" pitchFamily="34" charset="0"/>
                <a:ea typeface="Verdana" panose="020B0604030504040204" pitchFamily="34" charset="0"/>
              </a:rPr>
              <a:t>                 CODE CONCEPTS                           9-15</a:t>
            </a:r>
          </a:p>
          <a:p>
            <a:pPr marL="514350" indent="-514350">
              <a:buAutoNum type="arabicPlain" startAt="2"/>
            </a:pPr>
            <a:r>
              <a:rPr lang="en-IN" sz="2000" dirty="0">
                <a:latin typeface="Verdana" panose="020B0604030504040204" pitchFamily="34" charset="0"/>
                <a:ea typeface="Verdana" panose="020B0604030504040204" pitchFamily="34" charset="0"/>
              </a:rPr>
              <a:t>                 RESULT                                         16-25</a:t>
            </a:r>
          </a:p>
          <a:p>
            <a:pPr marL="514350" indent="-514350">
              <a:buAutoNum type="arabicPlain" startAt="2"/>
            </a:pPr>
            <a:r>
              <a:rPr lang="en-IN" sz="2000" dirty="0">
                <a:latin typeface="Verdana" panose="020B0604030504040204" pitchFamily="34" charset="0"/>
                <a:ea typeface="Verdana" panose="020B0604030504040204" pitchFamily="34" charset="0"/>
              </a:rPr>
              <a:t>                 CONCLUSION                                  26</a:t>
            </a:r>
          </a:p>
          <a:p>
            <a:pPr marL="514350" indent="-514350">
              <a:buAutoNum type="arabicPlain" startAt="2"/>
            </a:pPr>
            <a:r>
              <a:rPr lang="en-IN" sz="2000" dirty="0">
                <a:latin typeface="Verdana" panose="020B0604030504040204" pitchFamily="34" charset="0"/>
                <a:ea typeface="Verdana" panose="020B0604030504040204" pitchFamily="34" charset="0"/>
              </a:rPr>
              <a:t>                 FUTURE ENHANCEMENT                   27</a:t>
            </a:r>
          </a:p>
          <a:p>
            <a:pPr marL="514350" indent="-514350">
              <a:buAutoNum type="arabicPlain" startAt="2"/>
            </a:pPr>
            <a:r>
              <a:rPr lang="en-IN" sz="2000" dirty="0">
                <a:latin typeface="Verdana" panose="020B0604030504040204" pitchFamily="34" charset="0"/>
                <a:ea typeface="Verdana" panose="020B0604030504040204" pitchFamily="34" charset="0"/>
              </a:rPr>
              <a:t>                 REFERENCES                                   28</a:t>
            </a:r>
          </a:p>
          <a:p>
            <a:pPr marL="1200150" lvl="1" indent="-742950">
              <a:buAutoNum type="arabicPlain"/>
            </a:pPr>
            <a:endParaRPr lang="en-IN" sz="3400" dirty="0"/>
          </a:p>
          <a:p>
            <a:endParaRPr lang="en-IN" sz="3600" dirty="0"/>
          </a:p>
        </p:txBody>
      </p:sp>
      <p:sp>
        <p:nvSpPr>
          <p:cNvPr id="4" name="Slide Number Placeholder 3">
            <a:extLst>
              <a:ext uri="{FF2B5EF4-FFF2-40B4-BE49-F238E27FC236}">
                <a16:creationId xmlns:a16="http://schemas.microsoft.com/office/drawing/2014/main" xmlns="" id="{F994C217-AA0F-44F1-AE33-43A0C213414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xmlns="" val="335171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D6758-BB64-4F6B-B3BD-98A4D5B5BE0C}"/>
              </a:ext>
            </a:extLst>
          </p:cNvPr>
          <p:cNvSpPr>
            <a:spLocks noGrp="1"/>
          </p:cNvSpPr>
          <p:nvPr>
            <p:ph type="title"/>
          </p:nvPr>
        </p:nvSpPr>
        <p:spPr/>
        <p:txBody>
          <a:bodyPr/>
          <a:lstStyle/>
          <a:p>
            <a:r>
              <a:rPr lang="en-IN" dirty="0"/>
              <a:t>FIG 5.5 SEARCH PAGE</a:t>
            </a:r>
          </a:p>
        </p:txBody>
      </p:sp>
      <p:pic>
        <p:nvPicPr>
          <p:cNvPr id="4" name="Content Placeholder 3" descr="C:\Users\meghana\Pictures\Screenshots\Screenshot (103).png">
            <a:extLst>
              <a:ext uri="{FF2B5EF4-FFF2-40B4-BE49-F238E27FC236}">
                <a16:creationId xmlns:a16="http://schemas.microsoft.com/office/drawing/2014/main" xmlns="" id="{BDC3A6D1-711E-432A-A2D7-DB0F26EF98B5}"/>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28541" y="2472674"/>
            <a:ext cx="5719432" cy="3999147"/>
          </a:xfrm>
          <a:prstGeom prst="rect">
            <a:avLst/>
          </a:prstGeom>
          <a:noFill/>
          <a:ln>
            <a:noFill/>
          </a:ln>
        </p:spPr>
      </p:pic>
      <p:sp>
        <p:nvSpPr>
          <p:cNvPr id="5" name="Slide Number Placeholder 4">
            <a:extLst>
              <a:ext uri="{FF2B5EF4-FFF2-40B4-BE49-F238E27FC236}">
                <a16:creationId xmlns:a16="http://schemas.microsoft.com/office/drawing/2014/main" xmlns="" id="{35E20EF2-2616-465F-B3C5-3B651441E1A1}"/>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xmlns="" val="2778003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1D4C2E-CA91-4B27-AD17-2E1C884EC9D0}"/>
              </a:ext>
            </a:extLst>
          </p:cNvPr>
          <p:cNvSpPr>
            <a:spLocks noGrp="1"/>
          </p:cNvSpPr>
          <p:nvPr>
            <p:ph type="title"/>
          </p:nvPr>
        </p:nvSpPr>
        <p:spPr/>
        <p:txBody>
          <a:bodyPr/>
          <a:lstStyle/>
          <a:p>
            <a:r>
              <a:rPr lang="en-IN" dirty="0"/>
              <a:t>FIG 5.6 RESULT PAGE</a:t>
            </a:r>
          </a:p>
        </p:txBody>
      </p:sp>
      <p:pic>
        <p:nvPicPr>
          <p:cNvPr id="4" name="Content Placeholder 3" descr="C:\Users\meghana\Pictures\Screenshots\Screenshot (104).png">
            <a:extLst>
              <a:ext uri="{FF2B5EF4-FFF2-40B4-BE49-F238E27FC236}">
                <a16:creationId xmlns:a16="http://schemas.microsoft.com/office/drawing/2014/main" xmlns="" id="{F5D4AFD4-F28D-46D2-879B-66E7251CDFCA}"/>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10519" y="2503504"/>
            <a:ext cx="5715275" cy="3852908"/>
          </a:xfrm>
          <a:prstGeom prst="rect">
            <a:avLst/>
          </a:prstGeom>
          <a:noFill/>
          <a:ln>
            <a:noFill/>
          </a:ln>
        </p:spPr>
      </p:pic>
      <p:sp>
        <p:nvSpPr>
          <p:cNvPr id="5" name="Slide Number Placeholder 4">
            <a:extLst>
              <a:ext uri="{FF2B5EF4-FFF2-40B4-BE49-F238E27FC236}">
                <a16:creationId xmlns:a16="http://schemas.microsoft.com/office/drawing/2014/main" xmlns="" id="{7A65744B-B2E4-4406-9462-A11695D620F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xmlns="" val="1124543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67BCC-438F-49FE-9953-0DDA42486ACF}"/>
              </a:ext>
            </a:extLst>
          </p:cNvPr>
          <p:cNvSpPr>
            <a:spLocks noGrp="1"/>
          </p:cNvSpPr>
          <p:nvPr>
            <p:ph type="title"/>
          </p:nvPr>
        </p:nvSpPr>
        <p:spPr/>
        <p:txBody>
          <a:bodyPr/>
          <a:lstStyle/>
          <a:p>
            <a:r>
              <a:rPr lang="en-IN" dirty="0"/>
              <a:t>FIG 5.7:ABOUT US PAGE</a:t>
            </a:r>
          </a:p>
        </p:txBody>
      </p:sp>
      <p:pic>
        <p:nvPicPr>
          <p:cNvPr id="4" name="Content Placeholder 3" descr="C:\Users\meghana\Pictures\Screenshots\Screenshot (99) - Copy.png">
            <a:extLst>
              <a:ext uri="{FF2B5EF4-FFF2-40B4-BE49-F238E27FC236}">
                <a16:creationId xmlns:a16="http://schemas.microsoft.com/office/drawing/2014/main" xmlns="" id="{48C2B3FA-BF61-4025-BA3C-C3F34F81A690}"/>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0081" y="2603500"/>
            <a:ext cx="7016151" cy="3859444"/>
          </a:xfrm>
          <a:prstGeom prst="rect">
            <a:avLst/>
          </a:prstGeom>
          <a:noFill/>
          <a:ln>
            <a:noFill/>
          </a:ln>
        </p:spPr>
      </p:pic>
      <p:sp>
        <p:nvSpPr>
          <p:cNvPr id="5" name="Slide Number Placeholder 4">
            <a:extLst>
              <a:ext uri="{FF2B5EF4-FFF2-40B4-BE49-F238E27FC236}">
                <a16:creationId xmlns:a16="http://schemas.microsoft.com/office/drawing/2014/main" xmlns="" id="{DBBE15EA-DAF1-43E8-A113-836E9848FD3C}"/>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xmlns="" val="3829167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AEEB25-0AB7-4F65-B5C6-18F0DA296660}"/>
              </a:ext>
            </a:extLst>
          </p:cNvPr>
          <p:cNvSpPr>
            <a:spLocks noGrp="1"/>
          </p:cNvSpPr>
          <p:nvPr>
            <p:ph type="title"/>
          </p:nvPr>
        </p:nvSpPr>
        <p:spPr/>
        <p:txBody>
          <a:bodyPr/>
          <a:lstStyle/>
          <a:p>
            <a:r>
              <a:rPr lang="en-IN" dirty="0"/>
              <a:t>FIG 5.8:LOGOUT </a:t>
            </a:r>
          </a:p>
        </p:txBody>
      </p:sp>
      <p:pic>
        <p:nvPicPr>
          <p:cNvPr id="4" name="Content Placeholder 3">
            <a:extLst>
              <a:ext uri="{FF2B5EF4-FFF2-40B4-BE49-F238E27FC236}">
                <a16:creationId xmlns:a16="http://schemas.microsoft.com/office/drawing/2014/main" xmlns="" id="{54CB960B-79AA-45F7-BF74-1ACD34D08FFE}"/>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736947" y="2603500"/>
            <a:ext cx="5662419" cy="3416300"/>
          </a:xfrm>
          <a:prstGeom prst="rect">
            <a:avLst/>
          </a:prstGeom>
          <a:noFill/>
          <a:ln>
            <a:noFill/>
          </a:ln>
        </p:spPr>
      </p:pic>
      <p:sp>
        <p:nvSpPr>
          <p:cNvPr id="5" name="Slide Number Placeholder 4">
            <a:extLst>
              <a:ext uri="{FF2B5EF4-FFF2-40B4-BE49-F238E27FC236}">
                <a16:creationId xmlns:a16="http://schemas.microsoft.com/office/drawing/2014/main" xmlns="" id="{C947AC54-5944-48E0-89A7-7A24FC9CB2BA}"/>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xmlns="" val="3597082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57E11-7AB2-445D-BE6C-ECC4985F5A50}"/>
              </a:ext>
            </a:extLst>
          </p:cNvPr>
          <p:cNvSpPr>
            <a:spLocks noGrp="1"/>
          </p:cNvSpPr>
          <p:nvPr>
            <p:ph type="title"/>
          </p:nvPr>
        </p:nvSpPr>
        <p:spPr/>
        <p:txBody>
          <a:bodyPr/>
          <a:lstStyle/>
          <a:p>
            <a:r>
              <a:rPr lang="en-IN" dirty="0"/>
              <a:t>FIG 5.9.1:PAYMENT PAGE</a:t>
            </a:r>
          </a:p>
        </p:txBody>
      </p:sp>
      <p:pic>
        <p:nvPicPr>
          <p:cNvPr id="4" name="Content Placeholder 3" descr="C:\Users\meghana\Pictures\Screenshots\Screenshot (106).png">
            <a:extLst>
              <a:ext uri="{FF2B5EF4-FFF2-40B4-BE49-F238E27FC236}">
                <a16:creationId xmlns:a16="http://schemas.microsoft.com/office/drawing/2014/main" xmlns="" id="{7CD21D5C-852E-46CE-89A2-782820F9A000}"/>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49227" y="2831978"/>
            <a:ext cx="6261720" cy="3249320"/>
          </a:xfrm>
          <a:prstGeom prst="rect">
            <a:avLst/>
          </a:prstGeom>
          <a:noFill/>
          <a:ln>
            <a:noFill/>
          </a:ln>
        </p:spPr>
      </p:pic>
      <p:sp>
        <p:nvSpPr>
          <p:cNvPr id="5" name="Slide Number Placeholder 4">
            <a:extLst>
              <a:ext uri="{FF2B5EF4-FFF2-40B4-BE49-F238E27FC236}">
                <a16:creationId xmlns:a16="http://schemas.microsoft.com/office/drawing/2014/main" xmlns="" id="{CB4BE82F-46A7-430C-BBDC-70BC8C15AE1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xmlns="" val="127094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25126E-79A3-4C21-8400-2309AA15F28E}"/>
              </a:ext>
            </a:extLst>
          </p:cNvPr>
          <p:cNvSpPr>
            <a:spLocks noGrp="1"/>
          </p:cNvSpPr>
          <p:nvPr>
            <p:ph type="title"/>
          </p:nvPr>
        </p:nvSpPr>
        <p:spPr/>
        <p:txBody>
          <a:bodyPr/>
          <a:lstStyle/>
          <a:p>
            <a:r>
              <a:rPr lang="en-IN" dirty="0"/>
              <a:t>FIG 5.9.2:PAYMENT PAGE</a:t>
            </a:r>
          </a:p>
        </p:txBody>
      </p:sp>
      <p:pic>
        <p:nvPicPr>
          <p:cNvPr id="4" name="Content Placeholder 3" descr="C:\Users\meghana\Pictures\Screenshots\Screenshot (105).png">
            <a:extLst>
              <a:ext uri="{FF2B5EF4-FFF2-40B4-BE49-F238E27FC236}">
                <a16:creationId xmlns:a16="http://schemas.microsoft.com/office/drawing/2014/main" xmlns="" id="{0C48D292-9C21-4350-B700-2095B57316E8}"/>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66152" y="2485749"/>
            <a:ext cx="6968970" cy="3799642"/>
          </a:xfrm>
          <a:prstGeom prst="rect">
            <a:avLst/>
          </a:prstGeom>
          <a:noFill/>
          <a:ln>
            <a:noFill/>
          </a:ln>
        </p:spPr>
      </p:pic>
      <p:sp>
        <p:nvSpPr>
          <p:cNvPr id="5" name="Slide Number Placeholder 4">
            <a:extLst>
              <a:ext uri="{FF2B5EF4-FFF2-40B4-BE49-F238E27FC236}">
                <a16:creationId xmlns:a16="http://schemas.microsoft.com/office/drawing/2014/main" xmlns="" id="{428910BF-B15D-4DF2-B601-6B1D6399B980}"/>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xmlns="" val="1596393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B146BB-CD48-44F3-869B-315487BF5674}"/>
              </a:ext>
            </a:extLst>
          </p:cNvPr>
          <p:cNvSpPr>
            <a:spLocks noGrp="1"/>
          </p:cNvSpPr>
          <p:nvPr>
            <p:ph type="title"/>
          </p:nvPr>
        </p:nvSpPr>
        <p:spPr/>
        <p:txBody>
          <a:bodyPr/>
          <a:lstStyle/>
          <a:p>
            <a:r>
              <a:rPr lang="en-IN" dirty="0"/>
              <a:t>6.CONCLUSION</a:t>
            </a:r>
          </a:p>
        </p:txBody>
      </p:sp>
      <p:sp>
        <p:nvSpPr>
          <p:cNvPr id="3" name="Content Placeholder 2">
            <a:extLst>
              <a:ext uri="{FF2B5EF4-FFF2-40B4-BE49-F238E27FC236}">
                <a16:creationId xmlns:a16="http://schemas.microsoft.com/office/drawing/2014/main" xmlns="" id="{E2FE5961-D871-4CBB-BE71-CF2B9BED41D5}"/>
              </a:ext>
            </a:extLst>
          </p:cNvPr>
          <p:cNvSpPr>
            <a:spLocks noGrp="1"/>
          </p:cNvSpPr>
          <p:nvPr>
            <p:ph idx="1"/>
          </p:nvPr>
        </p:nvSpPr>
        <p:spPr/>
        <p:txBody>
          <a:bodyPr>
            <a:normAutofit/>
          </a:bodyPr>
          <a:lstStyle/>
          <a:p>
            <a:r>
              <a:rPr lang="en-US" sz="1200" dirty="0">
                <a:latin typeface="Verdana" panose="020B0604030504040204" pitchFamily="34" charset="0"/>
                <a:ea typeface="Verdana" panose="020B0604030504040204" pitchFamily="34" charset="0"/>
              </a:rPr>
              <a:t>With the theoretical inclination of our syllabus it becomes very essential to take the at most advantage of any opportunity of gaining practical experience that comes along. The building blocks of this Major Project “GIVE BLOOD  SAVE LIFE” was one of these opportunities. It gave us the requisite practical knowledge to supplement the already taught theoretical concepts thus making us more competent as a computer engineer</a:t>
            </a:r>
            <a:endParaRPr lang="en-IN" sz="1200" dirty="0">
              <a:latin typeface="Verdana" panose="020B0604030504040204" pitchFamily="34" charset="0"/>
              <a:ea typeface="Verdana" panose="020B0604030504040204" pitchFamily="34" charset="0"/>
            </a:endParaRPr>
          </a:p>
          <a:p>
            <a:r>
              <a:rPr lang="en-US" sz="1200" dirty="0">
                <a:latin typeface="Verdana" panose="020B0604030504040204" pitchFamily="34" charset="0"/>
                <a:ea typeface="Verdana" panose="020B0604030504040204" pitchFamily="34" charset="0"/>
              </a:rPr>
              <a:t>                                      Most of the donors in the study group opined that the motivating factors for the recruitment of more donors were, creation of opportunities to donate and the need to be well-informed about the need of blood. A majority of the donors were willing to be regular donors. The donors showed positive effects like a sense of satisfaction after the donation. In our study, most of the donors were knowledgeable about the blood donation and they had a good attitude towards it; however, they felt comfortable in donating blood once a year. If this feel good factor of a once a year donation could be changed into at least twice a year, the gap between the demand and the supply of the country could be narrowed down. Creating opportunities for blood donations by conducting many blood donation camps may provide a solution for our blood demand.</a:t>
            </a:r>
            <a:endParaRPr lang="en-IN" sz="12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xmlns="" id="{36B7D020-DD29-47E6-B519-F0746A3AA98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xmlns="" val="2665414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14513-8E65-40ED-9E6E-2905E68325B8}"/>
              </a:ext>
            </a:extLst>
          </p:cNvPr>
          <p:cNvSpPr>
            <a:spLocks noGrp="1"/>
          </p:cNvSpPr>
          <p:nvPr>
            <p:ph type="title"/>
          </p:nvPr>
        </p:nvSpPr>
        <p:spPr/>
        <p:txBody>
          <a:bodyPr/>
          <a:lstStyle/>
          <a:p>
            <a:r>
              <a:rPr lang="en-IN" dirty="0"/>
              <a:t>7.FUTURE ENHANCEMENT</a:t>
            </a:r>
          </a:p>
        </p:txBody>
      </p:sp>
      <p:sp>
        <p:nvSpPr>
          <p:cNvPr id="3" name="Content Placeholder 2">
            <a:extLst>
              <a:ext uri="{FF2B5EF4-FFF2-40B4-BE49-F238E27FC236}">
                <a16:creationId xmlns:a16="http://schemas.microsoft.com/office/drawing/2014/main" xmlns="" id="{BEDD347E-AE97-4348-A435-CA89C7FDF615}"/>
              </a:ext>
            </a:extLst>
          </p:cNvPr>
          <p:cNvSpPr>
            <a:spLocks noGrp="1"/>
          </p:cNvSpPr>
          <p:nvPr>
            <p:ph idx="1"/>
          </p:nvPr>
        </p:nvSpPr>
        <p:spPr/>
        <p:txBody>
          <a:bodyPr/>
          <a:lstStyle/>
          <a:p>
            <a:r>
              <a:rPr lang="en-US" dirty="0"/>
              <a:t> </a:t>
            </a:r>
            <a:r>
              <a:rPr lang="en-US" dirty="0">
                <a:latin typeface="Verdana" panose="020B0604030504040204" pitchFamily="34" charset="0"/>
                <a:ea typeface="Verdana" panose="020B0604030504040204" pitchFamily="34" charset="0"/>
              </a:rPr>
              <a:t>Provide</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a connection with hospitals where blood request will find all donors and we can get the location of donor </a:t>
            </a:r>
            <a:endParaRPr lang="en-IN"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xmlns="" id="{2BDE9870-A146-4849-A0CA-FDDF3FC698C8}"/>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xmlns="" val="1268370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BA9405-F0DE-4D7A-8D31-5D4A1C72B2D5}"/>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8.REFERENCES</a:t>
            </a:r>
          </a:p>
        </p:txBody>
      </p:sp>
      <p:sp>
        <p:nvSpPr>
          <p:cNvPr id="3" name="Content Placeholder 2">
            <a:extLst>
              <a:ext uri="{FF2B5EF4-FFF2-40B4-BE49-F238E27FC236}">
                <a16:creationId xmlns:a16="http://schemas.microsoft.com/office/drawing/2014/main" xmlns="" id="{283C3F41-7EEA-4CCA-955B-C9CE24D288FD}"/>
              </a:ext>
            </a:extLst>
          </p:cNvPr>
          <p:cNvSpPr>
            <a:spLocks noGrp="1"/>
          </p:cNvSpPr>
          <p:nvPr>
            <p:ph idx="1"/>
          </p:nvPr>
        </p:nvSpPr>
        <p:spPr/>
        <p:txBody>
          <a:bodyPr>
            <a:normAutofit fontScale="25000" lnSpcReduction="20000"/>
          </a:bodyPr>
          <a:lstStyle/>
          <a:p>
            <a:r>
              <a:rPr lang="en-US" sz="4800" dirty="0">
                <a:latin typeface="Verdana" panose="020B0604030504040204" pitchFamily="34" charset="0"/>
                <a:ea typeface="Verdana" panose="020B0604030504040204" pitchFamily="34" charset="0"/>
              </a:rPr>
              <a:t>[1] </a:t>
            </a:r>
            <a:r>
              <a:rPr lang="en-US" sz="4800" dirty="0" err="1">
                <a:latin typeface="Verdana" panose="020B0604030504040204" pitchFamily="34" charset="0"/>
                <a:ea typeface="Verdana" panose="020B0604030504040204" pitchFamily="34" charset="0"/>
              </a:rPr>
              <a:t>Kogent</a:t>
            </a:r>
            <a:r>
              <a:rPr lang="en-US" sz="4800" dirty="0">
                <a:latin typeface="Verdana" panose="020B0604030504040204" pitchFamily="34" charset="0"/>
                <a:ea typeface="Verdana" panose="020B0604030504040204" pitchFamily="34" charset="0"/>
              </a:rPr>
              <a:t> Learning Solutions Inc, “HTML 5 Black Book: Covers CSS3,JavaScript,XML, XHTML, AJAX, PHP and </a:t>
            </a:r>
            <a:r>
              <a:rPr lang="en-US" sz="4800" dirty="0" err="1">
                <a:latin typeface="Verdana" panose="020B0604030504040204" pitchFamily="34" charset="0"/>
                <a:ea typeface="Verdana" panose="020B0604030504040204" pitchFamily="34" charset="0"/>
              </a:rPr>
              <a:t>JQuery</a:t>
            </a:r>
            <a:r>
              <a:rPr lang="en-US" sz="4800" dirty="0">
                <a:latin typeface="Verdana" panose="020B0604030504040204" pitchFamily="34" charset="0"/>
                <a:ea typeface="Verdana" panose="020B0604030504040204" pitchFamily="34" charset="0"/>
              </a:rPr>
              <a:t>,” </a:t>
            </a:r>
            <a:r>
              <a:rPr lang="en-US" sz="4800" dirty="0" err="1">
                <a:latin typeface="Verdana" panose="020B0604030504040204" pitchFamily="34" charset="0"/>
                <a:ea typeface="Verdana" panose="020B0604030504040204" pitchFamily="34" charset="0"/>
              </a:rPr>
              <a:t>Dreamtech</a:t>
            </a:r>
            <a:r>
              <a:rPr lang="en-US" sz="4800" dirty="0">
                <a:latin typeface="Verdana" panose="020B0604030504040204" pitchFamily="34" charset="0"/>
                <a:ea typeface="Verdana" panose="020B0604030504040204" pitchFamily="34" charset="0"/>
              </a:rPr>
              <a:t> Press, 1st edition, 2011.</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[2]W. Jason Gilmore, “Beginning PHP and MySQL,” </a:t>
            </a:r>
            <a:r>
              <a:rPr lang="en-US" sz="4800" dirty="0" err="1">
                <a:latin typeface="Verdana" panose="020B0604030504040204" pitchFamily="34" charset="0"/>
                <a:ea typeface="Verdana" panose="020B0604030504040204" pitchFamily="34" charset="0"/>
              </a:rPr>
              <a:t>APress</a:t>
            </a:r>
            <a:r>
              <a:rPr lang="en-US" sz="4800" dirty="0">
                <a:latin typeface="Verdana" panose="020B0604030504040204" pitchFamily="34" charset="0"/>
                <a:ea typeface="Verdana" panose="020B0604030504040204" pitchFamily="34" charset="0"/>
              </a:rPr>
              <a:t>, 4th Edition, 2011.</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[3]“for queries”, https://www.stackoverflow.com</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[4]“php-concepts”, http://www.phptpoint.com</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[5]“basic knowledge “, www.w3schools.com </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drafted on 20-04-2018</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[6]Universal access to safe blood transfusion. Geneva: WHO; 2008</a:t>
            </a:r>
            <a:endParaRPr lang="en-IN" sz="4800" dirty="0">
              <a:latin typeface="Verdana" panose="020B0604030504040204" pitchFamily="34" charset="0"/>
              <a:ea typeface="Verdana" panose="020B0604030504040204" pitchFamily="34" charset="0"/>
            </a:endParaRPr>
          </a:p>
          <a:p>
            <a:r>
              <a:rPr lang="en-US" sz="4800" u="sng" dirty="0">
                <a:latin typeface="Verdana" panose="020B0604030504040204" pitchFamily="34" charset="0"/>
                <a:ea typeface="Verdana" panose="020B0604030504040204" pitchFamily="34" charset="0"/>
                <a:hlinkClick r:id="rId2"/>
              </a:rPr>
              <a:t>http://www​.who.int/</a:t>
            </a:r>
            <a:r>
              <a:rPr lang="en-US" sz="4800" u="sng" dirty="0" err="1">
                <a:latin typeface="Verdana" panose="020B0604030504040204" pitchFamily="34" charset="0"/>
                <a:ea typeface="Verdana" panose="020B0604030504040204" pitchFamily="34" charset="0"/>
                <a:hlinkClick r:id="rId2"/>
              </a:rPr>
              <a:t>worldblooddonorday</a:t>
            </a:r>
            <a:r>
              <a:rPr lang="en-US" sz="4800" u="sng" dirty="0">
                <a:latin typeface="Verdana" panose="020B0604030504040204" pitchFamily="34" charset="0"/>
                <a:ea typeface="Verdana" panose="020B0604030504040204" pitchFamily="34" charset="0"/>
                <a:hlinkClick r:id="rId2"/>
              </a:rPr>
              <a:t>​/Melbourne Declaration_VNRBD_2009.pdf</a:t>
            </a:r>
            <a:r>
              <a:rPr lang="en-US" sz="4800" b="1" dirty="0">
                <a:latin typeface="Verdana" panose="020B0604030504040204" pitchFamily="34" charset="0"/>
                <a:ea typeface="Verdana" panose="020B0604030504040204" pitchFamily="34" charset="0"/>
              </a:rPr>
              <a:t>   </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[7] </a:t>
            </a:r>
            <a:r>
              <a:rPr lang="en-US" sz="4800" u="sng" dirty="0">
                <a:latin typeface="Verdana" panose="020B0604030504040204" pitchFamily="34" charset="0"/>
                <a:ea typeface="Verdana" panose="020B0604030504040204" pitchFamily="34" charset="0"/>
                <a:hlinkClick r:id="rId3"/>
              </a:rPr>
              <a:t>https://www.scribd.com/document/.../BLOOD-BANK-MANAGEMENT-SYSTEM-PR</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[8]</a:t>
            </a:r>
            <a:r>
              <a:rPr lang="en-US" sz="4800" b="1" u="sng" dirty="0">
                <a:latin typeface="Verdana" panose="020B0604030504040204" pitchFamily="34" charset="0"/>
                <a:ea typeface="Verdana" panose="020B0604030504040204" pitchFamily="34" charset="0"/>
                <a:hlinkClick r:id="rId4"/>
              </a:rPr>
              <a:t>www.academia.edu/17573428/Online_Blood_Donation_management_System_report</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[9] </a:t>
            </a:r>
            <a:r>
              <a:rPr lang="en-US" sz="4800" u="sng" dirty="0">
                <a:latin typeface="Verdana" panose="020B0604030504040204" pitchFamily="34" charset="0"/>
                <a:ea typeface="Verdana" panose="020B0604030504040204" pitchFamily="34" charset="0"/>
                <a:hlinkClick r:id="rId5"/>
              </a:rPr>
              <a:t>http://www​.who.int/</a:t>
            </a:r>
            <a:r>
              <a:rPr lang="en-US" sz="4800" u="sng" dirty="0" err="1">
                <a:latin typeface="Verdana" panose="020B0604030504040204" pitchFamily="34" charset="0"/>
                <a:ea typeface="Verdana" panose="020B0604030504040204" pitchFamily="34" charset="0"/>
                <a:hlinkClick r:id="rId5"/>
              </a:rPr>
              <a:t>bloodsafety</a:t>
            </a:r>
            <a:r>
              <a:rPr lang="en-US" sz="4800" u="sng" dirty="0">
                <a:latin typeface="Verdana" panose="020B0604030504040204" pitchFamily="34" charset="0"/>
                <a:ea typeface="Verdana" panose="020B0604030504040204" pitchFamily="34" charset="0"/>
                <a:hlinkClick r:id="rId5"/>
              </a:rPr>
              <a:t>​/</a:t>
            </a:r>
            <a:r>
              <a:rPr lang="en-US" sz="4800" u="sng" dirty="0" err="1">
                <a:latin typeface="Verdana" panose="020B0604030504040204" pitchFamily="34" charset="0"/>
                <a:ea typeface="Verdana" panose="020B0604030504040204" pitchFamily="34" charset="0"/>
                <a:hlinkClick r:id="rId5"/>
              </a:rPr>
              <a:t>voluntary_donation</a:t>
            </a:r>
            <a:r>
              <a:rPr lang="en-US" sz="4800" u="sng" dirty="0">
                <a:latin typeface="Verdana" panose="020B0604030504040204" pitchFamily="34" charset="0"/>
                <a:ea typeface="Verdana" panose="020B0604030504040204" pitchFamily="34" charset="0"/>
                <a:hlinkClick r:id="rId5"/>
              </a:rPr>
              <a:t>​/</a:t>
            </a:r>
            <a:r>
              <a:rPr lang="en-US" sz="4800" u="sng" dirty="0" err="1">
                <a:latin typeface="Verdana" panose="020B0604030504040204" pitchFamily="34" charset="0"/>
                <a:ea typeface="Verdana" panose="020B0604030504040204" pitchFamily="34" charset="0"/>
                <a:hlinkClick r:id="rId5"/>
              </a:rPr>
              <a:t>blood_donor</a:t>
            </a:r>
            <a:r>
              <a:rPr lang="en-US" sz="4800" u="sng" dirty="0">
                <a:latin typeface="Verdana" panose="020B0604030504040204" pitchFamily="34" charset="0"/>
                <a:ea typeface="Verdana" panose="020B0604030504040204" pitchFamily="34" charset="0"/>
                <a:hlinkClick r:id="rId5"/>
              </a:rPr>
              <a:t>​_</a:t>
            </a:r>
            <a:r>
              <a:rPr lang="en-US" sz="4800" u="sng" dirty="0" err="1">
                <a:latin typeface="Verdana" panose="020B0604030504040204" pitchFamily="34" charset="0"/>
                <a:ea typeface="Verdana" panose="020B0604030504040204" pitchFamily="34" charset="0"/>
                <a:hlinkClick r:id="rId5"/>
              </a:rPr>
              <a:t>selection_counselling</a:t>
            </a:r>
            <a:r>
              <a:rPr lang="en-US" sz="4800" u="sng" dirty="0">
                <a:latin typeface="Verdana" panose="020B0604030504040204" pitchFamily="34" charset="0"/>
                <a:ea typeface="Verdana" panose="020B0604030504040204" pitchFamily="34" charset="0"/>
                <a:hlinkClick r:id="rId5"/>
              </a:rPr>
              <a:t>/</a:t>
            </a:r>
            <a:r>
              <a:rPr lang="en-US" sz="4800" u="sng" dirty="0" err="1">
                <a:latin typeface="Verdana" panose="020B0604030504040204" pitchFamily="34" charset="0"/>
                <a:ea typeface="Verdana" panose="020B0604030504040204" pitchFamily="34" charset="0"/>
                <a:hlinkClick r:id="rId5"/>
              </a:rPr>
              <a:t>en</a:t>
            </a:r>
            <a:r>
              <a:rPr lang="en-US" sz="4800" u="sng" dirty="0">
                <a:latin typeface="Verdana" panose="020B0604030504040204" pitchFamily="34" charset="0"/>
                <a:ea typeface="Verdana" panose="020B0604030504040204" pitchFamily="34" charset="0"/>
                <a:hlinkClick r:id="rId5"/>
              </a:rPr>
              <a:t>/</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[10]</a:t>
            </a:r>
            <a:r>
              <a:rPr lang="en-US" sz="4800" u="sng" dirty="0">
                <a:latin typeface="Verdana" panose="020B0604030504040204" pitchFamily="34" charset="0"/>
                <a:ea typeface="Verdana" panose="020B0604030504040204" pitchFamily="34" charset="0"/>
                <a:hlinkClick r:id="rId6"/>
              </a:rPr>
              <a:t>http://www​.who.int/</a:t>
            </a:r>
            <a:r>
              <a:rPr lang="en-US" sz="4800" u="sng" dirty="0" err="1">
                <a:latin typeface="Verdana" panose="020B0604030504040204" pitchFamily="34" charset="0"/>
                <a:ea typeface="Verdana" panose="020B0604030504040204" pitchFamily="34" charset="0"/>
                <a:hlinkClick r:id="rId6"/>
              </a:rPr>
              <a:t>bloodsafety</a:t>
            </a:r>
            <a:r>
              <a:rPr lang="en-US" sz="4800" u="sng" dirty="0">
                <a:latin typeface="Verdana" panose="020B0604030504040204" pitchFamily="34" charset="0"/>
                <a:ea typeface="Verdana" panose="020B0604030504040204" pitchFamily="34" charset="0"/>
                <a:hlinkClick r:id="rId6"/>
              </a:rPr>
              <a:t>​/publications​/</a:t>
            </a:r>
            <a:r>
              <a:rPr lang="en-US" sz="4800" u="sng" dirty="0" err="1">
                <a:latin typeface="Verdana" panose="020B0604030504040204" pitchFamily="34" charset="0"/>
                <a:ea typeface="Verdana" panose="020B0604030504040204" pitchFamily="34" charset="0"/>
                <a:hlinkClick r:id="rId6"/>
              </a:rPr>
              <a:t>bts_screendondbloodtransf</a:t>
            </a:r>
            <a:r>
              <a:rPr lang="en-US" sz="4800" u="sng" dirty="0">
                <a:latin typeface="Verdana" panose="020B0604030504040204" pitchFamily="34" charset="0"/>
                <a:ea typeface="Verdana" panose="020B0604030504040204" pitchFamily="34" charset="0"/>
                <a:hlinkClick r:id="rId6"/>
              </a:rPr>
              <a:t>/</a:t>
            </a:r>
            <a:r>
              <a:rPr lang="en-US" sz="4800" u="sng" dirty="0" err="1">
                <a:latin typeface="Verdana" panose="020B0604030504040204" pitchFamily="34" charset="0"/>
                <a:ea typeface="Verdana" panose="020B0604030504040204" pitchFamily="34" charset="0"/>
                <a:hlinkClick r:id="rId6"/>
              </a:rPr>
              <a:t>en</a:t>
            </a:r>
            <a:r>
              <a:rPr lang="en-US" sz="4800" u="sng" dirty="0">
                <a:latin typeface="Verdana" panose="020B0604030504040204" pitchFamily="34" charset="0"/>
                <a:ea typeface="Verdana" panose="020B0604030504040204" pitchFamily="34" charset="0"/>
                <a:hlinkClick r:id="rId6"/>
              </a:rPr>
              <a:t>/index​.html</a:t>
            </a:r>
            <a:r>
              <a:rPr lang="en-US"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[11]. </a:t>
            </a:r>
            <a:r>
              <a:rPr lang="en-US" sz="4800" u="sng" dirty="0">
                <a:latin typeface="Verdana" panose="020B0604030504040204" pitchFamily="34" charset="0"/>
                <a:ea typeface="Verdana" panose="020B0604030504040204" pitchFamily="34" charset="0"/>
                <a:hlinkClick r:id="rId7"/>
              </a:rPr>
              <a:t>http://www​.who.int/</a:t>
            </a:r>
            <a:r>
              <a:rPr lang="en-US" sz="4800" u="sng" dirty="0" err="1">
                <a:latin typeface="Verdana" panose="020B0604030504040204" pitchFamily="34" charset="0"/>
                <a:ea typeface="Verdana" panose="020B0604030504040204" pitchFamily="34" charset="0"/>
                <a:hlinkClick r:id="rId7"/>
              </a:rPr>
              <a:t>bloodsafety</a:t>
            </a:r>
            <a:r>
              <a:rPr lang="en-US" sz="4800" u="sng" dirty="0">
                <a:latin typeface="Verdana" panose="020B0604030504040204" pitchFamily="34" charset="0"/>
                <a:ea typeface="Verdana" panose="020B0604030504040204" pitchFamily="34" charset="0"/>
                <a:hlinkClick r:id="rId7"/>
              </a:rPr>
              <a:t>​/</a:t>
            </a:r>
            <a:r>
              <a:rPr lang="en-US" sz="4800" u="sng" dirty="0" err="1">
                <a:latin typeface="Verdana" panose="020B0604030504040204" pitchFamily="34" charset="0"/>
                <a:ea typeface="Verdana" panose="020B0604030504040204" pitchFamily="34" charset="0"/>
                <a:hlinkClick r:id="rId7"/>
              </a:rPr>
              <a:t>transfusion_services</a:t>
            </a:r>
            <a:r>
              <a:rPr lang="en-US" sz="4800" u="sng" dirty="0">
                <a:latin typeface="Verdana" panose="020B0604030504040204" pitchFamily="34" charset="0"/>
                <a:ea typeface="Verdana" panose="020B0604030504040204" pitchFamily="34" charset="0"/>
                <a:hlinkClick r:id="rId7"/>
              </a:rPr>
              <a:t>​/</a:t>
            </a:r>
            <a:r>
              <a:rPr lang="en-US" sz="4800" u="sng" dirty="0" err="1">
                <a:latin typeface="Verdana" panose="020B0604030504040204" pitchFamily="34" charset="0"/>
                <a:ea typeface="Verdana" panose="020B0604030504040204" pitchFamily="34" charset="0"/>
                <a:hlinkClick r:id="rId7"/>
              </a:rPr>
              <a:t>bts_learningmaterials</a:t>
            </a:r>
            <a:r>
              <a:rPr lang="en-US" sz="4800" u="sng" dirty="0">
                <a:latin typeface="Verdana" panose="020B0604030504040204" pitchFamily="34" charset="0"/>
                <a:ea typeface="Verdana" panose="020B0604030504040204" pitchFamily="34" charset="0"/>
                <a:hlinkClick r:id="rId7"/>
              </a:rPr>
              <a:t>​/</a:t>
            </a:r>
            <a:r>
              <a:rPr lang="en-US" sz="4800" u="sng" dirty="0" err="1">
                <a:latin typeface="Verdana" panose="020B0604030504040204" pitchFamily="34" charset="0"/>
                <a:ea typeface="Verdana" panose="020B0604030504040204" pitchFamily="34" charset="0"/>
                <a:hlinkClick r:id="rId7"/>
              </a:rPr>
              <a:t>en</a:t>
            </a:r>
            <a:r>
              <a:rPr lang="en-US" sz="4800" u="sng" dirty="0">
                <a:latin typeface="Verdana" panose="020B0604030504040204" pitchFamily="34" charset="0"/>
                <a:ea typeface="Verdana" panose="020B0604030504040204" pitchFamily="34" charset="0"/>
                <a:hlinkClick r:id="rId7"/>
              </a:rPr>
              <a:t>/index.html</a:t>
            </a:r>
            <a:r>
              <a:rPr lang="en-US"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[12] </a:t>
            </a:r>
            <a:r>
              <a:rPr lang="en-US" sz="4800" u="sng" dirty="0">
                <a:latin typeface="Verdana" panose="020B0604030504040204" pitchFamily="34" charset="0"/>
                <a:ea typeface="Verdana" panose="020B0604030504040204" pitchFamily="34" charset="0"/>
                <a:hlinkClick r:id="rId8"/>
              </a:rPr>
              <a:t>http://www​.who.int/entity​/</a:t>
            </a:r>
            <a:r>
              <a:rPr lang="en-US" sz="4800" u="sng" dirty="0" err="1">
                <a:latin typeface="Verdana" panose="020B0604030504040204" pitchFamily="34" charset="0"/>
                <a:ea typeface="Verdana" panose="020B0604030504040204" pitchFamily="34" charset="0"/>
                <a:hlinkClick r:id="rId8"/>
              </a:rPr>
              <a:t>bloodsafety</a:t>
            </a:r>
            <a:r>
              <a:rPr lang="en-US" sz="4800" u="sng" dirty="0">
                <a:latin typeface="Verdana" panose="020B0604030504040204" pitchFamily="34" charset="0"/>
                <a:ea typeface="Verdana" panose="020B0604030504040204" pitchFamily="34" charset="0"/>
                <a:hlinkClick r:id="rId8"/>
              </a:rPr>
              <a:t>/</a:t>
            </a:r>
            <a:r>
              <a:rPr lang="en-US" sz="4800" u="sng" dirty="0" err="1">
                <a:latin typeface="Verdana" panose="020B0604030504040204" pitchFamily="34" charset="0"/>
                <a:ea typeface="Verdana" panose="020B0604030504040204" pitchFamily="34" charset="0"/>
                <a:hlinkClick r:id="rId8"/>
              </a:rPr>
              <a:t>global_database</a:t>
            </a:r>
            <a:r>
              <a:rPr lang="en-US" sz="4800" u="sng" dirty="0">
                <a:latin typeface="Verdana" panose="020B0604030504040204" pitchFamily="34" charset="0"/>
                <a:ea typeface="Verdana" panose="020B0604030504040204" pitchFamily="34" charset="0"/>
                <a:hlinkClick r:id="rId8"/>
              </a:rPr>
              <a:t>​/GDBS_Summary_Report_2011​.pdf</a:t>
            </a:r>
            <a:r>
              <a:rPr lang="en-US"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[13]</a:t>
            </a:r>
            <a:r>
              <a:rPr lang="en-US" sz="4800" u="sng" dirty="0">
                <a:latin typeface="Verdana" panose="020B0604030504040204" pitchFamily="34" charset="0"/>
                <a:ea typeface="Verdana" panose="020B0604030504040204" pitchFamily="34" charset="0"/>
                <a:hlinkClick r:id="rId9"/>
              </a:rPr>
              <a:t>http://www​.who.int/</a:t>
            </a:r>
            <a:r>
              <a:rPr lang="en-US" sz="4800" u="sng" dirty="0" err="1">
                <a:latin typeface="Verdana" panose="020B0604030504040204" pitchFamily="34" charset="0"/>
                <a:ea typeface="Verdana" panose="020B0604030504040204" pitchFamily="34" charset="0"/>
                <a:hlinkClick r:id="rId9"/>
              </a:rPr>
              <a:t>bloodsafety</a:t>
            </a:r>
            <a:r>
              <a:rPr lang="en-US" sz="4800" u="sng" dirty="0">
                <a:latin typeface="Verdana" panose="020B0604030504040204" pitchFamily="34" charset="0"/>
                <a:ea typeface="Verdana" panose="020B0604030504040204" pitchFamily="34" charset="0"/>
                <a:hlinkClick r:id="rId9"/>
              </a:rPr>
              <a:t>​/resolutions/</a:t>
            </a:r>
            <a:r>
              <a:rPr lang="en-US" sz="4800" u="sng" dirty="0" err="1">
                <a:latin typeface="Verdana" panose="020B0604030504040204" pitchFamily="34" charset="0"/>
                <a:ea typeface="Verdana" panose="020B0604030504040204" pitchFamily="34" charset="0"/>
                <a:hlinkClick r:id="rId9"/>
              </a:rPr>
              <a:t>en</a:t>
            </a:r>
            <a:r>
              <a:rPr lang="en-US" sz="4800" u="sng" dirty="0">
                <a:latin typeface="Verdana" panose="020B0604030504040204" pitchFamily="34" charset="0"/>
                <a:ea typeface="Verdana" panose="020B0604030504040204" pitchFamily="34" charset="0"/>
                <a:hlinkClick r:id="rId9"/>
              </a:rPr>
              <a:t>/index.html</a:t>
            </a:r>
            <a:r>
              <a:rPr lang="en-US" sz="4800" dirty="0">
                <a:latin typeface="Verdana" panose="020B0604030504040204" pitchFamily="34" charset="0"/>
                <a:ea typeface="Verdana" panose="020B0604030504040204" pitchFamily="34" charset="0"/>
              </a:rPr>
              <a:t> &amp; </a:t>
            </a:r>
            <a:r>
              <a:rPr lang="en-US" sz="4800" u="sng" dirty="0">
                <a:latin typeface="Verdana" panose="020B0604030504040204" pitchFamily="34" charset="0"/>
                <a:ea typeface="Verdana" panose="020B0604030504040204" pitchFamily="34" charset="0"/>
                <a:hlinkClick r:id="rId10"/>
              </a:rPr>
              <a:t>http://www​.who.int/entity​/</a:t>
            </a:r>
            <a:r>
              <a:rPr lang="en-US" sz="4800" u="sng" dirty="0" err="1">
                <a:latin typeface="Verdana" panose="020B0604030504040204" pitchFamily="34" charset="0"/>
                <a:ea typeface="Verdana" panose="020B0604030504040204" pitchFamily="34" charset="0"/>
                <a:hlinkClick r:id="rId10"/>
              </a:rPr>
              <a:t>bloodsafety</a:t>
            </a:r>
            <a:r>
              <a:rPr lang="en-US" sz="4800" u="sng" dirty="0">
                <a:latin typeface="Verdana" panose="020B0604030504040204" pitchFamily="34" charset="0"/>
                <a:ea typeface="Verdana" panose="020B0604030504040204" pitchFamily="34" charset="0"/>
                <a:hlinkClick r:id="rId10"/>
              </a:rPr>
              <a:t>/BTS​_ResolutionsAdopted.pdf</a:t>
            </a:r>
            <a:r>
              <a:rPr lang="en-US" sz="4800" dirty="0">
                <a:latin typeface="Verdana" panose="020B0604030504040204" pitchFamily="34" charset="0"/>
                <a:ea typeface="Verdana" panose="020B0604030504040204" pitchFamily="34" charset="0"/>
              </a:rPr>
              <a:t>.</a:t>
            </a:r>
            <a:endParaRPr lang="en-IN" sz="4800" dirty="0">
              <a:latin typeface="Verdana" panose="020B0604030504040204" pitchFamily="34" charset="0"/>
              <a:ea typeface="Verdana" panose="020B0604030504040204" pitchFamily="34" charset="0"/>
            </a:endParaRPr>
          </a:p>
          <a:p>
            <a:pPr marL="0" indent="0">
              <a:buNone/>
            </a:pPr>
            <a:endParaRPr lang="en-IN"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xmlns="" id="{511E15B7-F0F7-4473-8ECA-24342F46FB5D}"/>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xmlns="" val="541063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39A4C2-81D6-44F0-AC98-513D5F37A3C4}"/>
              </a:ext>
            </a:extLst>
          </p:cNvPr>
          <p:cNvSpPr>
            <a:spLocks noGrp="1"/>
          </p:cNvSpPr>
          <p:nvPr>
            <p:ph idx="1"/>
          </p:nvPr>
        </p:nvSpPr>
        <p:spPr>
          <a:xfrm>
            <a:off x="1154954" y="3559946"/>
            <a:ext cx="8825659" cy="2459854"/>
          </a:xfrm>
        </p:spPr>
        <p:txBody>
          <a:bodyPr>
            <a:normAutofit/>
          </a:bodyPr>
          <a:lstStyle/>
          <a:p>
            <a:pPr marL="0" indent="0">
              <a:buNone/>
            </a:pPr>
            <a:r>
              <a:rPr lang="en-IN" sz="7200" dirty="0"/>
              <a:t>          </a:t>
            </a:r>
            <a:r>
              <a:rPr lang="en-IN" sz="7200" dirty="0">
                <a:latin typeface="Verdana" panose="020B0604030504040204" pitchFamily="34" charset="0"/>
                <a:ea typeface="Verdana" panose="020B0604030504040204" pitchFamily="34" charset="0"/>
              </a:rPr>
              <a:t>THANK YOU</a:t>
            </a:r>
          </a:p>
        </p:txBody>
      </p:sp>
      <p:sp>
        <p:nvSpPr>
          <p:cNvPr id="4" name="Slide Number Placeholder 3">
            <a:extLst>
              <a:ext uri="{FF2B5EF4-FFF2-40B4-BE49-F238E27FC236}">
                <a16:creationId xmlns:a16="http://schemas.microsoft.com/office/drawing/2014/main" xmlns="" id="{4ABD2817-D937-4C34-9F1F-E173A66FB508}"/>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xmlns="" val="201284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950CC-4702-4414-8771-0BAC1DBA1A7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SUBMITTED BY</a:t>
            </a:r>
          </a:p>
        </p:txBody>
      </p:sp>
      <p:sp>
        <p:nvSpPr>
          <p:cNvPr id="3" name="Content Placeholder 2">
            <a:extLst>
              <a:ext uri="{FF2B5EF4-FFF2-40B4-BE49-F238E27FC236}">
                <a16:creationId xmlns:a16="http://schemas.microsoft.com/office/drawing/2014/main" xmlns="" id="{D0EAFFCD-190A-4FB1-90E7-8D7A9155F01C}"/>
              </a:ext>
            </a:extLst>
          </p:cNvPr>
          <p:cNvSpPr>
            <a:spLocks noGrp="1"/>
          </p:cNvSpPr>
          <p:nvPr>
            <p:ph idx="1"/>
          </p:nvPr>
        </p:nvSpPr>
        <p:spPr/>
        <p:txBody>
          <a:bodyPr>
            <a:normAutofit fontScale="25000" lnSpcReduction="20000"/>
          </a:bodyPr>
          <a:lstStyle/>
          <a:p>
            <a:r>
              <a:rPr lang="en-US" sz="6400" i="1" dirty="0"/>
              <a:t>                                          </a:t>
            </a:r>
            <a:r>
              <a:rPr lang="en-US" sz="6400" b="1" i="1" dirty="0"/>
              <a:t>Batch No:7</a:t>
            </a:r>
            <a:endParaRPr lang="en-IN" sz="6400" dirty="0"/>
          </a:p>
          <a:p>
            <a:r>
              <a:rPr lang="en-US" sz="6400" dirty="0"/>
              <a:t>                     </a:t>
            </a:r>
            <a:r>
              <a:rPr lang="en-US" sz="6400" dirty="0" err="1" smtClean="0"/>
              <a:t>P.Kavya</a:t>
            </a:r>
            <a:r>
              <a:rPr lang="en-US" sz="6400" dirty="0" smtClean="0"/>
              <a:t>                           16121a1281</a:t>
            </a:r>
            <a:endParaRPr lang="en-IN" sz="6400" dirty="0"/>
          </a:p>
          <a:p>
            <a:r>
              <a:rPr lang="en-US" sz="6400" dirty="0"/>
              <a:t>                     </a:t>
            </a:r>
            <a:r>
              <a:rPr lang="en-US" sz="6400" dirty="0" err="1" smtClean="0"/>
              <a:t>P.Pavan</a:t>
            </a:r>
            <a:r>
              <a:rPr lang="en-US" sz="6400" dirty="0" smtClean="0"/>
              <a:t>  </a:t>
            </a:r>
            <a:r>
              <a:rPr lang="en-US" sz="6400" dirty="0"/>
              <a:t>Gowtham       16121a1282</a:t>
            </a:r>
            <a:endParaRPr lang="en-IN" sz="6400" dirty="0"/>
          </a:p>
          <a:p>
            <a:r>
              <a:rPr lang="en-US" sz="6400" dirty="0"/>
              <a:t>                     </a:t>
            </a:r>
            <a:r>
              <a:rPr lang="en-US" sz="6400" dirty="0" err="1" smtClean="0"/>
              <a:t>P.Priyatha</a:t>
            </a:r>
            <a:r>
              <a:rPr lang="en-US" sz="6400" dirty="0" smtClean="0"/>
              <a:t>                        </a:t>
            </a:r>
            <a:r>
              <a:rPr lang="en-US" sz="6400" dirty="0"/>
              <a:t>16121a1283 </a:t>
            </a:r>
            <a:endParaRPr lang="en-IN" sz="6400" dirty="0"/>
          </a:p>
          <a:p>
            <a:r>
              <a:rPr lang="en-US" sz="6400" b="1" dirty="0"/>
              <a:t>                                         </a:t>
            </a:r>
            <a:r>
              <a:rPr lang="en-US" sz="6400" b="1" i="1" dirty="0"/>
              <a:t> Batch No:8</a:t>
            </a:r>
            <a:r>
              <a:rPr lang="en-US" sz="6400" b="1" dirty="0"/>
              <a:t>   </a:t>
            </a:r>
            <a:endParaRPr lang="en-IN" sz="6400" dirty="0"/>
          </a:p>
          <a:p>
            <a:r>
              <a:rPr lang="en-US" sz="6400" dirty="0"/>
              <a:t>                      </a:t>
            </a:r>
            <a:r>
              <a:rPr lang="en-US" sz="6400" dirty="0" err="1" smtClean="0"/>
              <a:t>P.V.S.Meghana</a:t>
            </a:r>
            <a:r>
              <a:rPr lang="en-US" sz="6400" dirty="0" smtClean="0"/>
              <a:t>             </a:t>
            </a:r>
            <a:r>
              <a:rPr lang="en-US" sz="6400" dirty="0"/>
              <a:t>16121a1284                                                    </a:t>
            </a:r>
            <a:endParaRPr lang="en-IN" sz="6400" dirty="0"/>
          </a:p>
          <a:p>
            <a:r>
              <a:rPr lang="en-US" sz="6400" dirty="0"/>
              <a:t>                      </a:t>
            </a:r>
            <a:r>
              <a:rPr lang="en-US" sz="6400" dirty="0" err="1"/>
              <a:t>P.Divya</a:t>
            </a:r>
            <a:r>
              <a:rPr lang="en-US" sz="6400" dirty="0"/>
              <a:t>                            16121a1285</a:t>
            </a:r>
            <a:endParaRPr lang="en-IN" sz="6400" dirty="0"/>
          </a:p>
          <a:p>
            <a:r>
              <a:rPr lang="en-US" sz="6400" dirty="0"/>
              <a:t>                      </a:t>
            </a:r>
            <a:r>
              <a:rPr lang="en-US" sz="6400" dirty="0" err="1"/>
              <a:t>P.Lavanya</a:t>
            </a:r>
            <a:r>
              <a:rPr lang="en-US" sz="6400" dirty="0"/>
              <a:t>                       16121a1286</a:t>
            </a:r>
            <a:endParaRPr lang="en-IN" sz="6400" dirty="0"/>
          </a:p>
          <a:p>
            <a:r>
              <a:rPr lang="en-US" sz="6400" dirty="0"/>
              <a:t>                                        </a:t>
            </a:r>
            <a:r>
              <a:rPr lang="en-US" sz="6400" b="1" i="1" dirty="0"/>
              <a:t>Batch No:9</a:t>
            </a:r>
            <a:r>
              <a:rPr lang="en-US" sz="6400" b="1" dirty="0"/>
              <a:t> </a:t>
            </a:r>
            <a:endParaRPr lang="en-IN" sz="6400" dirty="0"/>
          </a:p>
          <a:p>
            <a:r>
              <a:rPr lang="en-US" sz="6400" dirty="0"/>
              <a:t>                       </a:t>
            </a:r>
            <a:r>
              <a:rPr lang="en-US" sz="6400" dirty="0" err="1"/>
              <a:t>P.Ali</a:t>
            </a:r>
            <a:r>
              <a:rPr lang="en-US" sz="6400" dirty="0"/>
              <a:t> Abbas                     16121a1287</a:t>
            </a:r>
            <a:endParaRPr lang="en-IN" sz="6400" dirty="0"/>
          </a:p>
          <a:p>
            <a:r>
              <a:rPr lang="en-US" sz="6400" dirty="0"/>
              <a:t>                       </a:t>
            </a:r>
            <a:r>
              <a:rPr lang="en-US" sz="6400" dirty="0" err="1"/>
              <a:t>P.Ashok</a:t>
            </a:r>
            <a:r>
              <a:rPr lang="en-US" sz="6400" dirty="0"/>
              <a:t> </a:t>
            </a:r>
            <a:r>
              <a:rPr lang="en-US" sz="6400" dirty="0" err="1"/>
              <a:t>kumar</a:t>
            </a:r>
            <a:r>
              <a:rPr lang="en-US" sz="6400" dirty="0"/>
              <a:t>               16121a1288</a:t>
            </a:r>
            <a:endParaRPr lang="en-IN" sz="6400" dirty="0"/>
          </a:p>
          <a:p>
            <a:r>
              <a:rPr lang="en-US" sz="6400" dirty="0"/>
              <a:t>                       P. </a:t>
            </a:r>
            <a:r>
              <a:rPr lang="en-US" sz="6400" dirty="0" err="1"/>
              <a:t>Prudhvi</a:t>
            </a:r>
            <a:r>
              <a:rPr lang="en-US" sz="6400" dirty="0"/>
              <a:t>                        16121a1289</a:t>
            </a:r>
            <a:endParaRPr lang="en-IN" dirty="0"/>
          </a:p>
        </p:txBody>
      </p:sp>
      <p:sp>
        <p:nvSpPr>
          <p:cNvPr id="4" name="Slide Number Placeholder 3">
            <a:extLst>
              <a:ext uri="{FF2B5EF4-FFF2-40B4-BE49-F238E27FC236}">
                <a16:creationId xmlns:a16="http://schemas.microsoft.com/office/drawing/2014/main" xmlns="" id="{637848E7-13F8-4ECD-B99B-9871EA2989B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xmlns="" val="213069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89EF60-7318-4A0C-B659-91BA7610BFA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xmlns="" id="{D308C4DF-AB69-4B65-A3B6-ED5EED050E43}"/>
              </a:ext>
            </a:extLst>
          </p:cNvPr>
          <p:cNvSpPr>
            <a:spLocks noGrp="1"/>
          </p:cNvSpPr>
          <p:nvPr>
            <p:ph idx="1"/>
          </p:nvPr>
        </p:nvSpPr>
        <p:spPr/>
        <p:txBody>
          <a:bodyPr>
            <a:normAutofit/>
          </a:bodyPr>
          <a:lstStyle/>
          <a:p>
            <a:r>
              <a:rPr lang="en-US" sz="1200" dirty="0">
                <a:latin typeface="Verdana" panose="020B0604030504040204" pitchFamily="34" charset="0"/>
                <a:ea typeface="Verdana" panose="020B0604030504040204" pitchFamily="34" charset="0"/>
              </a:rPr>
              <a:t>The main objective of this application is to automate the complete operations of the blood bank. “Blood” one of the most important necessity of our life. The numbers of blood donor is very less when compared with other countries. In our project we propose a new and efficient way to overcome such outline. We will the list of donors with each individual's details like name, phone number, age, weight, date of birth, blood group, address etc. At the time of blood needed a person can login in and can check for blood donor nearby by. Once the user enter the blood group which he/she needed it will automatically show the donor nearby. In case if the donor is not available it will automatically search the next donor which is present in. This Project  provider list of donor in your city/area. </a:t>
            </a:r>
            <a:endParaRPr lang="en-IN" sz="12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xmlns="" id="{EEFA1859-E363-46D9-A989-A5300498817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xmlns="" val="35406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C9EC8-A754-4DED-AE7D-3AB21FBA74A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1.INTRODUCTION</a:t>
            </a:r>
          </a:p>
        </p:txBody>
      </p:sp>
      <p:sp>
        <p:nvSpPr>
          <p:cNvPr id="3" name="Content Placeholder 2">
            <a:extLst>
              <a:ext uri="{FF2B5EF4-FFF2-40B4-BE49-F238E27FC236}">
                <a16:creationId xmlns:a16="http://schemas.microsoft.com/office/drawing/2014/main" xmlns="" id="{44F423B3-DBB7-4D66-BCB3-8B87BF65CB60}"/>
              </a:ext>
            </a:extLst>
          </p:cNvPr>
          <p:cNvSpPr>
            <a:spLocks noGrp="1"/>
          </p:cNvSpPr>
          <p:nvPr>
            <p:ph idx="1"/>
          </p:nvPr>
        </p:nvSpPr>
        <p:spPr/>
        <p:txBody>
          <a:bodyPr>
            <a:normAutofit fontScale="25000" lnSpcReduction="20000"/>
          </a:bodyPr>
          <a:lstStyle/>
          <a:p>
            <a:r>
              <a:rPr lang="en-US" sz="4800" dirty="0">
                <a:latin typeface="Verdana" panose="020B0604030504040204" pitchFamily="34" charset="0"/>
                <a:ea typeface="Verdana" panose="020B0604030504040204" pitchFamily="34" charset="0"/>
              </a:rPr>
              <a:t>The </a:t>
            </a:r>
            <a:r>
              <a:rPr lang="en-US" sz="4800" dirty="0" smtClean="0">
                <a:latin typeface="Verdana" panose="020B0604030504040204" pitchFamily="34" charset="0"/>
                <a:ea typeface="Verdana" panose="020B0604030504040204" pitchFamily="34" charset="0"/>
              </a:rPr>
              <a:t>GIVE</a:t>
            </a:r>
            <a:r>
              <a:rPr lang="en-US" sz="4800" dirty="0" smtClean="0">
                <a:latin typeface="Verdana" panose="020B0604030504040204" pitchFamily="34" charset="0"/>
                <a:ea typeface="Verdana" panose="020B0604030504040204" pitchFamily="34" charset="0"/>
              </a:rPr>
              <a:t> </a:t>
            </a:r>
            <a:r>
              <a:rPr lang="en-US" sz="4800" dirty="0">
                <a:latin typeface="Verdana" panose="020B0604030504040204" pitchFamily="34" charset="0"/>
                <a:ea typeface="Verdana" panose="020B0604030504040204" pitchFamily="34" charset="0"/>
              </a:rPr>
              <a:t>BLOOD N SAVE </a:t>
            </a:r>
            <a:r>
              <a:rPr lang="en-US" sz="4800" dirty="0" smtClean="0">
                <a:latin typeface="Verdana" panose="020B0604030504040204" pitchFamily="34" charset="0"/>
                <a:ea typeface="Verdana" panose="020B0604030504040204" pitchFamily="34" charset="0"/>
              </a:rPr>
              <a:t>LIFE(GBSL</a:t>
            </a:r>
            <a:r>
              <a:rPr lang="en-US" sz="4800" dirty="0">
                <a:latin typeface="Verdana" panose="020B0604030504040204" pitchFamily="34" charset="0"/>
                <a:ea typeface="Verdana" panose="020B0604030504040204" pitchFamily="34" charset="0"/>
              </a:rPr>
              <a:t>) system is designed for successful completion of project on blood bank management system. </a:t>
            </a:r>
            <a:r>
              <a:rPr lang="en-US" sz="4800" dirty="0" smtClean="0">
                <a:latin typeface="Verdana" panose="020B0604030504040204" pitchFamily="34" charset="0"/>
                <a:ea typeface="Verdana" panose="020B0604030504040204" pitchFamily="34" charset="0"/>
              </a:rPr>
              <a:t>GBSL </a:t>
            </a:r>
            <a:r>
              <a:rPr lang="en-US" sz="4800" dirty="0">
                <a:latin typeface="Verdana" panose="020B0604030504040204" pitchFamily="34" charset="0"/>
                <a:ea typeface="Verdana" panose="020B0604030504040204" pitchFamily="34" charset="0"/>
              </a:rPr>
              <a:t>is a browser based system that is designed to store, process, retrieve and </a:t>
            </a:r>
            <a:r>
              <a:rPr lang="en-US" sz="4800" dirty="0" smtClean="0">
                <a:latin typeface="Verdana" panose="020B0604030504040204" pitchFamily="34" charset="0"/>
                <a:ea typeface="Verdana" panose="020B0604030504040204" pitchFamily="34" charset="0"/>
              </a:rPr>
              <a:t>analyze </a:t>
            </a:r>
            <a:r>
              <a:rPr lang="en-US" sz="4800" dirty="0">
                <a:latin typeface="Verdana" panose="020B0604030504040204" pitchFamily="34" charset="0"/>
                <a:ea typeface="Verdana" panose="020B0604030504040204" pitchFamily="34" charset="0"/>
              </a:rPr>
              <a:t>information concerned with the administrative and inventory management within a blood bank. This project aims at maintaining all the information pertaining to blood donors, different blood groups available in each blood bank and help them manage in a better way. Aim is to provide transparency in this field, make the process of obtaining blood from a blood bank hassle free and corruption free and make the system of DBSL more effective.</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The system project report contains information related to blood like</a:t>
            </a:r>
            <a:endParaRPr lang="en-IN" sz="4800" dirty="0">
              <a:latin typeface="Verdana" panose="020B0604030504040204" pitchFamily="34" charset="0"/>
              <a:ea typeface="Verdana" panose="020B0604030504040204" pitchFamily="34" charset="0"/>
            </a:endParaRPr>
          </a:p>
          <a:p>
            <a:pPr lvl="0"/>
            <a:r>
              <a:rPr lang="en-US" sz="4800" dirty="0">
                <a:latin typeface="Verdana" panose="020B0604030504040204" pitchFamily="34" charset="0"/>
                <a:ea typeface="Verdana" panose="020B0604030504040204" pitchFamily="34" charset="0"/>
              </a:rPr>
              <a:t>Blood type </a:t>
            </a:r>
            <a:endParaRPr lang="en-IN" sz="4800" dirty="0">
              <a:latin typeface="Verdana" panose="020B0604030504040204" pitchFamily="34" charset="0"/>
              <a:ea typeface="Verdana" panose="020B0604030504040204" pitchFamily="34" charset="0"/>
            </a:endParaRPr>
          </a:p>
          <a:p>
            <a:pPr lvl="0"/>
            <a:r>
              <a:rPr lang="en-US" sz="4800" dirty="0">
                <a:latin typeface="Verdana" panose="020B0604030504040204" pitchFamily="34" charset="0"/>
                <a:ea typeface="Verdana" panose="020B0604030504040204" pitchFamily="34" charset="0"/>
              </a:rPr>
              <a:t>Donor name </a:t>
            </a:r>
            <a:endParaRPr lang="en-IN" sz="4800" dirty="0">
              <a:latin typeface="Verdana" panose="020B0604030504040204" pitchFamily="34" charset="0"/>
              <a:ea typeface="Verdana" panose="020B0604030504040204" pitchFamily="34" charset="0"/>
            </a:endParaRPr>
          </a:p>
          <a:p>
            <a:pPr lvl="0"/>
            <a:r>
              <a:rPr lang="en-US" sz="4800" dirty="0">
                <a:latin typeface="Verdana" panose="020B0604030504040204" pitchFamily="34" charset="0"/>
                <a:ea typeface="Verdana" panose="020B0604030504040204" pitchFamily="34" charset="0"/>
              </a:rPr>
              <a:t>Available blood group</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On the basis of humanity, Everyone is welcome to register as a blood donor. At any point of time the people who are in need can reach the donors through our search facility. Sometimes Doctors and Blood bank project have to face the difficulty in finding the blood group Donors at right time. This project aims at maintaining all the information pertaining to blood donors, different blood groups available in each blood bank and help them manage in a better way.</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The main objective of this application is to automate the complete operations of the blood bank. They need maintain hundreds of thousands of records. Also searching should be very faster so they can find required details instantly.</a:t>
            </a:r>
            <a:endParaRPr lang="en-IN" sz="4800" dirty="0">
              <a:latin typeface="Verdana" panose="020B0604030504040204" pitchFamily="34" charset="0"/>
              <a:ea typeface="Verdana" panose="020B060403050404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xmlns="" id="{A100F03D-1152-41FF-A0DA-CDB93404AB7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xmlns="" val="33233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7DDC7-4EB1-4720-BE8E-9EC94ACF832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2.MODULES</a:t>
            </a:r>
          </a:p>
        </p:txBody>
      </p:sp>
      <p:sp>
        <p:nvSpPr>
          <p:cNvPr id="3" name="Content Placeholder 2">
            <a:extLst>
              <a:ext uri="{FF2B5EF4-FFF2-40B4-BE49-F238E27FC236}">
                <a16:creationId xmlns:a16="http://schemas.microsoft.com/office/drawing/2014/main" xmlns="" id="{6374CCB4-DCC3-4ECD-8C85-EDD61A2C283A}"/>
              </a:ext>
            </a:extLst>
          </p:cNvPr>
          <p:cNvSpPr>
            <a:spLocks noGrp="1"/>
          </p:cNvSpPr>
          <p:nvPr>
            <p:ph idx="1"/>
          </p:nvPr>
        </p:nvSpPr>
        <p:spPr>
          <a:xfrm>
            <a:off x="915257" y="2468032"/>
            <a:ext cx="8825659" cy="3416300"/>
          </a:xfrm>
        </p:spPr>
        <p:txBody>
          <a:bodyPr>
            <a:normAutofit fontScale="25000" lnSpcReduction="20000"/>
          </a:bodyPr>
          <a:lstStyle/>
          <a:p>
            <a:pPr marL="0" indent="0">
              <a:buNone/>
            </a:pPr>
            <a:r>
              <a:rPr lang="en-US" sz="4800" b="1" dirty="0">
                <a:latin typeface="Verdana" panose="020B0604030504040204" pitchFamily="34" charset="0"/>
                <a:ea typeface="Verdana" panose="020B0604030504040204" pitchFamily="34" charset="0"/>
              </a:rPr>
              <a:t>2.1 </a:t>
            </a:r>
            <a:r>
              <a:rPr lang="en-US" sz="4800" b="1" dirty="0" smtClean="0">
                <a:latin typeface="Verdana" panose="020B0604030504040204" pitchFamily="34" charset="0"/>
                <a:ea typeface="Verdana" panose="020B0604030504040204" pitchFamily="34" charset="0"/>
              </a:rPr>
              <a:t>Donor </a:t>
            </a:r>
            <a:r>
              <a:rPr lang="en-US" sz="4800" b="1" dirty="0">
                <a:latin typeface="Verdana" panose="020B0604030504040204" pitchFamily="34" charset="0"/>
                <a:ea typeface="Verdana" panose="020B0604030504040204" pitchFamily="34" charset="0"/>
              </a:rPr>
              <a:t>Registration</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In this module the users are allowed to register their details like </a:t>
            </a:r>
            <a:r>
              <a:rPr lang="en-US" sz="4800" dirty="0" smtClean="0">
                <a:latin typeface="Verdana" panose="020B0604030504040204" pitchFamily="34" charset="0"/>
                <a:ea typeface="Verdana" panose="020B0604030504040204" pitchFamily="34" charset="0"/>
              </a:rPr>
              <a:t>name, age, mobile </a:t>
            </a:r>
            <a:r>
              <a:rPr lang="en-US" sz="4800" dirty="0">
                <a:latin typeface="Verdana" panose="020B0604030504040204" pitchFamily="34" charset="0"/>
                <a:ea typeface="Verdana" panose="020B0604030504040204" pitchFamily="34" charset="0"/>
              </a:rPr>
              <a:t>number</a:t>
            </a:r>
            <a:r>
              <a:rPr lang="en-US" sz="4800" dirty="0" smtClean="0">
                <a:latin typeface="Verdana" panose="020B0604030504040204" pitchFamily="34" charset="0"/>
                <a:ea typeface="Verdana" panose="020B0604030504040204" pitchFamily="34" charset="0"/>
              </a:rPr>
              <a:t>, </a:t>
            </a:r>
          </a:p>
          <a:p>
            <a:pPr>
              <a:buNone/>
            </a:pPr>
            <a:r>
              <a:rPr lang="en-US" sz="4800" dirty="0" smtClean="0">
                <a:latin typeface="Verdana" panose="020B0604030504040204" pitchFamily="34" charset="0"/>
                <a:ea typeface="Verdana" panose="020B0604030504040204" pitchFamily="34" charset="0"/>
              </a:rPr>
              <a:t> </a:t>
            </a:r>
            <a:r>
              <a:rPr lang="en-US" sz="4800" dirty="0" smtClean="0">
                <a:latin typeface="Verdana" panose="020B0604030504040204" pitchFamily="34" charset="0"/>
                <a:ea typeface="Verdana" panose="020B0604030504040204" pitchFamily="34" charset="0"/>
              </a:rPr>
              <a:t>    </a:t>
            </a:r>
            <a:r>
              <a:rPr lang="en-US" sz="4800" dirty="0" smtClean="0">
                <a:latin typeface="Verdana" panose="020B0604030504040204" pitchFamily="34" charset="0"/>
                <a:ea typeface="Verdana" panose="020B0604030504040204" pitchFamily="34" charset="0"/>
              </a:rPr>
              <a:t>email-id, password, age, blood </a:t>
            </a:r>
            <a:r>
              <a:rPr lang="en-US" sz="4800" dirty="0">
                <a:latin typeface="Verdana" panose="020B0604030504040204" pitchFamily="34" charset="0"/>
                <a:ea typeface="Verdana" panose="020B0604030504040204" pitchFamily="34" charset="0"/>
              </a:rPr>
              <a:t>group etc. Those details will be stored in the database. </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a:t>
            </a:r>
            <a:r>
              <a:rPr lang="en-US" sz="4800" b="1" dirty="0">
                <a:latin typeface="Verdana" panose="020B0604030504040204" pitchFamily="34" charset="0"/>
                <a:ea typeface="Verdana" panose="020B0604030504040204" pitchFamily="34" charset="0"/>
              </a:rPr>
              <a:t>2.2 Login</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In this module the website will allow users to login with their earlier registered details i.e., email-id </a:t>
            </a:r>
            <a:r>
              <a:rPr lang="en-US" sz="4800" dirty="0" smtClean="0">
                <a:latin typeface="Verdana" panose="020B0604030504040204" pitchFamily="34" charset="0"/>
                <a:ea typeface="Verdana" panose="020B0604030504040204" pitchFamily="34" charset="0"/>
              </a:rPr>
              <a:t>    and </a:t>
            </a:r>
            <a:r>
              <a:rPr lang="en-US" sz="4800" dirty="0">
                <a:latin typeface="Verdana" panose="020B0604030504040204" pitchFamily="34" charset="0"/>
                <a:ea typeface="Verdana" panose="020B0604030504040204" pitchFamily="34" charset="0"/>
              </a:rPr>
              <a:t>password.</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a:t>
            </a:r>
            <a:r>
              <a:rPr lang="en-US" sz="4800" b="1" dirty="0">
                <a:latin typeface="Verdana" panose="020B0604030504040204" pitchFamily="34" charset="0"/>
                <a:ea typeface="Verdana" panose="020B0604030504040204" pitchFamily="34" charset="0"/>
              </a:rPr>
              <a:t>2.3 Search</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In this module users can search for the required blood group after their successful login.</a:t>
            </a:r>
            <a:endParaRPr lang="en-IN" sz="4800" dirty="0">
              <a:latin typeface="Verdana" panose="020B0604030504040204" pitchFamily="34" charset="0"/>
              <a:ea typeface="Verdana" panose="020B0604030504040204" pitchFamily="34" charset="0"/>
            </a:endParaRPr>
          </a:p>
          <a:p>
            <a:r>
              <a:rPr lang="en-US" sz="4800" b="1" dirty="0">
                <a:latin typeface="Verdana" panose="020B0604030504040204" pitchFamily="34" charset="0"/>
                <a:ea typeface="Verdana" panose="020B0604030504040204" pitchFamily="34" charset="0"/>
              </a:rPr>
              <a:t>      2.4 Results</a:t>
            </a:r>
            <a:endParaRPr lang="en-IN" sz="4800" dirty="0">
              <a:latin typeface="Verdana" panose="020B0604030504040204" pitchFamily="34" charset="0"/>
              <a:ea typeface="Verdana" panose="020B0604030504040204" pitchFamily="34" charset="0"/>
            </a:endParaRPr>
          </a:p>
          <a:p>
            <a:r>
              <a:rPr lang="en-US" sz="4800" b="1" dirty="0">
                <a:latin typeface="Verdana" panose="020B0604030504040204" pitchFamily="34" charset="0"/>
                <a:ea typeface="Verdana" panose="020B0604030504040204" pitchFamily="34" charset="0"/>
              </a:rPr>
              <a:t>       </a:t>
            </a:r>
            <a:r>
              <a:rPr lang="en-US" sz="4800" dirty="0">
                <a:latin typeface="Verdana" panose="020B0604030504040204" pitchFamily="34" charset="0"/>
                <a:ea typeface="Verdana" panose="020B0604030504040204" pitchFamily="34" charset="0"/>
              </a:rPr>
              <a:t>In this module the results of above search will be appear according to the blood group they searched for.</a:t>
            </a:r>
            <a:endParaRPr lang="en-IN" sz="4800" dirty="0">
              <a:latin typeface="Verdana" panose="020B0604030504040204" pitchFamily="34" charset="0"/>
              <a:ea typeface="Verdana" panose="020B0604030504040204" pitchFamily="34" charset="0"/>
            </a:endParaRPr>
          </a:p>
          <a:p>
            <a:r>
              <a:rPr lang="en-US" sz="4800" b="1" dirty="0">
                <a:latin typeface="Verdana" panose="020B0604030504040204" pitchFamily="34" charset="0"/>
                <a:ea typeface="Verdana" panose="020B0604030504040204" pitchFamily="34" charset="0"/>
              </a:rPr>
              <a:t>      2.5 Database</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       In this module all the data related to registration, login, search and results are stored and retrieved.</a:t>
            </a:r>
            <a:endParaRPr lang="en-IN" sz="4800" dirty="0">
              <a:latin typeface="Verdana" panose="020B0604030504040204" pitchFamily="34" charset="0"/>
              <a:ea typeface="Verdana" panose="020B0604030504040204" pitchFamily="34" charset="0"/>
            </a:endParaRPr>
          </a:p>
          <a:p>
            <a:r>
              <a:rPr lang="en-US" sz="4800" b="1" dirty="0">
                <a:latin typeface="Verdana" panose="020B0604030504040204" pitchFamily="34" charset="0"/>
                <a:ea typeface="Verdana" panose="020B0604030504040204" pitchFamily="34" charset="0"/>
              </a:rPr>
              <a:t>     2.6 Logout</a:t>
            </a:r>
            <a:endParaRPr lang="en-IN" sz="4800" dirty="0">
              <a:latin typeface="Verdana" panose="020B0604030504040204" pitchFamily="34" charset="0"/>
              <a:ea typeface="Verdana" panose="020B0604030504040204" pitchFamily="34" charset="0"/>
            </a:endParaRPr>
          </a:p>
          <a:p>
            <a:r>
              <a:rPr lang="en-US" sz="4800" b="1" dirty="0">
                <a:latin typeface="Verdana" panose="020B0604030504040204" pitchFamily="34" charset="0"/>
                <a:ea typeface="Verdana" panose="020B0604030504040204" pitchFamily="34" charset="0"/>
              </a:rPr>
              <a:t>        </a:t>
            </a:r>
            <a:r>
              <a:rPr lang="en-US" sz="4800" dirty="0">
                <a:latin typeface="Verdana" panose="020B0604030504040204" pitchFamily="34" charset="0"/>
                <a:ea typeface="Verdana" panose="020B0604030504040204" pitchFamily="34" charset="0"/>
              </a:rPr>
              <a:t>   In this module user’s who are logged in are going logout.</a:t>
            </a:r>
            <a:endParaRPr lang="en-IN" sz="4800" dirty="0">
              <a:latin typeface="Verdana" panose="020B0604030504040204" pitchFamily="34" charset="0"/>
              <a:ea typeface="Verdana" panose="020B0604030504040204" pitchFamily="34" charset="0"/>
            </a:endParaRPr>
          </a:p>
          <a:p>
            <a:endParaRPr lang="en-IN" dirty="0"/>
          </a:p>
        </p:txBody>
      </p:sp>
      <p:sp>
        <p:nvSpPr>
          <p:cNvPr id="4" name="Slide Number Placeholder 3">
            <a:extLst>
              <a:ext uri="{FF2B5EF4-FFF2-40B4-BE49-F238E27FC236}">
                <a16:creationId xmlns:a16="http://schemas.microsoft.com/office/drawing/2014/main" xmlns="" id="{80367823-A392-470F-A95B-1DD30087431D}"/>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xmlns="" val="76707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2AC3D-D899-46D0-A6A8-9FA3408E8D8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3.REQUIREMENTS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3.1HARDWARE REQUIREMENTS</a:t>
            </a:r>
          </a:p>
        </p:txBody>
      </p:sp>
      <p:sp>
        <p:nvSpPr>
          <p:cNvPr id="3" name="Content Placeholder 2">
            <a:extLst>
              <a:ext uri="{FF2B5EF4-FFF2-40B4-BE49-F238E27FC236}">
                <a16:creationId xmlns:a16="http://schemas.microsoft.com/office/drawing/2014/main" xmlns="" id="{8602023A-4742-4284-907A-9CB124A20713}"/>
              </a:ext>
            </a:extLst>
          </p:cNvPr>
          <p:cNvSpPr>
            <a:spLocks noGrp="1"/>
          </p:cNvSpPr>
          <p:nvPr>
            <p:ph idx="1"/>
          </p:nvPr>
        </p:nvSpPr>
        <p:spPr/>
        <p:txBody>
          <a:bodyPr>
            <a:normAutofit/>
          </a:bodyPr>
          <a:lstStyle/>
          <a:p>
            <a:pPr fontAlgn="t"/>
            <a:r>
              <a:rPr lang="en-US" b="1" dirty="0"/>
              <a:t> </a:t>
            </a:r>
            <a:r>
              <a:rPr lang="en-US" sz="2400" b="1" dirty="0">
                <a:latin typeface="Times New Roman" panose="02020603050405020304" pitchFamily="18" charset="0"/>
                <a:cs typeface="Times New Roman" panose="02020603050405020304" pitchFamily="18" charset="0"/>
              </a:rPr>
              <a:t>HARDWARE                                    MINIMUM SYSTEM REQUIREMENTS </a:t>
            </a:r>
            <a:endParaRPr lang="en-IN" sz="2400" dirty="0">
              <a:latin typeface="Times New Roman" panose="02020603050405020304" pitchFamily="18" charset="0"/>
              <a:cs typeface="Times New Roman" panose="02020603050405020304" pitchFamily="18" charset="0"/>
            </a:endParaRPr>
          </a:p>
          <a:p>
            <a:pPr fontAlgn="t"/>
            <a:r>
              <a:rPr lang="en-US" sz="2400" b="1" dirty="0">
                <a:latin typeface="Times New Roman" panose="02020603050405020304" pitchFamily="18" charset="0"/>
                <a:cs typeface="Times New Roman" panose="02020603050405020304" pitchFamily="18" charset="0"/>
              </a:rPr>
              <a:t>PROCESSOR                                </a:t>
            </a:r>
            <a:r>
              <a:rPr lang="en-US" sz="2400" dirty="0">
                <a:latin typeface="Times New Roman" panose="02020603050405020304" pitchFamily="18" charset="0"/>
                <a:cs typeface="Times New Roman" panose="02020603050405020304" pitchFamily="18" charset="0"/>
              </a:rPr>
              <a:t>Intel core duo 2.0 GHz or more</a:t>
            </a:r>
            <a:endParaRPr lang="en-IN" sz="2400" dirty="0">
              <a:latin typeface="Times New Roman" panose="02020603050405020304" pitchFamily="18" charset="0"/>
              <a:cs typeface="Times New Roman" panose="02020603050405020304" pitchFamily="18" charset="0"/>
            </a:endParaRPr>
          </a:p>
          <a:p>
            <a:pPr fontAlgn="t"/>
            <a:r>
              <a:rPr lang="en-US" sz="2400" b="1" dirty="0">
                <a:latin typeface="Times New Roman" panose="02020603050405020304" pitchFamily="18" charset="0"/>
                <a:cs typeface="Times New Roman" panose="02020603050405020304" pitchFamily="18" charset="0"/>
              </a:rPr>
              <a:t>RAM                                                    </a:t>
            </a:r>
            <a:r>
              <a:rPr lang="en-US" sz="2400" dirty="0">
                <a:latin typeface="Times New Roman" panose="02020603050405020304" pitchFamily="18" charset="0"/>
                <a:cs typeface="Times New Roman" panose="02020603050405020304" pitchFamily="18" charset="0"/>
              </a:rPr>
              <a:t>1GB or more</a:t>
            </a:r>
            <a:endParaRPr lang="en-IN" sz="2400" dirty="0">
              <a:latin typeface="Times New Roman" panose="02020603050405020304" pitchFamily="18" charset="0"/>
              <a:cs typeface="Times New Roman" panose="02020603050405020304" pitchFamily="18" charset="0"/>
            </a:endParaRPr>
          </a:p>
          <a:p>
            <a:pPr fontAlgn="t"/>
            <a:r>
              <a:rPr lang="en-US" sz="2400" b="1" dirty="0">
                <a:latin typeface="Times New Roman" panose="02020603050405020304" pitchFamily="18" charset="0"/>
                <a:cs typeface="Times New Roman" panose="02020603050405020304" pitchFamily="18" charset="0"/>
              </a:rPr>
              <a:t>HARD DISK                                       </a:t>
            </a:r>
            <a:r>
              <a:rPr lang="en-US" sz="2400" dirty="0">
                <a:latin typeface="Times New Roman" panose="02020603050405020304" pitchFamily="18" charset="0"/>
                <a:cs typeface="Times New Roman" panose="02020603050405020304" pitchFamily="18" charset="0"/>
              </a:rPr>
              <a:t>100GB or more</a:t>
            </a:r>
            <a:endParaRPr lang="en-IN" sz="2400" dirty="0">
              <a:latin typeface="Times New Roman" panose="02020603050405020304" pitchFamily="18" charset="0"/>
              <a:cs typeface="Times New Roman" panose="02020603050405020304" pitchFamily="18" charset="0"/>
            </a:endParaRPr>
          </a:p>
          <a:p>
            <a:pPr fontAlgn="t"/>
            <a:r>
              <a:rPr lang="en-US" sz="2400" b="1" dirty="0">
                <a:latin typeface="Times New Roman" panose="02020603050405020304" pitchFamily="18" charset="0"/>
                <a:cs typeface="Times New Roman" panose="02020603050405020304" pitchFamily="18" charset="0"/>
              </a:rPr>
              <a:t>KEYBOARD</a:t>
            </a:r>
            <a:r>
              <a:rPr lang="en-I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Normal or multimedia</a:t>
            </a:r>
            <a:endParaRPr lang="en-IN" sz="2400" dirty="0">
              <a:latin typeface="Times New Roman" panose="02020603050405020304" pitchFamily="18" charset="0"/>
              <a:cs typeface="Times New Roman" panose="02020603050405020304" pitchFamily="18" charset="0"/>
            </a:endParaRPr>
          </a:p>
          <a:p>
            <a:pPr fontAlgn="t"/>
            <a:r>
              <a:rPr lang="en-US" sz="2400" b="1" dirty="0">
                <a:latin typeface="Times New Roman" panose="02020603050405020304" pitchFamily="18" charset="0"/>
                <a:cs typeface="Times New Roman" panose="02020603050405020304" pitchFamily="18" charset="0"/>
              </a:rPr>
              <a:t>MOUSE</a:t>
            </a:r>
            <a:r>
              <a:rPr lang="en-I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Compatible mouse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7B0B17B-A3A9-4A1A-95E2-03F80BD5D4F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xmlns="" val="13635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FBF22A-2B2A-4044-9B0F-293264186F1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3.2 SOFTWARE REQUIREMENTS</a:t>
            </a:r>
          </a:p>
        </p:txBody>
      </p:sp>
      <p:sp>
        <p:nvSpPr>
          <p:cNvPr id="3" name="Content Placeholder 2">
            <a:extLst>
              <a:ext uri="{FF2B5EF4-FFF2-40B4-BE49-F238E27FC236}">
                <a16:creationId xmlns:a16="http://schemas.microsoft.com/office/drawing/2014/main" xmlns="" id="{97AFB0FB-E402-4168-93BD-850B9F36A37A}"/>
              </a:ext>
            </a:extLst>
          </p:cNvPr>
          <p:cNvSpPr>
            <a:spLocks noGrp="1"/>
          </p:cNvSpPr>
          <p:nvPr>
            <p:ph idx="1"/>
          </p:nvPr>
        </p:nvSpPr>
        <p:spPr/>
        <p:txBody>
          <a:bodyPr>
            <a:normAutofit/>
          </a:bodyPr>
          <a:lstStyle/>
          <a:p>
            <a:pPr fontAlgn="t"/>
            <a:r>
              <a:rPr lang="en-US" b="1" dirty="0"/>
              <a:t> </a:t>
            </a:r>
            <a:r>
              <a:rPr lang="en-US" sz="2000" b="1" dirty="0">
                <a:latin typeface="Times New Roman" panose="02020603050405020304" pitchFamily="18" charset="0"/>
                <a:cs typeface="Times New Roman" panose="02020603050405020304" pitchFamily="18" charset="0"/>
              </a:rPr>
              <a:t>SOFTWARE                                                                  MINIMUM SYSTEM REQUIREMENTS                                                          </a:t>
            </a:r>
            <a:r>
              <a:rPr lang="en-US" sz="2000" b="1" dirty="0" err="1" smtClean="0">
                <a:latin typeface="Times New Roman" panose="02020603050405020304" pitchFamily="18" charset="0"/>
                <a:cs typeface="Times New Roman" panose="02020603050405020304" pitchFamily="18" charset="0"/>
              </a:rPr>
              <a:t>REQUIREMENTS</a:t>
            </a:r>
            <a:endParaRPr lang="en-US" sz="2000" b="1" dirty="0">
              <a:latin typeface="Times New Roman" panose="02020603050405020304" pitchFamily="18" charset="0"/>
              <a:cs typeface="Times New Roman" panose="02020603050405020304" pitchFamily="18" charset="0"/>
            </a:endParaRPr>
          </a:p>
          <a:p>
            <a:pPr fontAlgn="t"/>
            <a:r>
              <a:rPr lang="en-US" sz="2000" b="1" dirty="0">
                <a:latin typeface="Times New Roman" panose="02020603050405020304" pitchFamily="18" charset="0"/>
                <a:cs typeface="Times New Roman" panose="02020603050405020304" pitchFamily="18" charset="0"/>
              </a:rPr>
              <a:t>OPERATING SYSTEM                                                     WINDOWS</a:t>
            </a:r>
            <a:endParaRPr lang="en-IN" sz="2000" dirty="0">
              <a:latin typeface="Times New Roman" panose="02020603050405020304" pitchFamily="18" charset="0"/>
              <a:cs typeface="Times New Roman" panose="02020603050405020304" pitchFamily="18" charset="0"/>
            </a:endParaRPr>
          </a:p>
          <a:p>
            <a:pPr fontAlgn="t"/>
            <a:r>
              <a:rPr lang="en-US" sz="2000" b="1" dirty="0">
                <a:latin typeface="Times New Roman" panose="02020603050405020304" pitchFamily="18" charset="0"/>
                <a:cs typeface="Times New Roman" panose="02020603050405020304" pitchFamily="18" charset="0"/>
              </a:rPr>
              <a:t>FRONT-END                                                                   HTML,CSS     </a:t>
            </a:r>
            <a:endParaRPr lang="en-IN" sz="2000" dirty="0">
              <a:latin typeface="Times New Roman" panose="02020603050405020304" pitchFamily="18" charset="0"/>
              <a:cs typeface="Times New Roman" panose="02020603050405020304" pitchFamily="18" charset="0"/>
            </a:endParaRPr>
          </a:p>
          <a:p>
            <a:pPr fontAlgn="t"/>
            <a:r>
              <a:rPr lang="en-US" sz="2000" b="1" dirty="0">
                <a:latin typeface="Times New Roman" panose="02020603050405020304" pitchFamily="18" charset="0"/>
                <a:cs typeface="Times New Roman" panose="02020603050405020304" pitchFamily="18" charset="0"/>
              </a:rPr>
              <a:t>BACK-END                                                                     PHP,MYSQL     </a:t>
            </a:r>
            <a:endParaRPr lang="en-IN" sz="2000" dirty="0">
              <a:latin typeface="Times New Roman" panose="02020603050405020304" pitchFamily="18" charset="0"/>
              <a:cs typeface="Times New Roman" panose="02020603050405020304" pitchFamily="18" charset="0"/>
            </a:endParaRPr>
          </a:p>
          <a:p>
            <a:pPr marL="0" indent="0" fontAlgn="t">
              <a:buNone/>
            </a:pPr>
            <a:endParaRPr lang="en-IN" dirty="0"/>
          </a:p>
        </p:txBody>
      </p:sp>
      <p:sp>
        <p:nvSpPr>
          <p:cNvPr id="4" name="Slide Number Placeholder 3">
            <a:extLst>
              <a:ext uri="{FF2B5EF4-FFF2-40B4-BE49-F238E27FC236}">
                <a16:creationId xmlns:a16="http://schemas.microsoft.com/office/drawing/2014/main" xmlns="" id="{351B4CBB-1D87-4CE4-A3E6-063A24A67A1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xmlns="" val="29741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ECBDC-4CEF-468A-9FCB-D48CAE8C6372}"/>
              </a:ext>
            </a:extLst>
          </p:cNvPr>
          <p:cNvSpPr>
            <a:spLocks noGrp="1"/>
          </p:cNvSpPr>
          <p:nvPr>
            <p:ph type="title"/>
          </p:nvPr>
        </p:nvSpPr>
        <p:spPr/>
        <p:txBody>
          <a:bodyPr/>
          <a:lstStyle/>
          <a:p>
            <a:r>
              <a:rPr lang="en-IN" dirty="0"/>
              <a:t>3.CODE CONCEPTS</a:t>
            </a:r>
          </a:p>
        </p:txBody>
      </p:sp>
      <p:sp>
        <p:nvSpPr>
          <p:cNvPr id="3" name="Content Placeholder 2">
            <a:extLst>
              <a:ext uri="{FF2B5EF4-FFF2-40B4-BE49-F238E27FC236}">
                <a16:creationId xmlns:a16="http://schemas.microsoft.com/office/drawing/2014/main" xmlns="" id="{A7A0B959-72AB-47A8-AAB8-A0D428B19E61}"/>
              </a:ext>
            </a:extLst>
          </p:cNvPr>
          <p:cNvSpPr>
            <a:spLocks noGrp="1"/>
          </p:cNvSpPr>
          <p:nvPr>
            <p:ph idx="1"/>
          </p:nvPr>
        </p:nvSpPr>
        <p:spPr/>
        <p:txBody>
          <a:bodyPr>
            <a:normAutofit fontScale="25000" lnSpcReduction="20000"/>
          </a:bodyPr>
          <a:lstStyle/>
          <a:p>
            <a:pPr marL="0" indent="0">
              <a:buNone/>
            </a:pPr>
            <a:r>
              <a:rPr lang="en-US" sz="4800" dirty="0">
                <a:latin typeface="Verdana" panose="020B0604030504040204" pitchFamily="34" charset="0"/>
                <a:ea typeface="Verdana" panose="020B0604030504040204" pitchFamily="34" charset="0"/>
              </a:rPr>
              <a:t>The various concepts used in this project are</a:t>
            </a:r>
            <a:endParaRPr lang="en-IN" sz="4800" dirty="0">
              <a:latin typeface="Verdana" panose="020B0604030504040204" pitchFamily="34" charset="0"/>
              <a:ea typeface="Verdana" panose="020B0604030504040204" pitchFamily="34" charset="0"/>
            </a:endParaRPr>
          </a:p>
          <a:p>
            <a:pPr lvl="0"/>
            <a:r>
              <a:rPr lang="en-IN" sz="4800" dirty="0">
                <a:latin typeface="Verdana" panose="020B0604030504040204" pitchFamily="34" charset="0"/>
                <a:ea typeface="Verdana" panose="020B0604030504040204" pitchFamily="34" charset="0"/>
              </a:rPr>
              <a:t>HTML 5</a:t>
            </a:r>
          </a:p>
          <a:p>
            <a:pPr lvl="0"/>
            <a:r>
              <a:rPr lang="en-IN" sz="4800" dirty="0">
                <a:latin typeface="Verdana" panose="020B0604030504040204" pitchFamily="34" charset="0"/>
                <a:ea typeface="Verdana" panose="020B0604030504040204" pitchFamily="34" charset="0"/>
              </a:rPr>
              <a:t>CSS</a:t>
            </a:r>
          </a:p>
          <a:p>
            <a:pPr lvl="0"/>
            <a:r>
              <a:rPr lang="en-IN" sz="4800" dirty="0">
                <a:latin typeface="Verdana" panose="020B0604030504040204" pitchFamily="34" charset="0"/>
                <a:ea typeface="Verdana" panose="020B0604030504040204" pitchFamily="34" charset="0"/>
              </a:rPr>
              <a:t>JScript</a:t>
            </a:r>
          </a:p>
          <a:p>
            <a:pPr lvl="0"/>
            <a:r>
              <a:rPr lang="en-IN" sz="4800" dirty="0">
                <a:latin typeface="Verdana" panose="020B0604030504040204" pitchFamily="34" charset="0"/>
                <a:ea typeface="Verdana" panose="020B0604030504040204" pitchFamily="34" charset="0"/>
              </a:rPr>
              <a:t>jQuery</a:t>
            </a:r>
          </a:p>
          <a:p>
            <a:pPr lvl="0"/>
            <a:r>
              <a:rPr lang="en-IN" sz="4800" dirty="0">
                <a:latin typeface="Verdana" panose="020B0604030504040204" pitchFamily="34" charset="0"/>
                <a:ea typeface="Verdana" panose="020B0604030504040204" pitchFamily="34" charset="0"/>
              </a:rPr>
              <a:t>PHP</a:t>
            </a:r>
          </a:p>
          <a:p>
            <a:pPr lvl="0"/>
            <a:r>
              <a:rPr lang="en-IN" sz="4800" dirty="0">
                <a:latin typeface="Verdana" panose="020B0604030504040204" pitchFamily="34" charset="0"/>
                <a:ea typeface="Verdana" panose="020B0604030504040204" pitchFamily="34" charset="0"/>
              </a:rPr>
              <a:t>MySQL</a:t>
            </a:r>
            <a:r>
              <a:rPr lang="en-IN" sz="4800" b="1" dirty="0">
                <a:latin typeface="Verdana" panose="020B0604030504040204" pitchFamily="34" charset="0"/>
                <a:ea typeface="Verdana" panose="020B0604030504040204" pitchFamily="34" charset="0"/>
              </a:rPr>
              <a:t> </a:t>
            </a:r>
            <a:endParaRPr lang="en-IN" sz="4800" dirty="0">
              <a:latin typeface="Verdana" panose="020B0604030504040204" pitchFamily="34" charset="0"/>
              <a:ea typeface="Verdana" panose="020B0604030504040204" pitchFamily="34" charset="0"/>
            </a:endParaRPr>
          </a:p>
          <a:p>
            <a:r>
              <a:rPr lang="en-IN" sz="4800" b="1" dirty="0">
                <a:latin typeface="Verdana" panose="020B0604030504040204" pitchFamily="34" charset="0"/>
                <a:ea typeface="Verdana" panose="020B0604030504040204" pitchFamily="34" charset="0"/>
              </a:rPr>
              <a:t> 4.1 HTML 5</a:t>
            </a:r>
            <a:endParaRPr lang="en-IN" sz="4800" dirty="0">
              <a:latin typeface="Verdana" panose="020B0604030504040204" pitchFamily="34" charset="0"/>
              <a:ea typeface="Verdana" panose="020B0604030504040204" pitchFamily="34" charset="0"/>
            </a:endParaRPr>
          </a:p>
          <a:p>
            <a:r>
              <a:rPr lang="en-US" sz="4800" dirty="0">
                <a:latin typeface="Verdana" panose="020B0604030504040204" pitchFamily="34" charset="0"/>
                <a:ea typeface="Verdana" panose="020B0604030504040204" pitchFamily="34" charset="0"/>
              </a:rPr>
              <a:t>HTML is written in the form of HTML elements consisting of </a:t>
            </a:r>
            <a:r>
              <a:rPr lang="en-US" sz="4800" i="1" dirty="0">
                <a:latin typeface="Verdana" panose="020B0604030504040204" pitchFamily="34" charset="0"/>
                <a:ea typeface="Verdana" panose="020B0604030504040204" pitchFamily="34" charset="0"/>
              </a:rPr>
              <a:t>tags</a:t>
            </a:r>
            <a:r>
              <a:rPr lang="en-US" sz="4800" dirty="0">
                <a:latin typeface="Verdana" panose="020B0604030504040204" pitchFamily="34" charset="0"/>
                <a:ea typeface="Verdana" panose="020B0604030504040204" pitchFamily="34" charset="0"/>
              </a:rPr>
              <a:t> enclosed in angle brackets(like &lt;html&gt;). HTML tags most commonly come in pairs like &lt;h1&gt; and &lt;/h1&gt;, although some tags represent </a:t>
            </a:r>
            <a:r>
              <a:rPr lang="en-US" sz="4800" i="1" dirty="0">
                <a:latin typeface="Verdana" panose="020B0604030504040204" pitchFamily="34" charset="0"/>
                <a:ea typeface="Verdana" panose="020B0604030504040204" pitchFamily="34" charset="0"/>
              </a:rPr>
              <a:t>empty elements</a:t>
            </a:r>
            <a:r>
              <a:rPr lang="en-US" sz="4800" dirty="0">
                <a:latin typeface="Verdana" panose="020B0604030504040204" pitchFamily="34" charset="0"/>
                <a:ea typeface="Verdana" panose="020B0604030504040204" pitchFamily="34" charset="0"/>
              </a:rPr>
              <a:t> and so are unpaired, for example &lt;</a:t>
            </a:r>
            <a:r>
              <a:rPr lang="en-US" sz="4800" dirty="0" err="1">
                <a:latin typeface="Verdana" panose="020B0604030504040204" pitchFamily="34" charset="0"/>
                <a:ea typeface="Verdana" panose="020B0604030504040204" pitchFamily="34" charset="0"/>
              </a:rPr>
              <a:t>img</a:t>
            </a:r>
            <a:r>
              <a:rPr lang="en-US" sz="4800" dirty="0">
                <a:latin typeface="Verdana" panose="020B0604030504040204" pitchFamily="34" charset="0"/>
                <a:ea typeface="Verdana" panose="020B0604030504040204" pitchFamily="34" charset="0"/>
              </a:rPr>
              <a:t>&gt;. The first tag in a pair is the </a:t>
            </a:r>
            <a:r>
              <a:rPr lang="en-US" sz="4800" i="1" dirty="0">
                <a:latin typeface="Verdana" panose="020B0604030504040204" pitchFamily="34" charset="0"/>
                <a:ea typeface="Verdana" panose="020B0604030504040204" pitchFamily="34" charset="0"/>
              </a:rPr>
              <a:t>start tag</a:t>
            </a:r>
            <a:r>
              <a:rPr lang="en-US" sz="4800" dirty="0">
                <a:latin typeface="Verdana" panose="020B0604030504040204" pitchFamily="34" charset="0"/>
                <a:ea typeface="Verdana" panose="020B0604030504040204" pitchFamily="34" charset="0"/>
              </a:rPr>
              <a:t>, and the second tag is the </a:t>
            </a:r>
            <a:r>
              <a:rPr lang="en-US" sz="4800" i="1" dirty="0">
                <a:latin typeface="Verdana" panose="020B0604030504040204" pitchFamily="34" charset="0"/>
                <a:ea typeface="Verdana" panose="020B0604030504040204" pitchFamily="34" charset="0"/>
              </a:rPr>
              <a:t>end tag</a:t>
            </a:r>
            <a:r>
              <a:rPr lang="en-US" sz="4800" dirty="0">
                <a:latin typeface="Verdana" panose="020B0604030504040204" pitchFamily="34" charset="0"/>
                <a:ea typeface="Verdana" panose="020B0604030504040204" pitchFamily="34" charset="0"/>
              </a:rPr>
              <a:t> (they are also called </a:t>
            </a:r>
            <a:r>
              <a:rPr lang="en-US" sz="4800" i="1" dirty="0">
                <a:latin typeface="Verdana" panose="020B0604030504040204" pitchFamily="34" charset="0"/>
                <a:ea typeface="Verdana" panose="020B0604030504040204" pitchFamily="34" charset="0"/>
              </a:rPr>
              <a:t>opening tags</a:t>
            </a:r>
            <a:r>
              <a:rPr lang="en-US" sz="4800" dirty="0">
                <a:latin typeface="Verdana" panose="020B0604030504040204" pitchFamily="34" charset="0"/>
                <a:ea typeface="Verdana" panose="020B0604030504040204" pitchFamily="34" charset="0"/>
              </a:rPr>
              <a:t> and </a:t>
            </a:r>
            <a:r>
              <a:rPr lang="en-US" sz="4800" i="1" dirty="0">
                <a:latin typeface="Verdana" panose="020B0604030504040204" pitchFamily="34" charset="0"/>
                <a:ea typeface="Verdana" panose="020B0604030504040204" pitchFamily="34" charset="0"/>
              </a:rPr>
              <a:t>closing tags</a:t>
            </a:r>
            <a:r>
              <a:rPr lang="en-US" sz="4800" dirty="0">
                <a:latin typeface="Verdana" panose="020B0604030504040204" pitchFamily="34" charset="0"/>
                <a:ea typeface="Verdana" panose="020B0604030504040204" pitchFamily="34" charset="0"/>
              </a:rPr>
              <a:t>). The purpose of a web browser is to read HTML documents and compose them into visible or audible web pages. The browser does not display the HTML tags, but uses the tags to interpret the content of the page. HTML describes the structure of a website semantically along with cues for presentation, making it a markup language rather than a programming language.</a:t>
            </a:r>
            <a:r>
              <a:rPr lang="en-IN" sz="4800" dirty="0">
                <a:latin typeface="Verdana" panose="020B0604030504040204" pitchFamily="34" charset="0"/>
                <a:ea typeface="Verdana" panose="020B0604030504040204" pitchFamily="34" charset="0"/>
              </a:rPr>
              <a:t>    </a:t>
            </a:r>
          </a:p>
          <a:p>
            <a:endParaRPr lang="en-IN" dirty="0"/>
          </a:p>
        </p:txBody>
      </p:sp>
      <p:sp>
        <p:nvSpPr>
          <p:cNvPr id="4" name="Slide Number Placeholder 3">
            <a:extLst>
              <a:ext uri="{FF2B5EF4-FFF2-40B4-BE49-F238E27FC236}">
                <a16:creationId xmlns:a16="http://schemas.microsoft.com/office/drawing/2014/main" xmlns="" id="{AAB1317F-D922-489A-9433-7B5F015F3B7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xmlns="" val="141673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TotalTime>
  <Words>1603</Words>
  <Application>Microsoft Office PowerPoint</Application>
  <PresentationFormat>Custom</PresentationFormat>
  <Paragraphs>199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Ion Boardroom</vt:lpstr>
      <vt:lpstr>MINI PROJECT ON</vt:lpstr>
      <vt:lpstr>CONTENTS</vt:lpstr>
      <vt:lpstr>SUBMITTED BY</vt:lpstr>
      <vt:lpstr>ABSTRACT</vt:lpstr>
      <vt:lpstr>1.INTRODUCTION</vt:lpstr>
      <vt:lpstr>2.MODULES</vt:lpstr>
      <vt:lpstr>3.REQUIREMENTS 3.1HARDWARE REQUIREMENTS</vt:lpstr>
      <vt:lpstr>3.2 SOFTWARE REQUIREMENTS</vt:lpstr>
      <vt:lpstr>3.CODE CONCEPTS</vt:lpstr>
      <vt:lpstr>HTML 5 TAGS</vt:lpstr>
      <vt:lpstr>4.2 CSS(CASCADING STYLE SHEET)</vt:lpstr>
      <vt:lpstr>4.3 JAVA SCRIPT</vt:lpstr>
      <vt:lpstr>4.4 JQUERY</vt:lpstr>
      <vt:lpstr>4.5 PHP</vt:lpstr>
      <vt:lpstr>4.6 MYSQL</vt:lpstr>
      <vt:lpstr>5.RESULTS</vt:lpstr>
      <vt:lpstr>FIG 5.2 REGISTRATION PAGE</vt:lpstr>
      <vt:lpstr>FIG:5.3 LOGIN PAGE</vt:lpstr>
      <vt:lpstr>FIG 5.4 HOME PAGE AFTER LOGIN</vt:lpstr>
      <vt:lpstr>FIG 5.5 SEARCH PAGE</vt:lpstr>
      <vt:lpstr>FIG 5.6 RESULT PAGE</vt:lpstr>
      <vt:lpstr>FIG 5.7:ABOUT US PAGE</vt:lpstr>
      <vt:lpstr>FIG 5.8:LOGOUT </vt:lpstr>
      <vt:lpstr>FIG 5.9.1:PAYMENT PAGE</vt:lpstr>
      <vt:lpstr>FIG 5.9.2:PAYMENT PAGE</vt:lpstr>
      <vt:lpstr>6.CONCLUSION</vt:lpstr>
      <vt:lpstr>7.FUTURE ENHANCEMENT</vt:lpstr>
      <vt:lpstr>8.REFERENCES</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dc:title>
  <dc:creator>Stella Kavya</dc:creator>
  <cp:lastModifiedBy>16121a1283</cp:lastModifiedBy>
  <cp:revision>14</cp:revision>
  <dcterms:created xsi:type="dcterms:W3CDTF">2018-10-21T23:10:15Z</dcterms:created>
  <dcterms:modified xsi:type="dcterms:W3CDTF">2018-10-22T06:28:54Z</dcterms:modified>
</cp:coreProperties>
</file>