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19" r:id="rId3"/>
    <p:sldId id="308" r:id="rId5"/>
    <p:sldId id="349" r:id="rId6"/>
    <p:sldId id="329" r:id="rId7"/>
    <p:sldId id="354" r:id="rId8"/>
    <p:sldId id="382" r:id="rId9"/>
    <p:sldId id="353" r:id="rId10"/>
    <p:sldId id="387" r:id="rId11"/>
    <p:sldId id="383" r:id="rId12"/>
    <p:sldId id="384" r:id="rId13"/>
    <p:sldId id="385" r:id="rId14"/>
    <p:sldId id="389" r:id="rId15"/>
    <p:sldId id="390" r:id="rId16"/>
    <p:sldId id="351" r:id="rId17"/>
    <p:sldId id="388" r:id="rId18"/>
    <p:sldId id="391" r:id="rId19"/>
    <p:sldId id="352" r:id="rId20"/>
    <p:sldId id="332" r:id="rId21"/>
    <p:sldId id="324" r:id="rId22"/>
  </p:sldIdLst>
  <p:sldSz cx="12192000" cy="6858000"/>
  <p:notesSz cx="6858000" cy="9144000"/>
  <p:custDataLst>
    <p:tags r:id="rId26"/>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09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19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438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3048000" algn="l" defTabSz="12192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3657600" algn="l" defTabSz="12192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4267200" algn="l" defTabSz="12192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4876800" algn="l" defTabSz="12192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5C"/>
    <a:srgbClr val="8F72FA"/>
    <a:srgbClr val="26ABEE"/>
    <a:srgbClr val="2DBD9B"/>
    <a:srgbClr val="26A284"/>
    <a:srgbClr val="218E73"/>
    <a:srgbClr val="0A745A"/>
    <a:srgbClr val="01795D"/>
    <a:srgbClr val="1D5B4E"/>
    <a:srgbClr val="1D54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0" autoAdjust="0"/>
    <p:restoredTop sz="94694" autoAdjust="0"/>
  </p:normalViewPr>
  <p:slideViewPr>
    <p:cSldViewPr>
      <p:cViewPr varScale="1">
        <p:scale>
          <a:sx n="75" d="100"/>
          <a:sy n="75" d="100"/>
        </p:scale>
        <p:origin x="308" y="52"/>
      </p:cViewPr>
      <p:guideLst>
        <p:guide orient="horz" pos="2240"/>
        <p:guide pos="930"/>
      </p:guideLst>
    </p:cSldViewPr>
  </p:slideViewPr>
  <p:outlineViewPr>
    <p:cViewPr>
      <p:scale>
        <a:sx n="33" d="100"/>
        <a:sy n="33" d="100"/>
      </p:scale>
      <p:origin x="0" y="-348"/>
    </p:cViewPr>
  </p:outlineViewPr>
  <p:notesTextViewPr>
    <p:cViewPr>
      <p:scale>
        <a:sx n="125" d="100"/>
        <a:sy n="125"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gs" Target="tags/tag19.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1#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4021B02-C172-47C2-829C-369644A19499}" type="doc">
      <dgm:prSet loTypeId="urn:microsoft.com/office/officeart/2005/8/layout/vProcess5" loCatId="process" qsTypeId="urn:microsoft.com/office/officeart/2005/8/quickstyle/simple1#1" qsCatId="simple" csTypeId="urn:microsoft.com/office/officeart/2005/8/colors/accent2_1#1" csCatId="accent2" phldr="1"/>
      <dgm:spPr/>
      <dgm:t>
        <a:bodyPr/>
        <a:lstStyle/>
        <a:p>
          <a:endParaRPr lang="zh-CN" altLang="en-US"/>
        </a:p>
      </dgm:t>
    </dgm:pt>
    <dgm:pt modelId="{674C2721-23CD-4761-9516-369E8055DB64}">
      <dgm:prSet phldrT="[文本]" custT="1"/>
      <dgm:spPr/>
      <dgm:t>
        <a:bodyPr/>
        <a:lstStyle/>
        <a:p>
          <a:r>
            <a:rPr lang="en-US" altLang="zh-CN" sz="1600" dirty="0" smtClean="0"/>
            <a:t>1.</a:t>
          </a:r>
          <a:r>
            <a:rPr lang="zh-CN" altLang="en-US" sz="1600" dirty="0" smtClean="0"/>
            <a:t>声明栈</a:t>
          </a:r>
          <a:r>
            <a:rPr lang="en-US" altLang="zh-CN" sz="1600" dirty="0" smtClean="0"/>
            <a:t>stack,</a:t>
          </a:r>
          <a:r>
            <a:rPr lang="zh-CN" altLang="en-US" sz="1600" dirty="0" smtClean="0"/>
            <a:t>并把</a:t>
          </a:r>
          <a:r>
            <a:rPr lang="zh-CN" altLang="en-US" sz="1600" dirty="0" smtClean="0"/>
            <a:t>起点压入栈</a:t>
          </a:r>
          <a:endParaRPr lang="zh-CN" altLang="en-US" sz="1600" dirty="0"/>
        </a:p>
      </dgm:t>
    </dgm:pt>
    <dgm:pt modelId="{B634B334-20A2-4A75-9910-9B29AF5A8C42}" cxnId="{60E125B8-F867-40E5-A15C-58AD8B131DD6}" type="parTrans">
      <dgm:prSet/>
      <dgm:spPr/>
      <dgm:t>
        <a:bodyPr/>
        <a:lstStyle/>
        <a:p>
          <a:endParaRPr lang="zh-CN" altLang="en-US"/>
        </a:p>
      </dgm:t>
    </dgm:pt>
    <dgm:pt modelId="{9B73C1DD-48B5-4AAA-8D52-E06E413B9EA3}" cxnId="{60E125B8-F867-40E5-A15C-58AD8B131DD6}" type="sibTrans">
      <dgm:prSet/>
      <dgm:spPr/>
      <dgm:t>
        <a:bodyPr/>
        <a:lstStyle/>
        <a:p>
          <a:endParaRPr lang="zh-CN" altLang="en-US"/>
        </a:p>
      </dgm:t>
    </dgm:pt>
    <dgm:pt modelId="{C504F4A8-A16F-4F02-97FB-7D59A2406F71}">
      <dgm:prSet phldrT="[文本]" custT="1"/>
      <dgm:spPr/>
      <dgm:t>
        <a:bodyPr/>
        <a:lstStyle/>
        <a:p>
          <a:r>
            <a:rPr lang="en-US" altLang="zh-CN" sz="1100" dirty="0" smtClean="0"/>
            <a:t>2.While(</a:t>
          </a:r>
          <a:r>
            <a:rPr lang="zh-CN" altLang="en-US" sz="1100" dirty="0" smtClean="0"/>
            <a:t>栈不为空</a:t>
          </a:r>
          <a:r>
            <a:rPr lang="en-US" altLang="zh-CN" sz="1100" dirty="0" smtClean="0"/>
            <a:t>)</a:t>
          </a:r>
        </a:p>
        <a:p>
          <a:r>
            <a:rPr lang="en-US" altLang="zh-CN" sz="1100" dirty="0" smtClean="0"/>
            <a:t>{</a:t>
          </a:r>
        </a:p>
        <a:p>
          <a:r>
            <a:rPr lang="zh-CN" altLang="en-US" sz="1200" dirty="0" smtClean="0"/>
            <a:t>获取栈顶元素，并访问。</a:t>
          </a:r>
          <a:endParaRPr lang="en-US" altLang="zh-CN" sz="1200" dirty="0" smtClean="0"/>
        </a:p>
        <a:p>
          <a:r>
            <a:rPr lang="zh-CN" altLang="en-US" sz="1200" dirty="0" smtClean="0"/>
            <a:t>判断此元素指向的点有没有未访问过的：</a:t>
          </a:r>
          <a:endParaRPr lang="en-US" altLang="zh-CN" sz="1200" dirty="0" smtClean="0"/>
        </a:p>
        <a:p>
          <a:r>
            <a:rPr lang="zh-CN" altLang="en-US" sz="1200" dirty="0" smtClean="0"/>
            <a:t>若没有，在栈中删除此元素</a:t>
          </a:r>
          <a:endParaRPr lang="en-US" altLang="zh-CN" sz="1200" dirty="0" smtClean="0"/>
        </a:p>
        <a:p>
          <a:r>
            <a:rPr lang="zh-CN" altLang="en-US" sz="1200" dirty="0" smtClean="0"/>
            <a:t>若有，将此元素指向的点压入栈</a:t>
          </a:r>
          <a:endParaRPr lang="en-US" altLang="zh-CN" sz="1200" dirty="0" smtClean="0"/>
        </a:p>
        <a:p>
          <a:r>
            <a:rPr lang="en-US" altLang="zh-CN" sz="1200" dirty="0" smtClean="0"/>
            <a:t>}</a:t>
          </a:r>
          <a:endParaRPr lang="zh-CN" altLang="en-US" sz="1200" dirty="0"/>
        </a:p>
      </dgm:t>
    </dgm:pt>
    <dgm:pt modelId="{E59CA995-FBFE-49EB-9E91-008953299D2E}" cxnId="{CA976FEC-714C-44CA-8466-88C71EEC423D}" type="parTrans">
      <dgm:prSet/>
      <dgm:spPr/>
      <dgm:t>
        <a:bodyPr/>
        <a:lstStyle/>
        <a:p>
          <a:endParaRPr lang="zh-CN" altLang="en-US"/>
        </a:p>
      </dgm:t>
    </dgm:pt>
    <dgm:pt modelId="{1EAC425B-5836-47AF-AE68-C682A1623F0A}" cxnId="{CA976FEC-714C-44CA-8466-88C71EEC423D}" type="sibTrans">
      <dgm:prSet/>
      <dgm:spPr/>
      <dgm:t>
        <a:bodyPr/>
        <a:lstStyle/>
        <a:p>
          <a:endParaRPr lang="zh-CN" altLang="en-US"/>
        </a:p>
      </dgm:t>
    </dgm:pt>
    <dgm:pt modelId="{6C13CC81-D571-46A5-A174-C98599B207EC}" type="pres">
      <dgm:prSet presAssocID="{84021B02-C172-47C2-829C-369644A19499}" presName="outerComposite" presStyleCnt="0">
        <dgm:presLayoutVars>
          <dgm:chMax val="5"/>
          <dgm:dir/>
          <dgm:resizeHandles val="exact"/>
        </dgm:presLayoutVars>
      </dgm:prSet>
      <dgm:spPr/>
      <dgm:t>
        <a:bodyPr/>
        <a:lstStyle/>
        <a:p>
          <a:endParaRPr lang="zh-CN" altLang="en-US"/>
        </a:p>
      </dgm:t>
    </dgm:pt>
    <dgm:pt modelId="{8B68F827-279E-4A5A-AB31-3B6B65A3BA09}" type="pres">
      <dgm:prSet presAssocID="{84021B02-C172-47C2-829C-369644A19499}" presName="dummyMaxCanvas" presStyleCnt="0">
        <dgm:presLayoutVars/>
      </dgm:prSet>
      <dgm:spPr/>
    </dgm:pt>
    <dgm:pt modelId="{D15B3398-AECA-42CE-BD59-C7581934F520}" type="pres">
      <dgm:prSet presAssocID="{84021B02-C172-47C2-829C-369644A19499}" presName="TwoNodes_1" presStyleLbl="node1" presStyleIdx="0" presStyleCnt="2" custScaleX="37814" custScaleY="70230" custLinFactNeighborX="-11163" custLinFactNeighborY="-1621">
        <dgm:presLayoutVars>
          <dgm:bulletEnabled val="1"/>
        </dgm:presLayoutVars>
      </dgm:prSet>
      <dgm:spPr/>
      <dgm:t>
        <a:bodyPr/>
        <a:lstStyle/>
        <a:p>
          <a:endParaRPr lang="zh-CN" altLang="en-US"/>
        </a:p>
      </dgm:t>
    </dgm:pt>
    <dgm:pt modelId="{BF6B2158-E511-4B7E-A59C-0C6175157F58}" type="pres">
      <dgm:prSet presAssocID="{84021B02-C172-47C2-829C-369644A19499}" presName="TwoNodes_2" presStyleLbl="node1" presStyleIdx="1" presStyleCnt="2" custLinFactNeighborX="4548" custLinFactNeighborY="0">
        <dgm:presLayoutVars>
          <dgm:bulletEnabled val="1"/>
        </dgm:presLayoutVars>
      </dgm:prSet>
      <dgm:spPr/>
      <dgm:t>
        <a:bodyPr/>
        <a:lstStyle/>
        <a:p>
          <a:endParaRPr lang="zh-CN" altLang="en-US"/>
        </a:p>
      </dgm:t>
    </dgm:pt>
    <dgm:pt modelId="{D6899E6A-DF61-4611-A279-D1331FB7CB65}" type="pres">
      <dgm:prSet presAssocID="{84021B02-C172-47C2-829C-369644A19499}" presName="TwoConn_1-2" presStyleLbl="fgAccFollowNode1" presStyleIdx="0" presStyleCnt="1" custScaleX="75540" custScaleY="62183" custLinFactX="-57759" custLinFactNeighborX="-100000" custLinFactNeighborY="-8730">
        <dgm:presLayoutVars>
          <dgm:bulletEnabled val="1"/>
        </dgm:presLayoutVars>
      </dgm:prSet>
      <dgm:spPr/>
      <dgm:t>
        <a:bodyPr/>
        <a:lstStyle/>
        <a:p>
          <a:endParaRPr lang="zh-CN" altLang="en-US"/>
        </a:p>
      </dgm:t>
    </dgm:pt>
    <dgm:pt modelId="{0ECF8507-3FEE-4196-BFA5-686925D42969}" type="pres">
      <dgm:prSet presAssocID="{84021B02-C172-47C2-829C-369644A19499}" presName="TwoNodes_1_text" presStyleLbl="node1" presStyleIdx="1" presStyleCnt="2">
        <dgm:presLayoutVars>
          <dgm:bulletEnabled val="1"/>
        </dgm:presLayoutVars>
      </dgm:prSet>
      <dgm:spPr/>
      <dgm:t>
        <a:bodyPr/>
        <a:lstStyle/>
        <a:p>
          <a:endParaRPr lang="zh-CN" altLang="en-US"/>
        </a:p>
      </dgm:t>
    </dgm:pt>
    <dgm:pt modelId="{11BFC92C-04C9-47EA-8911-357AEC96F4BC}" type="pres">
      <dgm:prSet presAssocID="{84021B02-C172-47C2-829C-369644A19499}" presName="TwoNodes_2_text" presStyleLbl="node1" presStyleIdx="1" presStyleCnt="2">
        <dgm:presLayoutVars>
          <dgm:bulletEnabled val="1"/>
        </dgm:presLayoutVars>
      </dgm:prSet>
      <dgm:spPr/>
      <dgm:t>
        <a:bodyPr/>
        <a:lstStyle/>
        <a:p>
          <a:endParaRPr lang="zh-CN" altLang="en-US"/>
        </a:p>
      </dgm:t>
    </dgm:pt>
  </dgm:ptLst>
  <dgm:cxnLst>
    <dgm:cxn modelId="{148FF10E-205D-4044-8F4F-742E07DEB60D}" type="presOf" srcId="{84021B02-C172-47C2-829C-369644A19499}" destId="{6C13CC81-D571-46A5-A174-C98599B207EC}" srcOrd="0" destOrd="0" presId="urn:microsoft.com/office/officeart/2005/8/layout/vProcess5"/>
    <dgm:cxn modelId="{C3C5EC28-8069-4559-8EE5-328FEC7E86DE}" type="presOf" srcId="{C504F4A8-A16F-4F02-97FB-7D59A2406F71}" destId="{BF6B2158-E511-4B7E-A59C-0C6175157F58}" srcOrd="0" destOrd="0" presId="urn:microsoft.com/office/officeart/2005/8/layout/vProcess5"/>
    <dgm:cxn modelId="{F37EC94B-31EF-4F27-AD46-186CCA8704CA}" type="presOf" srcId="{674C2721-23CD-4761-9516-369E8055DB64}" destId="{0ECF8507-3FEE-4196-BFA5-686925D42969}" srcOrd="1" destOrd="0" presId="urn:microsoft.com/office/officeart/2005/8/layout/vProcess5"/>
    <dgm:cxn modelId="{60E125B8-F867-40E5-A15C-58AD8B131DD6}" srcId="{84021B02-C172-47C2-829C-369644A19499}" destId="{674C2721-23CD-4761-9516-369E8055DB64}" srcOrd="0" destOrd="0" parTransId="{B634B334-20A2-4A75-9910-9B29AF5A8C42}" sibTransId="{9B73C1DD-48B5-4AAA-8D52-E06E413B9EA3}"/>
    <dgm:cxn modelId="{59B78888-5C5E-45E0-BB3A-891CB5F41763}" type="presOf" srcId="{674C2721-23CD-4761-9516-369E8055DB64}" destId="{D15B3398-AECA-42CE-BD59-C7581934F520}" srcOrd="0" destOrd="0" presId="urn:microsoft.com/office/officeart/2005/8/layout/vProcess5"/>
    <dgm:cxn modelId="{41BF9205-2003-4F20-940E-12306D273304}" type="presOf" srcId="{9B73C1DD-48B5-4AAA-8D52-E06E413B9EA3}" destId="{D6899E6A-DF61-4611-A279-D1331FB7CB65}" srcOrd="0" destOrd="0" presId="urn:microsoft.com/office/officeart/2005/8/layout/vProcess5"/>
    <dgm:cxn modelId="{CA976FEC-714C-44CA-8466-88C71EEC423D}" srcId="{84021B02-C172-47C2-829C-369644A19499}" destId="{C504F4A8-A16F-4F02-97FB-7D59A2406F71}" srcOrd="1" destOrd="0" parTransId="{E59CA995-FBFE-49EB-9E91-008953299D2E}" sibTransId="{1EAC425B-5836-47AF-AE68-C682A1623F0A}"/>
    <dgm:cxn modelId="{B476A303-04F4-4C01-B2D8-7CD9EC95812D}" type="presOf" srcId="{C504F4A8-A16F-4F02-97FB-7D59A2406F71}" destId="{11BFC92C-04C9-47EA-8911-357AEC96F4BC}" srcOrd="1" destOrd="0" presId="urn:microsoft.com/office/officeart/2005/8/layout/vProcess5"/>
    <dgm:cxn modelId="{2D648CB8-A24E-4A5B-BA75-14EB0A0292E4}" type="presParOf" srcId="{6C13CC81-D571-46A5-A174-C98599B207EC}" destId="{8B68F827-279E-4A5A-AB31-3B6B65A3BA09}" srcOrd="0" destOrd="0" presId="urn:microsoft.com/office/officeart/2005/8/layout/vProcess5"/>
    <dgm:cxn modelId="{A737BBEC-A136-4367-AD01-38D7CFE0C6DC}" type="presParOf" srcId="{6C13CC81-D571-46A5-A174-C98599B207EC}" destId="{D15B3398-AECA-42CE-BD59-C7581934F520}" srcOrd="1" destOrd="0" presId="urn:microsoft.com/office/officeart/2005/8/layout/vProcess5"/>
    <dgm:cxn modelId="{A0A0872D-F846-40A4-8A6B-AD8861312A9E}" type="presParOf" srcId="{6C13CC81-D571-46A5-A174-C98599B207EC}" destId="{BF6B2158-E511-4B7E-A59C-0C6175157F58}" srcOrd="2" destOrd="0" presId="urn:microsoft.com/office/officeart/2005/8/layout/vProcess5"/>
    <dgm:cxn modelId="{79B7D7E9-38EB-414F-AFE2-860B8EEFB5A0}" type="presParOf" srcId="{6C13CC81-D571-46A5-A174-C98599B207EC}" destId="{D6899E6A-DF61-4611-A279-D1331FB7CB65}" srcOrd="3" destOrd="0" presId="urn:microsoft.com/office/officeart/2005/8/layout/vProcess5"/>
    <dgm:cxn modelId="{5A74FDCE-997E-4C74-B54D-817B7843934C}" type="presParOf" srcId="{6C13CC81-D571-46A5-A174-C98599B207EC}" destId="{0ECF8507-3FEE-4196-BFA5-686925D42969}" srcOrd="4" destOrd="0" presId="urn:microsoft.com/office/officeart/2005/8/layout/vProcess5"/>
    <dgm:cxn modelId="{FEA6CF14-273D-42B6-B35B-01C040AA086C}" type="presParOf" srcId="{6C13CC81-D571-46A5-A174-C98599B207EC}" destId="{11BFC92C-04C9-47EA-8911-357AEC96F4BC}" srcOrd="5" destOrd="0" presId="urn:microsoft.com/office/officeart/2005/8/layout/vProcess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BD3DE9-8707-462D-B8B5-969C967AF2FB}" type="doc">
      <dgm:prSet loTypeId="process" loCatId="process" qsTypeId="urn:microsoft.com/office/officeart/2005/8/quickstyle/3d2#1" qsCatId="3D" csTypeId="urn:microsoft.com/office/officeart/2005/8/colors/accent1_2#1" csCatId="accent1" phldr="1"/>
      <dgm:spPr/>
    </dgm:pt>
    <dgm:pt modelId="{EB7013F9-8F3D-48E4-9E79-1277765FA937}">
      <dgm:prSet phldrT="[文本]"/>
      <dgm:spPr/>
      <dgm:t>
        <a:bodyPr/>
        <a:lstStyle/>
        <a:p>
          <a:r>
            <a:rPr lang="en-US" altLang="zh-CN" dirty="0" smtClean="0"/>
            <a:t>1.</a:t>
          </a:r>
          <a:r>
            <a:rPr lang="zh-CN" altLang="en-US" dirty="0" smtClean="0"/>
            <a:t>选择实例大小</a:t>
          </a:r>
          <a:endParaRPr lang="zh-CN" altLang="en-US" dirty="0"/>
        </a:p>
      </dgm:t>
    </dgm:pt>
    <dgm:pt modelId="{11E68817-AD95-47BD-A0F4-3CBBEE20A548}" cxnId="{AE027051-406B-4FC1-80D4-60110AD7A081}" type="parTrans">
      <dgm:prSet/>
      <dgm:spPr/>
      <dgm:t>
        <a:bodyPr/>
        <a:lstStyle/>
        <a:p>
          <a:endParaRPr lang="zh-CN" altLang="en-US"/>
        </a:p>
      </dgm:t>
    </dgm:pt>
    <dgm:pt modelId="{7A96E322-C9DB-4635-A833-53BAC70D12F9}" cxnId="{AE027051-406B-4FC1-80D4-60110AD7A081}" type="sibTrans">
      <dgm:prSet/>
      <dgm:spPr/>
      <dgm:t>
        <a:bodyPr/>
        <a:lstStyle/>
        <a:p>
          <a:endParaRPr lang="zh-CN" altLang="en-US"/>
        </a:p>
      </dgm:t>
    </dgm:pt>
    <dgm:pt modelId="{87D9EBD8-5802-433B-A505-577AD9737E8D}">
      <dgm:prSet phldrT="[文本]"/>
      <dgm:spPr/>
      <dgm:t>
        <a:bodyPr/>
        <a:lstStyle/>
        <a:p>
          <a:r>
            <a:rPr lang="en-US" altLang="zh-CN" dirty="0" smtClean="0"/>
            <a:t>2.</a:t>
          </a:r>
          <a:r>
            <a:rPr lang="zh-CN" altLang="en-US" dirty="0" smtClean="0"/>
            <a:t>设计测试数据</a:t>
          </a:r>
          <a:endParaRPr lang="zh-CN" altLang="en-US" dirty="0"/>
        </a:p>
      </dgm:t>
    </dgm:pt>
    <dgm:pt modelId="{C131A5C0-343A-42AB-BEA8-77A6E567EF0E}" cxnId="{B66E12C7-6A4A-4127-A1CE-795C852A17BD}" type="parTrans">
      <dgm:prSet/>
      <dgm:spPr/>
      <dgm:t>
        <a:bodyPr/>
        <a:lstStyle/>
        <a:p>
          <a:endParaRPr lang="zh-CN" altLang="en-US"/>
        </a:p>
      </dgm:t>
    </dgm:pt>
    <dgm:pt modelId="{A041F0E8-9FAA-4B2F-87E0-E3D7DD95E555}" cxnId="{B66E12C7-6A4A-4127-A1CE-795C852A17BD}" type="sibTrans">
      <dgm:prSet/>
      <dgm:spPr/>
      <dgm:t>
        <a:bodyPr/>
        <a:lstStyle/>
        <a:p>
          <a:endParaRPr lang="zh-CN" altLang="en-US"/>
        </a:p>
      </dgm:t>
    </dgm:pt>
    <dgm:pt modelId="{13D54CA8-9130-4254-B8BD-BD4349118F1A}">
      <dgm:prSet phldrT="[文本]"/>
      <dgm:spPr/>
      <dgm:t>
        <a:bodyPr/>
        <a:lstStyle/>
        <a:p>
          <a:r>
            <a:rPr lang="en-US" altLang="zh-CN" dirty="0" smtClean="0"/>
            <a:t>3.</a:t>
          </a:r>
          <a:r>
            <a:rPr lang="zh-CN" altLang="en-US" dirty="0" smtClean="0"/>
            <a:t>实验设计</a:t>
          </a:r>
          <a:endParaRPr lang="zh-CN" altLang="en-US" dirty="0"/>
        </a:p>
      </dgm:t>
    </dgm:pt>
    <dgm:pt modelId="{F076EFE4-F2E3-444D-86C6-18F3F866CD83}" cxnId="{A5F5A351-0B57-4871-93CE-A2CE64908AFF}" type="parTrans">
      <dgm:prSet/>
      <dgm:spPr/>
      <dgm:t>
        <a:bodyPr/>
        <a:lstStyle/>
        <a:p>
          <a:endParaRPr lang="zh-CN" altLang="en-US"/>
        </a:p>
      </dgm:t>
    </dgm:pt>
    <dgm:pt modelId="{30F9F415-61B8-4781-A305-688320E42471}" cxnId="{A5F5A351-0B57-4871-93CE-A2CE64908AFF}" type="sibTrans">
      <dgm:prSet/>
      <dgm:spPr/>
      <dgm:t>
        <a:bodyPr/>
        <a:lstStyle/>
        <a:p>
          <a:endParaRPr lang="zh-CN" altLang="en-US"/>
        </a:p>
      </dgm:t>
    </dgm:pt>
    <dgm:pt modelId="{A6E139DB-52FC-44E8-9A7A-683740283AD8}" type="pres">
      <dgm:prSet presAssocID="{D9BD3DE9-8707-462D-B8B5-969C967AF2FB}" presName="Name0" presStyleCnt="0">
        <dgm:presLayoutVars>
          <dgm:dir/>
          <dgm:resizeHandles val="exact"/>
        </dgm:presLayoutVars>
      </dgm:prSet>
      <dgm:spPr/>
    </dgm:pt>
    <dgm:pt modelId="{59372EA9-0B3D-46A0-A7B3-C50E8270337B}" type="pres">
      <dgm:prSet presAssocID="{EB7013F9-8F3D-48E4-9E79-1277765FA937}" presName="node" presStyleLbl="node1" presStyleIdx="0" presStyleCnt="3" custLinFactNeighborX="20968" custLinFactNeighborY="-44453">
        <dgm:presLayoutVars>
          <dgm:bulletEnabled val="1"/>
        </dgm:presLayoutVars>
      </dgm:prSet>
      <dgm:spPr/>
      <dgm:t>
        <a:bodyPr/>
        <a:lstStyle/>
        <a:p>
          <a:endParaRPr lang="zh-CN" altLang="en-US"/>
        </a:p>
      </dgm:t>
    </dgm:pt>
    <dgm:pt modelId="{B29D78B7-FB39-4AB7-B707-2B84D543DF16}" type="pres">
      <dgm:prSet presAssocID="{7A96E322-C9DB-4635-A833-53BAC70D12F9}" presName="sibTrans" presStyleLbl="sibTrans2D1" presStyleIdx="0" presStyleCnt="2"/>
      <dgm:spPr/>
      <dgm:t>
        <a:bodyPr/>
        <a:lstStyle/>
        <a:p>
          <a:endParaRPr lang="zh-CN" altLang="en-US"/>
        </a:p>
      </dgm:t>
    </dgm:pt>
    <dgm:pt modelId="{73B3A721-BA24-47B3-976D-678AFFCB5759}" type="pres">
      <dgm:prSet presAssocID="{7A96E322-C9DB-4635-A833-53BAC70D12F9}" presName="connectorText" presStyleLbl="sibTrans2D1" presStyleIdx="0" presStyleCnt="2"/>
      <dgm:spPr/>
      <dgm:t>
        <a:bodyPr/>
        <a:lstStyle/>
        <a:p>
          <a:endParaRPr lang="zh-CN" altLang="en-US"/>
        </a:p>
      </dgm:t>
    </dgm:pt>
    <dgm:pt modelId="{4AF7D099-629C-4B66-A9B4-EFC83FA9BDDB}" type="pres">
      <dgm:prSet presAssocID="{87D9EBD8-5802-433B-A505-577AD9737E8D}" presName="node" presStyleLbl="node1" presStyleIdx="1" presStyleCnt="3" custLinFactNeighborX="15026" custLinFactNeighborY="31931">
        <dgm:presLayoutVars>
          <dgm:bulletEnabled val="1"/>
        </dgm:presLayoutVars>
      </dgm:prSet>
      <dgm:spPr/>
      <dgm:t>
        <a:bodyPr/>
        <a:lstStyle/>
        <a:p>
          <a:endParaRPr lang="zh-CN" altLang="en-US"/>
        </a:p>
      </dgm:t>
    </dgm:pt>
    <dgm:pt modelId="{186B20E5-5A93-4E23-8D2F-A89F742A11BE}" type="pres">
      <dgm:prSet presAssocID="{A041F0E8-9FAA-4B2F-87E0-E3D7DD95E555}" presName="sibTrans" presStyleLbl="sibTrans2D1" presStyleIdx="1" presStyleCnt="2"/>
      <dgm:spPr/>
      <dgm:t>
        <a:bodyPr/>
        <a:lstStyle/>
        <a:p>
          <a:endParaRPr lang="zh-CN" altLang="en-US"/>
        </a:p>
      </dgm:t>
    </dgm:pt>
    <dgm:pt modelId="{886F21F0-AF04-45E8-AB27-B0D0FD0DF200}" type="pres">
      <dgm:prSet presAssocID="{A041F0E8-9FAA-4B2F-87E0-E3D7DD95E555}" presName="connectorText" presStyleLbl="sibTrans2D1" presStyleIdx="1" presStyleCnt="2"/>
      <dgm:spPr/>
      <dgm:t>
        <a:bodyPr/>
        <a:lstStyle/>
        <a:p>
          <a:endParaRPr lang="zh-CN" altLang="en-US"/>
        </a:p>
      </dgm:t>
    </dgm:pt>
    <dgm:pt modelId="{7F1BE788-1141-4870-BE4B-E03C04D47EEE}" type="pres">
      <dgm:prSet presAssocID="{13D54CA8-9130-4254-B8BD-BD4349118F1A}" presName="node" presStyleLbl="node1" presStyleIdx="2" presStyleCnt="3" custLinFactY="24594" custLinFactNeighborX="837" custLinFactNeighborY="100000">
        <dgm:presLayoutVars>
          <dgm:bulletEnabled val="1"/>
        </dgm:presLayoutVars>
      </dgm:prSet>
      <dgm:spPr/>
      <dgm:t>
        <a:bodyPr/>
        <a:lstStyle/>
        <a:p>
          <a:endParaRPr lang="zh-CN" altLang="en-US"/>
        </a:p>
      </dgm:t>
    </dgm:pt>
  </dgm:ptLst>
  <dgm:cxnLst>
    <dgm:cxn modelId="{B66E12C7-6A4A-4127-A1CE-795C852A17BD}" srcId="{D9BD3DE9-8707-462D-B8B5-969C967AF2FB}" destId="{87D9EBD8-5802-433B-A505-577AD9737E8D}" srcOrd="1" destOrd="0" parTransId="{C131A5C0-343A-42AB-BEA8-77A6E567EF0E}" sibTransId="{A041F0E8-9FAA-4B2F-87E0-E3D7DD95E555}"/>
    <dgm:cxn modelId="{63FBC290-8571-43B6-9E58-2A3465B21607}" type="presOf" srcId="{7A96E322-C9DB-4635-A833-53BAC70D12F9}" destId="{73B3A721-BA24-47B3-976D-678AFFCB5759}" srcOrd="1" destOrd="0" presId="urn:microsoft.com/office/officeart/2005/8/layout/process1"/>
    <dgm:cxn modelId="{AE027051-406B-4FC1-80D4-60110AD7A081}" srcId="{D9BD3DE9-8707-462D-B8B5-969C967AF2FB}" destId="{EB7013F9-8F3D-48E4-9E79-1277765FA937}" srcOrd="0" destOrd="0" parTransId="{11E68817-AD95-47BD-A0F4-3CBBEE20A548}" sibTransId="{7A96E322-C9DB-4635-A833-53BAC70D12F9}"/>
    <dgm:cxn modelId="{E0D32664-70D9-49DE-A7BA-6D9AFB518999}" type="presOf" srcId="{87D9EBD8-5802-433B-A505-577AD9737E8D}" destId="{4AF7D099-629C-4B66-A9B4-EFC83FA9BDDB}" srcOrd="0" destOrd="0" presId="urn:microsoft.com/office/officeart/2005/8/layout/process1"/>
    <dgm:cxn modelId="{93B433A1-060D-4B02-98A7-A3420A1A39FB}" type="presOf" srcId="{A041F0E8-9FAA-4B2F-87E0-E3D7DD95E555}" destId="{886F21F0-AF04-45E8-AB27-B0D0FD0DF200}" srcOrd="1" destOrd="0" presId="urn:microsoft.com/office/officeart/2005/8/layout/process1"/>
    <dgm:cxn modelId="{261271D3-3A1A-4AD0-9922-57E3E6B267C3}" type="presOf" srcId="{D9BD3DE9-8707-462D-B8B5-969C967AF2FB}" destId="{A6E139DB-52FC-44E8-9A7A-683740283AD8}" srcOrd="0" destOrd="0" presId="urn:microsoft.com/office/officeart/2005/8/layout/process1"/>
    <dgm:cxn modelId="{CD7E56F3-C627-4832-B491-1CEF6AE672AC}" type="presOf" srcId="{A041F0E8-9FAA-4B2F-87E0-E3D7DD95E555}" destId="{186B20E5-5A93-4E23-8D2F-A89F742A11BE}" srcOrd="0" destOrd="0" presId="urn:microsoft.com/office/officeart/2005/8/layout/process1"/>
    <dgm:cxn modelId="{A5F5A351-0B57-4871-93CE-A2CE64908AFF}" srcId="{D9BD3DE9-8707-462D-B8B5-969C967AF2FB}" destId="{13D54CA8-9130-4254-B8BD-BD4349118F1A}" srcOrd="2" destOrd="0" parTransId="{F076EFE4-F2E3-444D-86C6-18F3F866CD83}" sibTransId="{30F9F415-61B8-4781-A305-688320E42471}"/>
    <dgm:cxn modelId="{D345E45A-2DD7-4434-B887-C72247B778CA}" type="presOf" srcId="{EB7013F9-8F3D-48E4-9E79-1277765FA937}" destId="{59372EA9-0B3D-46A0-A7B3-C50E8270337B}" srcOrd="0" destOrd="0" presId="urn:microsoft.com/office/officeart/2005/8/layout/process1"/>
    <dgm:cxn modelId="{638B1904-48F0-44F0-94BF-CCBFD8C9DB95}" type="presOf" srcId="{7A96E322-C9DB-4635-A833-53BAC70D12F9}" destId="{B29D78B7-FB39-4AB7-B707-2B84D543DF16}" srcOrd="0" destOrd="0" presId="urn:microsoft.com/office/officeart/2005/8/layout/process1"/>
    <dgm:cxn modelId="{AD7DB316-605E-4763-ACFB-DD3265AC7BF9}" type="presOf" srcId="{13D54CA8-9130-4254-B8BD-BD4349118F1A}" destId="{7F1BE788-1141-4870-BE4B-E03C04D47EEE}" srcOrd="0" destOrd="0" presId="urn:microsoft.com/office/officeart/2005/8/layout/process1"/>
    <dgm:cxn modelId="{423EDB0C-5335-4886-8CAE-606584A014E9}" type="presParOf" srcId="{A6E139DB-52FC-44E8-9A7A-683740283AD8}" destId="{59372EA9-0B3D-46A0-A7B3-C50E8270337B}" srcOrd="0" destOrd="0" presId="urn:microsoft.com/office/officeart/2005/8/layout/process1"/>
    <dgm:cxn modelId="{2FBD0185-5D2E-4BD3-850F-B7E2EB63E9C8}" type="presParOf" srcId="{A6E139DB-52FC-44E8-9A7A-683740283AD8}" destId="{B29D78B7-FB39-4AB7-B707-2B84D543DF16}" srcOrd="1" destOrd="0" presId="urn:microsoft.com/office/officeart/2005/8/layout/process1"/>
    <dgm:cxn modelId="{6404ACC2-07CF-40F8-8C40-1EDB8443978B}" type="presParOf" srcId="{B29D78B7-FB39-4AB7-B707-2B84D543DF16}" destId="{73B3A721-BA24-47B3-976D-678AFFCB5759}" srcOrd="0" destOrd="0" presId="urn:microsoft.com/office/officeart/2005/8/layout/process1"/>
    <dgm:cxn modelId="{7ECFC800-111D-4C39-BA6C-293959DCD721}" type="presParOf" srcId="{A6E139DB-52FC-44E8-9A7A-683740283AD8}" destId="{4AF7D099-629C-4B66-A9B4-EFC83FA9BDDB}" srcOrd="2" destOrd="0" presId="urn:microsoft.com/office/officeart/2005/8/layout/process1"/>
    <dgm:cxn modelId="{91D59E8E-7A22-45BA-9C3E-8996BC7DEFE3}" type="presParOf" srcId="{A6E139DB-52FC-44E8-9A7A-683740283AD8}" destId="{186B20E5-5A93-4E23-8D2F-A89F742A11BE}" srcOrd="3" destOrd="0" presId="urn:microsoft.com/office/officeart/2005/8/layout/process1"/>
    <dgm:cxn modelId="{232CE539-38A8-4B12-B5C4-F0E1A69640C0}" type="presParOf" srcId="{186B20E5-5A93-4E23-8D2F-A89F742A11BE}" destId="{886F21F0-AF04-45E8-AB27-B0D0FD0DF200}" srcOrd="0" destOrd="0" presId="urn:microsoft.com/office/officeart/2005/8/layout/process1"/>
    <dgm:cxn modelId="{56A7EEE7-F54C-44DD-AABD-6B3B792612B6}" type="presParOf" srcId="{A6E139DB-52FC-44E8-9A7A-683740283AD8}" destId="{7F1BE788-1141-4870-BE4B-E03C04D47EEE}" srcOrd="4"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5B3398-AECA-42CE-BD59-C7581934F520}">
      <dsp:nvSpPr>
        <dsp:cNvPr id="0" name=""/>
        <dsp:cNvSpPr/>
      </dsp:nvSpPr>
      <dsp:spPr>
        <a:xfrm>
          <a:off x="1159964" y="262493"/>
          <a:ext cx="2200847" cy="1389847"/>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altLang="zh-CN" sz="1600" kern="1200" dirty="0" smtClean="0"/>
            <a:t>1.</a:t>
          </a:r>
          <a:r>
            <a:rPr lang="zh-CN" altLang="en-US" sz="1600" kern="1200" dirty="0" smtClean="0"/>
            <a:t>声明栈</a:t>
          </a:r>
          <a:r>
            <a:rPr lang="en-US" altLang="zh-CN" sz="1600" kern="1200" dirty="0" smtClean="0"/>
            <a:t>stack,</a:t>
          </a:r>
          <a:r>
            <a:rPr lang="zh-CN" altLang="en-US" sz="1600" kern="1200" dirty="0" smtClean="0"/>
            <a:t>并把</a:t>
          </a:r>
          <a:r>
            <a:rPr lang="zh-CN" altLang="en-US" sz="1600" kern="1200" dirty="0" smtClean="0"/>
            <a:t>起点压入栈</a:t>
          </a:r>
          <a:endParaRPr lang="zh-CN" altLang="en-US" sz="1600" kern="1200" dirty="0"/>
        </a:p>
      </dsp:txBody>
      <dsp:txXfrm>
        <a:off x="1200671" y="303200"/>
        <a:ext cx="1389805" cy="1308433"/>
      </dsp:txXfrm>
    </dsp:sp>
    <dsp:sp modelId="{BF6B2158-E511-4B7E-A59C-0C6175157F58}">
      <dsp:nvSpPr>
        <dsp:cNvPr id="0" name=""/>
        <dsp:cNvSpPr/>
      </dsp:nvSpPr>
      <dsp:spPr>
        <a:xfrm>
          <a:off x="1027092" y="2418770"/>
          <a:ext cx="5820192" cy="197899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altLang="zh-CN" sz="1100" kern="1200" dirty="0" smtClean="0"/>
            <a:t>2.While(</a:t>
          </a:r>
          <a:r>
            <a:rPr lang="zh-CN" altLang="en-US" sz="1100" kern="1200" dirty="0" smtClean="0"/>
            <a:t>栈不为空</a:t>
          </a:r>
          <a:r>
            <a:rPr lang="en-US" altLang="zh-CN" sz="1100" kern="1200" dirty="0" smtClean="0"/>
            <a:t>)</a:t>
          </a:r>
        </a:p>
        <a:p>
          <a:pPr lvl="0" algn="l" defTabSz="488950">
            <a:lnSpc>
              <a:spcPct val="90000"/>
            </a:lnSpc>
            <a:spcBef>
              <a:spcPct val="0"/>
            </a:spcBef>
            <a:spcAft>
              <a:spcPct val="35000"/>
            </a:spcAft>
          </a:pPr>
          <a:r>
            <a:rPr lang="en-US" altLang="zh-CN" sz="1100" kern="1200" dirty="0" smtClean="0"/>
            <a:t>{</a:t>
          </a:r>
        </a:p>
        <a:p>
          <a:pPr lvl="0" algn="l" defTabSz="488950">
            <a:lnSpc>
              <a:spcPct val="90000"/>
            </a:lnSpc>
            <a:spcBef>
              <a:spcPct val="0"/>
            </a:spcBef>
            <a:spcAft>
              <a:spcPct val="35000"/>
            </a:spcAft>
          </a:pPr>
          <a:r>
            <a:rPr lang="zh-CN" altLang="en-US" sz="1200" kern="1200" dirty="0" smtClean="0"/>
            <a:t>获取栈顶元素，并访问。</a:t>
          </a:r>
          <a:endParaRPr lang="en-US" altLang="zh-CN" sz="1200" kern="1200" dirty="0" smtClean="0"/>
        </a:p>
        <a:p>
          <a:pPr lvl="0" algn="l" defTabSz="488950">
            <a:lnSpc>
              <a:spcPct val="90000"/>
            </a:lnSpc>
            <a:spcBef>
              <a:spcPct val="0"/>
            </a:spcBef>
            <a:spcAft>
              <a:spcPct val="35000"/>
            </a:spcAft>
          </a:pPr>
          <a:r>
            <a:rPr lang="zh-CN" altLang="en-US" sz="1200" kern="1200" dirty="0" smtClean="0"/>
            <a:t>判断此元素指向的点有没有未访问过的：</a:t>
          </a:r>
          <a:endParaRPr lang="en-US" altLang="zh-CN" sz="1200" kern="1200" dirty="0" smtClean="0"/>
        </a:p>
        <a:p>
          <a:pPr lvl="0" algn="l" defTabSz="488950">
            <a:lnSpc>
              <a:spcPct val="90000"/>
            </a:lnSpc>
            <a:spcBef>
              <a:spcPct val="0"/>
            </a:spcBef>
            <a:spcAft>
              <a:spcPct val="35000"/>
            </a:spcAft>
          </a:pPr>
          <a:r>
            <a:rPr lang="zh-CN" altLang="en-US" sz="1200" kern="1200" dirty="0" smtClean="0"/>
            <a:t>若没有，在栈中删除此元素</a:t>
          </a:r>
          <a:endParaRPr lang="en-US" altLang="zh-CN" sz="1200" kern="1200" dirty="0" smtClean="0"/>
        </a:p>
        <a:p>
          <a:pPr lvl="0" algn="l" defTabSz="488950">
            <a:lnSpc>
              <a:spcPct val="90000"/>
            </a:lnSpc>
            <a:spcBef>
              <a:spcPct val="0"/>
            </a:spcBef>
            <a:spcAft>
              <a:spcPct val="35000"/>
            </a:spcAft>
          </a:pPr>
          <a:r>
            <a:rPr lang="zh-CN" altLang="en-US" sz="1200" kern="1200" dirty="0" smtClean="0"/>
            <a:t>若有，将此元素指向的点压入栈</a:t>
          </a:r>
          <a:endParaRPr lang="en-US" altLang="zh-CN" sz="1200" kern="1200" dirty="0" smtClean="0"/>
        </a:p>
        <a:p>
          <a:pPr lvl="0" algn="l" defTabSz="488950">
            <a:lnSpc>
              <a:spcPct val="90000"/>
            </a:lnSpc>
            <a:spcBef>
              <a:spcPct val="0"/>
            </a:spcBef>
            <a:spcAft>
              <a:spcPct val="35000"/>
            </a:spcAft>
          </a:pPr>
          <a:r>
            <a:rPr lang="en-US" altLang="zh-CN" sz="1200" kern="1200" dirty="0" smtClean="0"/>
            <a:t>}</a:t>
          </a:r>
          <a:endParaRPr lang="zh-CN" altLang="en-US" sz="1200" kern="1200" dirty="0"/>
        </a:p>
      </dsp:txBody>
      <dsp:txXfrm>
        <a:off x="1085055" y="2476733"/>
        <a:ext cx="3390827" cy="1863067"/>
      </dsp:txXfrm>
    </dsp:sp>
    <dsp:sp modelId="{D6899E6A-DF61-4611-A279-D1331FB7CB65}">
      <dsp:nvSpPr>
        <dsp:cNvPr id="0" name=""/>
        <dsp:cNvSpPr/>
      </dsp:nvSpPr>
      <dsp:spPr>
        <a:xfrm>
          <a:off x="2661839" y="1686639"/>
          <a:ext cx="971705" cy="799888"/>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accent2">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1466850">
            <a:lnSpc>
              <a:spcPct val="90000"/>
            </a:lnSpc>
            <a:spcBef>
              <a:spcPct val="0"/>
            </a:spcBef>
            <a:spcAft>
              <a:spcPct val="35000"/>
            </a:spcAft>
          </a:pPr>
          <a:endParaRPr lang="zh-CN" altLang="en-US" sz="3300" kern="1200"/>
        </a:p>
      </dsp:txBody>
      <dsp:txXfrm>
        <a:off x="2880473" y="1686639"/>
        <a:ext cx="534437" cy="6019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372EA9-0B3D-46A0-A7B3-C50E8270337B}">
      <dsp:nvSpPr>
        <dsp:cNvPr id="0" name=""/>
        <dsp:cNvSpPr/>
      </dsp:nvSpPr>
      <dsp:spPr>
        <a:xfrm>
          <a:off x="186226" y="1499284"/>
          <a:ext cx="2135187" cy="128111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t>1.</a:t>
          </a:r>
          <a:r>
            <a:rPr lang="zh-CN" altLang="en-US" sz="2500" kern="1200" dirty="0" smtClean="0"/>
            <a:t>选择实例大小</a:t>
          </a:r>
          <a:endParaRPr lang="zh-CN" altLang="en-US" sz="2500" kern="1200" dirty="0"/>
        </a:p>
      </dsp:txBody>
      <dsp:txXfrm>
        <a:off x="223748" y="1536806"/>
        <a:ext cx="2060143" cy="1206068"/>
      </dsp:txXfrm>
    </dsp:sp>
    <dsp:sp modelId="{B29D78B7-FB39-4AB7-B707-2B84D543DF16}">
      <dsp:nvSpPr>
        <dsp:cNvPr id="0" name=""/>
        <dsp:cNvSpPr/>
      </dsp:nvSpPr>
      <dsp:spPr>
        <a:xfrm rot="1105108">
          <a:off x="2510751" y="2368372"/>
          <a:ext cx="448750" cy="529526"/>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2514199" y="2453009"/>
        <a:ext cx="314125" cy="317716"/>
      </dsp:txXfrm>
    </dsp:sp>
    <dsp:sp modelId="{4AF7D099-629C-4B66-A9B4-EFC83FA9BDDB}">
      <dsp:nvSpPr>
        <dsp:cNvPr id="0" name=""/>
        <dsp:cNvSpPr/>
      </dsp:nvSpPr>
      <dsp:spPr>
        <a:xfrm>
          <a:off x="3124739" y="2477849"/>
          <a:ext cx="2135187" cy="128111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t>2.</a:t>
          </a:r>
          <a:r>
            <a:rPr lang="zh-CN" altLang="en-US" sz="2500" kern="1200" dirty="0" smtClean="0"/>
            <a:t>设计测试数据</a:t>
          </a:r>
          <a:endParaRPr lang="zh-CN" altLang="en-US" sz="2500" kern="1200" dirty="0"/>
        </a:p>
      </dsp:txBody>
      <dsp:txXfrm>
        <a:off x="3162261" y="2515371"/>
        <a:ext cx="2060143" cy="1206068"/>
      </dsp:txXfrm>
    </dsp:sp>
    <dsp:sp modelId="{186B20E5-5A93-4E23-8D2F-A89F742A11BE}">
      <dsp:nvSpPr>
        <dsp:cNvPr id="0" name=""/>
        <dsp:cNvSpPr/>
      </dsp:nvSpPr>
      <dsp:spPr>
        <a:xfrm rot="1349102">
          <a:off x="5427169" y="3451751"/>
          <a:ext cx="420387" cy="529526"/>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5431963" y="3533540"/>
        <a:ext cx="294271" cy="317716"/>
      </dsp:txXfrm>
    </dsp:sp>
    <dsp:sp modelId="{7F1BE788-1141-4870-BE4B-E03C04D47EEE}">
      <dsp:nvSpPr>
        <dsp:cNvPr id="0" name=""/>
        <dsp:cNvSpPr/>
      </dsp:nvSpPr>
      <dsp:spPr>
        <a:xfrm>
          <a:off x="5992812" y="3664966"/>
          <a:ext cx="2135187" cy="128111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altLang="zh-CN" sz="2500" kern="1200" dirty="0" smtClean="0"/>
            <a:t>3.</a:t>
          </a:r>
          <a:r>
            <a:rPr lang="zh-CN" altLang="en-US" sz="2500" kern="1200" dirty="0" smtClean="0"/>
            <a:t>实验设计</a:t>
          </a:r>
          <a:endParaRPr lang="zh-CN" altLang="en-US" sz="2500" kern="1200" dirty="0"/>
        </a:p>
      </dsp:txBody>
      <dsp:txXfrm>
        <a:off x="6030334" y="3702488"/>
        <a:ext cx="2060143" cy="120606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rSet csTypeId="urn:microsoft.com/office/officeart/2005/8/colors/accent6_5"/>
        </dgm:pt>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3B58EF-4ABD-40F4-ACA4-FE81D742E6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1FC198-2D83-4DFC-8CDD-7D23AF44D41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EE017A-2E77-4D71-B22E-7FEC5E087DE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331DA4-F0DF-48D8-91AB-A19F2E17DAC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331DA4-F0DF-48D8-91AB-A19F2E17DAC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8745D1-DA8F-4751-8CEF-38823D639981}"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331DA4-F0DF-48D8-91AB-A19F2E17DAC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331DA4-F0DF-48D8-91AB-A19F2E17DAC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8745D1-DA8F-4751-8CEF-38823D639981}"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331DA4-F0DF-48D8-91AB-A19F2E17DAC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0F64BE4-6ABB-4DFC-88F2-21DB0926AD8D}"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D8745D1-DA8F-4751-8CEF-38823D639981}"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8745D1-DA8F-4751-8CEF-38823D639981}"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EE017A-2E77-4D71-B22E-7FEC5E087DE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EE017A-2E77-4D71-B22E-7FEC5E087DE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EEE017A-2E77-4D71-B22E-7FEC5E087DE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8745D1-DA8F-4751-8CEF-38823D639981}" type="slidenum">
              <a:rPr lang="zh-CN" altLang="en-US" smtClean="0">
                <a:solidFill>
                  <a:prstClr val="black"/>
                </a:solidFill>
                <a:latin typeface="等线" panose="02010600030101010101" charset="-122"/>
              </a:rPr>
            </a:fld>
            <a:endParaRPr lang="zh-CN" altLang="en-US">
              <a:solidFill>
                <a:prstClr val="black"/>
              </a:solidFill>
              <a:latin typeface="等线" panose="02010600030101010101"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6A38D33-8C8F-4E14-BE24-35EBEB99B152}"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3331DA4-F0DF-48D8-91AB-A19F2E17DAC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0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720242" y="1547475"/>
            <a:ext cx="2181226" cy="2181226"/>
          </a:xfrm>
          <a:custGeom>
            <a:avLst/>
            <a:gdLst>
              <a:gd name="connsiteX0" fmla="*/ 1090613 w 2181226"/>
              <a:gd name="connsiteY0" fmla="*/ 0 h 2181226"/>
              <a:gd name="connsiteX1" fmla="*/ 2181226 w 2181226"/>
              <a:gd name="connsiteY1" fmla="*/ 1090613 h 2181226"/>
              <a:gd name="connsiteX2" fmla="*/ 1090613 w 2181226"/>
              <a:gd name="connsiteY2" fmla="*/ 2181226 h 2181226"/>
              <a:gd name="connsiteX3" fmla="*/ 0 w 2181226"/>
              <a:gd name="connsiteY3" fmla="*/ 1090613 h 2181226"/>
              <a:gd name="connsiteX4" fmla="*/ 1090613 w 2181226"/>
              <a:gd name="connsiteY4" fmla="*/ 0 h 218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1226" h="2181226">
                <a:moveTo>
                  <a:pt x="1090613" y="0"/>
                </a:moveTo>
                <a:cubicBezTo>
                  <a:pt x="1692942" y="0"/>
                  <a:pt x="2181226" y="488284"/>
                  <a:pt x="2181226" y="1090613"/>
                </a:cubicBezTo>
                <a:cubicBezTo>
                  <a:pt x="2181226" y="1692942"/>
                  <a:pt x="1692942" y="2181226"/>
                  <a:pt x="1090613" y="2181226"/>
                </a:cubicBezTo>
                <a:cubicBezTo>
                  <a:pt x="488284" y="2181226"/>
                  <a:pt x="0" y="1692942"/>
                  <a:pt x="0" y="1090613"/>
                </a:cubicBezTo>
                <a:cubicBezTo>
                  <a:pt x="0" y="488284"/>
                  <a:pt x="488284" y="0"/>
                  <a:pt x="1090613"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1" name="图片占位符 10"/>
          <p:cNvSpPr>
            <a:spLocks noGrp="1"/>
          </p:cNvSpPr>
          <p:nvPr>
            <p:ph type="pic" sz="quarter" idx="11"/>
          </p:nvPr>
        </p:nvSpPr>
        <p:spPr>
          <a:xfrm>
            <a:off x="4998430" y="1558587"/>
            <a:ext cx="2182812" cy="2181226"/>
          </a:xfrm>
          <a:custGeom>
            <a:avLst/>
            <a:gdLst>
              <a:gd name="connsiteX0" fmla="*/ 1091406 w 2182812"/>
              <a:gd name="connsiteY0" fmla="*/ 0 h 2181226"/>
              <a:gd name="connsiteX1" fmla="*/ 2182812 w 2182812"/>
              <a:gd name="connsiteY1" fmla="*/ 1090613 h 2181226"/>
              <a:gd name="connsiteX2" fmla="*/ 1091406 w 2182812"/>
              <a:gd name="connsiteY2" fmla="*/ 2181226 h 2181226"/>
              <a:gd name="connsiteX3" fmla="*/ 0 w 2182812"/>
              <a:gd name="connsiteY3" fmla="*/ 1090613 h 2181226"/>
              <a:gd name="connsiteX4" fmla="*/ 1091406 w 2182812"/>
              <a:gd name="connsiteY4" fmla="*/ 0 h 218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2812" h="2181226">
                <a:moveTo>
                  <a:pt x="1091406" y="0"/>
                </a:moveTo>
                <a:cubicBezTo>
                  <a:pt x="1694173" y="0"/>
                  <a:pt x="2182812" y="488284"/>
                  <a:pt x="2182812" y="1090613"/>
                </a:cubicBezTo>
                <a:cubicBezTo>
                  <a:pt x="2182812" y="1692942"/>
                  <a:pt x="1694173" y="2181226"/>
                  <a:pt x="1091406" y="2181226"/>
                </a:cubicBezTo>
                <a:cubicBezTo>
                  <a:pt x="488639" y="2181226"/>
                  <a:pt x="0" y="1692942"/>
                  <a:pt x="0" y="1090613"/>
                </a:cubicBezTo>
                <a:cubicBezTo>
                  <a:pt x="0" y="488284"/>
                  <a:pt x="488639" y="0"/>
                  <a:pt x="1091406"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2" name="图片占位符 11"/>
          <p:cNvSpPr>
            <a:spLocks noGrp="1"/>
          </p:cNvSpPr>
          <p:nvPr>
            <p:ph type="pic" sz="quarter" idx="12"/>
          </p:nvPr>
        </p:nvSpPr>
        <p:spPr>
          <a:xfrm>
            <a:off x="8278205" y="1558587"/>
            <a:ext cx="2182812" cy="2181226"/>
          </a:xfrm>
          <a:custGeom>
            <a:avLst/>
            <a:gdLst>
              <a:gd name="connsiteX0" fmla="*/ 1091406 w 2182812"/>
              <a:gd name="connsiteY0" fmla="*/ 0 h 2181226"/>
              <a:gd name="connsiteX1" fmla="*/ 2182812 w 2182812"/>
              <a:gd name="connsiteY1" fmla="*/ 1090613 h 2181226"/>
              <a:gd name="connsiteX2" fmla="*/ 1091406 w 2182812"/>
              <a:gd name="connsiteY2" fmla="*/ 2181226 h 2181226"/>
              <a:gd name="connsiteX3" fmla="*/ 0 w 2182812"/>
              <a:gd name="connsiteY3" fmla="*/ 1090613 h 2181226"/>
              <a:gd name="connsiteX4" fmla="*/ 1091406 w 2182812"/>
              <a:gd name="connsiteY4" fmla="*/ 0 h 2181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2812" h="2181226">
                <a:moveTo>
                  <a:pt x="1091406" y="0"/>
                </a:moveTo>
                <a:cubicBezTo>
                  <a:pt x="1694173" y="0"/>
                  <a:pt x="2182812" y="488284"/>
                  <a:pt x="2182812" y="1090613"/>
                </a:cubicBezTo>
                <a:cubicBezTo>
                  <a:pt x="2182812" y="1692942"/>
                  <a:pt x="1694173" y="2181226"/>
                  <a:pt x="1091406" y="2181226"/>
                </a:cubicBezTo>
                <a:cubicBezTo>
                  <a:pt x="488639" y="2181226"/>
                  <a:pt x="0" y="1692942"/>
                  <a:pt x="0" y="1090613"/>
                </a:cubicBezTo>
                <a:cubicBezTo>
                  <a:pt x="0" y="488284"/>
                  <a:pt x="488639" y="0"/>
                  <a:pt x="1091406"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2_自定义版式">
    <p:spTree>
      <p:nvGrpSpPr>
        <p:cNvPr id="1" name=""/>
        <p:cNvGrpSpPr/>
        <p:nvPr/>
      </p:nvGrpSpPr>
      <p:grpSpPr>
        <a:xfrm>
          <a:off x="0" y="0"/>
          <a:ext cx="0" cy="0"/>
          <a:chOff x="0" y="0"/>
          <a:chExt cx="0" cy="0"/>
        </a:xfrm>
      </p:grpSpPr>
      <p:sp>
        <p:nvSpPr>
          <p:cNvPr id="6" name="图片占位符 5"/>
          <p:cNvSpPr>
            <a:spLocks noGrp="1"/>
          </p:cNvSpPr>
          <p:nvPr>
            <p:ph type="pic" sz="quarter" idx="10"/>
          </p:nvPr>
        </p:nvSpPr>
        <p:spPr>
          <a:xfrm>
            <a:off x="4600575" y="1603375"/>
            <a:ext cx="2990850" cy="2990850"/>
          </a:xfrm>
          <a:custGeom>
            <a:avLst/>
            <a:gdLst>
              <a:gd name="connsiteX0" fmla="*/ 1495425 w 2990850"/>
              <a:gd name="connsiteY0" fmla="*/ 0 h 2990850"/>
              <a:gd name="connsiteX1" fmla="*/ 2990850 w 2990850"/>
              <a:gd name="connsiteY1" fmla="*/ 1495425 h 2990850"/>
              <a:gd name="connsiteX2" fmla="*/ 1495425 w 2990850"/>
              <a:gd name="connsiteY2" fmla="*/ 2990850 h 2990850"/>
              <a:gd name="connsiteX3" fmla="*/ 0 w 2990850"/>
              <a:gd name="connsiteY3" fmla="*/ 1495425 h 2990850"/>
            </a:gdLst>
            <a:ahLst/>
            <a:cxnLst>
              <a:cxn ang="0">
                <a:pos x="connsiteX0" y="connsiteY0"/>
              </a:cxn>
              <a:cxn ang="0">
                <a:pos x="connsiteX1" y="connsiteY1"/>
              </a:cxn>
              <a:cxn ang="0">
                <a:pos x="connsiteX2" y="connsiteY2"/>
              </a:cxn>
              <a:cxn ang="0">
                <a:pos x="connsiteX3" y="connsiteY3"/>
              </a:cxn>
            </a:cxnLst>
            <a:rect l="l" t="t" r="r" b="b"/>
            <a:pathLst>
              <a:path w="2990850" h="2990850">
                <a:moveTo>
                  <a:pt x="1495425" y="0"/>
                </a:moveTo>
                <a:lnTo>
                  <a:pt x="2990850" y="1495425"/>
                </a:lnTo>
                <a:lnTo>
                  <a:pt x="1495425" y="2990850"/>
                </a:lnTo>
                <a:lnTo>
                  <a:pt x="0" y="1495425"/>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5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587375" y="1739900"/>
            <a:ext cx="2286000" cy="2286000"/>
          </a:xfrm>
          <a:custGeom>
            <a:avLst/>
            <a:gdLst>
              <a:gd name="connsiteX0" fmla="*/ 1143000 w 2286000"/>
              <a:gd name="connsiteY0" fmla="*/ 0 h 2286000"/>
              <a:gd name="connsiteX1" fmla="*/ 2286000 w 2286000"/>
              <a:gd name="connsiteY1" fmla="*/ 1143000 h 2286000"/>
              <a:gd name="connsiteX2" fmla="*/ 1143000 w 2286000"/>
              <a:gd name="connsiteY2" fmla="*/ 2286000 h 2286000"/>
              <a:gd name="connsiteX3" fmla="*/ 0 w 2286000"/>
              <a:gd name="connsiteY3" fmla="*/ 1143000 h 2286000"/>
              <a:gd name="connsiteX4" fmla="*/ 1143000 w 2286000"/>
              <a:gd name="connsiteY4" fmla="*/ 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6000">
                <a:moveTo>
                  <a:pt x="1143000" y="0"/>
                </a:moveTo>
                <a:cubicBezTo>
                  <a:pt x="1774261" y="0"/>
                  <a:pt x="2286000" y="511739"/>
                  <a:pt x="2286000" y="1143000"/>
                </a:cubicBezTo>
                <a:cubicBezTo>
                  <a:pt x="2286000" y="1774261"/>
                  <a:pt x="1774261" y="2286000"/>
                  <a:pt x="1143000" y="2286000"/>
                </a:cubicBezTo>
                <a:cubicBezTo>
                  <a:pt x="511739" y="2286000"/>
                  <a:pt x="0" y="1774261"/>
                  <a:pt x="0" y="1143000"/>
                </a:cubicBezTo>
                <a:cubicBezTo>
                  <a:pt x="0" y="511739"/>
                  <a:pt x="511739" y="0"/>
                  <a:pt x="1143000"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3" name="图片占位符 12"/>
          <p:cNvSpPr>
            <a:spLocks noGrp="1"/>
          </p:cNvSpPr>
          <p:nvPr>
            <p:ph type="pic" sz="quarter" idx="11"/>
          </p:nvPr>
        </p:nvSpPr>
        <p:spPr>
          <a:xfrm>
            <a:off x="3497792" y="1739900"/>
            <a:ext cx="2286000" cy="2286000"/>
          </a:xfrm>
          <a:custGeom>
            <a:avLst/>
            <a:gdLst>
              <a:gd name="connsiteX0" fmla="*/ 1143000 w 2286000"/>
              <a:gd name="connsiteY0" fmla="*/ 0 h 2286000"/>
              <a:gd name="connsiteX1" fmla="*/ 2286000 w 2286000"/>
              <a:gd name="connsiteY1" fmla="*/ 1143000 h 2286000"/>
              <a:gd name="connsiteX2" fmla="*/ 1143000 w 2286000"/>
              <a:gd name="connsiteY2" fmla="*/ 2286000 h 2286000"/>
              <a:gd name="connsiteX3" fmla="*/ 0 w 2286000"/>
              <a:gd name="connsiteY3" fmla="*/ 1143000 h 2286000"/>
              <a:gd name="connsiteX4" fmla="*/ 1143000 w 2286000"/>
              <a:gd name="connsiteY4" fmla="*/ 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6000">
                <a:moveTo>
                  <a:pt x="1143000" y="0"/>
                </a:moveTo>
                <a:cubicBezTo>
                  <a:pt x="1774261" y="0"/>
                  <a:pt x="2286000" y="511739"/>
                  <a:pt x="2286000" y="1143000"/>
                </a:cubicBezTo>
                <a:cubicBezTo>
                  <a:pt x="2286000" y="1774261"/>
                  <a:pt x="1774261" y="2286000"/>
                  <a:pt x="1143000" y="2286000"/>
                </a:cubicBezTo>
                <a:cubicBezTo>
                  <a:pt x="511739" y="2286000"/>
                  <a:pt x="0" y="1774261"/>
                  <a:pt x="0" y="1143000"/>
                </a:cubicBezTo>
                <a:cubicBezTo>
                  <a:pt x="0" y="511739"/>
                  <a:pt x="511739" y="0"/>
                  <a:pt x="1143000"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4" name="图片占位符 13"/>
          <p:cNvSpPr>
            <a:spLocks noGrp="1"/>
          </p:cNvSpPr>
          <p:nvPr>
            <p:ph type="pic" sz="quarter" idx="12"/>
          </p:nvPr>
        </p:nvSpPr>
        <p:spPr>
          <a:xfrm>
            <a:off x="6408209" y="1739900"/>
            <a:ext cx="2286000" cy="2286000"/>
          </a:xfrm>
          <a:custGeom>
            <a:avLst/>
            <a:gdLst>
              <a:gd name="connsiteX0" fmla="*/ 1143000 w 2286000"/>
              <a:gd name="connsiteY0" fmla="*/ 0 h 2286000"/>
              <a:gd name="connsiteX1" fmla="*/ 2286000 w 2286000"/>
              <a:gd name="connsiteY1" fmla="*/ 1143000 h 2286000"/>
              <a:gd name="connsiteX2" fmla="*/ 1143000 w 2286000"/>
              <a:gd name="connsiteY2" fmla="*/ 2286000 h 2286000"/>
              <a:gd name="connsiteX3" fmla="*/ 0 w 2286000"/>
              <a:gd name="connsiteY3" fmla="*/ 1143000 h 2286000"/>
              <a:gd name="connsiteX4" fmla="*/ 1143000 w 2286000"/>
              <a:gd name="connsiteY4" fmla="*/ 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6000">
                <a:moveTo>
                  <a:pt x="1143000" y="0"/>
                </a:moveTo>
                <a:cubicBezTo>
                  <a:pt x="1774261" y="0"/>
                  <a:pt x="2286000" y="511739"/>
                  <a:pt x="2286000" y="1143000"/>
                </a:cubicBezTo>
                <a:cubicBezTo>
                  <a:pt x="2286000" y="1774261"/>
                  <a:pt x="1774261" y="2286000"/>
                  <a:pt x="1143000" y="2286000"/>
                </a:cubicBezTo>
                <a:cubicBezTo>
                  <a:pt x="511739" y="2286000"/>
                  <a:pt x="0" y="1774261"/>
                  <a:pt x="0" y="1143000"/>
                </a:cubicBezTo>
                <a:cubicBezTo>
                  <a:pt x="0" y="511739"/>
                  <a:pt x="511739" y="0"/>
                  <a:pt x="1143000"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5" name="图片占位符 14"/>
          <p:cNvSpPr>
            <a:spLocks noGrp="1"/>
          </p:cNvSpPr>
          <p:nvPr>
            <p:ph type="pic" sz="quarter" idx="13"/>
          </p:nvPr>
        </p:nvSpPr>
        <p:spPr>
          <a:xfrm>
            <a:off x="9318625" y="1739900"/>
            <a:ext cx="2286000" cy="2286000"/>
          </a:xfrm>
          <a:custGeom>
            <a:avLst/>
            <a:gdLst>
              <a:gd name="connsiteX0" fmla="*/ 1143000 w 2286000"/>
              <a:gd name="connsiteY0" fmla="*/ 0 h 2286000"/>
              <a:gd name="connsiteX1" fmla="*/ 2286000 w 2286000"/>
              <a:gd name="connsiteY1" fmla="*/ 1143000 h 2286000"/>
              <a:gd name="connsiteX2" fmla="*/ 1143000 w 2286000"/>
              <a:gd name="connsiteY2" fmla="*/ 2286000 h 2286000"/>
              <a:gd name="connsiteX3" fmla="*/ 0 w 2286000"/>
              <a:gd name="connsiteY3" fmla="*/ 1143000 h 2286000"/>
              <a:gd name="connsiteX4" fmla="*/ 1143000 w 2286000"/>
              <a:gd name="connsiteY4" fmla="*/ 0 h 228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2286000">
                <a:moveTo>
                  <a:pt x="1143000" y="0"/>
                </a:moveTo>
                <a:cubicBezTo>
                  <a:pt x="1774261" y="0"/>
                  <a:pt x="2286000" y="511739"/>
                  <a:pt x="2286000" y="1143000"/>
                </a:cubicBezTo>
                <a:cubicBezTo>
                  <a:pt x="2286000" y="1774261"/>
                  <a:pt x="1774261" y="2286000"/>
                  <a:pt x="1143000" y="2286000"/>
                </a:cubicBezTo>
                <a:cubicBezTo>
                  <a:pt x="511739" y="2286000"/>
                  <a:pt x="0" y="1774261"/>
                  <a:pt x="0" y="1143000"/>
                </a:cubicBezTo>
                <a:cubicBezTo>
                  <a:pt x="0" y="511739"/>
                  <a:pt x="511739" y="0"/>
                  <a:pt x="1143000"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_自定义版式">
    <p:spTree>
      <p:nvGrpSpPr>
        <p:cNvPr id="1" name=""/>
        <p:cNvGrpSpPr/>
        <p:nvPr/>
      </p:nvGrpSpPr>
      <p:grpSpPr>
        <a:xfrm>
          <a:off x="0" y="0"/>
          <a:ext cx="0" cy="0"/>
          <a:chOff x="0" y="0"/>
          <a:chExt cx="0" cy="0"/>
        </a:xfrm>
      </p:grpSpPr>
      <p:sp>
        <p:nvSpPr>
          <p:cNvPr id="12" name="图片占位符 11"/>
          <p:cNvSpPr>
            <a:spLocks noGrp="1"/>
          </p:cNvSpPr>
          <p:nvPr>
            <p:ph type="pic" sz="quarter" idx="10"/>
          </p:nvPr>
        </p:nvSpPr>
        <p:spPr>
          <a:xfrm>
            <a:off x="2347937" y="3904343"/>
            <a:ext cx="939751" cy="939751"/>
          </a:xfrm>
          <a:custGeom>
            <a:avLst/>
            <a:gdLst>
              <a:gd name="connsiteX0" fmla="*/ 0 w 939751"/>
              <a:gd name="connsiteY0" fmla="*/ 0 h 939751"/>
              <a:gd name="connsiteX1" fmla="*/ 939751 w 939751"/>
              <a:gd name="connsiteY1" fmla="*/ 0 h 939751"/>
              <a:gd name="connsiteX2" fmla="*/ 939751 w 939751"/>
              <a:gd name="connsiteY2" fmla="*/ 939751 h 939751"/>
              <a:gd name="connsiteX3" fmla="*/ 0 w 939751"/>
              <a:gd name="connsiteY3" fmla="*/ 939751 h 939751"/>
            </a:gdLst>
            <a:ahLst/>
            <a:cxnLst>
              <a:cxn ang="0">
                <a:pos x="connsiteX0" y="connsiteY0"/>
              </a:cxn>
              <a:cxn ang="0">
                <a:pos x="connsiteX1" y="connsiteY1"/>
              </a:cxn>
              <a:cxn ang="0">
                <a:pos x="connsiteX2" y="connsiteY2"/>
              </a:cxn>
              <a:cxn ang="0">
                <a:pos x="connsiteX3" y="connsiteY3"/>
              </a:cxn>
            </a:cxnLst>
            <a:rect l="l" t="t" r="r" b="b"/>
            <a:pathLst>
              <a:path w="939751" h="939751">
                <a:moveTo>
                  <a:pt x="0" y="0"/>
                </a:moveTo>
                <a:lnTo>
                  <a:pt x="939751" y="0"/>
                </a:lnTo>
                <a:lnTo>
                  <a:pt x="939751" y="939751"/>
                </a:lnTo>
                <a:lnTo>
                  <a:pt x="0" y="939751"/>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3" name="图片占位符 12"/>
          <p:cNvSpPr>
            <a:spLocks noGrp="1"/>
          </p:cNvSpPr>
          <p:nvPr>
            <p:ph type="pic" sz="quarter" idx="11"/>
          </p:nvPr>
        </p:nvSpPr>
        <p:spPr>
          <a:xfrm>
            <a:off x="4833257" y="3904343"/>
            <a:ext cx="939751" cy="939751"/>
          </a:xfrm>
          <a:custGeom>
            <a:avLst/>
            <a:gdLst>
              <a:gd name="connsiteX0" fmla="*/ 0 w 939751"/>
              <a:gd name="connsiteY0" fmla="*/ 0 h 939751"/>
              <a:gd name="connsiteX1" fmla="*/ 939751 w 939751"/>
              <a:gd name="connsiteY1" fmla="*/ 0 h 939751"/>
              <a:gd name="connsiteX2" fmla="*/ 939751 w 939751"/>
              <a:gd name="connsiteY2" fmla="*/ 939751 h 939751"/>
              <a:gd name="connsiteX3" fmla="*/ 0 w 939751"/>
              <a:gd name="connsiteY3" fmla="*/ 939751 h 939751"/>
            </a:gdLst>
            <a:ahLst/>
            <a:cxnLst>
              <a:cxn ang="0">
                <a:pos x="connsiteX0" y="connsiteY0"/>
              </a:cxn>
              <a:cxn ang="0">
                <a:pos x="connsiteX1" y="connsiteY1"/>
              </a:cxn>
              <a:cxn ang="0">
                <a:pos x="connsiteX2" y="connsiteY2"/>
              </a:cxn>
              <a:cxn ang="0">
                <a:pos x="connsiteX3" y="connsiteY3"/>
              </a:cxn>
            </a:cxnLst>
            <a:rect l="l" t="t" r="r" b="b"/>
            <a:pathLst>
              <a:path w="939751" h="939751">
                <a:moveTo>
                  <a:pt x="0" y="0"/>
                </a:moveTo>
                <a:lnTo>
                  <a:pt x="939751" y="0"/>
                </a:lnTo>
                <a:lnTo>
                  <a:pt x="939751" y="939751"/>
                </a:lnTo>
                <a:lnTo>
                  <a:pt x="0" y="939751"/>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4" name="图片占位符 13"/>
          <p:cNvSpPr>
            <a:spLocks noGrp="1"/>
          </p:cNvSpPr>
          <p:nvPr>
            <p:ph type="pic" sz="quarter" idx="12"/>
          </p:nvPr>
        </p:nvSpPr>
        <p:spPr>
          <a:xfrm>
            <a:off x="7209521" y="3904343"/>
            <a:ext cx="939751" cy="939751"/>
          </a:xfrm>
          <a:custGeom>
            <a:avLst/>
            <a:gdLst>
              <a:gd name="connsiteX0" fmla="*/ 0 w 939751"/>
              <a:gd name="connsiteY0" fmla="*/ 0 h 939751"/>
              <a:gd name="connsiteX1" fmla="*/ 939751 w 939751"/>
              <a:gd name="connsiteY1" fmla="*/ 0 h 939751"/>
              <a:gd name="connsiteX2" fmla="*/ 939751 w 939751"/>
              <a:gd name="connsiteY2" fmla="*/ 939751 h 939751"/>
              <a:gd name="connsiteX3" fmla="*/ 0 w 939751"/>
              <a:gd name="connsiteY3" fmla="*/ 939751 h 939751"/>
            </a:gdLst>
            <a:ahLst/>
            <a:cxnLst>
              <a:cxn ang="0">
                <a:pos x="connsiteX0" y="connsiteY0"/>
              </a:cxn>
              <a:cxn ang="0">
                <a:pos x="connsiteX1" y="connsiteY1"/>
              </a:cxn>
              <a:cxn ang="0">
                <a:pos x="connsiteX2" y="connsiteY2"/>
              </a:cxn>
              <a:cxn ang="0">
                <a:pos x="connsiteX3" y="connsiteY3"/>
              </a:cxn>
            </a:cxnLst>
            <a:rect l="l" t="t" r="r" b="b"/>
            <a:pathLst>
              <a:path w="939751" h="939751">
                <a:moveTo>
                  <a:pt x="0" y="0"/>
                </a:moveTo>
                <a:lnTo>
                  <a:pt x="939751" y="0"/>
                </a:lnTo>
                <a:lnTo>
                  <a:pt x="939751" y="939751"/>
                </a:lnTo>
                <a:lnTo>
                  <a:pt x="0" y="939751"/>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5" name="图片占位符 14"/>
          <p:cNvSpPr>
            <a:spLocks noGrp="1"/>
          </p:cNvSpPr>
          <p:nvPr>
            <p:ph type="pic" sz="quarter" idx="13"/>
          </p:nvPr>
        </p:nvSpPr>
        <p:spPr>
          <a:xfrm>
            <a:off x="9585785" y="3904343"/>
            <a:ext cx="939751" cy="939751"/>
          </a:xfrm>
          <a:custGeom>
            <a:avLst/>
            <a:gdLst>
              <a:gd name="connsiteX0" fmla="*/ 0 w 939751"/>
              <a:gd name="connsiteY0" fmla="*/ 0 h 939751"/>
              <a:gd name="connsiteX1" fmla="*/ 939751 w 939751"/>
              <a:gd name="connsiteY1" fmla="*/ 0 h 939751"/>
              <a:gd name="connsiteX2" fmla="*/ 939751 w 939751"/>
              <a:gd name="connsiteY2" fmla="*/ 939751 h 939751"/>
              <a:gd name="connsiteX3" fmla="*/ 0 w 939751"/>
              <a:gd name="connsiteY3" fmla="*/ 939751 h 939751"/>
            </a:gdLst>
            <a:ahLst/>
            <a:cxnLst>
              <a:cxn ang="0">
                <a:pos x="connsiteX0" y="connsiteY0"/>
              </a:cxn>
              <a:cxn ang="0">
                <a:pos x="connsiteX1" y="connsiteY1"/>
              </a:cxn>
              <a:cxn ang="0">
                <a:pos x="connsiteX2" y="connsiteY2"/>
              </a:cxn>
              <a:cxn ang="0">
                <a:pos x="connsiteX3" y="connsiteY3"/>
              </a:cxn>
            </a:cxnLst>
            <a:rect l="l" t="t" r="r" b="b"/>
            <a:pathLst>
              <a:path w="939751" h="939751">
                <a:moveTo>
                  <a:pt x="0" y="0"/>
                </a:moveTo>
                <a:lnTo>
                  <a:pt x="939751" y="0"/>
                </a:lnTo>
                <a:lnTo>
                  <a:pt x="939751" y="939751"/>
                </a:lnTo>
                <a:lnTo>
                  <a:pt x="0" y="939751"/>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3400" advClick="0" advTm="5000">
        <p14:reveal/>
      </p:transition>
    </mc:Choice>
    <mc:Fallback>
      <p:transition spd="slow" advClick="0" advTm="5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grpSp>
        <p:nvGrpSpPr>
          <p:cNvPr id="7" name="组合 6"/>
          <p:cNvGrpSpPr/>
          <p:nvPr userDrawn="1"/>
        </p:nvGrpSpPr>
        <p:grpSpPr>
          <a:xfrm>
            <a:off x="105436" y="256299"/>
            <a:ext cx="524371" cy="484403"/>
            <a:chOff x="971600" y="384487"/>
            <a:chExt cx="393278" cy="363302"/>
          </a:xfrm>
        </p:grpSpPr>
        <p:sp>
          <p:nvSpPr>
            <p:cNvPr id="6" name="矩形 5"/>
            <p:cNvSpPr/>
            <p:nvPr userDrawn="1"/>
          </p:nvSpPr>
          <p:spPr>
            <a:xfrm>
              <a:off x="971600" y="384487"/>
              <a:ext cx="315055" cy="315055"/>
            </a:xfrm>
            <a:prstGeom prst="rect">
              <a:avLst/>
            </a:prstGeom>
            <a:noFill/>
            <a:ln>
              <a:solidFill>
                <a:srgbClr val="3F84C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思源黑体 CN Normal" panose="020B0400000000000000" pitchFamily="34" charset="-122"/>
                <a:ea typeface="思源黑体 CN Normal" panose="020B0400000000000000" pitchFamily="34" charset="-122"/>
              </a:endParaRPr>
            </a:p>
          </p:txBody>
        </p:sp>
        <p:sp>
          <p:nvSpPr>
            <p:cNvPr id="2" name="矩形 1"/>
            <p:cNvSpPr/>
            <p:nvPr userDrawn="1"/>
          </p:nvSpPr>
          <p:spPr>
            <a:xfrm>
              <a:off x="1208431" y="591342"/>
              <a:ext cx="156447" cy="156447"/>
            </a:xfrm>
            <a:prstGeom prst="rect">
              <a:avLst/>
            </a:prstGeom>
            <a:solidFill>
              <a:srgbClr val="56B2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思源黑体 CN Normal" panose="020B0400000000000000" pitchFamily="34" charset="-122"/>
                <a:ea typeface="思源黑体 CN Normal" panose="020B0400000000000000" pitchFamily="34" charset="-122"/>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垂直排列标题与文本">
    <p:spTree>
      <p:nvGrpSpPr>
        <p:cNvPr id="1" name=""/>
        <p:cNvGrpSpPr/>
        <p:nvPr/>
      </p:nvGrpSpPr>
      <p:grpSpPr>
        <a:xfrm>
          <a:off x="0" y="0"/>
          <a:ext cx="0" cy="0"/>
          <a:chOff x="0" y="0"/>
          <a:chExt cx="0" cy="0"/>
        </a:xfrm>
      </p:grpSpPr>
      <p:sp>
        <p:nvSpPr>
          <p:cNvPr id="8" name="Picture Placeholder 4"/>
          <p:cNvSpPr>
            <a:spLocks noGrp="1" noChangeAspect="1"/>
          </p:cNvSpPr>
          <p:nvPr>
            <p:ph type="pic" sz="quarter" idx="14"/>
          </p:nvPr>
        </p:nvSpPr>
        <p:spPr>
          <a:xfrm>
            <a:off x="1271464" y="2574347"/>
            <a:ext cx="3476079" cy="4312681"/>
          </a:xfrm>
          <a:prstGeom prst="rect">
            <a:avLst/>
          </a:prstGeom>
        </p:spPr>
      </p:sp>
      <p:sp>
        <p:nvSpPr>
          <p:cNvPr id="14" name="矩形 13"/>
          <p:cNvSpPr/>
          <p:nvPr userDrawn="1"/>
        </p:nvSpPr>
        <p:spPr>
          <a:xfrm>
            <a:off x="0" y="6887028"/>
            <a:ext cx="6023992" cy="3699792"/>
          </a:xfrm>
          <a:prstGeom prst="rect">
            <a:avLst/>
          </a:prstGeom>
          <a:solidFill>
            <a:srgbClr val="F3F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Picture Placeholder 4"/>
          <p:cNvSpPr>
            <a:spLocks noGrp="1" noChangeAspect="1"/>
          </p:cNvSpPr>
          <p:nvPr>
            <p:ph type="pic" sz="quarter" idx="14"/>
          </p:nvPr>
        </p:nvSpPr>
        <p:spPr>
          <a:xfrm>
            <a:off x="0" y="0"/>
            <a:ext cx="12192000" cy="6858000"/>
          </a:xfrm>
          <a:prstGeom prst="rect">
            <a:avLst/>
          </a:prstGeom>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自定义版式">
    <p:spTree>
      <p:nvGrpSpPr>
        <p:cNvPr id="1" name=""/>
        <p:cNvGrpSpPr/>
        <p:nvPr/>
      </p:nvGrpSpPr>
      <p:grpSpPr>
        <a:xfrm>
          <a:off x="0" y="0"/>
          <a:ext cx="0" cy="0"/>
          <a:chOff x="0" y="0"/>
          <a:chExt cx="0" cy="0"/>
        </a:xfrm>
      </p:grpSpPr>
      <p:sp>
        <p:nvSpPr>
          <p:cNvPr id="15" name="图片占位符 14"/>
          <p:cNvSpPr>
            <a:spLocks noGrp="1"/>
          </p:cNvSpPr>
          <p:nvPr>
            <p:ph type="pic" sz="quarter" idx="10"/>
          </p:nvPr>
        </p:nvSpPr>
        <p:spPr>
          <a:xfrm>
            <a:off x="874712" y="3884398"/>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6" name="图片占位符 15"/>
          <p:cNvSpPr>
            <a:spLocks noGrp="1"/>
          </p:cNvSpPr>
          <p:nvPr>
            <p:ph type="pic" sz="quarter" idx="11"/>
          </p:nvPr>
        </p:nvSpPr>
        <p:spPr>
          <a:xfrm>
            <a:off x="3485356" y="1630482"/>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8" name="图片占位符 17"/>
          <p:cNvSpPr>
            <a:spLocks noGrp="1"/>
          </p:cNvSpPr>
          <p:nvPr>
            <p:ph type="pic" sz="quarter" idx="12"/>
          </p:nvPr>
        </p:nvSpPr>
        <p:spPr>
          <a:xfrm>
            <a:off x="6096000" y="3884398"/>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7" name="图片占位符 16"/>
          <p:cNvSpPr>
            <a:spLocks noGrp="1"/>
          </p:cNvSpPr>
          <p:nvPr>
            <p:ph type="pic" sz="quarter" idx="13"/>
          </p:nvPr>
        </p:nvSpPr>
        <p:spPr>
          <a:xfrm>
            <a:off x="8706643" y="1630482"/>
            <a:ext cx="2610644" cy="2253916"/>
          </a:xfrm>
          <a:custGeom>
            <a:avLst/>
            <a:gdLst>
              <a:gd name="connsiteX0" fmla="*/ 0 w 2610644"/>
              <a:gd name="connsiteY0" fmla="*/ 0 h 2253916"/>
              <a:gd name="connsiteX1" fmla="*/ 2610644 w 2610644"/>
              <a:gd name="connsiteY1" fmla="*/ 0 h 2253916"/>
              <a:gd name="connsiteX2" fmla="*/ 2610644 w 2610644"/>
              <a:gd name="connsiteY2" fmla="*/ 2253916 h 2253916"/>
              <a:gd name="connsiteX3" fmla="*/ 0 w 2610644"/>
              <a:gd name="connsiteY3" fmla="*/ 2253916 h 2253916"/>
            </a:gdLst>
            <a:ahLst/>
            <a:cxnLst>
              <a:cxn ang="0">
                <a:pos x="connsiteX0" y="connsiteY0"/>
              </a:cxn>
              <a:cxn ang="0">
                <a:pos x="connsiteX1" y="connsiteY1"/>
              </a:cxn>
              <a:cxn ang="0">
                <a:pos x="connsiteX2" y="connsiteY2"/>
              </a:cxn>
              <a:cxn ang="0">
                <a:pos x="connsiteX3" y="connsiteY3"/>
              </a:cxn>
            </a:cxnLst>
            <a:rect l="l" t="t" r="r" b="b"/>
            <a:pathLst>
              <a:path w="2610644" h="2253916">
                <a:moveTo>
                  <a:pt x="0" y="0"/>
                </a:moveTo>
                <a:lnTo>
                  <a:pt x="2610644" y="0"/>
                </a:lnTo>
                <a:lnTo>
                  <a:pt x="2610644" y="2253916"/>
                </a:lnTo>
                <a:lnTo>
                  <a:pt x="0" y="2253916"/>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5_自定义版式">
    <p:spTree>
      <p:nvGrpSpPr>
        <p:cNvPr id="1" name=""/>
        <p:cNvGrpSpPr/>
        <p:nvPr/>
      </p:nvGrpSpPr>
      <p:grpSpPr>
        <a:xfrm>
          <a:off x="0" y="0"/>
          <a:ext cx="0" cy="0"/>
          <a:chOff x="0" y="0"/>
          <a:chExt cx="0" cy="0"/>
        </a:xfrm>
      </p:grpSpPr>
      <p:sp>
        <p:nvSpPr>
          <p:cNvPr id="9" name="图片占位符 8"/>
          <p:cNvSpPr>
            <a:spLocks noGrp="1"/>
          </p:cNvSpPr>
          <p:nvPr>
            <p:ph type="pic" sz="quarter" idx="10"/>
          </p:nvPr>
        </p:nvSpPr>
        <p:spPr>
          <a:xfrm>
            <a:off x="3375232" y="2074434"/>
            <a:ext cx="5427024" cy="2871296"/>
          </a:xfrm>
          <a:custGeom>
            <a:avLst/>
            <a:gdLst>
              <a:gd name="connsiteX0" fmla="*/ 185601 w 4513943"/>
              <a:gd name="connsiteY0" fmla="*/ 0 h 2871296"/>
              <a:gd name="connsiteX1" fmla="*/ 4328342 w 4513943"/>
              <a:gd name="connsiteY1" fmla="*/ 0 h 2871296"/>
              <a:gd name="connsiteX2" fmla="*/ 4513943 w 4513943"/>
              <a:gd name="connsiteY2" fmla="*/ 185601 h 2871296"/>
              <a:gd name="connsiteX3" fmla="*/ 4513943 w 4513943"/>
              <a:gd name="connsiteY3" fmla="*/ 2685695 h 2871296"/>
              <a:gd name="connsiteX4" fmla="*/ 4328342 w 4513943"/>
              <a:gd name="connsiteY4" fmla="*/ 2871296 h 2871296"/>
              <a:gd name="connsiteX5" fmla="*/ 185601 w 4513943"/>
              <a:gd name="connsiteY5" fmla="*/ 2871296 h 2871296"/>
              <a:gd name="connsiteX6" fmla="*/ 0 w 4513943"/>
              <a:gd name="connsiteY6" fmla="*/ 2685695 h 2871296"/>
              <a:gd name="connsiteX7" fmla="*/ 0 w 4513943"/>
              <a:gd name="connsiteY7" fmla="*/ 185601 h 2871296"/>
              <a:gd name="connsiteX8" fmla="*/ 185601 w 4513943"/>
              <a:gd name="connsiteY8" fmla="*/ 0 h 287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13943" h="2871296">
                <a:moveTo>
                  <a:pt x="185601" y="0"/>
                </a:moveTo>
                <a:lnTo>
                  <a:pt x="4328342" y="0"/>
                </a:lnTo>
                <a:cubicBezTo>
                  <a:pt x="4430847" y="0"/>
                  <a:pt x="4513943" y="83096"/>
                  <a:pt x="4513943" y="185601"/>
                </a:cubicBezTo>
                <a:lnTo>
                  <a:pt x="4513943" y="2685695"/>
                </a:lnTo>
                <a:cubicBezTo>
                  <a:pt x="4513943" y="2788200"/>
                  <a:pt x="4430847" y="2871296"/>
                  <a:pt x="4328342" y="2871296"/>
                </a:cubicBezTo>
                <a:lnTo>
                  <a:pt x="185601" y="2871296"/>
                </a:lnTo>
                <a:cubicBezTo>
                  <a:pt x="83096" y="2871296"/>
                  <a:pt x="0" y="2788200"/>
                  <a:pt x="0" y="2685695"/>
                </a:cubicBezTo>
                <a:lnTo>
                  <a:pt x="0" y="185601"/>
                </a:lnTo>
                <a:cubicBezTo>
                  <a:pt x="0" y="83096"/>
                  <a:pt x="83096" y="0"/>
                  <a:pt x="185601" y="0"/>
                </a:cubicBez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1447800" y="2439315"/>
            <a:ext cx="2971800" cy="2832100"/>
          </a:xfrm>
          <a:custGeom>
            <a:avLst/>
            <a:gdLst>
              <a:gd name="connsiteX0" fmla="*/ 0 w 2971800"/>
              <a:gd name="connsiteY0" fmla="*/ 0 h 2832100"/>
              <a:gd name="connsiteX1" fmla="*/ 2971800 w 2971800"/>
              <a:gd name="connsiteY1" fmla="*/ 0 h 2832100"/>
              <a:gd name="connsiteX2" fmla="*/ 2971800 w 2971800"/>
              <a:gd name="connsiteY2" fmla="*/ 2832100 h 2832100"/>
              <a:gd name="connsiteX3" fmla="*/ 0 w 2971800"/>
              <a:gd name="connsiteY3" fmla="*/ 2832100 h 2832100"/>
            </a:gdLst>
            <a:ahLst/>
            <a:cxnLst>
              <a:cxn ang="0">
                <a:pos x="connsiteX0" y="connsiteY0"/>
              </a:cxn>
              <a:cxn ang="0">
                <a:pos x="connsiteX1" y="connsiteY1"/>
              </a:cxn>
              <a:cxn ang="0">
                <a:pos x="connsiteX2" y="connsiteY2"/>
              </a:cxn>
              <a:cxn ang="0">
                <a:pos x="connsiteX3" y="connsiteY3"/>
              </a:cxn>
            </a:cxnLst>
            <a:rect l="l" t="t" r="r" b="b"/>
            <a:pathLst>
              <a:path w="2971800" h="2832100">
                <a:moveTo>
                  <a:pt x="0" y="0"/>
                </a:moveTo>
                <a:lnTo>
                  <a:pt x="2971800" y="0"/>
                </a:lnTo>
                <a:lnTo>
                  <a:pt x="2971800" y="2832100"/>
                </a:lnTo>
                <a:lnTo>
                  <a:pt x="0" y="28321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1" name="图片占位符 10"/>
          <p:cNvSpPr>
            <a:spLocks noGrp="1"/>
          </p:cNvSpPr>
          <p:nvPr>
            <p:ph type="pic" sz="quarter" idx="11"/>
          </p:nvPr>
        </p:nvSpPr>
        <p:spPr>
          <a:xfrm>
            <a:off x="4606062" y="2439315"/>
            <a:ext cx="2971800" cy="2832100"/>
          </a:xfrm>
          <a:custGeom>
            <a:avLst/>
            <a:gdLst>
              <a:gd name="connsiteX0" fmla="*/ 0 w 2971800"/>
              <a:gd name="connsiteY0" fmla="*/ 0 h 2832100"/>
              <a:gd name="connsiteX1" fmla="*/ 2971800 w 2971800"/>
              <a:gd name="connsiteY1" fmla="*/ 0 h 2832100"/>
              <a:gd name="connsiteX2" fmla="*/ 2971800 w 2971800"/>
              <a:gd name="connsiteY2" fmla="*/ 2832100 h 2832100"/>
              <a:gd name="connsiteX3" fmla="*/ 0 w 2971800"/>
              <a:gd name="connsiteY3" fmla="*/ 2832100 h 2832100"/>
            </a:gdLst>
            <a:ahLst/>
            <a:cxnLst>
              <a:cxn ang="0">
                <a:pos x="connsiteX0" y="connsiteY0"/>
              </a:cxn>
              <a:cxn ang="0">
                <a:pos x="connsiteX1" y="connsiteY1"/>
              </a:cxn>
              <a:cxn ang="0">
                <a:pos x="connsiteX2" y="connsiteY2"/>
              </a:cxn>
              <a:cxn ang="0">
                <a:pos x="connsiteX3" y="connsiteY3"/>
              </a:cxn>
            </a:cxnLst>
            <a:rect l="l" t="t" r="r" b="b"/>
            <a:pathLst>
              <a:path w="2971800" h="2832100">
                <a:moveTo>
                  <a:pt x="0" y="0"/>
                </a:moveTo>
                <a:lnTo>
                  <a:pt x="2971800" y="0"/>
                </a:lnTo>
                <a:lnTo>
                  <a:pt x="2971800" y="2832100"/>
                </a:lnTo>
                <a:lnTo>
                  <a:pt x="0" y="28321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2" name="图片占位符 11"/>
          <p:cNvSpPr>
            <a:spLocks noGrp="1"/>
          </p:cNvSpPr>
          <p:nvPr>
            <p:ph type="pic" sz="quarter" idx="12"/>
          </p:nvPr>
        </p:nvSpPr>
        <p:spPr>
          <a:xfrm>
            <a:off x="7764324" y="2439315"/>
            <a:ext cx="2971800" cy="2832100"/>
          </a:xfrm>
          <a:custGeom>
            <a:avLst/>
            <a:gdLst>
              <a:gd name="connsiteX0" fmla="*/ 0 w 2971800"/>
              <a:gd name="connsiteY0" fmla="*/ 0 h 2832100"/>
              <a:gd name="connsiteX1" fmla="*/ 2971800 w 2971800"/>
              <a:gd name="connsiteY1" fmla="*/ 0 h 2832100"/>
              <a:gd name="connsiteX2" fmla="*/ 2971800 w 2971800"/>
              <a:gd name="connsiteY2" fmla="*/ 2832100 h 2832100"/>
              <a:gd name="connsiteX3" fmla="*/ 0 w 2971800"/>
              <a:gd name="connsiteY3" fmla="*/ 2832100 h 2832100"/>
            </a:gdLst>
            <a:ahLst/>
            <a:cxnLst>
              <a:cxn ang="0">
                <a:pos x="connsiteX0" y="connsiteY0"/>
              </a:cxn>
              <a:cxn ang="0">
                <a:pos x="connsiteX1" y="connsiteY1"/>
              </a:cxn>
              <a:cxn ang="0">
                <a:pos x="connsiteX2" y="connsiteY2"/>
              </a:cxn>
              <a:cxn ang="0">
                <a:pos x="connsiteX3" y="connsiteY3"/>
              </a:cxn>
            </a:cxnLst>
            <a:rect l="l" t="t" r="r" b="b"/>
            <a:pathLst>
              <a:path w="2971800" h="2832100">
                <a:moveTo>
                  <a:pt x="0" y="0"/>
                </a:moveTo>
                <a:lnTo>
                  <a:pt x="2971800" y="0"/>
                </a:lnTo>
                <a:lnTo>
                  <a:pt x="2971800" y="2832100"/>
                </a:lnTo>
                <a:lnTo>
                  <a:pt x="0" y="28321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4_自定义版式">
    <p:spTree>
      <p:nvGrpSpPr>
        <p:cNvPr id="1" name=""/>
        <p:cNvGrpSpPr/>
        <p:nvPr/>
      </p:nvGrpSpPr>
      <p:grpSpPr>
        <a:xfrm>
          <a:off x="0" y="0"/>
          <a:ext cx="0" cy="0"/>
          <a:chOff x="0" y="0"/>
          <a:chExt cx="0" cy="0"/>
        </a:xfrm>
      </p:grpSpPr>
      <p:sp>
        <p:nvSpPr>
          <p:cNvPr id="14" name="图片占位符 13"/>
          <p:cNvSpPr>
            <a:spLocks noGrp="1"/>
          </p:cNvSpPr>
          <p:nvPr>
            <p:ph type="pic" sz="quarter" idx="10"/>
          </p:nvPr>
        </p:nvSpPr>
        <p:spPr>
          <a:xfrm>
            <a:off x="1" y="3429000"/>
            <a:ext cx="2442027" cy="3429000"/>
          </a:xfrm>
          <a:custGeom>
            <a:avLst/>
            <a:gdLst>
              <a:gd name="connsiteX0" fmla="*/ 0 w 2442027"/>
              <a:gd name="connsiteY0" fmla="*/ 0 h 3429000"/>
              <a:gd name="connsiteX1" fmla="*/ 2442027 w 2442027"/>
              <a:gd name="connsiteY1" fmla="*/ 0 h 3429000"/>
              <a:gd name="connsiteX2" fmla="*/ 2442027 w 2442027"/>
              <a:gd name="connsiteY2" fmla="*/ 3429000 h 3429000"/>
              <a:gd name="connsiteX3" fmla="*/ 0 w 2442027"/>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442027" h="3429000">
                <a:moveTo>
                  <a:pt x="0" y="0"/>
                </a:moveTo>
                <a:lnTo>
                  <a:pt x="2442027" y="0"/>
                </a:lnTo>
                <a:lnTo>
                  <a:pt x="2442027" y="3429000"/>
                </a:lnTo>
                <a:lnTo>
                  <a:pt x="0" y="34290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5" name="图片占位符 14"/>
          <p:cNvSpPr>
            <a:spLocks noGrp="1"/>
          </p:cNvSpPr>
          <p:nvPr>
            <p:ph type="pic" sz="quarter" idx="11"/>
          </p:nvPr>
        </p:nvSpPr>
        <p:spPr>
          <a:xfrm>
            <a:off x="2437494" y="3429000"/>
            <a:ext cx="2442027" cy="3429000"/>
          </a:xfrm>
          <a:custGeom>
            <a:avLst/>
            <a:gdLst>
              <a:gd name="connsiteX0" fmla="*/ 0 w 2442027"/>
              <a:gd name="connsiteY0" fmla="*/ 0 h 3429000"/>
              <a:gd name="connsiteX1" fmla="*/ 2442027 w 2442027"/>
              <a:gd name="connsiteY1" fmla="*/ 0 h 3429000"/>
              <a:gd name="connsiteX2" fmla="*/ 2442027 w 2442027"/>
              <a:gd name="connsiteY2" fmla="*/ 3429000 h 3429000"/>
              <a:gd name="connsiteX3" fmla="*/ 0 w 2442027"/>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442027" h="3429000">
                <a:moveTo>
                  <a:pt x="0" y="0"/>
                </a:moveTo>
                <a:lnTo>
                  <a:pt x="2442027" y="0"/>
                </a:lnTo>
                <a:lnTo>
                  <a:pt x="2442027" y="3429000"/>
                </a:lnTo>
                <a:lnTo>
                  <a:pt x="0" y="34290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6" name="图片占位符 15"/>
          <p:cNvSpPr>
            <a:spLocks noGrp="1"/>
          </p:cNvSpPr>
          <p:nvPr>
            <p:ph type="pic" sz="quarter" idx="12"/>
          </p:nvPr>
        </p:nvSpPr>
        <p:spPr>
          <a:xfrm>
            <a:off x="4874987" y="3429000"/>
            <a:ext cx="2442027" cy="3429000"/>
          </a:xfrm>
          <a:custGeom>
            <a:avLst/>
            <a:gdLst>
              <a:gd name="connsiteX0" fmla="*/ 0 w 2442027"/>
              <a:gd name="connsiteY0" fmla="*/ 0 h 3429000"/>
              <a:gd name="connsiteX1" fmla="*/ 2442027 w 2442027"/>
              <a:gd name="connsiteY1" fmla="*/ 0 h 3429000"/>
              <a:gd name="connsiteX2" fmla="*/ 2442027 w 2442027"/>
              <a:gd name="connsiteY2" fmla="*/ 3429000 h 3429000"/>
              <a:gd name="connsiteX3" fmla="*/ 0 w 2442027"/>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442027" h="3429000">
                <a:moveTo>
                  <a:pt x="0" y="0"/>
                </a:moveTo>
                <a:lnTo>
                  <a:pt x="2442027" y="0"/>
                </a:lnTo>
                <a:lnTo>
                  <a:pt x="2442027" y="3429000"/>
                </a:lnTo>
                <a:lnTo>
                  <a:pt x="0" y="34290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7" name="图片占位符 16"/>
          <p:cNvSpPr>
            <a:spLocks noGrp="1"/>
          </p:cNvSpPr>
          <p:nvPr>
            <p:ph type="pic" sz="quarter" idx="13"/>
          </p:nvPr>
        </p:nvSpPr>
        <p:spPr>
          <a:xfrm>
            <a:off x="7312479" y="3429000"/>
            <a:ext cx="2442027" cy="3429000"/>
          </a:xfrm>
          <a:custGeom>
            <a:avLst/>
            <a:gdLst>
              <a:gd name="connsiteX0" fmla="*/ 0 w 2442027"/>
              <a:gd name="connsiteY0" fmla="*/ 0 h 3429000"/>
              <a:gd name="connsiteX1" fmla="*/ 2442027 w 2442027"/>
              <a:gd name="connsiteY1" fmla="*/ 0 h 3429000"/>
              <a:gd name="connsiteX2" fmla="*/ 2442027 w 2442027"/>
              <a:gd name="connsiteY2" fmla="*/ 3429000 h 3429000"/>
              <a:gd name="connsiteX3" fmla="*/ 0 w 2442027"/>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442027" h="3429000">
                <a:moveTo>
                  <a:pt x="0" y="0"/>
                </a:moveTo>
                <a:lnTo>
                  <a:pt x="2442027" y="0"/>
                </a:lnTo>
                <a:lnTo>
                  <a:pt x="2442027" y="3429000"/>
                </a:lnTo>
                <a:lnTo>
                  <a:pt x="0" y="34290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8" name="图片占位符 17"/>
          <p:cNvSpPr>
            <a:spLocks noGrp="1"/>
          </p:cNvSpPr>
          <p:nvPr>
            <p:ph type="pic" sz="quarter" idx="14"/>
          </p:nvPr>
        </p:nvSpPr>
        <p:spPr>
          <a:xfrm>
            <a:off x="9749974" y="3429000"/>
            <a:ext cx="2442027" cy="3429000"/>
          </a:xfrm>
          <a:custGeom>
            <a:avLst/>
            <a:gdLst>
              <a:gd name="connsiteX0" fmla="*/ 0 w 2442027"/>
              <a:gd name="connsiteY0" fmla="*/ 0 h 3429000"/>
              <a:gd name="connsiteX1" fmla="*/ 2442027 w 2442027"/>
              <a:gd name="connsiteY1" fmla="*/ 0 h 3429000"/>
              <a:gd name="connsiteX2" fmla="*/ 2442027 w 2442027"/>
              <a:gd name="connsiteY2" fmla="*/ 3429000 h 3429000"/>
              <a:gd name="connsiteX3" fmla="*/ 0 w 2442027"/>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2442027" h="3429000">
                <a:moveTo>
                  <a:pt x="0" y="0"/>
                </a:moveTo>
                <a:lnTo>
                  <a:pt x="2442027" y="0"/>
                </a:lnTo>
                <a:lnTo>
                  <a:pt x="2442027" y="3429000"/>
                </a:lnTo>
                <a:lnTo>
                  <a:pt x="0" y="3429000"/>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0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0" y="1"/>
            <a:ext cx="4064000" cy="5239656"/>
          </a:xfrm>
          <a:custGeom>
            <a:avLst/>
            <a:gdLst>
              <a:gd name="connsiteX0" fmla="*/ 0 w 4064000"/>
              <a:gd name="connsiteY0" fmla="*/ 0 h 5239656"/>
              <a:gd name="connsiteX1" fmla="*/ 4064000 w 4064000"/>
              <a:gd name="connsiteY1" fmla="*/ 0 h 5239656"/>
              <a:gd name="connsiteX2" fmla="*/ 4064000 w 4064000"/>
              <a:gd name="connsiteY2" fmla="*/ 5239656 h 5239656"/>
              <a:gd name="connsiteX3" fmla="*/ 0 w 4064000"/>
              <a:gd name="connsiteY3" fmla="*/ 5239656 h 5239656"/>
            </a:gdLst>
            <a:ahLst/>
            <a:cxnLst>
              <a:cxn ang="0">
                <a:pos x="connsiteX0" y="connsiteY0"/>
              </a:cxn>
              <a:cxn ang="0">
                <a:pos x="connsiteX1" y="connsiteY1"/>
              </a:cxn>
              <a:cxn ang="0">
                <a:pos x="connsiteX2" y="connsiteY2"/>
              </a:cxn>
              <a:cxn ang="0">
                <a:pos x="connsiteX3" y="connsiteY3"/>
              </a:cxn>
            </a:cxnLst>
            <a:rect l="l" t="t" r="r" b="b"/>
            <a:pathLst>
              <a:path w="4064000" h="5239656">
                <a:moveTo>
                  <a:pt x="0" y="0"/>
                </a:moveTo>
                <a:lnTo>
                  <a:pt x="4064000" y="0"/>
                </a:lnTo>
                <a:lnTo>
                  <a:pt x="4064000" y="5239656"/>
                </a:lnTo>
                <a:lnTo>
                  <a:pt x="0" y="5239656"/>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1" name="图片占位符 10"/>
          <p:cNvSpPr>
            <a:spLocks noGrp="1"/>
          </p:cNvSpPr>
          <p:nvPr>
            <p:ph type="pic" sz="quarter" idx="11"/>
          </p:nvPr>
        </p:nvSpPr>
        <p:spPr>
          <a:xfrm>
            <a:off x="4064000" y="1"/>
            <a:ext cx="4064000" cy="5239656"/>
          </a:xfrm>
          <a:custGeom>
            <a:avLst/>
            <a:gdLst>
              <a:gd name="connsiteX0" fmla="*/ 0 w 4064000"/>
              <a:gd name="connsiteY0" fmla="*/ 0 h 5239656"/>
              <a:gd name="connsiteX1" fmla="*/ 4064000 w 4064000"/>
              <a:gd name="connsiteY1" fmla="*/ 0 h 5239656"/>
              <a:gd name="connsiteX2" fmla="*/ 4064000 w 4064000"/>
              <a:gd name="connsiteY2" fmla="*/ 5239656 h 5239656"/>
              <a:gd name="connsiteX3" fmla="*/ 0 w 4064000"/>
              <a:gd name="connsiteY3" fmla="*/ 5239656 h 5239656"/>
            </a:gdLst>
            <a:ahLst/>
            <a:cxnLst>
              <a:cxn ang="0">
                <a:pos x="connsiteX0" y="connsiteY0"/>
              </a:cxn>
              <a:cxn ang="0">
                <a:pos x="connsiteX1" y="connsiteY1"/>
              </a:cxn>
              <a:cxn ang="0">
                <a:pos x="connsiteX2" y="connsiteY2"/>
              </a:cxn>
              <a:cxn ang="0">
                <a:pos x="connsiteX3" y="connsiteY3"/>
              </a:cxn>
            </a:cxnLst>
            <a:rect l="l" t="t" r="r" b="b"/>
            <a:pathLst>
              <a:path w="4064000" h="5239656">
                <a:moveTo>
                  <a:pt x="0" y="0"/>
                </a:moveTo>
                <a:lnTo>
                  <a:pt x="4064000" y="0"/>
                </a:lnTo>
                <a:lnTo>
                  <a:pt x="4064000" y="5239656"/>
                </a:lnTo>
                <a:lnTo>
                  <a:pt x="0" y="5239656"/>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2" name="图片占位符 11"/>
          <p:cNvSpPr>
            <a:spLocks noGrp="1"/>
          </p:cNvSpPr>
          <p:nvPr>
            <p:ph type="pic" sz="quarter" idx="12"/>
          </p:nvPr>
        </p:nvSpPr>
        <p:spPr>
          <a:xfrm>
            <a:off x="8128000" y="1"/>
            <a:ext cx="4064000" cy="5239656"/>
          </a:xfrm>
          <a:custGeom>
            <a:avLst/>
            <a:gdLst>
              <a:gd name="connsiteX0" fmla="*/ 0 w 4064000"/>
              <a:gd name="connsiteY0" fmla="*/ 0 h 5239656"/>
              <a:gd name="connsiteX1" fmla="*/ 4064000 w 4064000"/>
              <a:gd name="connsiteY1" fmla="*/ 0 h 5239656"/>
              <a:gd name="connsiteX2" fmla="*/ 4064000 w 4064000"/>
              <a:gd name="connsiteY2" fmla="*/ 5239656 h 5239656"/>
              <a:gd name="connsiteX3" fmla="*/ 0 w 4064000"/>
              <a:gd name="connsiteY3" fmla="*/ 5239656 h 5239656"/>
            </a:gdLst>
            <a:ahLst/>
            <a:cxnLst>
              <a:cxn ang="0">
                <a:pos x="connsiteX0" y="connsiteY0"/>
              </a:cxn>
              <a:cxn ang="0">
                <a:pos x="connsiteX1" y="connsiteY1"/>
              </a:cxn>
              <a:cxn ang="0">
                <a:pos x="connsiteX2" y="connsiteY2"/>
              </a:cxn>
              <a:cxn ang="0">
                <a:pos x="connsiteX3" y="connsiteY3"/>
              </a:cxn>
            </a:cxnLst>
            <a:rect l="l" t="t" r="r" b="b"/>
            <a:pathLst>
              <a:path w="4064000" h="5239656">
                <a:moveTo>
                  <a:pt x="0" y="0"/>
                </a:moveTo>
                <a:lnTo>
                  <a:pt x="4064000" y="0"/>
                </a:lnTo>
                <a:lnTo>
                  <a:pt x="4064000" y="5239656"/>
                </a:lnTo>
                <a:lnTo>
                  <a:pt x="0" y="5239656"/>
                </a:lnTo>
                <a:close/>
              </a:path>
            </a:pathLst>
          </a:custGeom>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6_自定义版式">
    <p:spTree>
      <p:nvGrpSpPr>
        <p:cNvPr id="1" name=""/>
        <p:cNvGrpSpPr/>
        <p:nvPr/>
      </p:nvGrpSpPr>
      <p:grpSpPr>
        <a:xfrm>
          <a:off x="0" y="0"/>
          <a:ext cx="0" cy="0"/>
          <a:chOff x="0" y="0"/>
          <a:chExt cx="0" cy="0"/>
        </a:xfrm>
      </p:grpSpPr>
      <p:sp>
        <p:nvSpPr>
          <p:cNvPr id="10" name="图片占位符 9"/>
          <p:cNvSpPr>
            <a:spLocks noGrp="1"/>
          </p:cNvSpPr>
          <p:nvPr>
            <p:ph type="pic" sz="quarter" idx="10"/>
          </p:nvPr>
        </p:nvSpPr>
        <p:spPr>
          <a:xfrm>
            <a:off x="855661" y="3409480"/>
            <a:ext cx="2556000" cy="3456000"/>
          </a:xfrm>
          <a:custGeom>
            <a:avLst/>
            <a:gdLst>
              <a:gd name="connsiteX0" fmla="*/ 0 w 2556000"/>
              <a:gd name="connsiteY0" fmla="*/ 0 h 3456000"/>
              <a:gd name="connsiteX1" fmla="*/ 2556000 w 2556000"/>
              <a:gd name="connsiteY1" fmla="*/ 0 h 3456000"/>
              <a:gd name="connsiteX2" fmla="*/ 2556000 w 2556000"/>
              <a:gd name="connsiteY2" fmla="*/ 3456000 h 3456000"/>
              <a:gd name="connsiteX3" fmla="*/ 0 w 2556000"/>
              <a:gd name="connsiteY3" fmla="*/ 3456000 h 3456000"/>
            </a:gdLst>
            <a:ahLst/>
            <a:cxnLst>
              <a:cxn ang="0">
                <a:pos x="connsiteX0" y="connsiteY0"/>
              </a:cxn>
              <a:cxn ang="0">
                <a:pos x="connsiteX1" y="connsiteY1"/>
              </a:cxn>
              <a:cxn ang="0">
                <a:pos x="connsiteX2" y="connsiteY2"/>
              </a:cxn>
              <a:cxn ang="0">
                <a:pos x="connsiteX3" y="connsiteY3"/>
              </a:cxn>
            </a:cxnLst>
            <a:rect l="l" t="t" r="r" b="b"/>
            <a:pathLst>
              <a:path w="2556000" h="3456000">
                <a:moveTo>
                  <a:pt x="0" y="0"/>
                </a:moveTo>
                <a:lnTo>
                  <a:pt x="2556000" y="0"/>
                </a:lnTo>
                <a:lnTo>
                  <a:pt x="2556000" y="3456000"/>
                </a:lnTo>
                <a:lnTo>
                  <a:pt x="0" y="3456000"/>
                </a:lnTo>
                <a:close/>
              </a:path>
            </a:pathLst>
          </a:custGeom>
          <a:effectLst>
            <a:innerShdw blurRad="114300">
              <a:prstClr val="black"/>
            </a:innerShdw>
          </a:effectLst>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1" name="图片占位符 10"/>
          <p:cNvSpPr>
            <a:spLocks noGrp="1"/>
          </p:cNvSpPr>
          <p:nvPr>
            <p:ph type="pic" sz="quarter" idx="11"/>
          </p:nvPr>
        </p:nvSpPr>
        <p:spPr>
          <a:xfrm>
            <a:off x="4825205" y="3409480"/>
            <a:ext cx="2556000" cy="3456000"/>
          </a:xfrm>
          <a:custGeom>
            <a:avLst/>
            <a:gdLst>
              <a:gd name="connsiteX0" fmla="*/ 0 w 2556000"/>
              <a:gd name="connsiteY0" fmla="*/ 0 h 3456000"/>
              <a:gd name="connsiteX1" fmla="*/ 2556000 w 2556000"/>
              <a:gd name="connsiteY1" fmla="*/ 0 h 3456000"/>
              <a:gd name="connsiteX2" fmla="*/ 2556000 w 2556000"/>
              <a:gd name="connsiteY2" fmla="*/ 3456000 h 3456000"/>
              <a:gd name="connsiteX3" fmla="*/ 0 w 2556000"/>
              <a:gd name="connsiteY3" fmla="*/ 3456000 h 3456000"/>
            </a:gdLst>
            <a:ahLst/>
            <a:cxnLst>
              <a:cxn ang="0">
                <a:pos x="connsiteX0" y="connsiteY0"/>
              </a:cxn>
              <a:cxn ang="0">
                <a:pos x="connsiteX1" y="connsiteY1"/>
              </a:cxn>
              <a:cxn ang="0">
                <a:pos x="connsiteX2" y="connsiteY2"/>
              </a:cxn>
              <a:cxn ang="0">
                <a:pos x="connsiteX3" y="connsiteY3"/>
              </a:cxn>
            </a:cxnLst>
            <a:rect l="l" t="t" r="r" b="b"/>
            <a:pathLst>
              <a:path w="2556000" h="3456000">
                <a:moveTo>
                  <a:pt x="0" y="0"/>
                </a:moveTo>
                <a:lnTo>
                  <a:pt x="2556000" y="0"/>
                </a:lnTo>
                <a:lnTo>
                  <a:pt x="2556000" y="3456000"/>
                </a:lnTo>
                <a:lnTo>
                  <a:pt x="0" y="3456000"/>
                </a:lnTo>
                <a:close/>
              </a:path>
            </a:pathLst>
          </a:custGeom>
          <a:effectLst>
            <a:innerShdw blurRad="114300">
              <a:prstClr val="black"/>
            </a:innerShdw>
          </a:effectLst>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
        <p:nvSpPr>
          <p:cNvPr id="12" name="图片占位符 11"/>
          <p:cNvSpPr>
            <a:spLocks noGrp="1"/>
          </p:cNvSpPr>
          <p:nvPr>
            <p:ph type="pic" sz="quarter" idx="12"/>
          </p:nvPr>
        </p:nvSpPr>
        <p:spPr>
          <a:xfrm>
            <a:off x="8782049" y="3409480"/>
            <a:ext cx="2556000" cy="3456000"/>
          </a:xfrm>
          <a:custGeom>
            <a:avLst/>
            <a:gdLst>
              <a:gd name="connsiteX0" fmla="*/ 0 w 2556000"/>
              <a:gd name="connsiteY0" fmla="*/ 0 h 3456000"/>
              <a:gd name="connsiteX1" fmla="*/ 2556000 w 2556000"/>
              <a:gd name="connsiteY1" fmla="*/ 0 h 3456000"/>
              <a:gd name="connsiteX2" fmla="*/ 2556000 w 2556000"/>
              <a:gd name="connsiteY2" fmla="*/ 3456000 h 3456000"/>
              <a:gd name="connsiteX3" fmla="*/ 0 w 2556000"/>
              <a:gd name="connsiteY3" fmla="*/ 3456000 h 3456000"/>
            </a:gdLst>
            <a:ahLst/>
            <a:cxnLst>
              <a:cxn ang="0">
                <a:pos x="connsiteX0" y="connsiteY0"/>
              </a:cxn>
              <a:cxn ang="0">
                <a:pos x="connsiteX1" y="connsiteY1"/>
              </a:cxn>
              <a:cxn ang="0">
                <a:pos x="connsiteX2" y="connsiteY2"/>
              </a:cxn>
              <a:cxn ang="0">
                <a:pos x="connsiteX3" y="connsiteY3"/>
              </a:cxn>
            </a:cxnLst>
            <a:rect l="l" t="t" r="r" b="b"/>
            <a:pathLst>
              <a:path w="2556000" h="3456000">
                <a:moveTo>
                  <a:pt x="0" y="0"/>
                </a:moveTo>
                <a:lnTo>
                  <a:pt x="2556000" y="0"/>
                </a:lnTo>
                <a:lnTo>
                  <a:pt x="2556000" y="3456000"/>
                </a:lnTo>
                <a:lnTo>
                  <a:pt x="0" y="3456000"/>
                </a:lnTo>
                <a:close/>
              </a:path>
            </a:pathLst>
          </a:custGeom>
          <a:effectLst>
            <a:innerShdw blurRad="114300">
              <a:prstClr val="black"/>
            </a:innerShdw>
          </a:effectLst>
        </p:spPr>
        <p:txBody>
          <a:bodyPr wrap="square">
            <a:noAutofit/>
          </a:bodyPr>
          <a:lstStyle>
            <a:lvl1pPr>
              <a:defRPr>
                <a:latin typeface="思源黑体 CN Normal" panose="020B0400000000000000" pitchFamily="34" charset="-122"/>
                <a:ea typeface="思源黑体 CN Normal" panose="020B0400000000000000" pitchFamily="34" charset="-122"/>
              </a:defRPr>
            </a:lvl1p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文本框 1"/>
          <p:cNvSpPr txBox="1"/>
          <p:nvPr userDrawn="1"/>
        </p:nvSpPr>
        <p:spPr>
          <a:xfrm>
            <a:off x="4318000" y="2971800"/>
            <a:ext cx="3556000" cy="229870"/>
          </a:xfrm>
          <a:prstGeom prst="rect">
            <a:avLst/>
          </a:prstGeom>
          <a:noFill/>
        </p:spPr>
        <p:txBody>
          <a:bodyPr wrap="square" rtlCol="0">
            <a:spAutoFit/>
          </a:bodyPr>
          <a:lstStyle/>
          <a:p>
            <a:pPr fontAlgn="auto">
              <a:spcBef>
                <a:spcPts val="0"/>
              </a:spcBef>
              <a:spcAft>
                <a:spcPts val="0"/>
              </a:spcAft>
            </a:pPr>
            <a:r>
              <a:rPr lang="zh-CN" altLang="en-US" sz="300" dirty="0">
                <a:solidFill>
                  <a:prstClr val="white">
                    <a:alpha val="0"/>
                  </a:prstClr>
                </a:solidFill>
                <a:latin typeface="思源黑体 CN Normal" panose="020B0400000000000000" pitchFamily="34" charset="-122"/>
                <a:ea typeface="思源黑体 CN Normal" panose="020B0400000000000000" pitchFamily="34" charset="-122"/>
                <a:sym typeface="+mn-ea"/>
              </a:rPr>
              <a:t>感谢您下载包图网平台上提供的</a:t>
            </a:r>
            <a:r>
              <a:rPr lang="en-US" altLang="zh-CN" sz="300" dirty="0">
                <a:solidFill>
                  <a:prstClr val="white">
                    <a:alpha val="0"/>
                  </a:prstClr>
                </a:solidFill>
                <a:latin typeface="思源黑体 CN Normal" panose="020B0400000000000000" pitchFamily="34" charset="-122"/>
                <a:ea typeface="思源黑体 CN Normal" panose="020B0400000000000000" pitchFamily="34" charset="-122"/>
                <a:sym typeface="+mn-ea"/>
              </a:rPr>
              <a:t>PPT</a:t>
            </a:r>
            <a:r>
              <a:rPr lang="zh-CN" altLang="en-US" sz="300" dirty="0">
                <a:solidFill>
                  <a:prstClr val="white">
                    <a:alpha val="0"/>
                  </a:prstClr>
                </a:solidFill>
                <a:latin typeface="思源黑体 CN Normal" panose="020B0400000000000000" pitchFamily="34" charset="-122"/>
                <a:ea typeface="思源黑体 CN Normal" panose="020B0400000000000000" pitchFamily="34" charset="-122"/>
                <a:sym typeface="+mn-ea"/>
              </a:rPr>
              <a:t>作品，为了您和包图网以及原创作者的利益，请勿复制、传播、销售，否则将承担法律责任！包图网将对作品进行维权，按照传播下载次数进行十倍的索取赔偿！</a:t>
            </a:r>
            <a:endParaRPr lang="zh-CN" altLang="en-US" sz="300" dirty="0">
              <a:solidFill>
                <a:prstClr val="white">
                  <a:alpha val="0"/>
                </a:prstClr>
              </a:solidFill>
              <a:latin typeface="思源黑体 CN Normal" panose="020B0400000000000000" pitchFamily="34" charset="-122"/>
              <a:ea typeface="思源黑体 CN Normal" panose="020B0400000000000000" pitchFamily="34" charset="-122"/>
              <a:sym typeface="+mn-ea"/>
            </a:endParaRPr>
          </a:p>
          <a:p>
            <a:pPr fontAlgn="auto">
              <a:spcBef>
                <a:spcPts val="0"/>
              </a:spcBef>
              <a:spcAft>
                <a:spcPts val="0"/>
              </a:spcAft>
            </a:pPr>
            <a:r>
              <a:rPr lang="en-US" altLang="zh-CN" sz="600" dirty="0">
                <a:solidFill>
                  <a:prstClr val="white">
                    <a:alpha val="0"/>
                  </a:prstClr>
                </a:solidFill>
                <a:latin typeface="思源黑体 CN Normal" panose="020B0400000000000000" pitchFamily="34" charset="-122"/>
                <a:ea typeface="思源黑体 CN Normal" panose="020B0400000000000000" pitchFamily="34" charset="-122"/>
                <a:sym typeface="+mn-ea"/>
              </a:rPr>
              <a:t>ibaotu.com</a:t>
            </a:r>
            <a:endParaRPr lang="en-US" altLang="zh-CN" sz="600" dirty="0">
              <a:solidFill>
                <a:prstClr val="white">
                  <a:alpha val="0"/>
                </a:prstClr>
              </a:solidFill>
              <a:latin typeface="思源黑体 CN Normal" panose="020B0400000000000000" pitchFamily="34" charset="-122"/>
              <a:ea typeface="思源黑体 CN Normal" panose="020B0400000000000000" pitchFamily="34" charset="-122"/>
              <a:sym typeface="+mn-ea"/>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2.xml"/><Relationship Id="rId5" Type="http://schemas.openxmlformats.org/officeDocument/2006/relationships/tags" Target="../tags/tag14.xml"/><Relationship Id="rId4" Type="http://schemas.openxmlformats.org/officeDocument/2006/relationships/image" Target="../media/image9.jpeg"/><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1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3.xml"/><Relationship Id="rId2" Type="http://schemas.openxmlformats.org/officeDocument/2006/relationships/tags" Target="../tags/tag16.xml"/><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3.xml"/><Relationship Id="rId2" Type="http://schemas.openxmlformats.org/officeDocument/2006/relationships/tags" Target="../tags/tag18.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11.png"/><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tags" Target="../tags/tag6.xml"/><Relationship Id="rId6" Type="http://schemas.openxmlformats.org/officeDocument/2006/relationships/image" Target="../media/image5.jpeg"/><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8.xml"/><Relationship Id="rId2" Type="http://schemas.openxmlformats.org/officeDocument/2006/relationships/image" Target="../media/image6.jpeg"/><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10.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3" name="矩形 2"/>
          <p:cNvSpPr/>
          <p:nvPr/>
        </p:nvSpPr>
        <p:spPr>
          <a:xfrm>
            <a:off x="0" y="-12699"/>
            <a:ext cx="5441984" cy="6903812"/>
          </a:xfrm>
          <a:custGeom>
            <a:avLst/>
            <a:gdLst>
              <a:gd name="connsiteX0" fmla="*/ 0 w 5441984"/>
              <a:gd name="connsiteY0" fmla="*/ 0 h 6903812"/>
              <a:gd name="connsiteX1" fmla="*/ 5441984 w 5441984"/>
              <a:gd name="connsiteY1" fmla="*/ 0 h 6903812"/>
              <a:gd name="connsiteX2" fmla="*/ 5441984 w 5441984"/>
              <a:gd name="connsiteY2" fmla="*/ 6903812 h 6903812"/>
              <a:gd name="connsiteX3" fmla="*/ 0 w 5441984"/>
              <a:gd name="connsiteY3" fmla="*/ 6903812 h 6903812"/>
              <a:gd name="connsiteX4" fmla="*/ 0 w 5441984"/>
              <a:gd name="connsiteY4" fmla="*/ 0 h 6903812"/>
              <a:gd name="connsiteX0-1" fmla="*/ 0 w 5441984"/>
              <a:gd name="connsiteY0-2" fmla="*/ 0 h 6903812"/>
              <a:gd name="connsiteX1-3" fmla="*/ 5441984 w 5441984"/>
              <a:gd name="connsiteY1-4" fmla="*/ 0 h 6903812"/>
              <a:gd name="connsiteX2-5" fmla="*/ 0 w 5441984"/>
              <a:gd name="connsiteY2-6" fmla="*/ 6903812 h 6903812"/>
              <a:gd name="connsiteX3-7" fmla="*/ 0 w 5441984"/>
              <a:gd name="connsiteY3-8" fmla="*/ 0 h 6903812"/>
            </a:gdLst>
            <a:ahLst/>
            <a:cxnLst>
              <a:cxn ang="0">
                <a:pos x="connsiteX0-1" y="connsiteY0-2"/>
              </a:cxn>
              <a:cxn ang="0">
                <a:pos x="connsiteX1-3" y="connsiteY1-4"/>
              </a:cxn>
              <a:cxn ang="0">
                <a:pos x="connsiteX2-5" y="connsiteY2-6"/>
              </a:cxn>
              <a:cxn ang="0">
                <a:pos x="connsiteX3-7" y="connsiteY3-8"/>
              </a:cxn>
            </a:cxnLst>
            <a:rect l="l" t="t" r="r" b="b"/>
            <a:pathLst>
              <a:path w="5441984" h="6903812">
                <a:moveTo>
                  <a:pt x="0" y="0"/>
                </a:moveTo>
                <a:lnTo>
                  <a:pt x="5441984" y="0"/>
                </a:lnTo>
                <a:lnTo>
                  <a:pt x="0" y="6903812"/>
                </a:lnTo>
                <a:lnTo>
                  <a:pt x="0"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5" name="Freeform 50"/>
          <p:cNvSpPr/>
          <p:nvPr/>
        </p:nvSpPr>
        <p:spPr bwMode="auto">
          <a:xfrm>
            <a:off x="8176553" y="-1149041"/>
            <a:ext cx="4025900" cy="6323331"/>
          </a:xfrm>
          <a:custGeom>
            <a:avLst/>
            <a:gdLst>
              <a:gd name="connsiteX0" fmla="*/ 6340 w 6340"/>
              <a:gd name="connsiteY0" fmla="*/ 48 h 9958"/>
              <a:gd name="connsiteX1" fmla="*/ 0 w 6340"/>
              <a:gd name="connsiteY1" fmla="*/ 0 h 9958"/>
              <a:gd name="connsiteX2" fmla="*/ 6340 w 6340"/>
              <a:gd name="connsiteY2" fmla="*/ 9958 h 9958"/>
              <a:gd name="connsiteX3" fmla="*/ 6340 w 6340"/>
              <a:gd name="connsiteY3" fmla="*/ 48 h 9958"/>
            </a:gdLst>
            <a:ahLst/>
            <a:cxnLst>
              <a:cxn ang="0">
                <a:pos x="connsiteX0" y="connsiteY0"/>
              </a:cxn>
              <a:cxn ang="0">
                <a:pos x="connsiteX1" y="connsiteY1"/>
              </a:cxn>
              <a:cxn ang="0">
                <a:pos x="connsiteX2" y="connsiteY2"/>
              </a:cxn>
              <a:cxn ang="0">
                <a:pos x="connsiteX3" y="connsiteY3"/>
              </a:cxn>
            </a:cxnLst>
            <a:rect l="0" t="0" r="r" b="b"/>
            <a:pathLst>
              <a:path w="6340" h="9958">
                <a:moveTo>
                  <a:pt x="6340" y="48"/>
                </a:moveTo>
                <a:lnTo>
                  <a:pt x="0" y="0"/>
                </a:lnTo>
                <a:lnTo>
                  <a:pt x="6340" y="9958"/>
                </a:lnTo>
                <a:lnTo>
                  <a:pt x="6340" y="48"/>
                </a:lnTo>
                <a:close/>
              </a:path>
            </a:pathLst>
          </a:custGeom>
          <a:solidFill>
            <a:schemeClr val="bg1">
              <a:alpha val="40000"/>
            </a:schemeClr>
          </a:solid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7" name="任意多边形: 形状 71"/>
          <p:cNvSpPr/>
          <p:nvPr/>
        </p:nvSpPr>
        <p:spPr bwMode="auto">
          <a:xfrm>
            <a:off x="1" y="-12699"/>
            <a:ext cx="5039628" cy="6870700"/>
          </a:xfrm>
          <a:custGeom>
            <a:avLst/>
            <a:gdLst>
              <a:gd name="connsiteX0" fmla="*/ 1753354 w 5039628"/>
              <a:gd name="connsiteY0" fmla="*/ 0 h 6870700"/>
              <a:gd name="connsiteX1" fmla="*/ 2802063 w 5039628"/>
              <a:gd name="connsiteY1" fmla="*/ 0 h 6870700"/>
              <a:gd name="connsiteX2" fmla="*/ 5039628 w 5039628"/>
              <a:gd name="connsiteY2" fmla="*/ 6870700 h 6870700"/>
              <a:gd name="connsiteX3" fmla="*/ 0 w 5039628"/>
              <a:gd name="connsiteY3" fmla="*/ 6870700 h 6870700"/>
            </a:gdLst>
            <a:ahLst/>
            <a:cxnLst>
              <a:cxn ang="0">
                <a:pos x="connsiteX0" y="connsiteY0"/>
              </a:cxn>
              <a:cxn ang="0">
                <a:pos x="connsiteX1" y="connsiteY1"/>
              </a:cxn>
              <a:cxn ang="0">
                <a:pos x="connsiteX2" y="connsiteY2"/>
              </a:cxn>
              <a:cxn ang="0">
                <a:pos x="connsiteX3" y="connsiteY3"/>
              </a:cxn>
            </a:cxnLst>
            <a:rect l="l" t="t" r="r" b="b"/>
            <a:pathLst>
              <a:path w="5039628" h="6870700">
                <a:moveTo>
                  <a:pt x="1753354" y="0"/>
                </a:moveTo>
                <a:lnTo>
                  <a:pt x="2802063" y="0"/>
                </a:lnTo>
                <a:lnTo>
                  <a:pt x="5039628" y="6870700"/>
                </a:lnTo>
                <a:lnTo>
                  <a:pt x="0" y="6870700"/>
                </a:lnTo>
                <a:close/>
              </a:path>
            </a:pathLst>
          </a:custGeom>
          <a:solidFill>
            <a:schemeClr val="accent2">
              <a:lumMod val="75000"/>
              <a:alpha val="90000"/>
            </a:schemeClr>
          </a:solidFill>
          <a:ln>
            <a:noFill/>
          </a:ln>
        </p:spPr>
        <p:txBody>
          <a:bodyPr vert="horz" wrap="square" lIns="91440" tIns="45720" rIns="91440" bIns="45720" numCol="1" anchor="t" anchorCtr="0" compatLnSpc="1">
            <a:noAutofit/>
          </a:bodyPr>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任意多边形: 形状 77"/>
          <p:cNvSpPr/>
          <p:nvPr/>
        </p:nvSpPr>
        <p:spPr>
          <a:xfrm rot="19507267">
            <a:off x="2506463" y="32172"/>
            <a:ext cx="8272473" cy="9709508"/>
          </a:xfrm>
          <a:custGeom>
            <a:avLst/>
            <a:gdLst>
              <a:gd name="connsiteX0" fmla="*/ 8272473 w 8272473"/>
              <a:gd name="connsiteY0" fmla="*/ 1765456 h 9709508"/>
              <a:gd name="connsiteX1" fmla="*/ 8264044 w 8272473"/>
              <a:gd name="connsiteY1" fmla="*/ 2523401 h 9709508"/>
              <a:gd name="connsiteX2" fmla="*/ 8030041 w 8272473"/>
              <a:gd name="connsiteY2" fmla="*/ 8418382 h 9709508"/>
              <a:gd name="connsiteX3" fmla="*/ 8010618 w 8272473"/>
              <a:gd name="connsiteY3" fmla="*/ 9178496 h 9709508"/>
              <a:gd name="connsiteX4" fmla="*/ 7640469 w 8272473"/>
              <a:gd name="connsiteY4" fmla="*/ 9709508 h 9709508"/>
              <a:gd name="connsiteX5" fmla="*/ 1113760 w 8272473"/>
              <a:gd name="connsiteY5" fmla="*/ 5159988 h 9709508"/>
              <a:gd name="connsiteX6" fmla="*/ 0 w 8272473"/>
              <a:gd name="connsiteY6" fmla="*/ 1869783 h 9709508"/>
              <a:gd name="connsiteX7" fmla="*/ 5739762 w 8272473"/>
              <a:gd name="connsiteY7" fmla="*/ 0 h 970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72473" h="9709508">
                <a:moveTo>
                  <a:pt x="8272473" y="1765456"/>
                </a:moveTo>
                <a:lnTo>
                  <a:pt x="8264044" y="2523401"/>
                </a:lnTo>
                <a:cubicBezTo>
                  <a:pt x="8222992" y="4514359"/>
                  <a:pt x="8093262" y="6443002"/>
                  <a:pt x="8030041" y="8418382"/>
                </a:cubicBezTo>
                <a:lnTo>
                  <a:pt x="8010618" y="9178496"/>
                </a:lnTo>
                <a:lnTo>
                  <a:pt x="7640469" y="9709508"/>
                </a:lnTo>
                <a:lnTo>
                  <a:pt x="1113760" y="5159988"/>
                </a:lnTo>
                <a:lnTo>
                  <a:pt x="0" y="1869783"/>
                </a:lnTo>
                <a:lnTo>
                  <a:pt x="5739762" y="0"/>
                </a:lnTo>
                <a:close/>
              </a:path>
            </a:pathLst>
          </a:custGeom>
          <a:solidFill>
            <a:schemeClr val="bg1">
              <a:alpha val="74000"/>
            </a:schemeClr>
          </a:solidFill>
          <a:ln>
            <a:noFill/>
          </a:ln>
          <a:effectLst>
            <a:outerShdw blurRad="215900" dist="635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9" name="Freeform 60"/>
          <p:cNvSpPr>
            <a:spLocks noEditPoints="1"/>
          </p:cNvSpPr>
          <p:nvPr/>
        </p:nvSpPr>
        <p:spPr bwMode="auto">
          <a:xfrm>
            <a:off x="5251451" y="2355850"/>
            <a:ext cx="1689100" cy="2139951"/>
          </a:xfrm>
          <a:custGeom>
            <a:avLst/>
            <a:gdLst>
              <a:gd name="T0" fmla="*/ 1064 w 1064"/>
              <a:gd name="T1" fmla="*/ 0 h 1348"/>
              <a:gd name="T2" fmla="*/ 0 w 1064"/>
              <a:gd name="T3" fmla="*/ 0 h 1348"/>
              <a:gd name="T4" fmla="*/ 0 w 1064"/>
              <a:gd name="T5" fmla="*/ 1348 h 1348"/>
              <a:gd name="T6" fmla="*/ 19 w 1064"/>
              <a:gd name="T7" fmla="*/ 1348 h 1348"/>
              <a:gd name="T8" fmla="*/ 1064 w 1064"/>
              <a:gd name="T9" fmla="*/ 0 h 1348"/>
              <a:gd name="T10" fmla="*/ 1064 w 1064"/>
              <a:gd name="T11" fmla="*/ 0 h 1348"/>
              <a:gd name="T12" fmla="*/ 1064 w 1064"/>
              <a:gd name="T13" fmla="*/ 0 h 1348"/>
            </a:gdLst>
            <a:ahLst/>
            <a:cxnLst>
              <a:cxn ang="0">
                <a:pos x="T0" y="T1"/>
              </a:cxn>
              <a:cxn ang="0">
                <a:pos x="T2" y="T3"/>
              </a:cxn>
              <a:cxn ang="0">
                <a:pos x="T4" y="T5"/>
              </a:cxn>
              <a:cxn ang="0">
                <a:pos x="T6" y="T7"/>
              </a:cxn>
              <a:cxn ang="0">
                <a:pos x="T8" y="T9"/>
              </a:cxn>
              <a:cxn ang="0">
                <a:pos x="T10" y="T11"/>
              </a:cxn>
              <a:cxn ang="0">
                <a:pos x="T12" y="T13"/>
              </a:cxn>
            </a:cxnLst>
            <a:rect l="0" t="0" r="r" b="b"/>
            <a:pathLst>
              <a:path w="1064" h="1348">
                <a:moveTo>
                  <a:pt x="1064" y="0"/>
                </a:moveTo>
                <a:lnTo>
                  <a:pt x="0" y="0"/>
                </a:lnTo>
                <a:lnTo>
                  <a:pt x="0" y="1348"/>
                </a:lnTo>
                <a:lnTo>
                  <a:pt x="19" y="1348"/>
                </a:lnTo>
                <a:lnTo>
                  <a:pt x="1064" y="0"/>
                </a:lnTo>
                <a:moveTo>
                  <a:pt x="1064" y="0"/>
                </a:moveTo>
                <a:lnTo>
                  <a:pt x="10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0" name="Shape 644"/>
          <p:cNvSpPr/>
          <p:nvPr/>
        </p:nvSpPr>
        <p:spPr>
          <a:xfrm rot="8100000" flipH="1">
            <a:off x="5319981" y="2008566"/>
            <a:ext cx="1552038" cy="1552038"/>
          </a:xfrm>
          <a:prstGeom prst="roundRect">
            <a:avLst>
              <a:gd name="adj" fmla="val 25760"/>
            </a:avLst>
          </a:prstGeom>
          <a:solidFill>
            <a:schemeClr val="tx2">
              <a:lumMod val="20000"/>
              <a:lumOff val="8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2" name="文本框 21"/>
          <p:cNvSpPr txBox="1"/>
          <p:nvPr/>
        </p:nvSpPr>
        <p:spPr>
          <a:xfrm>
            <a:off x="2876551" y="4527769"/>
            <a:ext cx="6438900" cy="338554"/>
          </a:xfrm>
          <a:prstGeom prst="rect">
            <a:avLst/>
          </a:prstGeom>
          <a:noFill/>
        </p:spPr>
        <p:txBody>
          <a:bodyPr wrap="square" rtlCol="0">
            <a:spAutoFit/>
          </a:bodyPr>
          <a:lstStyle/>
          <a:p>
            <a:pPr algn="ctr" fontAlgn="auto">
              <a:spcBef>
                <a:spcPts val="0"/>
              </a:spcBef>
              <a:spcAft>
                <a:spcPts val="0"/>
              </a:spcAft>
            </a:pPr>
            <a:r>
              <a:rPr lang="zh-CN" altLang="en-US" sz="16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解决广大同学的路痴问题</a:t>
            </a:r>
            <a:endParaRPr lang="en-US" altLang="zh-CN" sz="16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4" name="矩形 259"/>
          <p:cNvSpPr>
            <a:spLocks noChangeArrowheads="1"/>
          </p:cNvSpPr>
          <p:nvPr/>
        </p:nvSpPr>
        <p:spPr bwMode="auto">
          <a:xfrm>
            <a:off x="6277517" y="5499773"/>
            <a:ext cx="1930719" cy="233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228600" indent="-228600">
              <a:buFont typeface="Wingdings" panose="05000000000000000000" pitchFamily="2" charset="2"/>
              <a:buChar char="p"/>
            </a:pPr>
            <a:endParaRPr lang="zh-CN" altLang="en-US" sz="1515"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6" name="文本框 25"/>
          <p:cNvSpPr txBox="1"/>
          <p:nvPr/>
        </p:nvSpPr>
        <p:spPr>
          <a:xfrm>
            <a:off x="1833002" y="3764171"/>
            <a:ext cx="8694284" cy="769441"/>
          </a:xfrm>
          <a:prstGeom prst="rect">
            <a:avLst/>
          </a:prstGeom>
          <a:noFill/>
        </p:spPr>
        <p:txBody>
          <a:bodyPr wrap="square" rtlCol="0">
            <a:spAutoFit/>
          </a:bodyPr>
          <a:lstStyle/>
          <a:p>
            <a:pPr algn="ctr" fontAlgn="auto">
              <a:spcBef>
                <a:spcPts val="0"/>
              </a:spcBef>
              <a:spcAft>
                <a:spcPts val="0"/>
              </a:spcAft>
            </a:pPr>
            <a:r>
              <a:rPr lang="zh-CN" altLang="en-US" sz="4400" b="1" spc="300"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有权无向图</a:t>
            </a:r>
            <a:r>
              <a:rPr lang="en-US" altLang="zh-CN" sz="4400" b="1" spc="300"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r>
              <a:rPr lang="zh-CN" altLang="en-US" sz="4400" b="1" spc="300"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燕山大学地图导航</a:t>
            </a:r>
            <a:endParaRPr lang="zh-CN" altLang="en-US" sz="4400" b="1" spc="300"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55940" y="2204864"/>
            <a:ext cx="1080120" cy="1080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50" presetClass="entr" presetSubtype="0" decel="10000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1000" fill="hold"/>
                                        <p:tgtEl>
                                          <p:spTgt spid="17"/>
                                        </p:tgtEl>
                                        <p:attrNameLst>
                                          <p:attrName>ppt_w</p:attrName>
                                        </p:attrNameLst>
                                      </p:cBhvr>
                                      <p:tavLst>
                                        <p:tav tm="0">
                                          <p:val>
                                            <p:strVal val="#ppt_w+.3"/>
                                          </p:val>
                                        </p:tav>
                                        <p:tav tm="100000">
                                          <p:val>
                                            <p:strVal val="#ppt_w"/>
                                          </p:val>
                                        </p:tav>
                                      </p:tavLst>
                                    </p:anim>
                                    <p:anim calcmode="lin" valueType="num">
                                      <p:cBhvr>
                                        <p:cTn id="16" dur="1000" fill="hold"/>
                                        <p:tgtEl>
                                          <p:spTgt spid="17"/>
                                        </p:tgtEl>
                                        <p:attrNameLst>
                                          <p:attrName>ppt_h</p:attrName>
                                        </p:attrNameLst>
                                      </p:cBhvr>
                                      <p:tavLst>
                                        <p:tav tm="0">
                                          <p:val>
                                            <p:strVal val="#ppt_h"/>
                                          </p:val>
                                        </p:tav>
                                        <p:tav tm="100000">
                                          <p:val>
                                            <p:strVal val="#ppt_h"/>
                                          </p:val>
                                        </p:tav>
                                      </p:tavLst>
                                    </p:anim>
                                    <p:animEffect transition="in" filter="fade">
                                      <p:cBhvr>
                                        <p:cTn id="17" dur="1000"/>
                                        <p:tgtEl>
                                          <p:spTgt spid="17"/>
                                        </p:tgtEl>
                                      </p:cBhvr>
                                    </p:animEffect>
                                  </p:childTnLst>
                                </p:cTn>
                              </p:par>
                              <p:par>
                                <p:cTn id="18" presetID="50" presetClass="entr" presetSubtype="0" decel="100000" fill="hold" grpId="1" nodeType="with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1000" fill="hold"/>
                                        <p:tgtEl>
                                          <p:spTgt spid="18"/>
                                        </p:tgtEl>
                                        <p:attrNameLst>
                                          <p:attrName>ppt_w</p:attrName>
                                        </p:attrNameLst>
                                      </p:cBhvr>
                                      <p:tavLst>
                                        <p:tav tm="0">
                                          <p:val>
                                            <p:strVal val="#ppt_w+.3"/>
                                          </p:val>
                                        </p:tav>
                                        <p:tav tm="100000">
                                          <p:val>
                                            <p:strVal val="#ppt_w"/>
                                          </p:val>
                                        </p:tav>
                                      </p:tavLst>
                                    </p:anim>
                                    <p:anim calcmode="lin" valueType="num">
                                      <p:cBhvr>
                                        <p:cTn id="21" dur="1000" fill="hold"/>
                                        <p:tgtEl>
                                          <p:spTgt spid="18"/>
                                        </p:tgtEl>
                                        <p:attrNameLst>
                                          <p:attrName>ppt_h</p:attrName>
                                        </p:attrNameLst>
                                      </p:cBhvr>
                                      <p:tavLst>
                                        <p:tav tm="0">
                                          <p:val>
                                            <p:strVal val="#ppt_h"/>
                                          </p:val>
                                        </p:tav>
                                        <p:tav tm="100000">
                                          <p:val>
                                            <p:strVal val="#ppt_h"/>
                                          </p:val>
                                        </p:tav>
                                      </p:tavLst>
                                    </p:anim>
                                    <p:animEffect transition="in" filter="fade">
                                      <p:cBhvr>
                                        <p:cTn id="22" dur="1000"/>
                                        <p:tgtEl>
                                          <p:spTgt spid="18"/>
                                        </p:tgtEl>
                                      </p:cBhvr>
                                    </p:animEffect>
                                  </p:childTnLst>
                                </p:cTn>
                              </p:par>
                              <p:par>
                                <p:cTn id="23" presetID="50" presetClass="entr" presetSubtype="0" decel="100000" fill="hold" grpId="1"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strVal val="#ppt_w+.3"/>
                                          </p:val>
                                        </p:tav>
                                        <p:tav tm="100000">
                                          <p:val>
                                            <p:strVal val="#ppt_w"/>
                                          </p:val>
                                        </p:tav>
                                      </p:tavLst>
                                    </p:anim>
                                    <p:anim calcmode="lin" valueType="num">
                                      <p:cBhvr>
                                        <p:cTn id="26" dur="1000" fill="hold"/>
                                        <p:tgtEl>
                                          <p:spTgt spid="19"/>
                                        </p:tgtEl>
                                        <p:attrNameLst>
                                          <p:attrName>ppt_h</p:attrName>
                                        </p:attrNameLst>
                                      </p:cBhvr>
                                      <p:tavLst>
                                        <p:tav tm="0">
                                          <p:val>
                                            <p:strVal val="#ppt_h"/>
                                          </p:val>
                                        </p:tav>
                                        <p:tav tm="100000">
                                          <p:val>
                                            <p:strVal val="#ppt_h"/>
                                          </p:val>
                                        </p:tav>
                                      </p:tavLst>
                                    </p:anim>
                                    <p:animEffect transition="in" filter="fade">
                                      <p:cBhvr>
                                        <p:cTn id="27" dur="1000"/>
                                        <p:tgtEl>
                                          <p:spTgt spid="19"/>
                                        </p:tgtEl>
                                      </p:cBhvr>
                                    </p:animEffect>
                                  </p:childTnLst>
                                </p:cTn>
                              </p:par>
                            </p:childTnLst>
                          </p:cTn>
                        </p:par>
                        <p:par>
                          <p:cTn id="28" fill="hold">
                            <p:stCondLst>
                              <p:cond delay="1000"/>
                            </p:stCondLst>
                            <p:childTnLst>
                              <p:par>
                                <p:cTn id="29" presetID="53" presetClass="entr" presetSubtype="16"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150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26"/>
                                        </p:tgtEl>
                                        <p:attrNameLst>
                                          <p:attrName>ppt_y</p:attrName>
                                        </p:attrNameLst>
                                      </p:cBhvr>
                                      <p:tavLst>
                                        <p:tav tm="0">
                                          <p:val>
                                            <p:strVal val="#ppt_y"/>
                                          </p:val>
                                        </p:tav>
                                        <p:tav tm="100000">
                                          <p:val>
                                            <p:strVal val="#ppt_y"/>
                                          </p:val>
                                        </p:tav>
                                      </p:tavLst>
                                    </p:anim>
                                    <p:anim calcmode="lin" valueType="num">
                                      <p:cBhvr>
                                        <p:cTn id="39"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26"/>
                                        </p:tgtEl>
                                      </p:cBhvr>
                                    </p:animEffect>
                                  </p:childTnLst>
                                </p:cTn>
                              </p:par>
                            </p:childTnLst>
                          </p:cTn>
                        </p:par>
                        <p:par>
                          <p:cTn id="42" fill="hold">
                            <p:stCondLst>
                              <p:cond delay="2650"/>
                            </p:stCondLst>
                            <p:childTnLst>
                              <p:par>
                                <p:cTn id="43" presetID="47"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1000"/>
                                        <p:tgtEl>
                                          <p:spTgt spid="22"/>
                                        </p:tgtEl>
                                      </p:cBhvr>
                                    </p:animEffect>
                                    <p:anim calcmode="lin" valueType="num">
                                      <p:cBhvr>
                                        <p:cTn id="46" dur="1000" fill="hold"/>
                                        <p:tgtEl>
                                          <p:spTgt spid="22"/>
                                        </p:tgtEl>
                                        <p:attrNameLst>
                                          <p:attrName>ppt_x</p:attrName>
                                        </p:attrNameLst>
                                      </p:cBhvr>
                                      <p:tavLst>
                                        <p:tav tm="0">
                                          <p:val>
                                            <p:strVal val="#ppt_x"/>
                                          </p:val>
                                        </p:tav>
                                        <p:tav tm="100000">
                                          <p:val>
                                            <p:strVal val="#ppt_x"/>
                                          </p:val>
                                        </p:tav>
                                      </p:tavLst>
                                    </p:anim>
                                    <p:anim calcmode="lin" valueType="num">
                                      <p:cBhvr>
                                        <p:cTn id="47" dur="1000" fill="hold"/>
                                        <p:tgtEl>
                                          <p:spTgt spid="22"/>
                                        </p:tgtEl>
                                        <p:attrNameLst>
                                          <p:attrName>ppt_y</p:attrName>
                                        </p:attrNameLst>
                                      </p:cBhvr>
                                      <p:tavLst>
                                        <p:tav tm="0">
                                          <p:val>
                                            <p:strVal val="#ppt_y-.1"/>
                                          </p:val>
                                        </p:tav>
                                        <p:tav tm="100000">
                                          <p:val>
                                            <p:strVal val="#ppt_y"/>
                                          </p:val>
                                        </p:tav>
                                      </p:tavLst>
                                    </p:anim>
                                  </p:childTnLst>
                                </p:cTn>
                              </p:par>
                            </p:childTnLst>
                          </p:cTn>
                        </p:par>
                        <p:par>
                          <p:cTn id="48" fill="hold">
                            <p:stCondLst>
                              <p:cond delay="3650"/>
                            </p:stCondLst>
                            <p:childTnLst>
                              <p:par>
                                <p:cTn id="49" presetID="41" presetClass="entr" presetSubtype="0" fill="hold" grpId="0" nodeType="afterEffect" nodePh="1">
                                  <p:stCondLst>
                                    <p:cond delay="0"/>
                                  </p:stCondLst>
                                  <p:endCondLst>
                                    <p:cond evt="begin" delay="0">
                                      <p:tn val="49"/>
                                    </p:cond>
                                  </p:endCondLst>
                                  <p:iterate type="lt">
                                    <p:tmPct val="10000"/>
                                  </p:iterate>
                                  <p:childTnLst>
                                    <p:set>
                                      <p:cBhvr>
                                        <p:cTn id="50" dur="1" fill="hold">
                                          <p:stCondLst>
                                            <p:cond delay="0"/>
                                          </p:stCondLst>
                                        </p:cTn>
                                        <p:tgtEl>
                                          <p:spTgt spid="24"/>
                                        </p:tgtEl>
                                        <p:attrNameLst>
                                          <p:attrName>style.visibility</p:attrName>
                                        </p:attrNameLst>
                                      </p:cBhvr>
                                      <p:to>
                                        <p:strVal val="visible"/>
                                      </p:to>
                                    </p:set>
                                    <p:anim calcmode="lin" valueType="num">
                                      <p:cBhvr>
                                        <p:cTn id="51" dur="500" fill="hold"/>
                                        <p:tgtEl>
                                          <p:spTgt spid="24"/>
                                        </p:tgtEl>
                                        <p:attrNameLst>
                                          <p:attrName>ppt_x</p:attrName>
                                        </p:attrNameLst>
                                      </p:cBhvr>
                                      <p:tavLst>
                                        <p:tav tm="0">
                                          <p:val>
                                            <p:strVal val="#ppt_x"/>
                                          </p:val>
                                        </p:tav>
                                        <p:tav tm="50000">
                                          <p:val>
                                            <p:strVal val="#ppt_x+.1"/>
                                          </p:val>
                                        </p:tav>
                                        <p:tav tm="100000">
                                          <p:val>
                                            <p:strVal val="#ppt_x"/>
                                          </p:val>
                                        </p:tav>
                                      </p:tavLst>
                                    </p:anim>
                                    <p:anim calcmode="lin" valueType="num">
                                      <p:cBhvr>
                                        <p:cTn id="52" dur="500" fill="hold"/>
                                        <p:tgtEl>
                                          <p:spTgt spid="24"/>
                                        </p:tgtEl>
                                        <p:attrNameLst>
                                          <p:attrName>ppt_y</p:attrName>
                                        </p:attrNameLst>
                                      </p:cBhvr>
                                      <p:tavLst>
                                        <p:tav tm="0">
                                          <p:val>
                                            <p:strVal val="#ppt_y"/>
                                          </p:val>
                                        </p:tav>
                                        <p:tav tm="100000">
                                          <p:val>
                                            <p:strVal val="#ppt_y"/>
                                          </p:val>
                                        </p:tav>
                                      </p:tavLst>
                                    </p:anim>
                                    <p:anim calcmode="lin" valueType="num">
                                      <p:cBhvr>
                                        <p:cTn id="53" dur="500" fill="hold"/>
                                        <p:tgtEl>
                                          <p:spTgt spid="24"/>
                                        </p:tgtEl>
                                        <p:attrNameLst>
                                          <p:attrName>ppt_h</p:attrName>
                                        </p:attrNameLst>
                                      </p:cBhvr>
                                      <p:tavLst>
                                        <p:tav tm="0">
                                          <p:val>
                                            <p:strVal val="#ppt_h/10"/>
                                          </p:val>
                                        </p:tav>
                                        <p:tav tm="50000">
                                          <p:val>
                                            <p:strVal val="#ppt_h+.01"/>
                                          </p:val>
                                        </p:tav>
                                        <p:tav tm="100000">
                                          <p:val>
                                            <p:strVal val="#ppt_h"/>
                                          </p:val>
                                        </p:tav>
                                      </p:tavLst>
                                    </p:anim>
                                    <p:anim calcmode="lin" valueType="num">
                                      <p:cBhvr>
                                        <p:cTn id="54" dur="500" fill="hold"/>
                                        <p:tgtEl>
                                          <p:spTgt spid="24"/>
                                        </p:tgtEl>
                                        <p:attrNameLst>
                                          <p:attrName>ppt_w</p:attrName>
                                        </p:attrNameLst>
                                      </p:cBhvr>
                                      <p:tavLst>
                                        <p:tav tm="0">
                                          <p:val>
                                            <p:strVal val="#ppt_w/10"/>
                                          </p:val>
                                        </p:tav>
                                        <p:tav tm="50000">
                                          <p:val>
                                            <p:strVal val="#ppt_w+.01"/>
                                          </p:val>
                                        </p:tav>
                                        <p:tav tm="100000">
                                          <p:val>
                                            <p:strVal val="#ppt_w"/>
                                          </p:val>
                                        </p:tav>
                                      </p:tavLst>
                                    </p:anim>
                                    <p:animEffect transition="in" filter="fade">
                                      <p:cBhvr>
                                        <p:cTn id="55" dur="500" tmFilter="0,0; .5, 1; 1, 1"/>
                                        <p:tgtEl>
                                          <p:spTgt spid="24"/>
                                        </p:tgtEl>
                                      </p:cBhvr>
                                    </p:animEffect>
                                  </p:childTnLst>
                                </p:cTn>
                              </p:par>
                            </p:childTnLst>
                          </p:cTn>
                        </p:par>
                        <p:par>
                          <p:cTn id="56" fill="hold">
                            <p:stCondLst>
                              <p:cond delay="4150"/>
                            </p:stCondLst>
                            <p:childTnLst>
                              <p:par>
                                <p:cTn id="57" presetID="26" presetClass="emph" presetSubtype="0" fill="hold" grpId="1" nodeType="afterEffect" nodePh="1">
                                  <p:stCondLst>
                                    <p:cond delay="0"/>
                                  </p:stCondLst>
                                  <p:endCondLst>
                                    <p:cond evt="begin" delay="0">
                                      <p:tn val="57"/>
                                    </p:cond>
                                  </p:endCondLst>
                                  <p:iterate type="lt">
                                    <p:tmPct val="0"/>
                                  </p:iterate>
                                  <p:childTnLst>
                                    <p:animEffect transition="out" filter="fade">
                                      <p:cBhvr>
                                        <p:cTn id="58" dur="500" tmFilter="0, 0; .2, .5; .8, .5; 1, 0"/>
                                        <p:tgtEl>
                                          <p:spTgt spid="24"/>
                                        </p:tgtEl>
                                      </p:cBhvr>
                                    </p:animEffect>
                                    <p:animScale>
                                      <p:cBhvr>
                                        <p:cTn id="59" dur="250" autoRev="1" fill="hold"/>
                                        <p:tgtEl>
                                          <p:spTgt spid="2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5" grpId="1" bldLvl="0" animBg="1"/>
      <p:bldP spid="17" grpId="0" animBg="1"/>
      <p:bldP spid="17" grpId="1" animBg="1"/>
      <p:bldP spid="18" grpId="0" animBg="1"/>
      <p:bldP spid="18" grpId="1" animBg="1"/>
      <p:bldP spid="19" grpId="0"/>
      <p:bldP spid="19" grpId="1"/>
      <p:bldP spid="20" grpId="0" animBg="1"/>
      <p:bldP spid="22" grpId="0"/>
      <p:bldP spid="24" grpId="0"/>
      <p:bldP spid="24" grpId="1"/>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MH_Other_1"/>
          <p:cNvSpPr>
            <a:spLocks noChangeArrowheads="1"/>
          </p:cNvSpPr>
          <p:nvPr>
            <p:custDataLst>
              <p:tags r:id="rId1"/>
            </p:custDataLst>
          </p:nvPr>
        </p:nvSpPr>
        <p:spPr bwMode="auto">
          <a:xfrm rot="2053012">
            <a:off x="1191950" y="1656479"/>
            <a:ext cx="4445000" cy="4370388"/>
          </a:xfrm>
          <a:prstGeom prst="ellipse">
            <a:avLst/>
          </a:prstGeom>
          <a:noFill/>
          <a:ln w="12700" cmpd="sng">
            <a:solidFill>
              <a:srgbClr val="E8E8E8"/>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0" name="MH_Other_2"/>
          <p:cNvSpPr>
            <a:spLocks noChangeArrowheads="1"/>
          </p:cNvSpPr>
          <p:nvPr>
            <p:custDataLst>
              <p:tags r:id="rId2"/>
            </p:custDataLst>
          </p:nvPr>
        </p:nvSpPr>
        <p:spPr bwMode="auto">
          <a:xfrm rot="2053012">
            <a:off x="1308155" y="2890602"/>
            <a:ext cx="2692400" cy="2692400"/>
          </a:xfrm>
          <a:prstGeom prst="ellipse">
            <a:avLst/>
          </a:prstGeom>
          <a:noFill/>
          <a:ln w="12700" cmpd="sng">
            <a:solidFill>
              <a:srgbClr val="E8E8E8"/>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1" name="MH_Other_3"/>
          <p:cNvSpPr>
            <a:spLocks noChangeArrowheads="1"/>
          </p:cNvSpPr>
          <p:nvPr>
            <p:custDataLst>
              <p:tags r:id="rId3"/>
            </p:custDataLst>
          </p:nvPr>
        </p:nvSpPr>
        <p:spPr bwMode="auto">
          <a:xfrm rot="2053012">
            <a:off x="1722492" y="2086374"/>
            <a:ext cx="3511550" cy="3511550"/>
          </a:xfrm>
          <a:prstGeom prst="ellipse">
            <a:avLst/>
          </a:prstGeom>
          <a:noFill/>
          <a:ln w="12700" cmpd="sng">
            <a:solidFill>
              <a:srgbClr val="D9D9D9"/>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34" name="组合 33"/>
          <p:cNvGrpSpPr/>
          <p:nvPr/>
        </p:nvGrpSpPr>
        <p:grpSpPr>
          <a:xfrm>
            <a:off x="6071870" y="1196975"/>
            <a:ext cx="5614670" cy="4913295"/>
            <a:chOff x="874712" y="3325188"/>
            <a:chExt cx="3811587" cy="2677794"/>
          </a:xfrm>
        </p:grpSpPr>
        <p:sp>
          <p:nvSpPr>
            <p:cNvPr id="35" name="矩形 34"/>
            <p:cNvSpPr/>
            <p:nvPr/>
          </p:nvSpPr>
          <p:spPr>
            <a:xfrm>
              <a:off x="874712" y="3702580"/>
              <a:ext cx="3811587" cy="2300402"/>
            </a:xfrm>
            <a:prstGeom prst="rect">
              <a:avLst/>
            </a:prstGeom>
          </p:spPr>
          <p:txBody>
            <a:bodyPr wrap="square">
              <a:spAutoFit/>
              <a:scene3d>
                <a:camera prst="orthographicFront"/>
                <a:lightRig rig="threePt" dir="t"/>
              </a:scene3d>
              <a:sp3d contourW="12700"/>
            </a:bodyPr>
            <a:lstStyle/>
            <a:p>
              <a:pPr algn="just">
                <a:lnSpc>
                  <a:spcPct val="120000"/>
                </a:lnSpc>
              </a:pPr>
              <a:r>
                <a:rPr lang="en-US" altLang="zh-CN"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r>
                <a:rPr lang="en-US" altLang="zh-CN"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adjacencyWDigraph(int numberOfVertices = 0)</a:t>
              </a:r>
              <a:endParaRPr lang="en-US" altLang="zh-CN"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en-US" altLang="zh-CN"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~adjacencyWDigraph()</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int numberOfVertices()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int numberOfEdges()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bool existsEdge(int, int)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void insertEdge(edge&lt;T&gt;*)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void eraseEdge(int, int)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int degree(int)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int inDegree(int)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int outDegree(int)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bool directed()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bool weighted()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vertexIterator&lt;T&gt;* iterator(int)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void output(ostream&amp;)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6" name="矩形 35"/>
            <p:cNvSpPr/>
            <p:nvPr/>
          </p:nvSpPr>
          <p:spPr>
            <a:xfrm>
              <a:off x="874712" y="3325188"/>
              <a:ext cx="3023235" cy="29105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成员函数（继承</a:t>
              </a:r>
              <a:r>
                <a:rPr lang="en-US" altLang="zh-CN"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graph</a:t>
              </a:r>
              <a:r>
                <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endPar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pic>
        <p:nvPicPr>
          <p:cNvPr id="37" name="图片占位符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975075" y="2009895"/>
            <a:ext cx="4390089" cy="3527068"/>
          </a:xfrm>
          <a:custGeom>
            <a:avLst/>
            <a:gdLst>
              <a:gd name="connsiteX0" fmla="*/ 2092035 w 4390089"/>
              <a:gd name="connsiteY0" fmla="*/ 2508250 h 3664359"/>
              <a:gd name="connsiteX1" fmla="*/ 2618439 w 4390089"/>
              <a:gd name="connsiteY1" fmla="*/ 2866220 h 3664359"/>
              <a:gd name="connsiteX2" fmla="*/ 2546595 w 4390089"/>
              <a:gd name="connsiteY2" fmla="*/ 3400979 h 3664359"/>
              <a:gd name="connsiteX3" fmla="*/ 2075681 w 4390089"/>
              <a:gd name="connsiteY3" fmla="*/ 3664359 h 3664359"/>
              <a:gd name="connsiteX4" fmla="*/ 1549277 w 4390089"/>
              <a:gd name="connsiteY4" fmla="*/ 3306388 h 3664359"/>
              <a:gd name="connsiteX5" fmla="*/ 1621121 w 4390089"/>
              <a:gd name="connsiteY5" fmla="*/ 2771630 h 3664359"/>
              <a:gd name="connsiteX6" fmla="*/ 1033174 w 4390089"/>
              <a:gd name="connsiteY6" fmla="*/ 2398713 h 3664359"/>
              <a:gd name="connsiteX7" fmla="*/ 1559577 w 4390089"/>
              <a:gd name="connsiteY7" fmla="*/ 2756684 h 3664359"/>
              <a:gd name="connsiteX8" fmla="*/ 1487733 w 4390089"/>
              <a:gd name="connsiteY8" fmla="*/ 3291443 h 3664359"/>
              <a:gd name="connsiteX9" fmla="*/ 1016819 w 4390089"/>
              <a:gd name="connsiteY9" fmla="*/ 3554821 h 3664359"/>
              <a:gd name="connsiteX10" fmla="*/ 490417 w 4390089"/>
              <a:gd name="connsiteY10" fmla="*/ 3196852 h 3664359"/>
              <a:gd name="connsiteX11" fmla="*/ 562261 w 4390089"/>
              <a:gd name="connsiteY11" fmla="*/ 2662093 h 3664359"/>
              <a:gd name="connsiteX12" fmla="*/ 3723985 w 4390089"/>
              <a:gd name="connsiteY12" fmla="*/ 1798638 h 3664359"/>
              <a:gd name="connsiteX13" fmla="*/ 4250389 w 4390089"/>
              <a:gd name="connsiteY13" fmla="*/ 2156608 h 3664359"/>
              <a:gd name="connsiteX14" fmla="*/ 4178544 w 4390089"/>
              <a:gd name="connsiteY14" fmla="*/ 2691367 h 3664359"/>
              <a:gd name="connsiteX15" fmla="*/ 3707631 w 4390089"/>
              <a:gd name="connsiteY15" fmla="*/ 2954747 h 3664359"/>
              <a:gd name="connsiteX16" fmla="*/ 3181227 w 4390089"/>
              <a:gd name="connsiteY16" fmla="*/ 2596776 h 3664359"/>
              <a:gd name="connsiteX17" fmla="*/ 3253072 w 4390089"/>
              <a:gd name="connsiteY17" fmla="*/ 2062018 h 3664359"/>
              <a:gd name="connsiteX18" fmla="*/ 2666710 w 4390089"/>
              <a:gd name="connsiteY18" fmla="*/ 1663700 h 3664359"/>
              <a:gd name="connsiteX19" fmla="*/ 3193114 w 4390089"/>
              <a:gd name="connsiteY19" fmla="*/ 2021670 h 3664359"/>
              <a:gd name="connsiteX20" fmla="*/ 3121269 w 4390089"/>
              <a:gd name="connsiteY20" fmla="*/ 2556429 h 3664359"/>
              <a:gd name="connsiteX21" fmla="*/ 2650356 w 4390089"/>
              <a:gd name="connsiteY21" fmla="*/ 2819809 h 3664359"/>
              <a:gd name="connsiteX22" fmla="*/ 2123952 w 4390089"/>
              <a:gd name="connsiteY22" fmla="*/ 2461839 h 3664359"/>
              <a:gd name="connsiteX23" fmla="*/ 2195796 w 4390089"/>
              <a:gd name="connsiteY23" fmla="*/ 1927080 h 3664359"/>
              <a:gd name="connsiteX24" fmla="*/ 1601499 w 4390089"/>
              <a:gd name="connsiteY24" fmla="*/ 1541463 h 3664359"/>
              <a:gd name="connsiteX25" fmla="*/ 2127902 w 4390089"/>
              <a:gd name="connsiteY25" fmla="*/ 1899433 h 3664359"/>
              <a:gd name="connsiteX26" fmla="*/ 2056058 w 4390089"/>
              <a:gd name="connsiteY26" fmla="*/ 2434192 h 3664359"/>
              <a:gd name="connsiteX27" fmla="*/ 1585144 w 4390089"/>
              <a:gd name="connsiteY27" fmla="*/ 2697571 h 3664359"/>
              <a:gd name="connsiteX28" fmla="*/ 1058741 w 4390089"/>
              <a:gd name="connsiteY28" fmla="*/ 2339601 h 3664359"/>
              <a:gd name="connsiteX29" fmla="*/ 1130585 w 4390089"/>
              <a:gd name="connsiteY29" fmla="*/ 1804843 h 3664359"/>
              <a:gd name="connsiteX30" fmla="*/ 542757 w 4390089"/>
              <a:gd name="connsiteY30" fmla="*/ 1455282 h 3664359"/>
              <a:gd name="connsiteX31" fmla="*/ 1070506 w 4390089"/>
              <a:gd name="connsiteY31" fmla="*/ 1814165 h 3664359"/>
              <a:gd name="connsiteX32" fmla="*/ 998646 w 4390089"/>
              <a:gd name="connsiteY32" fmla="*/ 2348914 h 3664359"/>
              <a:gd name="connsiteX33" fmla="*/ 527747 w 4390089"/>
              <a:gd name="connsiteY33" fmla="*/ 2612304 h 3664359"/>
              <a:gd name="connsiteX34" fmla="*/ 0 w 4390089"/>
              <a:gd name="connsiteY34" fmla="*/ 2253419 h 3664359"/>
              <a:gd name="connsiteX35" fmla="*/ 71860 w 4390089"/>
              <a:gd name="connsiteY35" fmla="*/ 1718671 h 3664359"/>
              <a:gd name="connsiteX36" fmla="*/ 3260435 w 4390089"/>
              <a:gd name="connsiteY36" fmla="*/ 839788 h 3664359"/>
              <a:gd name="connsiteX37" fmla="*/ 3786839 w 4390089"/>
              <a:gd name="connsiteY37" fmla="*/ 1197759 h 3664359"/>
              <a:gd name="connsiteX38" fmla="*/ 3714995 w 4390089"/>
              <a:gd name="connsiteY38" fmla="*/ 1732517 h 3664359"/>
              <a:gd name="connsiteX39" fmla="*/ 3244081 w 4390089"/>
              <a:gd name="connsiteY39" fmla="*/ 1995897 h 3664359"/>
              <a:gd name="connsiteX40" fmla="*/ 2717677 w 4390089"/>
              <a:gd name="connsiteY40" fmla="*/ 1637926 h 3664359"/>
              <a:gd name="connsiteX41" fmla="*/ 2789522 w 4390089"/>
              <a:gd name="connsiteY41" fmla="*/ 1103168 h 3664359"/>
              <a:gd name="connsiteX42" fmla="*/ 2212684 w 4390089"/>
              <a:gd name="connsiteY42" fmla="*/ 714375 h 3664359"/>
              <a:gd name="connsiteX43" fmla="*/ 2739089 w 4390089"/>
              <a:gd name="connsiteY43" fmla="*/ 1072345 h 3664359"/>
              <a:gd name="connsiteX44" fmla="*/ 2667244 w 4390089"/>
              <a:gd name="connsiteY44" fmla="*/ 1607104 h 3664359"/>
              <a:gd name="connsiteX45" fmla="*/ 2196332 w 4390089"/>
              <a:gd name="connsiteY45" fmla="*/ 1870484 h 3664359"/>
              <a:gd name="connsiteX46" fmla="*/ 1669927 w 4390089"/>
              <a:gd name="connsiteY46" fmla="*/ 1512513 h 3664359"/>
              <a:gd name="connsiteX47" fmla="*/ 1741771 w 4390089"/>
              <a:gd name="connsiteY47" fmla="*/ 977754 h 3664359"/>
              <a:gd name="connsiteX48" fmla="*/ 3863685 w 4390089"/>
              <a:gd name="connsiteY48" fmla="*/ 0 h 3664359"/>
              <a:gd name="connsiteX49" fmla="*/ 4390089 w 4390089"/>
              <a:gd name="connsiteY49" fmla="*/ 357970 h 3664359"/>
              <a:gd name="connsiteX50" fmla="*/ 4318245 w 4390089"/>
              <a:gd name="connsiteY50" fmla="*/ 892729 h 3664359"/>
              <a:gd name="connsiteX51" fmla="*/ 3847331 w 4390089"/>
              <a:gd name="connsiteY51" fmla="*/ 1156109 h 3664359"/>
              <a:gd name="connsiteX52" fmla="*/ 3320927 w 4390089"/>
              <a:gd name="connsiteY52" fmla="*/ 798138 h 3664359"/>
              <a:gd name="connsiteX53" fmla="*/ 3392771 w 4390089"/>
              <a:gd name="connsiteY53" fmla="*/ 263380 h 3664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4390089" h="3664359">
                <a:moveTo>
                  <a:pt x="2092035" y="2508250"/>
                </a:moveTo>
                <a:lnTo>
                  <a:pt x="2618439" y="2866220"/>
                </a:lnTo>
                <a:lnTo>
                  <a:pt x="2546595" y="3400979"/>
                </a:lnTo>
                <a:lnTo>
                  <a:pt x="2075681" y="3664359"/>
                </a:lnTo>
                <a:lnTo>
                  <a:pt x="1549277" y="3306388"/>
                </a:lnTo>
                <a:lnTo>
                  <a:pt x="1621121" y="2771630"/>
                </a:lnTo>
                <a:close/>
                <a:moveTo>
                  <a:pt x="1033174" y="2398713"/>
                </a:moveTo>
                <a:lnTo>
                  <a:pt x="1559577" y="2756684"/>
                </a:lnTo>
                <a:lnTo>
                  <a:pt x="1487733" y="3291443"/>
                </a:lnTo>
                <a:lnTo>
                  <a:pt x="1016819" y="3554821"/>
                </a:lnTo>
                <a:lnTo>
                  <a:pt x="490417" y="3196852"/>
                </a:lnTo>
                <a:lnTo>
                  <a:pt x="562261" y="2662093"/>
                </a:lnTo>
                <a:close/>
                <a:moveTo>
                  <a:pt x="3723985" y="1798638"/>
                </a:moveTo>
                <a:lnTo>
                  <a:pt x="4250389" y="2156608"/>
                </a:lnTo>
                <a:lnTo>
                  <a:pt x="4178544" y="2691367"/>
                </a:lnTo>
                <a:lnTo>
                  <a:pt x="3707631" y="2954747"/>
                </a:lnTo>
                <a:lnTo>
                  <a:pt x="3181227" y="2596776"/>
                </a:lnTo>
                <a:lnTo>
                  <a:pt x="3253072" y="2062018"/>
                </a:lnTo>
                <a:close/>
                <a:moveTo>
                  <a:pt x="2666710" y="1663700"/>
                </a:moveTo>
                <a:lnTo>
                  <a:pt x="3193114" y="2021670"/>
                </a:lnTo>
                <a:lnTo>
                  <a:pt x="3121269" y="2556429"/>
                </a:lnTo>
                <a:lnTo>
                  <a:pt x="2650356" y="2819809"/>
                </a:lnTo>
                <a:lnTo>
                  <a:pt x="2123952" y="2461839"/>
                </a:lnTo>
                <a:lnTo>
                  <a:pt x="2195796" y="1927080"/>
                </a:lnTo>
                <a:close/>
                <a:moveTo>
                  <a:pt x="1601499" y="1541463"/>
                </a:moveTo>
                <a:lnTo>
                  <a:pt x="2127902" y="1899433"/>
                </a:lnTo>
                <a:lnTo>
                  <a:pt x="2056058" y="2434192"/>
                </a:lnTo>
                <a:lnTo>
                  <a:pt x="1585144" y="2697571"/>
                </a:lnTo>
                <a:lnTo>
                  <a:pt x="1058741" y="2339601"/>
                </a:lnTo>
                <a:lnTo>
                  <a:pt x="1130585" y="1804843"/>
                </a:lnTo>
                <a:close/>
                <a:moveTo>
                  <a:pt x="542757" y="1455282"/>
                </a:moveTo>
                <a:lnTo>
                  <a:pt x="1070506" y="1814165"/>
                </a:lnTo>
                <a:lnTo>
                  <a:pt x="998646" y="2348914"/>
                </a:lnTo>
                <a:lnTo>
                  <a:pt x="527747" y="2612304"/>
                </a:lnTo>
                <a:lnTo>
                  <a:pt x="0" y="2253419"/>
                </a:lnTo>
                <a:lnTo>
                  <a:pt x="71860" y="1718671"/>
                </a:lnTo>
                <a:close/>
                <a:moveTo>
                  <a:pt x="3260435" y="839788"/>
                </a:moveTo>
                <a:lnTo>
                  <a:pt x="3786839" y="1197759"/>
                </a:lnTo>
                <a:lnTo>
                  <a:pt x="3714995" y="1732517"/>
                </a:lnTo>
                <a:lnTo>
                  <a:pt x="3244081" y="1995897"/>
                </a:lnTo>
                <a:lnTo>
                  <a:pt x="2717677" y="1637926"/>
                </a:lnTo>
                <a:lnTo>
                  <a:pt x="2789522" y="1103168"/>
                </a:lnTo>
                <a:close/>
                <a:moveTo>
                  <a:pt x="2212684" y="714375"/>
                </a:moveTo>
                <a:lnTo>
                  <a:pt x="2739089" y="1072345"/>
                </a:lnTo>
                <a:lnTo>
                  <a:pt x="2667244" y="1607104"/>
                </a:lnTo>
                <a:lnTo>
                  <a:pt x="2196332" y="1870484"/>
                </a:lnTo>
                <a:lnTo>
                  <a:pt x="1669927" y="1512513"/>
                </a:lnTo>
                <a:lnTo>
                  <a:pt x="1741771" y="977754"/>
                </a:lnTo>
                <a:close/>
                <a:moveTo>
                  <a:pt x="3863685" y="0"/>
                </a:moveTo>
                <a:lnTo>
                  <a:pt x="4390089" y="357970"/>
                </a:lnTo>
                <a:lnTo>
                  <a:pt x="4318245" y="892729"/>
                </a:lnTo>
                <a:lnTo>
                  <a:pt x="3847331" y="1156109"/>
                </a:lnTo>
                <a:lnTo>
                  <a:pt x="3320927" y="798138"/>
                </a:lnTo>
                <a:lnTo>
                  <a:pt x="3392771" y="263380"/>
                </a:lnTo>
                <a:close/>
              </a:path>
            </a:pathLst>
          </a:custGeom>
        </p:spPr>
      </p:pic>
      <p:grpSp>
        <p:nvGrpSpPr>
          <p:cNvPr id="16" name="组合 15"/>
          <p:cNvGrpSpPr/>
          <p:nvPr/>
        </p:nvGrpSpPr>
        <p:grpSpPr>
          <a:xfrm>
            <a:off x="1350149" y="407520"/>
            <a:ext cx="5603270" cy="1191841"/>
            <a:chOff x="3320581" y="694122"/>
            <a:chExt cx="5603270" cy="1191841"/>
          </a:xfrm>
        </p:grpSpPr>
        <p:sp>
          <p:nvSpPr>
            <p:cNvPr id="17" name="文本框 16"/>
            <p:cNvSpPr txBox="1"/>
            <p:nvPr/>
          </p:nvSpPr>
          <p:spPr>
            <a:xfrm>
              <a:off x="3320581" y="694122"/>
              <a:ext cx="4900295" cy="583565"/>
            </a:xfrm>
            <a:prstGeom prst="rect">
              <a:avLst/>
            </a:prstGeom>
            <a:noFill/>
          </p:spPr>
          <p:txBody>
            <a:bodyPr wrap="none" rtlCol="0">
              <a:spAutoFit/>
            </a:bodyPr>
            <a:lstStyle/>
            <a:p>
              <a:pPr algn="l" fontAlgn="auto">
                <a:spcBef>
                  <a:spcPts val="0"/>
                </a:spcBef>
                <a:spcAft>
                  <a:spcPts val="0"/>
                </a:spcAft>
              </a:pPr>
              <a:r>
                <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class adjacencyWDigraph</a:t>
              </a:r>
              <a:endPar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文本框 17"/>
            <p:cNvSpPr txBox="1"/>
            <p:nvPr/>
          </p:nvSpPr>
          <p:spPr>
            <a:xfrm>
              <a:off x="3320581" y="1203973"/>
              <a:ext cx="5603270" cy="681990"/>
            </a:xfrm>
            <a:prstGeom prst="rect">
              <a:avLst/>
            </a:prstGeom>
            <a:noFill/>
          </p:spPr>
          <p:txBody>
            <a:bodyPr wrap="square" rtlCol="0">
              <a:spAutoFit/>
            </a:bodyPr>
            <a:lstStyle/>
            <a:p>
              <a:pPr fontAlgn="auto">
                <a:lnSpc>
                  <a:spcPct val="120000"/>
                </a:lnSpc>
                <a:spcBef>
                  <a:spcPts val="0"/>
                </a:spcBef>
                <a:spcAft>
                  <a:spcPts val="0"/>
                </a:spcAft>
              </a:pPr>
              <a:r>
                <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无向有权图（领接数组表示</a:t>
              </a:r>
              <a:r>
                <a:rPr lang="en-US" altLang="zh-CN"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9" name="组合 18"/>
          <p:cNvGrpSpPr/>
          <p:nvPr/>
        </p:nvGrpSpPr>
        <p:grpSpPr>
          <a:xfrm>
            <a:off x="551384" y="548004"/>
            <a:ext cx="537440" cy="537440"/>
            <a:chOff x="1126772" y="548004"/>
            <a:chExt cx="537440" cy="537440"/>
          </a:xfrm>
          <a:solidFill>
            <a:schemeClr val="accent2">
              <a:lumMod val="60000"/>
              <a:lumOff val="40000"/>
            </a:schemeClr>
          </a:solidFill>
        </p:grpSpPr>
        <p:sp>
          <p:nvSpPr>
            <p:cNvPr id="20" name="Shape 644"/>
            <p:cNvSpPr/>
            <p:nvPr/>
          </p:nvSpPr>
          <p:spPr>
            <a:xfrm rot="8100000" flipH="1">
              <a:off x="1126772" y="548004"/>
              <a:ext cx="537440" cy="537440"/>
            </a:xfrm>
            <a:prstGeom prst="roundRect">
              <a:avLst>
                <a:gd name="adj" fmla="val 25760"/>
              </a:avLst>
            </a:prstGeom>
            <a:grp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矩形 20"/>
            <p:cNvSpPr>
              <a:spLocks noChangeArrowheads="1"/>
            </p:cNvSpPr>
            <p:nvPr/>
          </p:nvSpPr>
          <p:spPr bwMode="auto">
            <a:xfrm>
              <a:off x="1240555" y="601280"/>
              <a:ext cx="309873" cy="430530"/>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Tree>
    <p:custDataLst>
      <p:tags r:id="rId5"/>
    </p:custData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0" nodeType="afterEffect">
                                  <p:stCondLst>
                                    <p:cond delay="0"/>
                                  </p:stCondLst>
                                  <p:childTnLst>
                                    <p:animEffect transition="out" filter="fade">
                                      <p:cBhvr>
                                        <p:cTn id="6" dur="1000"/>
                                        <p:tgtEl>
                                          <p:spTgt spid="30"/>
                                        </p:tgtEl>
                                      </p:cBhvr>
                                    </p:animEffect>
                                    <p:anim calcmode="lin" valueType="num">
                                      <p:cBhvr>
                                        <p:cTn id="7" dur="1000"/>
                                        <p:tgtEl>
                                          <p:spTgt spid="30"/>
                                        </p:tgtEl>
                                        <p:attrNameLst>
                                          <p:attrName>ppt_x</p:attrName>
                                        </p:attrNameLst>
                                      </p:cBhvr>
                                      <p:tavLst>
                                        <p:tav tm="0">
                                          <p:val>
                                            <p:strVal val="ppt_x"/>
                                          </p:val>
                                        </p:tav>
                                        <p:tav tm="100000">
                                          <p:val>
                                            <p:strVal val="ppt_x"/>
                                          </p:val>
                                        </p:tav>
                                      </p:tavLst>
                                    </p:anim>
                                    <p:anim calcmode="lin" valueType="num">
                                      <p:cBhvr>
                                        <p:cTn id="8" dur="1000"/>
                                        <p:tgtEl>
                                          <p:spTgt spid="30"/>
                                        </p:tgtEl>
                                        <p:attrNameLst>
                                          <p:attrName>ppt_y</p:attrName>
                                        </p:attrNameLst>
                                      </p:cBhvr>
                                      <p:tavLst>
                                        <p:tav tm="0">
                                          <p:val>
                                            <p:strVal val="ppt_y"/>
                                          </p:val>
                                        </p:tav>
                                        <p:tav tm="100000">
                                          <p:val>
                                            <p:strVal val="ppt_y+.1"/>
                                          </p:val>
                                        </p:tav>
                                      </p:tavLst>
                                    </p:anim>
                                    <p:set>
                                      <p:cBhvr>
                                        <p:cTn id="9" dur="1" fill="hold">
                                          <p:stCondLst>
                                            <p:cond delay="999"/>
                                          </p:stCondLst>
                                        </p:cTn>
                                        <p:tgtEl>
                                          <p:spTgt spid="30"/>
                                        </p:tgtEl>
                                        <p:attrNameLst>
                                          <p:attrName>style.visibility</p:attrName>
                                        </p:attrNameLst>
                                      </p:cBhvr>
                                      <p:to>
                                        <p:strVal val="hidden"/>
                                      </p:to>
                                    </p:set>
                                  </p:childTnLst>
                                </p:cTn>
                              </p:par>
                              <p:par>
                                <p:cTn id="10" presetID="42" presetClass="exit" presetSubtype="0" fill="hold" grpId="0" nodeType="withEffect">
                                  <p:stCondLst>
                                    <p:cond delay="0"/>
                                  </p:stCondLst>
                                  <p:childTnLst>
                                    <p:animEffect transition="out" filter="fade">
                                      <p:cBhvr>
                                        <p:cTn id="11" dur="1000"/>
                                        <p:tgtEl>
                                          <p:spTgt spid="31"/>
                                        </p:tgtEl>
                                      </p:cBhvr>
                                    </p:animEffect>
                                    <p:anim calcmode="lin" valueType="num">
                                      <p:cBhvr>
                                        <p:cTn id="12" dur="1000"/>
                                        <p:tgtEl>
                                          <p:spTgt spid="31"/>
                                        </p:tgtEl>
                                        <p:attrNameLst>
                                          <p:attrName>ppt_x</p:attrName>
                                        </p:attrNameLst>
                                      </p:cBhvr>
                                      <p:tavLst>
                                        <p:tav tm="0">
                                          <p:val>
                                            <p:strVal val="ppt_x"/>
                                          </p:val>
                                        </p:tav>
                                        <p:tav tm="100000">
                                          <p:val>
                                            <p:strVal val="ppt_x"/>
                                          </p:val>
                                        </p:tav>
                                      </p:tavLst>
                                    </p:anim>
                                    <p:anim calcmode="lin" valueType="num">
                                      <p:cBhvr>
                                        <p:cTn id="13" dur="1000"/>
                                        <p:tgtEl>
                                          <p:spTgt spid="31"/>
                                        </p:tgtEl>
                                        <p:attrNameLst>
                                          <p:attrName>ppt_y</p:attrName>
                                        </p:attrNameLst>
                                      </p:cBhvr>
                                      <p:tavLst>
                                        <p:tav tm="0">
                                          <p:val>
                                            <p:strVal val="ppt_y"/>
                                          </p:val>
                                        </p:tav>
                                        <p:tav tm="100000">
                                          <p:val>
                                            <p:strVal val="ppt_y+.1"/>
                                          </p:val>
                                        </p:tav>
                                      </p:tavLst>
                                    </p:anim>
                                    <p:set>
                                      <p:cBhvr>
                                        <p:cTn id="14" dur="1" fill="hold">
                                          <p:stCondLst>
                                            <p:cond delay="999"/>
                                          </p:stCondLst>
                                        </p:cTn>
                                        <p:tgtEl>
                                          <p:spTgt spid="31"/>
                                        </p:tgtEl>
                                        <p:attrNameLst>
                                          <p:attrName>style.visibility</p:attrName>
                                        </p:attrNameLst>
                                      </p:cBhvr>
                                      <p:to>
                                        <p:strVal val="hidden"/>
                                      </p:to>
                                    </p:set>
                                  </p:childTnLst>
                                </p:cTn>
                              </p:par>
                              <p:par>
                                <p:cTn id="15" presetID="42" presetClass="exit" presetSubtype="0" fill="hold" nodeType="withEffect">
                                  <p:stCondLst>
                                    <p:cond delay="0"/>
                                  </p:stCondLst>
                                  <p:childTnLst>
                                    <p:animEffect transition="out" filter="fade">
                                      <p:cBhvr>
                                        <p:cTn id="16" dur="1000"/>
                                        <p:tgtEl>
                                          <p:spTgt spid="37"/>
                                        </p:tgtEl>
                                      </p:cBhvr>
                                    </p:animEffect>
                                    <p:anim calcmode="lin" valueType="num">
                                      <p:cBhvr>
                                        <p:cTn id="17" dur="1000"/>
                                        <p:tgtEl>
                                          <p:spTgt spid="37"/>
                                        </p:tgtEl>
                                        <p:attrNameLst>
                                          <p:attrName>ppt_x</p:attrName>
                                        </p:attrNameLst>
                                      </p:cBhvr>
                                      <p:tavLst>
                                        <p:tav tm="0">
                                          <p:val>
                                            <p:strVal val="ppt_x"/>
                                          </p:val>
                                        </p:tav>
                                        <p:tav tm="100000">
                                          <p:val>
                                            <p:strVal val="ppt_x"/>
                                          </p:val>
                                        </p:tav>
                                      </p:tavLst>
                                    </p:anim>
                                    <p:anim calcmode="lin" valueType="num">
                                      <p:cBhvr>
                                        <p:cTn id="18" dur="1000"/>
                                        <p:tgtEl>
                                          <p:spTgt spid="37"/>
                                        </p:tgtEl>
                                        <p:attrNameLst>
                                          <p:attrName>ppt_y</p:attrName>
                                        </p:attrNameLst>
                                      </p:cBhvr>
                                      <p:tavLst>
                                        <p:tav tm="0">
                                          <p:val>
                                            <p:strVal val="ppt_y"/>
                                          </p:val>
                                        </p:tav>
                                        <p:tav tm="100000">
                                          <p:val>
                                            <p:strVal val="ppt_y+.1"/>
                                          </p:val>
                                        </p:tav>
                                      </p:tavLst>
                                    </p:anim>
                                    <p:set>
                                      <p:cBhvr>
                                        <p:cTn id="19" dur="1" fill="hold">
                                          <p:stCondLst>
                                            <p:cond delay="999"/>
                                          </p:stCondLst>
                                        </p:cTn>
                                        <p:tgtEl>
                                          <p:spTgt spid="37"/>
                                        </p:tgtEl>
                                        <p:attrNameLst>
                                          <p:attrName>style.visibility</p:attrName>
                                        </p:attrNameLst>
                                      </p:cBhvr>
                                      <p:to>
                                        <p:strVal val="hidden"/>
                                      </p:to>
                                    </p:set>
                                  </p:childTnLst>
                                </p:cTn>
                              </p:par>
                              <p:par>
                                <p:cTn id="20" presetID="42" presetClass="exit" presetSubtype="0" fill="hold" grpId="0" nodeType="withEffect">
                                  <p:stCondLst>
                                    <p:cond delay="0"/>
                                  </p:stCondLst>
                                  <p:childTnLst>
                                    <p:animEffect transition="out" filter="fade">
                                      <p:cBhvr>
                                        <p:cTn id="21" dur="1000"/>
                                        <p:tgtEl>
                                          <p:spTgt spid="29"/>
                                        </p:tgtEl>
                                      </p:cBhvr>
                                    </p:animEffect>
                                    <p:anim calcmode="lin" valueType="num">
                                      <p:cBhvr>
                                        <p:cTn id="22" dur="1000"/>
                                        <p:tgtEl>
                                          <p:spTgt spid="29"/>
                                        </p:tgtEl>
                                        <p:attrNameLst>
                                          <p:attrName>ppt_x</p:attrName>
                                        </p:attrNameLst>
                                      </p:cBhvr>
                                      <p:tavLst>
                                        <p:tav tm="0">
                                          <p:val>
                                            <p:strVal val="ppt_x"/>
                                          </p:val>
                                        </p:tav>
                                        <p:tav tm="100000">
                                          <p:val>
                                            <p:strVal val="ppt_x"/>
                                          </p:val>
                                        </p:tav>
                                      </p:tavLst>
                                    </p:anim>
                                    <p:anim calcmode="lin" valueType="num">
                                      <p:cBhvr>
                                        <p:cTn id="23" dur="1000"/>
                                        <p:tgtEl>
                                          <p:spTgt spid="29"/>
                                        </p:tgtEl>
                                        <p:attrNameLst>
                                          <p:attrName>ppt_y</p:attrName>
                                        </p:attrNameLst>
                                      </p:cBhvr>
                                      <p:tavLst>
                                        <p:tav tm="0">
                                          <p:val>
                                            <p:strVal val="ppt_y"/>
                                          </p:val>
                                        </p:tav>
                                        <p:tav tm="100000">
                                          <p:val>
                                            <p:strVal val="ppt_y+.1"/>
                                          </p:val>
                                        </p:tav>
                                      </p:tavLst>
                                    </p:anim>
                                    <p:set>
                                      <p:cBhvr>
                                        <p:cTn id="24" dur="1" fill="hold">
                                          <p:stCondLst>
                                            <p:cond delay="999"/>
                                          </p:stCondLst>
                                        </p:cTn>
                                        <p:tgtEl>
                                          <p:spTgt spid="29"/>
                                        </p:tgtEl>
                                        <p:attrNameLst>
                                          <p:attrName>style.visibility</p:attrName>
                                        </p:attrNameLst>
                                      </p:cBhvr>
                                      <p:to>
                                        <p:strVal val="hidden"/>
                                      </p:to>
                                    </p:set>
                                  </p:childTnLst>
                                </p:cTn>
                              </p:par>
                              <p:par>
                                <p:cTn id="25" presetID="42" presetClass="exit" presetSubtype="0" fill="hold" nodeType="withEffect">
                                  <p:stCondLst>
                                    <p:cond delay="0"/>
                                  </p:stCondLst>
                                  <p:childTnLst>
                                    <p:animEffect transition="out" filter="fade">
                                      <p:cBhvr>
                                        <p:cTn id="26" dur="1000"/>
                                        <p:tgtEl>
                                          <p:spTgt spid="34"/>
                                        </p:tgtEl>
                                      </p:cBhvr>
                                    </p:animEffect>
                                    <p:anim calcmode="lin" valueType="num">
                                      <p:cBhvr>
                                        <p:cTn id="27" dur="1000"/>
                                        <p:tgtEl>
                                          <p:spTgt spid="34"/>
                                        </p:tgtEl>
                                        <p:attrNameLst>
                                          <p:attrName>ppt_x</p:attrName>
                                        </p:attrNameLst>
                                      </p:cBhvr>
                                      <p:tavLst>
                                        <p:tav tm="0">
                                          <p:val>
                                            <p:strVal val="ppt_x"/>
                                          </p:val>
                                        </p:tav>
                                        <p:tav tm="100000">
                                          <p:val>
                                            <p:strVal val="ppt_x"/>
                                          </p:val>
                                        </p:tav>
                                      </p:tavLst>
                                    </p:anim>
                                    <p:anim calcmode="lin" valueType="num">
                                      <p:cBhvr>
                                        <p:cTn id="28" dur="1000"/>
                                        <p:tgtEl>
                                          <p:spTgt spid="34"/>
                                        </p:tgtEl>
                                        <p:attrNameLst>
                                          <p:attrName>ppt_y</p:attrName>
                                        </p:attrNameLst>
                                      </p:cBhvr>
                                      <p:tavLst>
                                        <p:tav tm="0">
                                          <p:val>
                                            <p:strVal val="ppt_y"/>
                                          </p:val>
                                        </p:tav>
                                        <p:tav tm="100000">
                                          <p:val>
                                            <p:strVal val="ppt_y+.1"/>
                                          </p:val>
                                        </p:tav>
                                      </p:tavLst>
                                    </p:anim>
                                    <p:set>
                                      <p:cBhvr>
                                        <p:cTn id="29" dur="1" fill="hold">
                                          <p:stCondLst>
                                            <p:cond delay="9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30" grpId="0" bldLvl="0" animBg="1"/>
      <p:bldP spid="3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297815" y="2037715"/>
            <a:ext cx="3655060" cy="3664585"/>
            <a:chOff x="1301441" y="2055079"/>
            <a:chExt cx="2194340" cy="3468568"/>
          </a:xfrm>
        </p:grpSpPr>
        <p:sp>
          <p:nvSpPr>
            <p:cNvPr id="26" name="Rectangle: Rounded Corners 60"/>
            <p:cNvSpPr/>
            <p:nvPr/>
          </p:nvSpPr>
          <p:spPr>
            <a:xfrm>
              <a:off x="1301441" y="2055079"/>
              <a:ext cx="2194340" cy="3468568"/>
            </a:xfrm>
            <a:prstGeom prst="roundRect">
              <a:avLst>
                <a:gd name="adj" fmla="val 5758"/>
              </a:avLst>
            </a:prstGeom>
            <a:noFill/>
            <a:ln w="9525">
              <a:solidFill>
                <a:srgbClr val="00785C"/>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7" name="矩形 36"/>
            <p:cNvSpPr/>
            <p:nvPr/>
          </p:nvSpPr>
          <p:spPr>
            <a:xfrm>
              <a:off x="1526231" y="2246214"/>
              <a:ext cx="1805940" cy="315723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int numberOfVertices() const { return n; }</a:t>
              </a: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int numberOfEdges() const { return e; }</a:t>
              </a: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bool directed() const { return false; }</a:t>
              </a: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bool weighted() const { return true; }</a:t>
              </a: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54" name="组合 53"/>
          <p:cNvGrpSpPr/>
          <p:nvPr/>
        </p:nvGrpSpPr>
        <p:grpSpPr>
          <a:xfrm>
            <a:off x="4052570" y="1270635"/>
            <a:ext cx="3710305" cy="4431665"/>
            <a:chOff x="3021302" y="938213"/>
            <a:chExt cx="3350152" cy="4431665"/>
          </a:xfrm>
        </p:grpSpPr>
        <p:grpSp>
          <p:nvGrpSpPr>
            <p:cNvPr id="6" name="Group 2"/>
            <p:cNvGrpSpPr/>
            <p:nvPr/>
          </p:nvGrpSpPr>
          <p:grpSpPr>
            <a:xfrm>
              <a:off x="3139415" y="938213"/>
              <a:ext cx="3232039" cy="4431665"/>
              <a:chOff x="3231554" y="859790"/>
              <a:chExt cx="3232039" cy="4431665"/>
            </a:xfrm>
          </p:grpSpPr>
          <p:sp>
            <p:nvSpPr>
              <p:cNvPr id="14" name="Rectangle: Rounded Corners 104"/>
              <p:cNvSpPr/>
              <p:nvPr/>
            </p:nvSpPr>
            <p:spPr>
              <a:xfrm>
                <a:off x="3231554" y="1623695"/>
                <a:ext cx="3232039" cy="3667760"/>
              </a:xfrm>
              <a:prstGeom prst="roundRect">
                <a:avLst>
                  <a:gd name="adj" fmla="val 5758"/>
                </a:avLst>
              </a:prstGeom>
              <a:noFill/>
              <a:ln w="9525">
                <a:solidFill>
                  <a:srgbClr val="00785C"/>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5" name="Rectangle: Rounded Corners 107"/>
              <p:cNvSpPr/>
              <p:nvPr/>
            </p:nvSpPr>
            <p:spPr>
              <a:xfrm>
                <a:off x="3480681" y="859790"/>
                <a:ext cx="2572385" cy="63881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38" name="矩形 37"/>
            <p:cNvSpPr/>
            <p:nvPr/>
          </p:nvSpPr>
          <p:spPr>
            <a:xfrm>
              <a:off x="3432357" y="1064578"/>
              <a:ext cx="2484120" cy="38608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部分成员函数的实现</a:t>
              </a:r>
              <a:endParaRPr lang="zh-CN" altLang="en-US" sz="16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1" name="矩形 40"/>
            <p:cNvSpPr/>
            <p:nvPr/>
          </p:nvSpPr>
          <p:spPr>
            <a:xfrm>
              <a:off x="3021302" y="1701483"/>
              <a:ext cx="3300843" cy="274574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int degree(int theVertex) const{</a:t>
              </a: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checkVertex(theVertex);</a:t>
              </a: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int sum = 0;</a:t>
              </a: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for (int j = 0; j &lt;a[theVertex].size(); j++)</a:t>
              </a: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sum++;</a:t>
              </a: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return sum;</a:t>
              </a: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endParaRPr lang="zh-CN" altLang="en-US" sz="1600" dirty="0">
                <a:solidFill>
                  <a:schemeClr val="tx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55" name="组合 54"/>
          <p:cNvGrpSpPr/>
          <p:nvPr/>
        </p:nvGrpSpPr>
        <p:grpSpPr>
          <a:xfrm>
            <a:off x="8081645" y="1944370"/>
            <a:ext cx="4004310" cy="3757930"/>
            <a:chOff x="6003380" y="2055079"/>
            <a:chExt cx="2542715" cy="3648546"/>
          </a:xfrm>
        </p:grpSpPr>
        <p:sp>
          <p:nvSpPr>
            <p:cNvPr id="20" name="Rectangle: Rounded Corners 116"/>
            <p:cNvSpPr/>
            <p:nvPr/>
          </p:nvSpPr>
          <p:spPr>
            <a:xfrm>
              <a:off x="6003380" y="2055079"/>
              <a:ext cx="2542715" cy="3648546"/>
            </a:xfrm>
            <a:prstGeom prst="roundRect">
              <a:avLst>
                <a:gd name="adj" fmla="val 5758"/>
              </a:avLst>
            </a:prstGeom>
            <a:noFill/>
            <a:ln w="9525">
              <a:solidFill>
                <a:srgbClr val="00785C"/>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2" name="矩形 41"/>
            <p:cNvSpPr/>
            <p:nvPr/>
          </p:nvSpPr>
          <p:spPr>
            <a:xfrm>
              <a:off x="6057530" y="2141823"/>
              <a:ext cx="2488539" cy="3525243"/>
            </a:xfrm>
            <a:prstGeom prst="rect">
              <a:avLst/>
            </a:prstGeom>
            <a:noFill/>
          </p:spPr>
          <p:txBody>
            <a:bodyPr wrap="square">
              <a:spAutoFit/>
              <a:scene3d>
                <a:camera prst="orthographicFront"/>
                <a:lightRig rig="threePt" dir="t"/>
              </a:scene3d>
              <a:sp3d contourW="12700"/>
            </a:bodyPr>
            <a:lstStyle/>
            <a:p>
              <a:pPr algn="ctr">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void eraseEdge(int i, int j）{</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for (int x = 0; x &lt; a[i].size(); x++）</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en-US" altLang="zh-CN"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if (a[i][x].next == j)		a[i].erase(a[i].begin() + x, a[i].begin() + x + 1);}</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for (int x = 0; x &lt; a[j].size();x++){</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if (a[j][x].next == i)</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a[j].erase(a[j].begin() + x, a[j].begin() + x + 1);</a:t>
              </a:r>
              <a:r>
                <a:rPr lang="en-US" altLang="zh-CN"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endParaRPr lang="zh-CN" altLang="en-US" sz="16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61" name="组合 60"/>
          <p:cNvGrpSpPr/>
          <p:nvPr/>
        </p:nvGrpSpPr>
        <p:grpSpPr>
          <a:xfrm>
            <a:off x="1200289" y="342750"/>
            <a:ext cx="5603270" cy="1337256"/>
            <a:chOff x="3320581" y="694122"/>
            <a:chExt cx="5603270" cy="1337256"/>
          </a:xfrm>
        </p:grpSpPr>
        <p:sp>
          <p:nvSpPr>
            <p:cNvPr id="62" name="文本框 61"/>
            <p:cNvSpPr txBox="1"/>
            <p:nvPr/>
          </p:nvSpPr>
          <p:spPr>
            <a:xfrm>
              <a:off x="3320581" y="694122"/>
              <a:ext cx="4900295" cy="583565"/>
            </a:xfrm>
            <a:prstGeom prst="rect">
              <a:avLst/>
            </a:prstGeom>
            <a:noFill/>
          </p:spPr>
          <p:txBody>
            <a:bodyPr wrap="none" rtlCol="0">
              <a:spAutoFit/>
            </a:bodyPr>
            <a:lstStyle/>
            <a:p>
              <a:pPr algn="l" fontAlgn="auto">
                <a:spcBef>
                  <a:spcPts val="0"/>
                </a:spcBef>
                <a:spcAft>
                  <a:spcPts val="0"/>
                </a:spcAft>
              </a:pPr>
              <a:r>
                <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class adjacencyWDigraph</a:t>
              </a:r>
              <a:endPar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63" name="文本框 62"/>
            <p:cNvSpPr txBox="1"/>
            <p:nvPr/>
          </p:nvSpPr>
          <p:spPr>
            <a:xfrm>
              <a:off x="3320581" y="1201433"/>
              <a:ext cx="5603270" cy="829945"/>
            </a:xfrm>
            <a:prstGeom prst="rect">
              <a:avLst/>
            </a:prstGeom>
            <a:noFill/>
          </p:spPr>
          <p:txBody>
            <a:bodyPr wrap="square" rtlCol="0">
              <a:spAutoFit/>
            </a:bodyPr>
            <a:lstStyle/>
            <a:p>
              <a:pPr fontAlgn="auto">
                <a:lnSpc>
                  <a:spcPct val="120000"/>
                </a:lnSpc>
                <a:spcBef>
                  <a:spcPts val="0"/>
                </a:spcBef>
                <a:spcAft>
                  <a:spcPts val="0"/>
                </a:spcAft>
              </a:pPr>
              <a:r>
                <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无向有权图（领接数组表示</a:t>
              </a:r>
              <a:r>
                <a:rPr lang="en-US" altLang="zh-CN"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endPar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64" name="组合 63"/>
          <p:cNvGrpSpPr/>
          <p:nvPr/>
        </p:nvGrpSpPr>
        <p:grpSpPr>
          <a:xfrm>
            <a:off x="551384" y="548004"/>
            <a:ext cx="537440" cy="537440"/>
            <a:chOff x="1126772" y="548004"/>
            <a:chExt cx="537440" cy="537440"/>
          </a:xfrm>
          <a:solidFill>
            <a:schemeClr val="accent2">
              <a:lumMod val="60000"/>
              <a:lumOff val="40000"/>
            </a:schemeClr>
          </a:solidFill>
        </p:grpSpPr>
        <p:sp>
          <p:nvSpPr>
            <p:cNvPr id="65" name="Shape 644"/>
            <p:cNvSpPr/>
            <p:nvPr/>
          </p:nvSpPr>
          <p:spPr>
            <a:xfrm rot="8100000" flipH="1">
              <a:off x="1126772" y="548004"/>
              <a:ext cx="537440" cy="537440"/>
            </a:xfrm>
            <a:prstGeom prst="roundRect">
              <a:avLst>
                <a:gd name="adj" fmla="val 25760"/>
              </a:avLst>
            </a:prstGeom>
            <a:grp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66" name="矩形 65"/>
            <p:cNvSpPr>
              <a:spLocks noChangeArrowheads="1"/>
            </p:cNvSpPr>
            <p:nvPr/>
          </p:nvSpPr>
          <p:spPr bwMode="auto">
            <a:xfrm>
              <a:off x="1240555" y="601280"/>
              <a:ext cx="309873" cy="430530"/>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up)">
                                      <p:cBhvr>
                                        <p:cTn id="7" dur="500"/>
                                        <p:tgtEl>
                                          <p:spTgt spid="5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up)">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up)">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a:off x="665480" y="3192145"/>
            <a:ext cx="2599055" cy="145478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smtClean="0">
                <a:latin typeface="+mj-lt"/>
                <a:ea typeface="微软雅黑" panose="020B0503020204020204" pitchFamily="34" charset="-122"/>
                <a:sym typeface="+mn-ea"/>
              </a:rPr>
              <a:t>Dfs</a:t>
            </a:r>
            <a:r>
              <a:rPr lang="zh-CN" altLang="en-US" sz="2400" dirty="0" smtClean="0">
                <a:latin typeface="+mj-lt"/>
                <a:ea typeface="微软雅黑" panose="020B0503020204020204" pitchFamily="34" charset="-122"/>
                <a:sym typeface="+mn-ea"/>
              </a:rPr>
              <a:t>简述</a:t>
            </a:r>
            <a:endParaRPr lang="zh-CN" altLang="en-US" sz="24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33" name="组合 32"/>
          <p:cNvGrpSpPr/>
          <p:nvPr/>
        </p:nvGrpSpPr>
        <p:grpSpPr>
          <a:xfrm>
            <a:off x="1200289" y="387200"/>
            <a:ext cx="5603270" cy="1191841"/>
            <a:chOff x="3307881" y="694122"/>
            <a:chExt cx="5603270" cy="1191841"/>
          </a:xfrm>
        </p:grpSpPr>
        <p:sp>
          <p:nvSpPr>
            <p:cNvPr id="34" name="文本框 33"/>
            <p:cNvSpPr txBox="1"/>
            <p:nvPr/>
          </p:nvSpPr>
          <p:spPr>
            <a:xfrm>
              <a:off x="3320581" y="694122"/>
              <a:ext cx="4900295" cy="583565"/>
            </a:xfrm>
            <a:prstGeom prst="rect">
              <a:avLst/>
            </a:prstGeom>
            <a:noFill/>
          </p:spPr>
          <p:txBody>
            <a:bodyPr wrap="none" rtlCol="0">
              <a:spAutoFit/>
            </a:bodyPr>
            <a:lstStyle/>
            <a:p>
              <a:pPr algn="l" fontAlgn="auto">
                <a:spcBef>
                  <a:spcPts val="0"/>
                </a:spcBef>
                <a:spcAft>
                  <a:spcPts val="0"/>
                </a:spcAft>
              </a:pPr>
              <a:r>
                <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class adjacencyWDigraph </a:t>
              </a:r>
              <a:endPar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5" name="文本框 34"/>
            <p:cNvSpPr txBox="1"/>
            <p:nvPr/>
          </p:nvSpPr>
          <p:spPr>
            <a:xfrm>
              <a:off x="3307881" y="1203973"/>
              <a:ext cx="5603270" cy="681990"/>
            </a:xfrm>
            <a:prstGeom prst="rect">
              <a:avLst/>
            </a:prstGeom>
            <a:noFill/>
          </p:spPr>
          <p:txBody>
            <a:bodyPr wrap="square" rtlCol="0">
              <a:spAutoFit/>
            </a:bodyPr>
            <a:lstStyle/>
            <a:p>
              <a:pPr fontAlgn="auto">
                <a:lnSpc>
                  <a:spcPct val="120000"/>
                </a:lnSpc>
                <a:spcBef>
                  <a:spcPts val="0"/>
                </a:spcBef>
                <a:spcAft>
                  <a:spcPts val="0"/>
                </a:spcAft>
              </a:pPr>
              <a:r>
                <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无向有权图（领接数组表示）</a:t>
              </a: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36" name="组合 35"/>
          <p:cNvGrpSpPr/>
          <p:nvPr/>
        </p:nvGrpSpPr>
        <p:grpSpPr>
          <a:xfrm>
            <a:off x="551384" y="548004"/>
            <a:ext cx="537440" cy="537440"/>
            <a:chOff x="1126772" y="548004"/>
            <a:chExt cx="537440" cy="537440"/>
          </a:xfrm>
        </p:grpSpPr>
        <p:sp>
          <p:nvSpPr>
            <p:cNvPr id="37" name="Shape 644"/>
            <p:cNvSpPr/>
            <p:nvPr/>
          </p:nvSpPr>
          <p:spPr>
            <a:xfrm rot="8100000" flipH="1">
              <a:off x="1126772" y="548004"/>
              <a:ext cx="537440" cy="537440"/>
            </a:xfrm>
            <a:prstGeom prst="roundRect">
              <a:avLst>
                <a:gd name="adj" fmla="val 25760"/>
              </a:avLst>
            </a:prstGeom>
            <a:solidFill>
              <a:schemeClr val="accent2">
                <a:lumMod val="60000"/>
                <a:lumOff val="4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8" name="矩形 37"/>
            <p:cNvSpPr>
              <a:spLocks noChangeArrowheads="1"/>
            </p:cNvSpPr>
            <p:nvPr/>
          </p:nvSpPr>
          <p:spPr bwMode="auto">
            <a:xfrm>
              <a:off x="1240555" y="601280"/>
              <a:ext cx="309873" cy="4305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aphicFrame>
        <p:nvGraphicFramePr>
          <p:cNvPr id="6" name="图示 5"/>
          <p:cNvGraphicFramePr/>
          <p:nvPr/>
        </p:nvGraphicFramePr>
        <p:xfrm>
          <a:off x="3683635" y="2386965"/>
          <a:ext cx="6239510" cy="393255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矩形 4"/>
          <p:cNvSpPr/>
          <p:nvPr/>
        </p:nvSpPr>
        <p:spPr>
          <a:xfrm>
            <a:off x="4218981" y="1369603"/>
            <a:ext cx="10438801" cy="922020"/>
          </a:xfrm>
          <a:prstGeom prst="rect">
            <a:avLst/>
          </a:prstGeom>
        </p:spPr>
        <p:txBody>
          <a:bodyPr wrap="square">
            <a:spAutoFit/>
          </a:bodyPr>
          <a:p>
            <a:r>
              <a:rPr lang="zh-CN" altLang="en-US" dirty="0"/>
              <a:t>深度优先搜索 </a:t>
            </a:r>
            <a:r>
              <a:rPr lang="en-US" altLang="zh-CN" dirty="0"/>
              <a:t>Depth First Search</a:t>
            </a:r>
            <a:endParaRPr lang="en-US" altLang="zh-CN" dirty="0"/>
          </a:p>
          <a:p>
            <a:r>
              <a:rPr lang="zh-CN" altLang="en-US" dirty="0">
                <a:sym typeface="+mn-ea"/>
              </a:rPr>
              <a:t>采用数据结构栈</a:t>
            </a:r>
            <a:r>
              <a:rPr lang="zh-CN" altLang="en-US" dirty="0"/>
              <a:t>对纵深方向进行搜索。</a:t>
            </a:r>
            <a:endParaRPr lang="en-US" altLang="zh-CN" dirty="0"/>
          </a:p>
          <a:p>
            <a:r>
              <a:rPr lang="zh-CN" altLang="en-US" dirty="0"/>
              <a:t>方法伪代码</a:t>
            </a:r>
            <a:r>
              <a:rPr lang="zh-CN" altLang="en-US" dirty="0" smtClean="0"/>
              <a:t>：</a:t>
            </a:r>
            <a:endParaRPr lang="en-US" alt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a:off x="1212850" y="1579245"/>
            <a:ext cx="2122805" cy="96901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lt"/>
                <a:ea typeface="微软雅黑" panose="020B0503020204020204" pitchFamily="34" charset="-122"/>
                <a:sym typeface="+mn-ea"/>
              </a:rPr>
              <a:t>效率检测</a:t>
            </a:r>
            <a:endParaRPr lang="zh-CN" altLang="en-US" sz="24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33" name="组合 32"/>
          <p:cNvGrpSpPr/>
          <p:nvPr/>
        </p:nvGrpSpPr>
        <p:grpSpPr>
          <a:xfrm>
            <a:off x="1200289" y="387200"/>
            <a:ext cx="5603270" cy="1191841"/>
            <a:chOff x="3307881" y="694122"/>
            <a:chExt cx="5603270" cy="1191841"/>
          </a:xfrm>
        </p:grpSpPr>
        <p:sp>
          <p:nvSpPr>
            <p:cNvPr id="34" name="文本框 33"/>
            <p:cNvSpPr txBox="1"/>
            <p:nvPr/>
          </p:nvSpPr>
          <p:spPr>
            <a:xfrm>
              <a:off x="3320581" y="694122"/>
              <a:ext cx="4900295" cy="583565"/>
            </a:xfrm>
            <a:prstGeom prst="rect">
              <a:avLst/>
            </a:prstGeom>
            <a:noFill/>
          </p:spPr>
          <p:txBody>
            <a:bodyPr wrap="none" rtlCol="0">
              <a:spAutoFit/>
            </a:bodyPr>
            <a:lstStyle/>
            <a:p>
              <a:pPr algn="l" fontAlgn="auto">
                <a:spcBef>
                  <a:spcPts val="0"/>
                </a:spcBef>
                <a:spcAft>
                  <a:spcPts val="0"/>
                </a:spcAft>
              </a:pPr>
              <a:r>
                <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class adjacencyWDigraph </a:t>
              </a:r>
              <a:endPar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5" name="文本框 34"/>
            <p:cNvSpPr txBox="1"/>
            <p:nvPr/>
          </p:nvSpPr>
          <p:spPr>
            <a:xfrm>
              <a:off x="3307881" y="1203973"/>
              <a:ext cx="5603270" cy="681990"/>
            </a:xfrm>
            <a:prstGeom prst="rect">
              <a:avLst/>
            </a:prstGeom>
            <a:noFill/>
          </p:spPr>
          <p:txBody>
            <a:bodyPr wrap="square" rtlCol="0">
              <a:spAutoFit/>
            </a:bodyPr>
            <a:lstStyle/>
            <a:p>
              <a:pPr fontAlgn="auto">
                <a:lnSpc>
                  <a:spcPct val="120000"/>
                </a:lnSpc>
                <a:spcBef>
                  <a:spcPts val="0"/>
                </a:spcBef>
                <a:spcAft>
                  <a:spcPts val="0"/>
                </a:spcAft>
              </a:pPr>
              <a:r>
                <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无向有权图（领接数组表示）</a:t>
              </a: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36" name="组合 35"/>
          <p:cNvGrpSpPr/>
          <p:nvPr/>
        </p:nvGrpSpPr>
        <p:grpSpPr>
          <a:xfrm>
            <a:off x="551384" y="548004"/>
            <a:ext cx="537440" cy="537440"/>
            <a:chOff x="1126772" y="548004"/>
            <a:chExt cx="537440" cy="537440"/>
          </a:xfrm>
        </p:grpSpPr>
        <p:sp>
          <p:nvSpPr>
            <p:cNvPr id="37" name="Shape 644"/>
            <p:cNvSpPr/>
            <p:nvPr/>
          </p:nvSpPr>
          <p:spPr>
            <a:xfrm rot="8100000" flipH="1">
              <a:off x="1126772" y="548004"/>
              <a:ext cx="537440" cy="537440"/>
            </a:xfrm>
            <a:prstGeom prst="roundRect">
              <a:avLst>
                <a:gd name="adj" fmla="val 25760"/>
              </a:avLst>
            </a:prstGeom>
            <a:solidFill>
              <a:schemeClr val="accent2">
                <a:lumMod val="60000"/>
                <a:lumOff val="4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8" name="矩形 37"/>
            <p:cNvSpPr>
              <a:spLocks noChangeArrowheads="1"/>
            </p:cNvSpPr>
            <p:nvPr/>
          </p:nvSpPr>
          <p:spPr bwMode="auto">
            <a:xfrm>
              <a:off x="1240555" y="601280"/>
              <a:ext cx="309873" cy="4305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10" name="TextBox 9"/>
          <p:cNvSpPr txBox="1"/>
          <p:nvPr/>
        </p:nvSpPr>
        <p:spPr>
          <a:xfrm>
            <a:off x="3754153" y="1648817"/>
            <a:ext cx="6217352" cy="1198880"/>
          </a:xfrm>
          <a:prstGeom prst="rect">
            <a:avLst/>
          </a:prstGeom>
          <a:noFill/>
        </p:spPr>
        <p:txBody>
          <a:bodyPr wrap="square" rtlCol="0">
            <a:spAutoFit/>
          </a:bodyPr>
          <a:p>
            <a:r>
              <a:rPr lang="zh-CN" altLang="en-US" dirty="0"/>
              <a:t>比较定制与非定制</a:t>
            </a:r>
            <a:r>
              <a:rPr lang="en-US" altLang="zh-CN" dirty="0" err="1"/>
              <a:t>dfs</a:t>
            </a:r>
            <a:r>
              <a:rPr lang="zh-CN" altLang="en-US" dirty="0"/>
              <a:t>代码的时间性能。</a:t>
            </a:r>
            <a:endParaRPr lang="en-US" altLang="zh-CN" dirty="0"/>
          </a:p>
          <a:p>
            <a:r>
              <a:rPr lang="zh-CN" altLang="en-US" dirty="0"/>
              <a:t>最直接的方法即使用时间记录器比较二者耗费时间长短</a:t>
            </a:r>
            <a:r>
              <a:rPr lang="zh-CN" altLang="en-US" dirty="0" smtClean="0"/>
              <a:t>。例如通过程序向有</a:t>
            </a:r>
            <a:r>
              <a:rPr lang="en-US" altLang="zh-CN" dirty="0" smtClean="0"/>
              <a:t>100</a:t>
            </a:r>
            <a:r>
              <a:rPr lang="zh-CN" altLang="en-US" dirty="0" smtClean="0"/>
              <a:t>个点的图中插入边，分别调用两个</a:t>
            </a:r>
            <a:r>
              <a:rPr lang="en-US" altLang="zh-CN" dirty="0" err="1" smtClean="0"/>
              <a:t>dfs</a:t>
            </a:r>
            <a:r>
              <a:rPr lang="zh-CN" altLang="en-US" dirty="0" smtClean="0"/>
              <a:t>函数，并用</a:t>
            </a:r>
            <a:r>
              <a:rPr lang="en-US" altLang="zh-CN" dirty="0" smtClean="0"/>
              <a:t>clock()</a:t>
            </a:r>
            <a:r>
              <a:rPr lang="zh-CN" altLang="en-US" dirty="0" smtClean="0"/>
              <a:t>函数记录耗时。</a:t>
            </a:r>
            <a:endParaRPr lang="en-US" altLang="zh-CN" dirty="0"/>
          </a:p>
        </p:txBody>
      </p:sp>
      <p:graphicFrame>
        <p:nvGraphicFramePr>
          <p:cNvPr id="12" name="图示 11"/>
          <p:cNvGraphicFramePr/>
          <p:nvPr/>
        </p:nvGraphicFramePr>
        <p:xfrm>
          <a:off x="1434465" y="1930400"/>
          <a:ext cx="8006715" cy="468820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flipH="1">
            <a:off x="-17165" y="0"/>
            <a:ext cx="12196953" cy="6858000"/>
          </a:xfrm>
          <a:prstGeom prst="rect">
            <a:avLst/>
          </a:prstGeom>
        </p:spPr>
      </p:pic>
      <p:sp>
        <p:nvSpPr>
          <p:cNvPr id="48" name="Freeform 50"/>
          <p:cNvSpPr/>
          <p:nvPr/>
        </p:nvSpPr>
        <p:spPr bwMode="auto">
          <a:xfrm>
            <a:off x="-48584" y="-2980"/>
            <a:ext cx="12192000" cy="6888480"/>
          </a:xfrm>
          <a:custGeom>
            <a:avLst/>
            <a:gdLst>
              <a:gd name="connsiteX0" fmla="*/ 6340 w 6340"/>
              <a:gd name="connsiteY0" fmla="*/ 48 h 9958"/>
              <a:gd name="connsiteX1" fmla="*/ 0 w 6340"/>
              <a:gd name="connsiteY1" fmla="*/ 0 h 9958"/>
              <a:gd name="connsiteX2" fmla="*/ 6340 w 6340"/>
              <a:gd name="connsiteY2" fmla="*/ 9958 h 9958"/>
              <a:gd name="connsiteX3" fmla="*/ 6340 w 6340"/>
              <a:gd name="connsiteY3" fmla="*/ 48 h 9958"/>
            </a:gdLst>
            <a:ahLst/>
            <a:cxnLst>
              <a:cxn ang="0">
                <a:pos x="connsiteX0" y="connsiteY0"/>
              </a:cxn>
              <a:cxn ang="0">
                <a:pos x="connsiteX1" y="connsiteY1"/>
              </a:cxn>
              <a:cxn ang="0">
                <a:pos x="connsiteX2" y="connsiteY2"/>
              </a:cxn>
              <a:cxn ang="0">
                <a:pos x="connsiteX3" y="connsiteY3"/>
              </a:cxn>
            </a:cxnLst>
            <a:rect l="0" t="0" r="r" b="b"/>
            <a:pathLst>
              <a:path w="6340" h="9958">
                <a:moveTo>
                  <a:pt x="6340" y="48"/>
                </a:moveTo>
                <a:lnTo>
                  <a:pt x="0" y="0"/>
                </a:lnTo>
                <a:lnTo>
                  <a:pt x="6340" y="9958"/>
                </a:lnTo>
                <a:lnTo>
                  <a:pt x="6340" y="48"/>
                </a:lnTo>
                <a:close/>
              </a:path>
            </a:pathLst>
          </a:custGeom>
          <a:solidFill>
            <a:schemeClr val="bg1">
              <a:alpha val="40000"/>
            </a:schemeClr>
          </a:solid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6" name="矩形 24"/>
          <p:cNvSpPr/>
          <p:nvPr/>
        </p:nvSpPr>
        <p:spPr>
          <a:xfrm>
            <a:off x="-29375" y="1901468"/>
            <a:ext cx="10373847" cy="49806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 name="connsiteX0-33" fmla="*/ 8094133 w 8094133"/>
              <a:gd name="connsiteY0-34" fmla="*/ 0 h 4897381"/>
              <a:gd name="connsiteX1-35" fmla="*/ 7959160 w 8094133"/>
              <a:gd name="connsiteY1-36" fmla="*/ 4897381 h 4897381"/>
              <a:gd name="connsiteX2-37" fmla="*/ 0 w 8094133"/>
              <a:gd name="connsiteY2-38" fmla="*/ 4880447 h 4897381"/>
              <a:gd name="connsiteX3-39" fmla="*/ 8094133 w 8094133"/>
              <a:gd name="connsiteY3-40" fmla="*/ 0 h 4897381"/>
            </a:gdLst>
            <a:ahLst/>
            <a:cxnLst>
              <a:cxn ang="0">
                <a:pos x="connsiteX0-1" y="connsiteY0-2"/>
              </a:cxn>
              <a:cxn ang="0">
                <a:pos x="connsiteX1-3" y="connsiteY1-4"/>
              </a:cxn>
              <a:cxn ang="0">
                <a:pos x="connsiteX2-5" y="connsiteY2-6"/>
              </a:cxn>
              <a:cxn ang="0">
                <a:pos x="connsiteX3-7" y="connsiteY3-8"/>
              </a:cxn>
            </a:cxnLst>
            <a:rect l="l" t="t" r="r" b="b"/>
            <a:pathLst>
              <a:path w="8094133" h="4897381">
                <a:moveTo>
                  <a:pt x="8094133" y="0"/>
                </a:moveTo>
                <a:lnTo>
                  <a:pt x="7959160" y="4897381"/>
                </a:lnTo>
                <a:lnTo>
                  <a:pt x="0" y="4880447"/>
                </a:lnTo>
                <a:lnTo>
                  <a:pt x="8094133" y="0"/>
                </a:lnTo>
                <a:close/>
              </a:path>
            </a:pathLst>
          </a:custGeom>
          <a:solidFill>
            <a:schemeClr val="tx1">
              <a:lumMod val="95000"/>
              <a:lumOff val="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5" name="矩形 24"/>
          <p:cNvSpPr/>
          <p:nvPr/>
        </p:nvSpPr>
        <p:spPr>
          <a:xfrm>
            <a:off x="-20455" y="46459"/>
            <a:ext cx="7823694" cy="68277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Lst>
            <a:ahLst/>
            <a:cxnLst>
              <a:cxn ang="0">
                <a:pos x="connsiteX0-1" y="connsiteY0-2"/>
              </a:cxn>
              <a:cxn ang="0">
                <a:pos x="connsiteX1-3" y="connsiteY1-4"/>
              </a:cxn>
              <a:cxn ang="0">
                <a:pos x="connsiteX2-5" y="connsiteY2-6"/>
              </a:cxn>
              <a:cxn ang="0">
                <a:pos x="connsiteX3-7" y="connsiteY3-8"/>
              </a:cxn>
            </a:cxnLst>
            <a:rect l="l" t="t" r="r" b="b"/>
            <a:pathLst>
              <a:path w="7823694" h="6827780">
                <a:moveTo>
                  <a:pt x="0" y="0"/>
                </a:moveTo>
                <a:lnTo>
                  <a:pt x="7823694" y="2255780"/>
                </a:lnTo>
                <a:lnTo>
                  <a:pt x="0" y="6827780"/>
                </a:lnTo>
                <a:lnTo>
                  <a:pt x="0" y="0"/>
                </a:lnTo>
                <a:close/>
              </a:path>
            </a:pathLst>
          </a:custGeom>
          <a:solidFill>
            <a:srgbClr val="00B0F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9" name="矩形 24"/>
          <p:cNvSpPr/>
          <p:nvPr/>
        </p:nvSpPr>
        <p:spPr>
          <a:xfrm>
            <a:off x="1" y="1972989"/>
            <a:ext cx="8230094" cy="4880447"/>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Lst>
            <a:ahLst/>
            <a:cxnLst>
              <a:cxn ang="0">
                <a:pos x="connsiteX0-1" y="connsiteY0-2"/>
              </a:cxn>
              <a:cxn ang="0">
                <a:pos x="connsiteX1-3" y="connsiteY1-4"/>
              </a:cxn>
              <a:cxn ang="0">
                <a:pos x="connsiteX2-5" y="connsiteY2-6"/>
              </a:cxn>
              <a:cxn ang="0">
                <a:pos x="connsiteX3-7" y="connsiteY3-8"/>
              </a:cxn>
            </a:cxnLst>
            <a:rect l="l" t="t" r="r" b="b"/>
            <a:pathLst>
              <a:path w="8230094" h="4880447">
                <a:moveTo>
                  <a:pt x="8094133" y="0"/>
                </a:moveTo>
                <a:lnTo>
                  <a:pt x="8230094" y="951914"/>
                </a:lnTo>
                <a:lnTo>
                  <a:pt x="0" y="4880447"/>
                </a:lnTo>
                <a:lnTo>
                  <a:pt x="8094133"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4" name="任意多边形: 形状 77"/>
          <p:cNvSpPr/>
          <p:nvPr/>
        </p:nvSpPr>
        <p:spPr>
          <a:xfrm rot="19507267">
            <a:off x="5398122" y="269294"/>
            <a:ext cx="8642989" cy="7496616"/>
          </a:xfrm>
          <a:custGeom>
            <a:avLst/>
            <a:gdLst>
              <a:gd name="connsiteX0" fmla="*/ 8272473 w 8272473"/>
              <a:gd name="connsiteY0" fmla="*/ 1765456 h 9709508"/>
              <a:gd name="connsiteX1" fmla="*/ 8264044 w 8272473"/>
              <a:gd name="connsiteY1" fmla="*/ 2523401 h 9709508"/>
              <a:gd name="connsiteX2" fmla="*/ 8030041 w 8272473"/>
              <a:gd name="connsiteY2" fmla="*/ 8418382 h 9709508"/>
              <a:gd name="connsiteX3" fmla="*/ 8010618 w 8272473"/>
              <a:gd name="connsiteY3" fmla="*/ 9178496 h 9709508"/>
              <a:gd name="connsiteX4" fmla="*/ 7640469 w 8272473"/>
              <a:gd name="connsiteY4" fmla="*/ 9709508 h 9709508"/>
              <a:gd name="connsiteX5" fmla="*/ 1113760 w 8272473"/>
              <a:gd name="connsiteY5" fmla="*/ 5159988 h 9709508"/>
              <a:gd name="connsiteX6" fmla="*/ 0 w 8272473"/>
              <a:gd name="connsiteY6" fmla="*/ 1869783 h 9709508"/>
              <a:gd name="connsiteX7" fmla="*/ 5739762 w 8272473"/>
              <a:gd name="connsiteY7" fmla="*/ 0 h 9709508"/>
              <a:gd name="connsiteX0-1" fmla="*/ 8272473 w 8401806"/>
              <a:gd name="connsiteY0-2" fmla="*/ 1765456 h 9709508"/>
              <a:gd name="connsiteX1-3" fmla="*/ 8030041 w 8401806"/>
              <a:gd name="connsiteY1-4" fmla="*/ 8418382 h 9709508"/>
              <a:gd name="connsiteX2-5" fmla="*/ 8010618 w 8401806"/>
              <a:gd name="connsiteY2-6" fmla="*/ 9178496 h 9709508"/>
              <a:gd name="connsiteX3-7" fmla="*/ 7640469 w 8401806"/>
              <a:gd name="connsiteY3-8" fmla="*/ 9709508 h 9709508"/>
              <a:gd name="connsiteX4-9" fmla="*/ 1113760 w 8401806"/>
              <a:gd name="connsiteY4-10" fmla="*/ 5159988 h 9709508"/>
              <a:gd name="connsiteX5-11" fmla="*/ 0 w 8401806"/>
              <a:gd name="connsiteY5-12" fmla="*/ 1869783 h 9709508"/>
              <a:gd name="connsiteX6-13" fmla="*/ 5739762 w 8401806"/>
              <a:gd name="connsiteY6-14" fmla="*/ 0 h 9709508"/>
              <a:gd name="connsiteX7-15" fmla="*/ 8272473 w 8401806"/>
              <a:gd name="connsiteY7-16" fmla="*/ 1765456 h 9709508"/>
              <a:gd name="connsiteX0-17" fmla="*/ 8272473 w 8406082"/>
              <a:gd name="connsiteY0-18" fmla="*/ 1765456 h 9709508"/>
              <a:gd name="connsiteX1-19" fmla="*/ 8010618 w 8406082"/>
              <a:gd name="connsiteY1-20" fmla="*/ 9178496 h 9709508"/>
              <a:gd name="connsiteX2-21" fmla="*/ 7640469 w 8406082"/>
              <a:gd name="connsiteY2-22" fmla="*/ 9709508 h 9709508"/>
              <a:gd name="connsiteX3-23" fmla="*/ 1113760 w 8406082"/>
              <a:gd name="connsiteY3-24" fmla="*/ 5159988 h 9709508"/>
              <a:gd name="connsiteX4-25" fmla="*/ 0 w 8406082"/>
              <a:gd name="connsiteY4-26" fmla="*/ 1869783 h 9709508"/>
              <a:gd name="connsiteX5-27" fmla="*/ 5739762 w 8406082"/>
              <a:gd name="connsiteY5-28" fmla="*/ 0 h 9709508"/>
              <a:gd name="connsiteX6-29" fmla="*/ 8272473 w 8406082"/>
              <a:gd name="connsiteY6-30" fmla="*/ 1765456 h 9709508"/>
              <a:gd name="connsiteX0-31" fmla="*/ 8272473 w 8532413"/>
              <a:gd name="connsiteY0-32" fmla="*/ 1765456 h 9709508"/>
              <a:gd name="connsiteX1-33" fmla="*/ 7640469 w 8532413"/>
              <a:gd name="connsiteY1-34" fmla="*/ 9709508 h 9709508"/>
              <a:gd name="connsiteX2-35" fmla="*/ 1113760 w 8532413"/>
              <a:gd name="connsiteY2-36" fmla="*/ 5159988 h 9709508"/>
              <a:gd name="connsiteX3-37" fmla="*/ 0 w 8532413"/>
              <a:gd name="connsiteY3-38" fmla="*/ 1869783 h 9709508"/>
              <a:gd name="connsiteX4-39" fmla="*/ 5739762 w 8532413"/>
              <a:gd name="connsiteY4-40" fmla="*/ 0 h 9709508"/>
              <a:gd name="connsiteX5-41" fmla="*/ 8272473 w 8532413"/>
              <a:gd name="connsiteY5-42" fmla="*/ 1765456 h 9709508"/>
              <a:gd name="connsiteX0-43" fmla="*/ 11454407 w 11478145"/>
              <a:gd name="connsiteY0-44" fmla="*/ 4029904 h 9709508"/>
              <a:gd name="connsiteX1-45" fmla="*/ 7640469 w 11478145"/>
              <a:gd name="connsiteY1-46" fmla="*/ 9709508 h 9709508"/>
              <a:gd name="connsiteX2-47" fmla="*/ 1113760 w 11478145"/>
              <a:gd name="connsiteY2-48" fmla="*/ 5159988 h 9709508"/>
              <a:gd name="connsiteX3-49" fmla="*/ 0 w 11478145"/>
              <a:gd name="connsiteY3-50" fmla="*/ 1869783 h 9709508"/>
              <a:gd name="connsiteX4-51" fmla="*/ 5739762 w 11478145"/>
              <a:gd name="connsiteY4-52" fmla="*/ 0 h 9709508"/>
              <a:gd name="connsiteX5-53" fmla="*/ 11454407 w 11478145"/>
              <a:gd name="connsiteY5-54" fmla="*/ 4029904 h 9709508"/>
              <a:gd name="connsiteX0-55" fmla="*/ 11454407 w 11454407"/>
              <a:gd name="connsiteY0-56" fmla="*/ 4029904 h 9709508"/>
              <a:gd name="connsiteX1-57" fmla="*/ 7640469 w 11454407"/>
              <a:gd name="connsiteY1-58" fmla="*/ 9709508 h 9709508"/>
              <a:gd name="connsiteX2-59" fmla="*/ 1113760 w 11454407"/>
              <a:gd name="connsiteY2-60" fmla="*/ 5159988 h 9709508"/>
              <a:gd name="connsiteX3-61" fmla="*/ 0 w 11454407"/>
              <a:gd name="connsiteY3-62" fmla="*/ 1869783 h 9709508"/>
              <a:gd name="connsiteX4-63" fmla="*/ 5739762 w 11454407"/>
              <a:gd name="connsiteY4-64" fmla="*/ 0 h 9709508"/>
              <a:gd name="connsiteX5-65" fmla="*/ 11454407 w 11454407"/>
              <a:gd name="connsiteY5-66" fmla="*/ 4029904 h 9709508"/>
              <a:gd name="connsiteX0-67" fmla="*/ 11516918 w 11516918"/>
              <a:gd name="connsiteY0-68" fmla="*/ 4073479 h 9709508"/>
              <a:gd name="connsiteX1-69" fmla="*/ 7640469 w 11516918"/>
              <a:gd name="connsiteY1-70" fmla="*/ 9709508 h 9709508"/>
              <a:gd name="connsiteX2-71" fmla="*/ 1113760 w 11516918"/>
              <a:gd name="connsiteY2-72" fmla="*/ 5159988 h 9709508"/>
              <a:gd name="connsiteX3-73" fmla="*/ 0 w 11516918"/>
              <a:gd name="connsiteY3-74" fmla="*/ 1869783 h 9709508"/>
              <a:gd name="connsiteX4-75" fmla="*/ 5739762 w 11516918"/>
              <a:gd name="connsiteY4-76" fmla="*/ 0 h 9709508"/>
              <a:gd name="connsiteX5-77" fmla="*/ 11516918 w 11516918"/>
              <a:gd name="connsiteY5-78" fmla="*/ 4073479 h 9709508"/>
              <a:gd name="connsiteX0-79" fmla="*/ 11516918 w 11516918"/>
              <a:gd name="connsiteY0-80" fmla="*/ 4073479 h 9709508"/>
              <a:gd name="connsiteX1-81" fmla="*/ 7640469 w 11516918"/>
              <a:gd name="connsiteY1-82" fmla="*/ 9709508 h 9709508"/>
              <a:gd name="connsiteX2-83" fmla="*/ 1113760 w 11516918"/>
              <a:gd name="connsiteY2-84" fmla="*/ 5159988 h 9709508"/>
              <a:gd name="connsiteX3-85" fmla="*/ 0 w 11516918"/>
              <a:gd name="connsiteY3-86" fmla="*/ 1869783 h 9709508"/>
              <a:gd name="connsiteX4-87" fmla="*/ 5739762 w 11516918"/>
              <a:gd name="connsiteY4-88" fmla="*/ 0 h 9709508"/>
              <a:gd name="connsiteX5-89" fmla="*/ 11516918 w 11516918"/>
              <a:gd name="connsiteY5-90" fmla="*/ 4073479 h 9709508"/>
              <a:gd name="connsiteX0-91" fmla="*/ 11516918 w 11516918"/>
              <a:gd name="connsiteY0-92" fmla="*/ 4073479 h 9709526"/>
              <a:gd name="connsiteX1-93" fmla="*/ 7640469 w 11516918"/>
              <a:gd name="connsiteY1-94" fmla="*/ 9709508 h 9709526"/>
              <a:gd name="connsiteX2-95" fmla="*/ 1113760 w 11516918"/>
              <a:gd name="connsiteY2-96" fmla="*/ 5159988 h 9709526"/>
              <a:gd name="connsiteX3-97" fmla="*/ 0 w 11516918"/>
              <a:gd name="connsiteY3-98" fmla="*/ 1869783 h 9709526"/>
              <a:gd name="connsiteX4-99" fmla="*/ 5739762 w 11516918"/>
              <a:gd name="connsiteY4-100" fmla="*/ 0 h 9709526"/>
              <a:gd name="connsiteX5-101" fmla="*/ 11516918 w 11516918"/>
              <a:gd name="connsiteY5-102" fmla="*/ 4073479 h 9709526"/>
              <a:gd name="connsiteX0-103" fmla="*/ 11516918 w 11516918"/>
              <a:gd name="connsiteY0-104" fmla="*/ 4073479 h 9280823"/>
              <a:gd name="connsiteX1-105" fmla="*/ 7534880 w 11516918"/>
              <a:gd name="connsiteY1-106" fmla="*/ 9280804 h 9280823"/>
              <a:gd name="connsiteX2-107" fmla="*/ 1113760 w 11516918"/>
              <a:gd name="connsiteY2-108" fmla="*/ 5159988 h 9280823"/>
              <a:gd name="connsiteX3-109" fmla="*/ 0 w 11516918"/>
              <a:gd name="connsiteY3-110" fmla="*/ 1869783 h 9280823"/>
              <a:gd name="connsiteX4-111" fmla="*/ 5739762 w 11516918"/>
              <a:gd name="connsiteY4-112" fmla="*/ 0 h 9280823"/>
              <a:gd name="connsiteX5-113" fmla="*/ 11516918 w 11516918"/>
              <a:gd name="connsiteY5-114" fmla="*/ 4073479 h 9280823"/>
              <a:gd name="connsiteX0-115" fmla="*/ 11516918 w 11516918"/>
              <a:gd name="connsiteY0-116" fmla="*/ 4073479 h 9707517"/>
              <a:gd name="connsiteX1-117" fmla="*/ 7651735 w 11516918"/>
              <a:gd name="connsiteY1-118" fmla="*/ 9707499 h 9707517"/>
              <a:gd name="connsiteX2-119" fmla="*/ 1113760 w 11516918"/>
              <a:gd name="connsiteY2-120" fmla="*/ 5159988 h 9707517"/>
              <a:gd name="connsiteX3-121" fmla="*/ 0 w 11516918"/>
              <a:gd name="connsiteY3-122" fmla="*/ 1869783 h 9707517"/>
              <a:gd name="connsiteX4-123" fmla="*/ 5739762 w 11516918"/>
              <a:gd name="connsiteY4-124" fmla="*/ 0 h 9707517"/>
              <a:gd name="connsiteX5-125" fmla="*/ 11516918 w 11516918"/>
              <a:gd name="connsiteY5-126" fmla="*/ 4073479 h 9707517"/>
              <a:gd name="connsiteX0-127" fmla="*/ 11562383 w 11562383"/>
              <a:gd name="connsiteY0-128" fmla="*/ 4080124 h 9707517"/>
              <a:gd name="connsiteX1-129" fmla="*/ 7651735 w 11562383"/>
              <a:gd name="connsiteY1-130" fmla="*/ 9707499 h 9707517"/>
              <a:gd name="connsiteX2-131" fmla="*/ 1113760 w 11562383"/>
              <a:gd name="connsiteY2-132" fmla="*/ 5159988 h 9707517"/>
              <a:gd name="connsiteX3-133" fmla="*/ 0 w 11562383"/>
              <a:gd name="connsiteY3-134" fmla="*/ 1869783 h 9707517"/>
              <a:gd name="connsiteX4-135" fmla="*/ 5739762 w 11562383"/>
              <a:gd name="connsiteY4-136" fmla="*/ 0 h 9707517"/>
              <a:gd name="connsiteX5-137" fmla="*/ 11562383 w 11562383"/>
              <a:gd name="connsiteY5-138" fmla="*/ 4080124 h 9707517"/>
              <a:gd name="connsiteX0-139" fmla="*/ 11562383 w 11562383"/>
              <a:gd name="connsiteY0-140" fmla="*/ 4080124 h 9707516"/>
              <a:gd name="connsiteX1-141" fmla="*/ 7651735 w 11562383"/>
              <a:gd name="connsiteY1-142" fmla="*/ 9707499 h 9707516"/>
              <a:gd name="connsiteX2-143" fmla="*/ 1113760 w 11562383"/>
              <a:gd name="connsiteY2-144" fmla="*/ 5159988 h 9707516"/>
              <a:gd name="connsiteX3-145" fmla="*/ 0 w 11562383"/>
              <a:gd name="connsiteY3-146" fmla="*/ 1869783 h 9707516"/>
              <a:gd name="connsiteX4-147" fmla="*/ 5739762 w 11562383"/>
              <a:gd name="connsiteY4-148" fmla="*/ 0 h 9707516"/>
              <a:gd name="connsiteX5-149" fmla="*/ 11562383 w 11562383"/>
              <a:gd name="connsiteY5-150" fmla="*/ 4080124 h 9707516"/>
              <a:gd name="connsiteX0-151" fmla="*/ 11562383 w 11562383"/>
              <a:gd name="connsiteY0-152" fmla="*/ 4080124 h 9707516"/>
              <a:gd name="connsiteX1-153" fmla="*/ 7651735 w 11562383"/>
              <a:gd name="connsiteY1-154" fmla="*/ 9707499 h 9707516"/>
              <a:gd name="connsiteX2-155" fmla="*/ 1113760 w 11562383"/>
              <a:gd name="connsiteY2-156" fmla="*/ 5159988 h 9707516"/>
              <a:gd name="connsiteX3-157" fmla="*/ 0 w 11562383"/>
              <a:gd name="connsiteY3-158" fmla="*/ 1869783 h 9707516"/>
              <a:gd name="connsiteX4-159" fmla="*/ 5739762 w 11562383"/>
              <a:gd name="connsiteY4-160" fmla="*/ 0 h 9707516"/>
              <a:gd name="connsiteX5-161" fmla="*/ 11562383 w 11562383"/>
              <a:gd name="connsiteY5-162" fmla="*/ 4080124 h 9707516"/>
              <a:gd name="connsiteX0-163" fmla="*/ 11562383 w 11562383"/>
              <a:gd name="connsiteY0-164" fmla="*/ 4080124 h 9707516"/>
              <a:gd name="connsiteX1-165" fmla="*/ 7651735 w 11562383"/>
              <a:gd name="connsiteY1-166" fmla="*/ 9707499 h 9707516"/>
              <a:gd name="connsiteX2-167" fmla="*/ 1113760 w 11562383"/>
              <a:gd name="connsiteY2-168" fmla="*/ 5159988 h 9707516"/>
              <a:gd name="connsiteX3-169" fmla="*/ 0 w 11562383"/>
              <a:gd name="connsiteY3-170" fmla="*/ 1869783 h 9707516"/>
              <a:gd name="connsiteX4-171" fmla="*/ 5739762 w 11562383"/>
              <a:gd name="connsiteY4-172" fmla="*/ 0 h 9707516"/>
              <a:gd name="connsiteX5-173" fmla="*/ 6226301 w 11562383"/>
              <a:gd name="connsiteY5-174" fmla="*/ 354628 h 9707516"/>
              <a:gd name="connsiteX6-175" fmla="*/ 11562383 w 11562383"/>
              <a:gd name="connsiteY6-176" fmla="*/ 4080124 h 9707516"/>
              <a:gd name="connsiteX0-177" fmla="*/ 11562383 w 11562383"/>
              <a:gd name="connsiteY0-178" fmla="*/ 3725496 h 9352888"/>
              <a:gd name="connsiteX1-179" fmla="*/ 7651735 w 11562383"/>
              <a:gd name="connsiteY1-180" fmla="*/ 9352871 h 9352888"/>
              <a:gd name="connsiteX2-181" fmla="*/ 1113760 w 11562383"/>
              <a:gd name="connsiteY2-182" fmla="*/ 4805360 h 9352888"/>
              <a:gd name="connsiteX3-183" fmla="*/ 0 w 11562383"/>
              <a:gd name="connsiteY3-184" fmla="*/ 1515155 h 9352888"/>
              <a:gd name="connsiteX4-185" fmla="*/ 6226301 w 11562383"/>
              <a:gd name="connsiteY4-186" fmla="*/ 0 h 9352888"/>
              <a:gd name="connsiteX5-187" fmla="*/ 11562383 w 11562383"/>
              <a:gd name="connsiteY5-188" fmla="*/ 3725496 h 9352888"/>
              <a:gd name="connsiteX0-189" fmla="*/ 10448623 w 10448623"/>
              <a:gd name="connsiteY0-190" fmla="*/ 3725496 h 9352888"/>
              <a:gd name="connsiteX1-191" fmla="*/ 6537975 w 10448623"/>
              <a:gd name="connsiteY1-192" fmla="*/ 9352871 h 9352888"/>
              <a:gd name="connsiteX2-193" fmla="*/ 0 w 10448623"/>
              <a:gd name="connsiteY2-194" fmla="*/ 4805360 h 9352888"/>
              <a:gd name="connsiteX3-195" fmla="*/ 893222 w 10448623"/>
              <a:gd name="connsiteY3-196" fmla="*/ 1063065 h 9352888"/>
              <a:gd name="connsiteX4-197" fmla="*/ 5112541 w 10448623"/>
              <a:gd name="connsiteY4-198" fmla="*/ 0 h 9352888"/>
              <a:gd name="connsiteX5-199" fmla="*/ 10448623 w 10448623"/>
              <a:gd name="connsiteY5-200" fmla="*/ 3725496 h 9352888"/>
              <a:gd name="connsiteX0-201" fmla="*/ 9555401 w 9555401"/>
              <a:gd name="connsiteY0-202" fmla="*/ 3725496 h 9352888"/>
              <a:gd name="connsiteX1-203" fmla="*/ 5644753 w 9555401"/>
              <a:gd name="connsiteY1-204" fmla="*/ 9352871 h 9352888"/>
              <a:gd name="connsiteX2-205" fmla="*/ 2691453 w 9555401"/>
              <a:gd name="connsiteY2-206" fmla="*/ 7343908 h 9352888"/>
              <a:gd name="connsiteX3-207" fmla="*/ 0 w 9555401"/>
              <a:gd name="connsiteY3-208" fmla="*/ 1063065 h 9352888"/>
              <a:gd name="connsiteX4-209" fmla="*/ 4219319 w 9555401"/>
              <a:gd name="connsiteY4-210" fmla="*/ 0 h 9352888"/>
              <a:gd name="connsiteX5-211" fmla="*/ 9555401 w 9555401"/>
              <a:gd name="connsiteY5-212" fmla="*/ 3725496 h 9352888"/>
              <a:gd name="connsiteX0-213" fmla="*/ 9602088 w 9602088"/>
              <a:gd name="connsiteY0-214" fmla="*/ 3725496 h 9352888"/>
              <a:gd name="connsiteX1-215" fmla="*/ 5691440 w 9602088"/>
              <a:gd name="connsiteY1-216" fmla="*/ 9352871 h 9352888"/>
              <a:gd name="connsiteX2-217" fmla="*/ 2738140 w 9602088"/>
              <a:gd name="connsiteY2-218" fmla="*/ 7343908 h 9352888"/>
              <a:gd name="connsiteX3-219" fmla="*/ 0 w 9602088"/>
              <a:gd name="connsiteY3-220" fmla="*/ 1130042 h 9352888"/>
              <a:gd name="connsiteX4-221" fmla="*/ 4266006 w 9602088"/>
              <a:gd name="connsiteY4-222" fmla="*/ 0 h 9352888"/>
              <a:gd name="connsiteX5-223" fmla="*/ 9602088 w 9602088"/>
              <a:gd name="connsiteY5-224" fmla="*/ 3725496 h 9352888"/>
              <a:gd name="connsiteX0-225" fmla="*/ 9473413 w 9473413"/>
              <a:gd name="connsiteY0-226" fmla="*/ 3725496 h 9352888"/>
              <a:gd name="connsiteX1-227" fmla="*/ 5562765 w 9473413"/>
              <a:gd name="connsiteY1-228" fmla="*/ 9352871 h 9352888"/>
              <a:gd name="connsiteX2-229" fmla="*/ 2609465 w 9473413"/>
              <a:gd name="connsiteY2-230" fmla="*/ 7343908 h 9352888"/>
              <a:gd name="connsiteX3-231" fmla="*/ 0 w 9473413"/>
              <a:gd name="connsiteY3-232" fmla="*/ 1259545 h 9352888"/>
              <a:gd name="connsiteX4-233" fmla="*/ 4137331 w 9473413"/>
              <a:gd name="connsiteY4-234" fmla="*/ 0 h 9352888"/>
              <a:gd name="connsiteX5-235" fmla="*/ 9473413 w 9473413"/>
              <a:gd name="connsiteY5-236" fmla="*/ 3725496 h 9352888"/>
              <a:gd name="connsiteX0-237" fmla="*/ 9490867 w 9490867"/>
              <a:gd name="connsiteY0-238" fmla="*/ 3725496 h 9352888"/>
              <a:gd name="connsiteX1-239" fmla="*/ 5580219 w 9490867"/>
              <a:gd name="connsiteY1-240" fmla="*/ 9352871 h 9352888"/>
              <a:gd name="connsiteX2-241" fmla="*/ 2626919 w 9490867"/>
              <a:gd name="connsiteY2-242" fmla="*/ 7343908 h 9352888"/>
              <a:gd name="connsiteX3-243" fmla="*/ 0 w 9490867"/>
              <a:gd name="connsiteY3-244" fmla="*/ 1227475 h 9352888"/>
              <a:gd name="connsiteX4-245" fmla="*/ 4154785 w 9490867"/>
              <a:gd name="connsiteY4-246" fmla="*/ 0 h 9352888"/>
              <a:gd name="connsiteX5-247" fmla="*/ 9490867 w 9490867"/>
              <a:gd name="connsiteY5-248" fmla="*/ 3725496 h 9352888"/>
              <a:gd name="connsiteX0-249" fmla="*/ 9490867 w 9490867"/>
              <a:gd name="connsiteY0-250" fmla="*/ 2498021 h 8125413"/>
              <a:gd name="connsiteX1-251" fmla="*/ 5580219 w 9490867"/>
              <a:gd name="connsiteY1-252" fmla="*/ 8125396 h 8125413"/>
              <a:gd name="connsiteX2-253" fmla="*/ 2626919 w 9490867"/>
              <a:gd name="connsiteY2-254" fmla="*/ 6116433 h 8125413"/>
              <a:gd name="connsiteX3-255" fmla="*/ 0 w 9490867"/>
              <a:gd name="connsiteY3-256" fmla="*/ 0 h 8125413"/>
              <a:gd name="connsiteX4-257" fmla="*/ 6817781 w 9490867"/>
              <a:gd name="connsiteY4-258" fmla="*/ 628797 h 8125413"/>
              <a:gd name="connsiteX5-259" fmla="*/ 9490867 w 9490867"/>
              <a:gd name="connsiteY5-260" fmla="*/ 2498021 h 8125413"/>
              <a:gd name="connsiteX0-261" fmla="*/ 8642989 w 8642989"/>
              <a:gd name="connsiteY0-262" fmla="*/ 1869224 h 7496616"/>
              <a:gd name="connsiteX1-263" fmla="*/ 4732341 w 8642989"/>
              <a:gd name="connsiteY1-264" fmla="*/ 7496599 h 7496616"/>
              <a:gd name="connsiteX2-265" fmla="*/ 1779041 w 8642989"/>
              <a:gd name="connsiteY2-266" fmla="*/ 5487636 h 7496616"/>
              <a:gd name="connsiteX3-267" fmla="*/ 0 w 8642989"/>
              <a:gd name="connsiteY3-268" fmla="*/ 73690 h 7496616"/>
              <a:gd name="connsiteX4-269" fmla="*/ 5969903 w 8642989"/>
              <a:gd name="connsiteY4-270" fmla="*/ 0 h 7496616"/>
              <a:gd name="connsiteX5-271" fmla="*/ 8642989 w 8642989"/>
              <a:gd name="connsiteY5-272" fmla="*/ 1869224 h 7496616"/>
              <a:gd name="connsiteX0-273" fmla="*/ 8642989 w 8642989"/>
              <a:gd name="connsiteY0-274" fmla="*/ 1869224 h 7496616"/>
              <a:gd name="connsiteX1-275" fmla="*/ 4732341 w 8642989"/>
              <a:gd name="connsiteY1-276" fmla="*/ 7496599 h 7496616"/>
              <a:gd name="connsiteX2-277" fmla="*/ 4850 w 8642989"/>
              <a:gd name="connsiteY2-278" fmla="*/ 4195184 h 7496616"/>
              <a:gd name="connsiteX3-279" fmla="*/ 0 w 8642989"/>
              <a:gd name="connsiteY3-280" fmla="*/ 73690 h 7496616"/>
              <a:gd name="connsiteX4-281" fmla="*/ 5969903 w 8642989"/>
              <a:gd name="connsiteY4-282" fmla="*/ 0 h 7496616"/>
              <a:gd name="connsiteX5-283" fmla="*/ 8642989 w 8642989"/>
              <a:gd name="connsiteY5-284" fmla="*/ 1869224 h 74966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642989" h="7496616">
                <a:moveTo>
                  <a:pt x="8642989" y="1869224"/>
                </a:moveTo>
                <a:cubicBezTo>
                  <a:pt x="8605284" y="1925363"/>
                  <a:pt x="4765320" y="7508106"/>
                  <a:pt x="4732341" y="7496599"/>
                </a:cubicBezTo>
                <a:lnTo>
                  <a:pt x="4850" y="4195184"/>
                </a:lnTo>
                <a:cubicBezTo>
                  <a:pt x="3233" y="2821353"/>
                  <a:pt x="1617" y="1447521"/>
                  <a:pt x="0" y="73690"/>
                </a:cubicBezTo>
                <a:lnTo>
                  <a:pt x="5969903" y="0"/>
                </a:lnTo>
                <a:lnTo>
                  <a:pt x="8642989" y="1869224"/>
                </a:lnTo>
                <a:close/>
              </a:path>
            </a:pathLst>
          </a:custGeom>
          <a:solidFill>
            <a:schemeClr val="bg1"/>
          </a:solidFill>
          <a:ln>
            <a:noFill/>
          </a:ln>
          <a:effectLst>
            <a:outerShdw blurRad="215900" dist="635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 name="文本框 2"/>
          <p:cNvSpPr txBox="1"/>
          <p:nvPr/>
        </p:nvSpPr>
        <p:spPr>
          <a:xfrm>
            <a:off x="1963107" y="2982724"/>
            <a:ext cx="1928285" cy="892552"/>
          </a:xfrm>
          <a:prstGeom prst="rect">
            <a:avLst/>
          </a:prstGeom>
          <a:noFill/>
        </p:spPr>
        <p:txBody>
          <a:bodyPr wrap="none" rtlCol="0">
            <a:spAutoFit/>
            <a:scene3d>
              <a:camera prst="orthographicFront"/>
              <a:lightRig rig="threePt" dir="t"/>
            </a:scene3d>
            <a:sp3d contourW="12700"/>
          </a:bodyPr>
          <a:lstStyle/>
          <a:p>
            <a:pPr algn="r" fontAlgn="auto">
              <a:spcBef>
                <a:spcPts val="0"/>
              </a:spcBef>
              <a:spcAft>
                <a:spcPts val="0"/>
              </a:spcAft>
              <a:defRPr/>
            </a:pPr>
            <a:r>
              <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PART 03</a:t>
            </a:r>
            <a:endPar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r" fontAlgn="auto">
              <a:spcBef>
                <a:spcPts val="0"/>
              </a:spcBef>
              <a:spcAft>
                <a:spcPts val="0"/>
              </a:spcAft>
              <a:defRPr/>
            </a:pPr>
            <a:r>
              <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设计阶段</a:t>
            </a:r>
            <a:endPar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4" name="组合 3"/>
          <p:cNvGrpSpPr/>
          <p:nvPr/>
        </p:nvGrpSpPr>
        <p:grpSpPr>
          <a:xfrm>
            <a:off x="6136804" y="3309716"/>
            <a:ext cx="4711724" cy="932406"/>
            <a:chOff x="3365500" y="429281"/>
            <a:chExt cx="4711724" cy="932406"/>
          </a:xfrm>
        </p:grpSpPr>
        <p:sp>
          <p:nvSpPr>
            <p:cNvPr id="5" name="文本框 4"/>
            <p:cNvSpPr txBox="1"/>
            <p:nvPr/>
          </p:nvSpPr>
          <p:spPr>
            <a:xfrm>
              <a:off x="3365500" y="429281"/>
              <a:ext cx="2236510" cy="707886"/>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defRPr/>
              </a:pPr>
              <a:r>
                <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设计阶段</a:t>
              </a:r>
              <a:endPar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6" name="文本框 5"/>
            <p:cNvSpPr txBox="1"/>
            <p:nvPr/>
          </p:nvSpPr>
          <p:spPr>
            <a:xfrm>
              <a:off x="3365500" y="993387"/>
              <a:ext cx="4711724" cy="368300"/>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zh-CN" altLang="en-US"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设计算法实现单源最短路径以及多源最短路径</a:t>
              </a:r>
              <a:endParaRPr lang="zh-CN" altLang="en-US"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 name="文本框 1"/>
          <p:cNvSpPr txBox="1"/>
          <p:nvPr/>
        </p:nvSpPr>
        <p:spPr>
          <a:xfrm>
            <a:off x="6138392" y="2982724"/>
            <a:ext cx="1580389" cy="400110"/>
          </a:xfrm>
          <a:prstGeom prst="rect">
            <a:avLst/>
          </a:prstGeom>
          <a:noFill/>
        </p:spPr>
        <p:txBody>
          <a:bodyPr wrap="square" rtlCol="0">
            <a:spAutoFit/>
          </a:bodyPr>
          <a:lstStyle/>
          <a:p>
            <a:r>
              <a:rPr lang="en-US" altLang="zh-CN" sz="2000" b="1" i="1" dirty="0">
                <a:solidFill>
                  <a:srgbClr val="00B0F0"/>
                </a:solidFill>
              </a:rPr>
              <a:t>design phase</a:t>
            </a:r>
            <a:endParaRPr lang="zh-CN" altLang="en-US" sz="2000" b="1" i="1" dirty="0">
              <a:solidFill>
                <a:srgbClr val="00B0F0"/>
              </a:solidFill>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strVal val="#ppt_w+.3"/>
                                          </p:val>
                                        </p:tav>
                                        <p:tav tm="100000">
                                          <p:val>
                                            <p:strVal val="#ppt_w"/>
                                          </p:val>
                                        </p:tav>
                                      </p:tavLst>
                                    </p:anim>
                                    <p:anim calcmode="lin" valueType="num">
                                      <p:cBhvr>
                                        <p:cTn id="8" dur="1000" fill="hold"/>
                                        <p:tgtEl>
                                          <p:spTgt spid="48"/>
                                        </p:tgtEl>
                                        <p:attrNameLst>
                                          <p:attrName>ppt_h</p:attrName>
                                        </p:attrNameLst>
                                      </p:cBhvr>
                                      <p:tavLst>
                                        <p:tav tm="0">
                                          <p:val>
                                            <p:strVal val="#ppt_h"/>
                                          </p:val>
                                        </p:tav>
                                        <p:tav tm="100000">
                                          <p:val>
                                            <p:strVal val="#ppt_h"/>
                                          </p:val>
                                        </p:tav>
                                      </p:tavLst>
                                    </p:anim>
                                    <p:animEffect transition="in" filter="fade">
                                      <p:cBhvr>
                                        <p:cTn id="9" dur="1000"/>
                                        <p:tgtEl>
                                          <p:spTgt spid="4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randombar(horizontal)">
                                      <p:cBhvr>
                                        <p:cTn id="15" dur="500"/>
                                        <p:tgtEl>
                                          <p:spTgt spid="46"/>
                                        </p:tgtEl>
                                      </p:cBhvr>
                                    </p:animEffect>
                                  </p:childTnLst>
                                </p:cTn>
                              </p:par>
                              <p:par>
                                <p:cTn id="16" presetID="2" presetClass="entr" presetSubtype="8" fill="hold" grpId="0" nodeType="withEffect">
                                  <p:stCondLst>
                                    <p:cond delay="25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0-#ppt_w/2"/>
                                          </p:val>
                                        </p:tav>
                                        <p:tav tm="100000">
                                          <p:val>
                                            <p:strVal val="#ppt_x"/>
                                          </p:val>
                                        </p:tav>
                                      </p:tavLst>
                                    </p:anim>
                                    <p:anim calcmode="lin" valueType="num">
                                      <p:cBhvr additive="base">
                                        <p:cTn id="19" dur="500" fill="hold"/>
                                        <p:tgtEl>
                                          <p:spTgt spid="45"/>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5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bldLvl="0" animBg="1"/>
      <p:bldP spid="46" grpId="0" animBg="1"/>
      <p:bldP spid="45" grpId="0" animBg="1"/>
      <p:bldP spid="9" grpId="0" animBg="1"/>
      <p:bldP spid="44" grpId="0" animBg="1"/>
      <p:bldP spid="3"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a:off x="1212850" y="1579245"/>
            <a:ext cx="2701290" cy="12420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lt"/>
                <a:ea typeface="微软雅黑" panose="020B0503020204020204" pitchFamily="34" charset="-122"/>
                <a:sym typeface="+mn-ea"/>
              </a:rPr>
              <a:t>Dijkstra算法</a:t>
            </a:r>
            <a:endParaRPr lang="zh-CN" altLang="en-US" sz="2400" dirty="0">
              <a:latin typeface="+mj-lt"/>
              <a:ea typeface="微软雅黑" panose="020B0503020204020204" pitchFamily="34" charset="-122"/>
              <a:sym typeface="+mn-ea"/>
            </a:endParaRPr>
          </a:p>
          <a:p>
            <a:pPr algn="ctr"/>
            <a:r>
              <a:rPr lang="zh-CN" altLang="en-US" sz="2400" dirty="0">
                <a:latin typeface="+mj-lt"/>
                <a:ea typeface="微软雅黑" panose="020B0503020204020204" pitchFamily="34" charset="-122"/>
                <a:sym typeface="+mn-ea"/>
              </a:rPr>
              <a:t>（贪心）</a:t>
            </a:r>
            <a:endParaRPr lang="zh-CN" altLang="en-US" sz="2400" dirty="0">
              <a:latin typeface="+mj-lt"/>
              <a:ea typeface="微软雅黑" panose="020B0503020204020204" pitchFamily="34" charset="-122"/>
              <a:sym typeface="+mn-ea"/>
            </a:endParaRPr>
          </a:p>
        </p:txBody>
      </p:sp>
      <p:grpSp>
        <p:nvGrpSpPr>
          <p:cNvPr id="33" name="组合 32"/>
          <p:cNvGrpSpPr/>
          <p:nvPr/>
        </p:nvGrpSpPr>
        <p:grpSpPr>
          <a:xfrm>
            <a:off x="1352054" y="535790"/>
            <a:ext cx="5603270" cy="1043251"/>
            <a:chOff x="3307881" y="694122"/>
            <a:chExt cx="5603270" cy="1043251"/>
          </a:xfrm>
        </p:grpSpPr>
        <p:sp>
          <p:nvSpPr>
            <p:cNvPr id="34" name="文本框 33"/>
            <p:cNvSpPr txBox="1"/>
            <p:nvPr/>
          </p:nvSpPr>
          <p:spPr>
            <a:xfrm>
              <a:off x="3320581" y="694122"/>
              <a:ext cx="3449320" cy="583565"/>
            </a:xfrm>
            <a:prstGeom prst="rect">
              <a:avLst/>
            </a:prstGeom>
            <a:noFill/>
          </p:spPr>
          <p:txBody>
            <a:bodyPr wrap="none" rtlCol="0">
              <a:spAutoFit/>
            </a:bodyPr>
            <a:lstStyle/>
            <a:p>
              <a:pPr algn="l" fontAlgn="auto">
                <a:spcBef>
                  <a:spcPts val="0"/>
                </a:spcBef>
                <a:spcAft>
                  <a:spcPts val="0"/>
                </a:spcAft>
              </a:pPr>
              <a:r>
                <a:rPr lang="zh-CN"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单源最短路径实现</a:t>
              </a:r>
              <a:r>
                <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endPar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5" name="文本框 34"/>
            <p:cNvSpPr txBox="1"/>
            <p:nvPr/>
          </p:nvSpPr>
          <p:spPr>
            <a:xfrm>
              <a:off x="3307881" y="1203973"/>
              <a:ext cx="5603270" cy="533400"/>
            </a:xfrm>
            <a:prstGeom prst="rect">
              <a:avLst/>
            </a:prstGeom>
            <a:noFill/>
          </p:spPr>
          <p:txBody>
            <a:bodyPr wrap="square" rtlCol="0">
              <a:spAutoFit/>
            </a:bodyPr>
            <a:lstStyle/>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36" name="组合 35"/>
          <p:cNvGrpSpPr/>
          <p:nvPr/>
        </p:nvGrpSpPr>
        <p:grpSpPr>
          <a:xfrm>
            <a:off x="551384" y="548004"/>
            <a:ext cx="537440" cy="537440"/>
            <a:chOff x="1126772" y="548004"/>
            <a:chExt cx="537440" cy="537440"/>
          </a:xfrm>
        </p:grpSpPr>
        <p:sp>
          <p:nvSpPr>
            <p:cNvPr id="37" name="Shape 644"/>
            <p:cNvSpPr/>
            <p:nvPr/>
          </p:nvSpPr>
          <p:spPr>
            <a:xfrm rot="8100000" flipH="1">
              <a:off x="1126772" y="548004"/>
              <a:ext cx="537440" cy="537440"/>
            </a:xfrm>
            <a:prstGeom prst="roundRect">
              <a:avLst>
                <a:gd name="adj" fmla="val 25760"/>
              </a:avLst>
            </a:prstGeom>
            <a:solidFill>
              <a:schemeClr val="accent2">
                <a:lumMod val="60000"/>
                <a:lumOff val="4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8" name="矩形 37"/>
            <p:cNvSpPr>
              <a:spLocks noChangeArrowheads="1"/>
            </p:cNvSpPr>
            <p:nvPr/>
          </p:nvSpPr>
          <p:spPr bwMode="auto">
            <a:xfrm>
              <a:off x="1240555" y="601280"/>
              <a:ext cx="309873" cy="4305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32" name="MH_Other_4"/>
          <p:cNvSpPr>
            <a:spLocks noChangeArrowheads="1"/>
          </p:cNvSpPr>
          <p:nvPr>
            <p:custDataLst>
              <p:tags r:id="rId1"/>
            </p:custDataLst>
          </p:nvPr>
        </p:nvSpPr>
        <p:spPr bwMode="auto">
          <a:xfrm rot="2053012">
            <a:off x="5580332" y="1438294"/>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5" name="组合 4"/>
          <p:cNvGrpSpPr/>
          <p:nvPr/>
        </p:nvGrpSpPr>
        <p:grpSpPr>
          <a:xfrm>
            <a:off x="6598920" y="1473835"/>
            <a:ext cx="5261610" cy="4311756"/>
            <a:chOff x="874712" y="3325188"/>
            <a:chExt cx="3811587" cy="2522608"/>
          </a:xfrm>
        </p:grpSpPr>
        <p:sp>
          <p:nvSpPr>
            <p:cNvPr id="6" name="矩形 5"/>
            <p:cNvSpPr/>
            <p:nvPr/>
          </p:nvSpPr>
          <p:spPr>
            <a:xfrm>
              <a:off x="874712" y="3677812"/>
              <a:ext cx="3811587" cy="2169984"/>
            </a:xfrm>
            <a:prstGeom prst="rect">
              <a:avLst/>
            </a:prstGeom>
          </p:spPr>
          <p:txBody>
            <a:bodyPr wrap="square">
              <a:spAutoFit/>
              <a:scene3d>
                <a:camera prst="orthographicFront"/>
                <a:lightRig rig="threePt" dir="t"/>
              </a:scene3d>
              <a:sp3d contourW="12700"/>
            </a:bodyPr>
            <a:p>
              <a:pPr algn="just">
                <a:lnSpc>
                  <a:spcPct val="120000"/>
                </a:lnSpc>
              </a:pPr>
              <a:r>
                <a:rPr sz="1400">
                  <a:sym typeface="+mn-ea"/>
                </a:rPr>
                <a:t>Dijkstra算法采用的是一种贪心的策略，声明一个数组dis来保存源点到各个顶点的最短距离和一个保存已经找到了最短路径的顶点的集合：T，初始时，原点 s 的路径权重被赋为 0 （dis[s] = 0）。若对于顶点 s 存在能直接到达的边（s,m），则把dis[m]设为w（s, m）,同时把所有其他（s不能直接到达的）顶点的路径长度设为无穷大。初始时，集合T只有顶点s。</a:t>
              </a:r>
              <a:endParaRPr sz="1400">
                <a:sym typeface="+mn-ea"/>
              </a:endParaRPr>
            </a:p>
            <a:p>
              <a:pPr algn="just">
                <a:lnSpc>
                  <a:spcPct val="120000"/>
                </a:lnSpc>
              </a:pPr>
              <a:r>
                <a:rPr sz="1400">
                  <a:sym typeface="+mn-ea"/>
                </a:rPr>
                <a:t>然后，从dis数组选择最小值，则该值就是源点s到该值对应的顶点的最短路径，并且把该点加入到T中，OK，此时完成一个顶点，</a:t>
              </a:r>
              <a:endParaRPr sz="1400">
                <a:sym typeface="+mn-ea"/>
              </a:endParaRPr>
            </a:p>
            <a:p>
              <a:pPr algn="just">
                <a:lnSpc>
                  <a:spcPct val="120000"/>
                </a:lnSpc>
              </a:pPr>
              <a:r>
                <a:rPr sz="1400">
                  <a:sym typeface="+mn-ea"/>
                </a:rPr>
                <a:t>然后，我们需要看看新加入的顶点是否可以到达其他顶点并且看看通过该顶点到达其他点的路径长度是否比源点直接到达短，如果是，那么就替换这些顶点在dis中的值。</a:t>
              </a:r>
              <a:endParaRPr sz="1400">
                <a:sym typeface="+mn-ea"/>
              </a:endParaRPr>
            </a:p>
            <a:p>
              <a:pPr algn="just">
                <a:lnSpc>
                  <a:spcPct val="120000"/>
                </a:lnSpc>
              </a:pPr>
              <a:r>
                <a:rPr sz="1400">
                  <a:sym typeface="+mn-ea"/>
                </a:rPr>
                <a:t>然后，又从dis中找出最小值，重复上述动作，直到T中包含了图的所有顶点。</a:t>
              </a:r>
              <a:endParaRPr sz="1400">
                <a:sym typeface="+mn-ea"/>
              </a:endParaRPr>
            </a:p>
            <a:p>
              <a:pPr algn="just">
                <a:lnSpc>
                  <a:spcPct val="120000"/>
                </a:lnSpc>
              </a:pPr>
              <a:endParaRPr sz="1400">
                <a:sym typeface="+mn-ea"/>
              </a:endParaRPr>
            </a:p>
          </p:txBody>
        </p:sp>
        <p:sp>
          <p:nvSpPr>
            <p:cNvPr id="8" name="矩形 7"/>
            <p:cNvSpPr/>
            <p:nvPr/>
          </p:nvSpPr>
          <p:spPr>
            <a:xfrm>
              <a:off x="874713" y="3325188"/>
              <a:ext cx="2241974" cy="247796"/>
            </a:xfrm>
            <a:prstGeom prst="rect">
              <a:avLst/>
            </a:prstGeom>
          </p:spPr>
          <p:txBody>
            <a:bodyPr wrap="square">
              <a:spAutoFit/>
              <a:scene3d>
                <a:camera prst="orthographicFront"/>
                <a:lightRig rig="threePt" dir="t"/>
              </a:scene3d>
              <a:sp3d contourW="12700"/>
            </a:bodyPr>
            <a:p>
              <a:pPr algn="just">
                <a:lnSpc>
                  <a:spcPct val="120000"/>
                </a:lnSpc>
              </a:pPr>
              <a:r>
                <a:rPr lang="zh-CN" altLang="en-US" dirty="0">
                  <a:latin typeface="+mj-lt"/>
                  <a:ea typeface="微软雅黑" panose="020B0503020204020204" pitchFamily="34" charset="-122"/>
                  <a:sym typeface="+mn-ea"/>
                </a:rPr>
                <a:t>Dijkstra算法</a:t>
              </a: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原理</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9" name="MH_Other_4"/>
          <p:cNvSpPr>
            <a:spLocks noChangeArrowheads="1"/>
          </p:cNvSpPr>
          <p:nvPr>
            <p:custDataLst>
              <p:tags r:id="rId2"/>
            </p:custDataLst>
          </p:nvPr>
        </p:nvSpPr>
        <p:spPr bwMode="auto">
          <a:xfrm rot="2053012">
            <a:off x="747347" y="428626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15" name="组合 14"/>
          <p:cNvGrpSpPr/>
          <p:nvPr/>
        </p:nvGrpSpPr>
        <p:grpSpPr>
          <a:xfrm>
            <a:off x="853440" y="4161155"/>
            <a:ext cx="5261610" cy="1624274"/>
            <a:chOff x="874712" y="3353215"/>
            <a:chExt cx="3811587" cy="1493563"/>
          </a:xfrm>
        </p:grpSpPr>
        <p:sp>
          <p:nvSpPr>
            <p:cNvPr id="16" name="矩形 15"/>
            <p:cNvSpPr/>
            <p:nvPr/>
          </p:nvSpPr>
          <p:spPr>
            <a:xfrm>
              <a:off x="874712" y="3677812"/>
              <a:ext cx="3811587" cy="1168966"/>
            </a:xfrm>
            <a:prstGeom prst="rect">
              <a:avLst/>
            </a:prstGeom>
          </p:spPr>
          <p:txBody>
            <a:bodyPr wrap="square">
              <a:spAutoFit/>
              <a:scene3d>
                <a:camera prst="orthographicFront"/>
                <a:lightRig rig="threePt" dir="t"/>
              </a:scene3d>
              <a:sp3d contourW="12700"/>
            </a:bodyPr>
            <a:p>
              <a:pPr algn="just">
                <a:lnSpc>
                  <a:spcPct val="120000"/>
                </a:lnSpc>
              </a:pPr>
              <a:r>
                <a:rPr sz="1600">
                  <a:sym typeface="+mn-ea"/>
                </a:rPr>
                <a:t> </a:t>
              </a:r>
              <a:r>
                <a:rPr lang="zh-CN" sz="1600">
                  <a:sym typeface="+mn-ea"/>
                </a:rPr>
                <a:t>迪杰斯特拉</a:t>
              </a:r>
              <a:r>
                <a:rPr sz="1600">
                  <a:sym typeface="+mn-ea"/>
                </a:rPr>
                <a:t>算法使用了广度优先搜索解决赋权有向图或者无向图的单源最短路径问题，算法最终得到一个最短路径树。该算法常用于路由算法或者作为其他图算法的一个子模块。</a:t>
              </a:r>
              <a:endParaRPr sz="1400">
                <a:sym typeface="+mn-ea"/>
              </a:endParaRPr>
            </a:p>
          </p:txBody>
        </p:sp>
        <p:sp>
          <p:nvSpPr>
            <p:cNvPr id="17" name="矩形 16"/>
            <p:cNvSpPr/>
            <p:nvPr/>
          </p:nvSpPr>
          <p:spPr>
            <a:xfrm>
              <a:off x="922552" y="3353215"/>
              <a:ext cx="2403977" cy="389461"/>
            </a:xfrm>
            <a:prstGeom prst="rect">
              <a:avLst/>
            </a:prstGeom>
          </p:spPr>
          <p:txBody>
            <a:bodyPr wrap="square">
              <a:spAutoFit/>
              <a:scene3d>
                <a:camera prst="orthographicFront"/>
                <a:lightRig rig="threePt" dir="t"/>
              </a:scene3d>
              <a:sp3d contourW="12700"/>
            </a:bodyPr>
            <a:p>
              <a:pPr algn="just">
                <a:lnSpc>
                  <a:spcPct val="120000"/>
                </a:lnSpc>
              </a:pP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算法特点</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0" nodeType="withEffect">
                                  <p:stCondLst>
                                    <p:cond delay="0"/>
                                  </p:stCondLst>
                                  <p:childTnLst>
                                    <p:animEffect transition="out" filter="fade">
                                      <p:cBhvr>
                                        <p:cTn id="6" dur="1000"/>
                                        <p:tgtEl>
                                          <p:spTgt spid="32"/>
                                        </p:tgtEl>
                                      </p:cBhvr>
                                    </p:animEffect>
                                    <p:anim calcmode="lin" valueType="num">
                                      <p:cBhvr>
                                        <p:cTn id="7" dur="1000"/>
                                        <p:tgtEl>
                                          <p:spTgt spid="32"/>
                                        </p:tgtEl>
                                        <p:attrNameLst>
                                          <p:attrName>ppt_x</p:attrName>
                                        </p:attrNameLst>
                                      </p:cBhvr>
                                      <p:tavLst>
                                        <p:tav tm="0">
                                          <p:val>
                                            <p:strVal val="ppt_x"/>
                                          </p:val>
                                        </p:tav>
                                        <p:tav tm="100000">
                                          <p:val>
                                            <p:strVal val="ppt_x"/>
                                          </p:val>
                                        </p:tav>
                                      </p:tavLst>
                                    </p:anim>
                                    <p:anim calcmode="lin" valueType="num">
                                      <p:cBhvr>
                                        <p:cTn id="8" dur="1000"/>
                                        <p:tgtEl>
                                          <p:spTgt spid="32"/>
                                        </p:tgtEl>
                                        <p:attrNameLst>
                                          <p:attrName>ppt_y</p:attrName>
                                        </p:attrNameLst>
                                      </p:cBhvr>
                                      <p:tavLst>
                                        <p:tav tm="0">
                                          <p:val>
                                            <p:strVal val="ppt_y"/>
                                          </p:val>
                                        </p:tav>
                                        <p:tav tm="100000">
                                          <p:val>
                                            <p:strVal val="ppt_y+.1"/>
                                          </p:val>
                                        </p:tav>
                                      </p:tavLst>
                                    </p:anim>
                                    <p:set>
                                      <p:cBhvr>
                                        <p:cTn id="9" dur="1" fill="hold">
                                          <p:stCondLst>
                                            <p:cond delay="999"/>
                                          </p:stCondLst>
                                        </p:cTn>
                                        <p:tgtEl>
                                          <p:spTgt spid="32"/>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5"/>
                                        </p:tgtEl>
                                      </p:cBhvr>
                                    </p:animEffect>
                                    <p:anim calcmode="lin" valueType="num">
                                      <p:cBhvr>
                                        <p:cTn id="12" dur="1000"/>
                                        <p:tgtEl>
                                          <p:spTgt spid="5"/>
                                        </p:tgtEl>
                                        <p:attrNameLst>
                                          <p:attrName>ppt_x</p:attrName>
                                        </p:attrNameLst>
                                      </p:cBhvr>
                                      <p:tavLst>
                                        <p:tav tm="0">
                                          <p:val>
                                            <p:strVal val="ppt_x"/>
                                          </p:val>
                                        </p:tav>
                                        <p:tav tm="100000">
                                          <p:val>
                                            <p:strVal val="ppt_x"/>
                                          </p:val>
                                        </p:tav>
                                      </p:tavLst>
                                    </p:anim>
                                    <p:anim calcmode="lin" valueType="num">
                                      <p:cBhvr>
                                        <p:cTn id="13" dur="1000"/>
                                        <p:tgtEl>
                                          <p:spTgt spid="5"/>
                                        </p:tgtEl>
                                        <p:attrNameLst>
                                          <p:attrName>ppt_y</p:attrName>
                                        </p:attrNameLst>
                                      </p:cBhvr>
                                      <p:tavLst>
                                        <p:tav tm="0">
                                          <p:val>
                                            <p:strVal val="ppt_y"/>
                                          </p:val>
                                        </p:tav>
                                        <p:tav tm="100000">
                                          <p:val>
                                            <p:strVal val="ppt_y+.1"/>
                                          </p:val>
                                        </p:tav>
                                      </p:tavLst>
                                    </p:anim>
                                    <p:set>
                                      <p:cBhvr>
                                        <p:cTn id="14" dur="1" fill="hold">
                                          <p:stCondLst>
                                            <p:cond delay="999"/>
                                          </p:stCondLst>
                                        </p:cTn>
                                        <p:tgtEl>
                                          <p:spTgt spid="5"/>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9"/>
                                        </p:tgtEl>
                                      </p:cBhvr>
                                    </p:animEffect>
                                    <p:anim calcmode="lin" valueType="num">
                                      <p:cBhvr>
                                        <p:cTn id="17" dur="1000"/>
                                        <p:tgtEl>
                                          <p:spTgt spid="9"/>
                                        </p:tgtEl>
                                        <p:attrNameLst>
                                          <p:attrName>ppt_x</p:attrName>
                                        </p:attrNameLst>
                                      </p:cBhvr>
                                      <p:tavLst>
                                        <p:tav tm="0">
                                          <p:val>
                                            <p:strVal val="ppt_x"/>
                                          </p:val>
                                        </p:tav>
                                        <p:tav tm="100000">
                                          <p:val>
                                            <p:strVal val="ppt_x"/>
                                          </p:val>
                                        </p:tav>
                                      </p:tavLst>
                                    </p:anim>
                                    <p:anim calcmode="lin" valueType="num">
                                      <p:cBhvr>
                                        <p:cTn id="18" dur="1000"/>
                                        <p:tgtEl>
                                          <p:spTgt spid="9"/>
                                        </p:tgtEl>
                                        <p:attrNameLst>
                                          <p:attrName>ppt_y</p:attrName>
                                        </p:attrNameLst>
                                      </p:cBhvr>
                                      <p:tavLst>
                                        <p:tav tm="0">
                                          <p:val>
                                            <p:strVal val="ppt_y"/>
                                          </p:val>
                                        </p:tav>
                                        <p:tav tm="100000">
                                          <p:val>
                                            <p:strVal val="ppt_y+.1"/>
                                          </p:val>
                                        </p:tav>
                                      </p:tavLst>
                                    </p:anim>
                                    <p:set>
                                      <p:cBhvr>
                                        <p:cTn id="19" dur="1" fill="hold">
                                          <p:stCondLst>
                                            <p:cond delay="999"/>
                                          </p:stCondLst>
                                        </p:cTn>
                                        <p:tgtEl>
                                          <p:spTgt spid="9"/>
                                        </p:tgtEl>
                                        <p:attrNameLst>
                                          <p:attrName>style.visibility</p:attrName>
                                        </p:attrNameLst>
                                      </p:cBhvr>
                                      <p:to>
                                        <p:strVal val="hidden"/>
                                      </p:to>
                                    </p:set>
                                  </p:childTnLst>
                                </p:cTn>
                              </p:par>
                              <p:par>
                                <p:cTn id="20" presetID="42" presetClass="exit" presetSubtype="0" fill="hold" nodeType="withEffect">
                                  <p:stCondLst>
                                    <p:cond delay="0"/>
                                  </p:stCondLst>
                                  <p:childTnLst>
                                    <p:animEffect transition="out" filter="fade">
                                      <p:cBhvr>
                                        <p:cTn id="21" dur="1000"/>
                                        <p:tgtEl>
                                          <p:spTgt spid="15"/>
                                        </p:tgtEl>
                                      </p:cBhvr>
                                    </p:animEffect>
                                    <p:anim calcmode="lin" valueType="num">
                                      <p:cBhvr>
                                        <p:cTn id="22" dur="1000"/>
                                        <p:tgtEl>
                                          <p:spTgt spid="15"/>
                                        </p:tgtEl>
                                        <p:attrNameLst>
                                          <p:attrName>ppt_x</p:attrName>
                                        </p:attrNameLst>
                                      </p:cBhvr>
                                      <p:tavLst>
                                        <p:tav tm="0">
                                          <p:val>
                                            <p:strVal val="ppt_x"/>
                                          </p:val>
                                        </p:tav>
                                        <p:tav tm="100000">
                                          <p:val>
                                            <p:strVal val="ppt_x"/>
                                          </p:val>
                                        </p:tav>
                                      </p:tavLst>
                                    </p:anim>
                                    <p:anim calcmode="lin" valueType="num">
                                      <p:cBhvr>
                                        <p:cTn id="23" dur="1000"/>
                                        <p:tgtEl>
                                          <p:spTgt spid="15"/>
                                        </p:tgtEl>
                                        <p:attrNameLst>
                                          <p:attrName>ppt_y</p:attrName>
                                        </p:attrNameLst>
                                      </p:cBhvr>
                                      <p:tavLst>
                                        <p:tav tm="0">
                                          <p:val>
                                            <p:strVal val="ppt_y"/>
                                          </p:val>
                                        </p:tav>
                                        <p:tav tm="100000">
                                          <p:val>
                                            <p:strVal val="ppt_y+.1"/>
                                          </p:val>
                                        </p:tav>
                                      </p:tavLst>
                                    </p:anim>
                                    <p:set>
                                      <p:cBhvr>
                                        <p:cTn id="24"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9"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圆角 18"/>
          <p:cNvSpPr/>
          <p:nvPr/>
        </p:nvSpPr>
        <p:spPr>
          <a:xfrm>
            <a:off x="1212850" y="1579245"/>
            <a:ext cx="2701290" cy="124206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mj-lt"/>
                <a:ea typeface="微软雅黑" panose="020B0503020204020204" pitchFamily="34" charset="-122"/>
                <a:sym typeface="+mn-ea"/>
              </a:rPr>
              <a:t>Floyd算法</a:t>
            </a:r>
            <a:endParaRPr lang="zh-CN" altLang="en-US" sz="2400" dirty="0">
              <a:latin typeface="+mj-lt"/>
              <a:ea typeface="微软雅黑" panose="020B0503020204020204" pitchFamily="34" charset="-122"/>
              <a:sym typeface="+mn-ea"/>
            </a:endParaRPr>
          </a:p>
          <a:p>
            <a:pPr algn="ctr"/>
            <a:r>
              <a:rPr lang="zh-CN" altLang="en-US" sz="2400" dirty="0">
                <a:latin typeface="+mj-lt"/>
                <a:ea typeface="微软雅黑" panose="020B0503020204020204" pitchFamily="34" charset="-122"/>
                <a:sym typeface="+mn-ea"/>
              </a:rPr>
              <a:t>（动态规划）</a:t>
            </a:r>
            <a:endParaRPr lang="zh-CN" altLang="en-US" sz="2400" dirty="0">
              <a:latin typeface="+mj-lt"/>
              <a:ea typeface="微软雅黑" panose="020B0503020204020204" pitchFamily="34" charset="-122"/>
              <a:sym typeface="+mn-ea"/>
            </a:endParaRPr>
          </a:p>
        </p:txBody>
      </p:sp>
      <p:grpSp>
        <p:nvGrpSpPr>
          <p:cNvPr id="33" name="组合 32"/>
          <p:cNvGrpSpPr/>
          <p:nvPr/>
        </p:nvGrpSpPr>
        <p:grpSpPr>
          <a:xfrm>
            <a:off x="1352054" y="535790"/>
            <a:ext cx="5603270" cy="1043251"/>
            <a:chOff x="3307881" y="694122"/>
            <a:chExt cx="5603270" cy="1043251"/>
          </a:xfrm>
        </p:grpSpPr>
        <p:sp>
          <p:nvSpPr>
            <p:cNvPr id="34" name="文本框 33"/>
            <p:cNvSpPr txBox="1"/>
            <p:nvPr/>
          </p:nvSpPr>
          <p:spPr>
            <a:xfrm>
              <a:off x="3320581" y="694122"/>
              <a:ext cx="3449320" cy="583565"/>
            </a:xfrm>
            <a:prstGeom prst="rect">
              <a:avLst/>
            </a:prstGeom>
            <a:noFill/>
          </p:spPr>
          <p:txBody>
            <a:bodyPr wrap="none" rtlCol="0">
              <a:spAutoFit/>
            </a:bodyPr>
            <a:lstStyle/>
            <a:p>
              <a:pPr algn="l" fontAlgn="auto">
                <a:spcBef>
                  <a:spcPts val="0"/>
                </a:spcBef>
                <a:spcAft>
                  <a:spcPts val="0"/>
                </a:spcAft>
              </a:pPr>
              <a:r>
                <a:rPr lang="zh-CN"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多源最短路径实现</a:t>
              </a:r>
              <a:r>
                <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endPar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5" name="文本框 34"/>
            <p:cNvSpPr txBox="1"/>
            <p:nvPr/>
          </p:nvSpPr>
          <p:spPr>
            <a:xfrm>
              <a:off x="3307881" y="1203973"/>
              <a:ext cx="5603270" cy="533400"/>
            </a:xfrm>
            <a:prstGeom prst="rect">
              <a:avLst/>
            </a:prstGeom>
            <a:noFill/>
          </p:spPr>
          <p:txBody>
            <a:bodyPr wrap="square" rtlCol="0">
              <a:spAutoFit/>
            </a:bodyPr>
            <a:lstStyle/>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36" name="组合 35"/>
          <p:cNvGrpSpPr/>
          <p:nvPr/>
        </p:nvGrpSpPr>
        <p:grpSpPr>
          <a:xfrm>
            <a:off x="551384" y="548004"/>
            <a:ext cx="537440" cy="537440"/>
            <a:chOff x="1126772" y="548004"/>
            <a:chExt cx="537440" cy="537440"/>
          </a:xfrm>
        </p:grpSpPr>
        <p:sp>
          <p:nvSpPr>
            <p:cNvPr id="37" name="Shape 644"/>
            <p:cNvSpPr/>
            <p:nvPr/>
          </p:nvSpPr>
          <p:spPr>
            <a:xfrm rot="8100000" flipH="1">
              <a:off x="1126772" y="548004"/>
              <a:ext cx="537440" cy="537440"/>
            </a:xfrm>
            <a:prstGeom prst="roundRect">
              <a:avLst>
                <a:gd name="adj" fmla="val 25760"/>
              </a:avLst>
            </a:prstGeom>
            <a:solidFill>
              <a:schemeClr val="accent2">
                <a:lumMod val="60000"/>
                <a:lumOff val="4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8" name="矩形 37"/>
            <p:cNvSpPr>
              <a:spLocks noChangeArrowheads="1"/>
            </p:cNvSpPr>
            <p:nvPr/>
          </p:nvSpPr>
          <p:spPr bwMode="auto">
            <a:xfrm>
              <a:off x="1240555" y="601280"/>
              <a:ext cx="309873" cy="4305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32" name="MH_Other_4"/>
          <p:cNvSpPr>
            <a:spLocks noChangeArrowheads="1"/>
          </p:cNvSpPr>
          <p:nvPr>
            <p:custDataLst>
              <p:tags r:id="rId1"/>
            </p:custDataLst>
          </p:nvPr>
        </p:nvSpPr>
        <p:spPr bwMode="auto">
          <a:xfrm rot="2053012">
            <a:off x="5580332" y="267590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5" name="组合 4"/>
          <p:cNvGrpSpPr/>
          <p:nvPr/>
        </p:nvGrpSpPr>
        <p:grpSpPr>
          <a:xfrm>
            <a:off x="5808345" y="2559685"/>
            <a:ext cx="5261610" cy="2024959"/>
            <a:chOff x="874712" y="3325188"/>
            <a:chExt cx="3811587" cy="1862003"/>
          </a:xfrm>
        </p:grpSpPr>
        <p:sp>
          <p:nvSpPr>
            <p:cNvPr id="6" name="矩形 5"/>
            <p:cNvSpPr/>
            <p:nvPr/>
          </p:nvSpPr>
          <p:spPr>
            <a:xfrm>
              <a:off x="874712" y="3677812"/>
              <a:ext cx="3811587" cy="1509379"/>
            </a:xfrm>
            <a:prstGeom prst="rect">
              <a:avLst/>
            </a:prstGeom>
          </p:spPr>
          <p:txBody>
            <a:bodyPr wrap="square">
              <a:spAutoFit/>
              <a:scene3d>
                <a:camera prst="orthographicFront"/>
                <a:lightRig rig="threePt" dir="t"/>
              </a:scene3d>
              <a:sp3d contourW="12700"/>
            </a:bodyPr>
            <a:p>
              <a:pPr algn="just">
                <a:lnSpc>
                  <a:spcPct val="120000"/>
                </a:lnSpc>
              </a:pPr>
              <a:r>
                <a:rPr sz="1400">
                  <a:sym typeface="+mn-ea"/>
                </a:rPr>
                <a:t>从任意节点i到任意节点j的最短路径不外乎2种可能，1是直接从i到j，2是从i经过若干个节点k到j。所以，算法假设Dis(i,j)为节点u到节点v的最短路径的距离，对于每一个节点k，算法检查Dis(i,k) + Dis(k,j) &lt; Dis(i,j)是否成立，如果成立，证明从i到k再到j的路径比i直接到j的路径短，便设置Dis(i,j) = Dis(i,k) + Dis(k,j)，这样一来，当遍历完所有节点k，Dis(i,j)中记录的便是i到j的最短路径的距离</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8" name="矩形 7"/>
            <p:cNvSpPr/>
            <p:nvPr/>
          </p:nvSpPr>
          <p:spPr>
            <a:xfrm>
              <a:off x="874713" y="3325188"/>
              <a:ext cx="2241974" cy="389461"/>
            </a:xfrm>
            <a:prstGeom prst="rect">
              <a:avLst/>
            </a:prstGeom>
          </p:spPr>
          <p:txBody>
            <a:bodyPr wrap="square">
              <a:spAutoFit/>
              <a:scene3d>
                <a:camera prst="orthographicFront"/>
                <a:lightRig rig="threePt" dir="t"/>
              </a:scene3d>
              <a:sp3d contourW="12700"/>
            </a:bodyPr>
            <a:p>
              <a:pPr algn="just">
                <a:lnSpc>
                  <a:spcPct val="120000"/>
                </a:lnSpc>
              </a:pPr>
              <a:r>
                <a:rPr lang="en-US" altLang="zh-CN"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Floyd</a:t>
              </a: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算法原理</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9" name="MH_Other_4"/>
          <p:cNvSpPr>
            <a:spLocks noChangeArrowheads="1"/>
          </p:cNvSpPr>
          <p:nvPr>
            <p:custDataLst>
              <p:tags r:id="rId2"/>
            </p:custDataLst>
          </p:nvPr>
        </p:nvSpPr>
        <p:spPr bwMode="auto">
          <a:xfrm rot="2053012">
            <a:off x="747347" y="428626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15" name="组合 14"/>
          <p:cNvGrpSpPr/>
          <p:nvPr/>
        </p:nvGrpSpPr>
        <p:grpSpPr>
          <a:xfrm>
            <a:off x="853440" y="4161155"/>
            <a:ext cx="5261610" cy="887039"/>
            <a:chOff x="874712" y="3353215"/>
            <a:chExt cx="3811587" cy="815656"/>
          </a:xfrm>
        </p:grpSpPr>
        <p:sp>
          <p:nvSpPr>
            <p:cNvPr id="16" name="矩形 15"/>
            <p:cNvSpPr/>
            <p:nvPr/>
          </p:nvSpPr>
          <p:spPr>
            <a:xfrm>
              <a:off x="874712" y="3677812"/>
              <a:ext cx="3811587" cy="491059"/>
            </a:xfrm>
            <a:prstGeom prst="rect">
              <a:avLst/>
            </a:prstGeom>
          </p:spPr>
          <p:txBody>
            <a:bodyPr wrap="square">
              <a:spAutoFit/>
              <a:scene3d>
                <a:camera prst="orthographicFront"/>
                <a:lightRig rig="threePt" dir="t"/>
              </a:scene3d>
              <a:sp3d contourW="12700"/>
            </a:bodyPr>
            <a:p>
              <a:pPr algn="just">
                <a:lnSpc>
                  <a:spcPct val="120000"/>
                </a:lnSpc>
              </a:pPr>
              <a:r>
                <a:rPr sz="2400">
                  <a:sym typeface="+mn-ea"/>
                </a:rPr>
                <a:t> </a:t>
              </a:r>
              <a:r>
                <a:rPr lang="en-US" sz="2400">
                  <a:sym typeface="+mn-ea"/>
                </a:rPr>
                <a:t>Dis</a:t>
              </a:r>
              <a:r>
                <a:rPr sz="2400">
                  <a:sym typeface="+mn-ea"/>
                </a:rPr>
                <a:t>[i,j]:=min{</a:t>
              </a:r>
              <a:r>
                <a:rPr lang="en-US" sz="2400">
                  <a:sym typeface="+mn-ea"/>
                </a:rPr>
                <a:t>Dis</a:t>
              </a:r>
              <a:r>
                <a:rPr sz="2400">
                  <a:sym typeface="+mn-ea"/>
                </a:rPr>
                <a:t>[i,k]+</a:t>
              </a:r>
              <a:r>
                <a:rPr lang="en-US" sz="2400">
                  <a:sym typeface="+mn-ea"/>
                </a:rPr>
                <a:t>Dis</a:t>
              </a:r>
              <a:r>
                <a:rPr sz="2400">
                  <a:sym typeface="+mn-ea"/>
                </a:rPr>
                <a:t>[k,j],</a:t>
              </a:r>
              <a:r>
                <a:rPr lang="en-US" sz="2400">
                  <a:sym typeface="+mn-ea"/>
                </a:rPr>
                <a:t>Dis</a:t>
              </a:r>
              <a:r>
                <a:rPr sz="2400">
                  <a:sym typeface="+mn-ea"/>
                </a:rPr>
                <a:t>[i,j]}</a:t>
              </a:r>
              <a:r>
                <a:rPr sz="1400">
                  <a:sym typeface="+mn-ea"/>
                </a:rPr>
                <a:t>；</a:t>
              </a:r>
              <a:endParaRPr sz="1400">
                <a:sym typeface="+mn-ea"/>
              </a:endParaRPr>
            </a:p>
          </p:txBody>
        </p:sp>
        <p:sp>
          <p:nvSpPr>
            <p:cNvPr id="17" name="矩形 16"/>
            <p:cNvSpPr/>
            <p:nvPr/>
          </p:nvSpPr>
          <p:spPr>
            <a:xfrm>
              <a:off x="922552" y="3353215"/>
              <a:ext cx="2403977" cy="389461"/>
            </a:xfrm>
            <a:prstGeom prst="rect">
              <a:avLst/>
            </a:prstGeom>
          </p:spPr>
          <p:txBody>
            <a:bodyPr wrap="square">
              <a:spAutoFit/>
              <a:scene3d>
                <a:camera prst="orthographicFront"/>
                <a:lightRig rig="threePt" dir="t"/>
              </a:scene3d>
              <a:sp3d contourW="12700"/>
            </a:bodyPr>
            <a:p>
              <a:pPr algn="just">
                <a:lnSpc>
                  <a:spcPct val="120000"/>
                </a:lnSpc>
              </a:pP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状态转移方程（</a:t>
              </a:r>
              <a:r>
                <a:rPr lang="en-US" altLang="zh-CN"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Floyd</a:t>
              </a: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算法核心</a:t>
              </a: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0" nodeType="withEffect">
                                  <p:stCondLst>
                                    <p:cond delay="0"/>
                                  </p:stCondLst>
                                  <p:childTnLst>
                                    <p:animEffect transition="out" filter="fade">
                                      <p:cBhvr>
                                        <p:cTn id="6" dur="1000"/>
                                        <p:tgtEl>
                                          <p:spTgt spid="32"/>
                                        </p:tgtEl>
                                      </p:cBhvr>
                                    </p:animEffect>
                                    <p:anim calcmode="lin" valueType="num">
                                      <p:cBhvr>
                                        <p:cTn id="7" dur="1000"/>
                                        <p:tgtEl>
                                          <p:spTgt spid="32"/>
                                        </p:tgtEl>
                                        <p:attrNameLst>
                                          <p:attrName>ppt_x</p:attrName>
                                        </p:attrNameLst>
                                      </p:cBhvr>
                                      <p:tavLst>
                                        <p:tav tm="0">
                                          <p:val>
                                            <p:strVal val="ppt_x"/>
                                          </p:val>
                                        </p:tav>
                                        <p:tav tm="100000">
                                          <p:val>
                                            <p:strVal val="ppt_x"/>
                                          </p:val>
                                        </p:tav>
                                      </p:tavLst>
                                    </p:anim>
                                    <p:anim calcmode="lin" valueType="num">
                                      <p:cBhvr>
                                        <p:cTn id="8" dur="1000"/>
                                        <p:tgtEl>
                                          <p:spTgt spid="32"/>
                                        </p:tgtEl>
                                        <p:attrNameLst>
                                          <p:attrName>ppt_y</p:attrName>
                                        </p:attrNameLst>
                                      </p:cBhvr>
                                      <p:tavLst>
                                        <p:tav tm="0">
                                          <p:val>
                                            <p:strVal val="ppt_y"/>
                                          </p:val>
                                        </p:tav>
                                        <p:tav tm="100000">
                                          <p:val>
                                            <p:strVal val="ppt_y+.1"/>
                                          </p:val>
                                        </p:tav>
                                      </p:tavLst>
                                    </p:anim>
                                    <p:set>
                                      <p:cBhvr>
                                        <p:cTn id="9" dur="1" fill="hold">
                                          <p:stCondLst>
                                            <p:cond delay="999"/>
                                          </p:stCondLst>
                                        </p:cTn>
                                        <p:tgtEl>
                                          <p:spTgt spid="32"/>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5"/>
                                        </p:tgtEl>
                                      </p:cBhvr>
                                    </p:animEffect>
                                    <p:anim calcmode="lin" valueType="num">
                                      <p:cBhvr>
                                        <p:cTn id="12" dur="1000"/>
                                        <p:tgtEl>
                                          <p:spTgt spid="5"/>
                                        </p:tgtEl>
                                        <p:attrNameLst>
                                          <p:attrName>ppt_x</p:attrName>
                                        </p:attrNameLst>
                                      </p:cBhvr>
                                      <p:tavLst>
                                        <p:tav tm="0">
                                          <p:val>
                                            <p:strVal val="ppt_x"/>
                                          </p:val>
                                        </p:tav>
                                        <p:tav tm="100000">
                                          <p:val>
                                            <p:strVal val="ppt_x"/>
                                          </p:val>
                                        </p:tav>
                                      </p:tavLst>
                                    </p:anim>
                                    <p:anim calcmode="lin" valueType="num">
                                      <p:cBhvr>
                                        <p:cTn id="13" dur="1000"/>
                                        <p:tgtEl>
                                          <p:spTgt spid="5"/>
                                        </p:tgtEl>
                                        <p:attrNameLst>
                                          <p:attrName>ppt_y</p:attrName>
                                        </p:attrNameLst>
                                      </p:cBhvr>
                                      <p:tavLst>
                                        <p:tav tm="0">
                                          <p:val>
                                            <p:strVal val="ppt_y"/>
                                          </p:val>
                                        </p:tav>
                                        <p:tav tm="100000">
                                          <p:val>
                                            <p:strVal val="ppt_y+.1"/>
                                          </p:val>
                                        </p:tav>
                                      </p:tavLst>
                                    </p:anim>
                                    <p:set>
                                      <p:cBhvr>
                                        <p:cTn id="14" dur="1" fill="hold">
                                          <p:stCondLst>
                                            <p:cond delay="999"/>
                                          </p:stCondLst>
                                        </p:cTn>
                                        <p:tgtEl>
                                          <p:spTgt spid="5"/>
                                        </p:tgtEl>
                                        <p:attrNameLst>
                                          <p:attrName>style.visibility</p:attrName>
                                        </p:attrNameLst>
                                      </p:cBhvr>
                                      <p:to>
                                        <p:strVal val="hidden"/>
                                      </p:to>
                                    </p:set>
                                  </p:childTnLst>
                                </p:cTn>
                              </p:par>
                              <p:par>
                                <p:cTn id="15" presetID="42" presetClass="exit" presetSubtype="0" fill="hold" grpId="0" nodeType="withEffect">
                                  <p:stCondLst>
                                    <p:cond delay="0"/>
                                  </p:stCondLst>
                                  <p:childTnLst>
                                    <p:animEffect transition="out" filter="fade">
                                      <p:cBhvr>
                                        <p:cTn id="16" dur="1000"/>
                                        <p:tgtEl>
                                          <p:spTgt spid="9"/>
                                        </p:tgtEl>
                                      </p:cBhvr>
                                    </p:animEffect>
                                    <p:anim calcmode="lin" valueType="num">
                                      <p:cBhvr>
                                        <p:cTn id="17" dur="1000"/>
                                        <p:tgtEl>
                                          <p:spTgt spid="9"/>
                                        </p:tgtEl>
                                        <p:attrNameLst>
                                          <p:attrName>ppt_x</p:attrName>
                                        </p:attrNameLst>
                                      </p:cBhvr>
                                      <p:tavLst>
                                        <p:tav tm="0">
                                          <p:val>
                                            <p:strVal val="ppt_x"/>
                                          </p:val>
                                        </p:tav>
                                        <p:tav tm="100000">
                                          <p:val>
                                            <p:strVal val="ppt_x"/>
                                          </p:val>
                                        </p:tav>
                                      </p:tavLst>
                                    </p:anim>
                                    <p:anim calcmode="lin" valueType="num">
                                      <p:cBhvr>
                                        <p:cTn id="18" dur="1000"/>
                                        <p:tgtEl>
                                          <p:spTgt spid="9"/>
                                        </p:tgtEl>
                                        <p:attrNameLst>
                                          <p:attrName>ppt_y</p:attrName>
                                        </p:attrNameLst>
                                      </p:cBhvr>
                                      <p:tavLst>
                                        <p:tav tm="0">
                                          <p:val>
                                            <p:strVal val="ppt_y"/>
                                          </p:val>
                                        </p:tav>
                                        <p:tav tm="100000">
                                          <p:val>
                                            <p:strVal val="ppt_y+.1"/>
                                          </p:val>
                                        </p:tav>
                                      </p:tavLst>
                                    </p:anim>
                                    <p:set>
                                      <p:cBhvr>
                                        <p:cTn id="19" dur="1" fill="hold">
                                          <p:stCondLst>
                                            <p:cond delay="999"/>
                                          </p:stCondLst>
                                        </p:cTn>
                                        <p:tgtEl>
                                          <p:spTgt spid="9"/>
                                        </p:tgtEl>
                                        <p:attrNameLst>
                                          <p:attrName>style.visibility</p:attrName>
                                        </p:attrNameLst>
                                      </p:cBhvr>
                                      <p:to>
                                        <p:strVal val="hidden"/>
                                      </p:to>
                                    </p:set>
                                  </p:childTnLst>
                                </p:cTn>
                              </p:par>
                              <p:par>
                                <p:cTn id="20" presetID="42" presetClass="exit" presetSubtype="0" fill="hold" nodeType="withEffect">
                                  <p:stCondLst>
                                    <p:cond delay="0"/>
                                  </p:stCondLst>
                                  <p:childTnLst>
                                    <p:animEffect transition="out" filter="fade">
                                      <p:cBhvr>
                                        <p:cTn id="21" dur="1000"/>
                                        <p:tgtEl>
                                          <p:spTgt spid="15"/>
                                        </p:tgtEl>
                                      </p:cBhvr>
                                    </p:animEffect>
                                    <p:anim calcmode="lin" valueType="num">
                                      <p:cBhvr>
                                        <p:cTn id="22" dur="1000"/>
                                        <p:tgtEl>
                                          <p:spTgt spid="15"/>
                                        </p:tgtEl>
                                        <p:attrNameLst>
                                          <p:attrName>ppt_x</p:attrName>
                                        </p:attrNameLst>
                                      </p:cBhvr>
                                      <p:tavLst>
                                        <p:tav tm="0">
                                          <p:val>
                                            <p:strVal val="ppt_x"/>
                                          </p:val>
                                        </p:tav>
                                        <p:tav tm="100000">
                                          <p:val>
                                            <p:strVal val="ppt_x"/>
                                          </p:val>
                                        </p:tav>
                                      </p:tavLst>
                                    </p:anim>
                                    <p:anim calcmode="lin" valueType="num">
                                      <p:cBhvr>
                                        <p:cTn id="23" dur="1000"/>
                                        <p:tgtEl>
                                          <p:spTgt spid="15"/>
                                        </p:tgtEl>
                                        <p:attrNameLst>
                                          <p:attrName>ppt_y</p:attrName>
                                        </p:attrNameLst>
                                      </p:cBhvr>
                                      <p:tavLst>
                                        <p:tav tm="0">
                                          <p:val>
                                            <p:strVal val="ppt_y"/>
                                          </p:val>
                                        </p:tav>
                                        <p:tav tm="100000">
                                          <p:val>
                                            <p:strVal val="ppt_y+.1"/>
                                          </p:val>
                                        </p:tav>
                                      </p:tavLst>
                                    </p:anim>
                                    <p:set>
                                      <p:cBhvr>
                                        <p:cTn id="24" dur="1" fill="hold">
                                          <p:stCondLst>
                                            <p:cond delay="9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P spid="9"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flipH="1">
            <a:off x="-17165" y="0"/>
            <a:ext cx="12196953" cy="6858000"/>
          </a:xfrm>
          <a:prstGeom prst="rect">
            <a:avLst/>
          </a:prstGeom>
        </p:spPr>
      </p:pic>
      <p:sp>
        <p:nvSpPr>
          <p:cNvPr id="48" name="Freeform 50"/>
          <p:cNvSpPr/>
          <p:nvPr/>
        </p:nvSpPr>
        <p:spPr bwMode="auto">
          <a:xfrm>
            <a:off x="-48584" y="-2980"/>
            <a:ext cx="12192000" cy="6888480"/>
          </a:xfrm>
          <a:custGeom>
            <a:avLst/>
            <a:gdLst>
              <a:gd name="connsiteX0" fmla="*/ 6340 w 6340"/>
              <a:gd name="connsiteY0" fmla="*/ 48 h 9958"/>
              <a:gd name="connsiteX1" fmla="*/ 0 w 6340"/>
              <a:gd name="connsiteY1" fmla="*/ 0 h 9958"/>
              <a:gd name="connsiteX2" fmla="*/ 6340 w 6340"/>
              <a:gd name="connsiteY2" fmla="*/ 9958 h 9958"/>
              <a:gd name="connsiteX3" fmla="*/ 6340 w 6340"/>
              <a:gd name="connsiteY3" fmla="*/ 48 h 9958"/>
            </a:gdLst>
            <a:ahLst/>
            <a:cxnLst>
              <a:cxn ang="0">
                <a:pos x="connsiteX0" y="connsiteY0"/>
              </a:cxn>
              <a:cxn ang="0">
                <a:pos x="connsiteX1" y="connsiteY1"/>
              </a:cxn>
              <a:cxn ang="0">
                <a:pos x="connsiteX2" y="connsiteY2"/>
              </a:cxn>
              <a:cxn ang="0">
                <a:pos x="connsiteX3" y="connsiteY3"/>
              </a:cxn>
            </a:cxnLst>
            <a:rect l="0" t="0" r="r" b="b"/>
            <a:pathLst>
              <a:path w="6340" h="9958">
                <a:moveTo>
                  <a:pt x="6340" y="48"/>
                </a:moveTo>
                <a:lnTo>
                  <a:pt x="0" y="0"/>
                </a:lnTo>
                <a:lnTo>
                  <a:pt x="6340" y="9958"/>
                </a:lnTo>
                <a:lnTo>
                  <a:pt x="6340" y="48"/>
                </a:lnTo>
                <a:close/>
              </a:path>
            </a:pathLst>
          </a:custGeom>
          <a:solidFill>
            <a:schemeClr val="bg1">
              <a:alpha val="40000"/>
            </a:schemeClr>
          </a:solid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6" name="矩形 24"/>
          <p:cNvSpPr/>
          <p:nvPr/>
        </p:nvSpPr>
        <p:spPr>
          <a:xfrm>
            <a:off x="-29375" y="1901468"/>
            <a:ext cx="10373847" cy="49806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 name="connsiteX0-33" fmla="*/ 8094133 w 8094133"/>
              <a:gd name="connsiteY0-34" fmla="*/ 0 h 4897381"/>
              <a:gd name="connsiteX1-35" fmla="*/ 7959160 w 8094133"/>
              <a:gd name="connsiteY1-36" fmla="*/ 4897381 h 4897381"/>
              <a:gd name="connsiteX2-37" fmla="*/ 0 w 8094133"/>
              <a:gd name="connsiteY2-38" fmla="*/ 4880447 h 4897381"/>
              <a:gd name="connsiteX3-39" fmla="*/ 8094133 w 8094133"/>
              <a:gd name="connsiteY3-40" fmla="*/ 0 h 4897381"/>
            </a:gdLst>
            <a:ahLst/>
            <a:cxnLst>
              <a:cxn ang="0">
                <a:pos x="connsiteX0-1" y="connsiteY0-2"/>
              </a:cxn>
              <a:cxn ang="0">
                <a:pos x="connsiteX1-3" y="connsiteY1-4"/>
              </a:cxn>
              <a:cxn ang="0">
                <a:pos x="connsiteX2-5" y="connsiteY2-6"/>
              </a:cxn>
              <a:cxn ang="0">
                <a:pos x="connsiteX3-7" y="connsiteY3-8"/>
              </a:cxn>
            </a:cxnLst>
            <a:rect l="l" t="t" r="r" b="b"/>
            <a:pathLst>
              <a:path w="8094133" h="4897381">
                <a:moveTo>
                  <a:pt x="8094133" y="0"/>
                </a:moveTo>
                <a:lnTo>
                  <a:pt x="7959160" y="4897381"/>
                </a:lnTo>
                <a:lnTo>
                  <a:pt x="0" y="4880447"/>
                </a:lnTo>
                <a:lnTo>
                  <a:pt x="8094133" y="0"/>
                </a:lnTo>
                <a:close/>
              </a:path>
            </a:pathLst>
          </a:custGeom>
          <a:solidFill>
            <a:schemeClr val="tx1">
              <a:lumMod val="95000"/>
              <a:lumOff val="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5" name="矩形 24"/>
          <p:cNvSpPr/>
          <p:nvPr/>
        </p:nvSpPr>
        <p:spPr>
          <a:xfrm>
            <a:off x="-20455" y="46459"/>
            <a:ext cx="7823694" cy="68277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Lst>
            <a:ahLst/>
            <a:cxnLst>
              <a:cxn ang="0">
                <a:pos x="connsiteX0-1" y="connsiteY0-2"/>
              </a:cxn>
              <a:cxn ang="0">
                <a:pos x="connsiteX1-3" y="connsiteY1-4"/>
              </a:cxn>
              <a:cxn ang="0">
                <a:pos x="connsiteX2-5" y="connsiteY2-6"/>
              </a:cxn>
              <a:cxn ang="0">
                <a:pos x="connsiteX3-7" y="connsiteY3-8"/>
              </a:cxn>
            </a:cxnLst>
            <a:rect l="l" t="t" r="r" b="b"/>
            <a:pathLst>
              <a:path w="7823694" h="6827780">
                <a:moveTo>
                  <a:pt x="0" y="0"/>
                </a:moveTo>
                <a:lnTo>
                  <a:pt x="7823694" y="2255780"/>
                </a:lnTo>
                <a:lnTo>
                  <a:pt x="0" y="6827780"/>
                </a:lnTo>
                <a:lnTo>
                  <a:pt x="0" y="0"/>
                </a:lnTo>
                <a:close/>
              </a:path>
            </a:pathLst>
          </a:custGeom>
          <a:solidFill>
            <a:srgbClr val="00B0F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9" name="矩形 24"/>
          <p:cNvSpPr/>
          <p:nvPr/>
        </p:nvSpPr>
        <p:spPr>
          <a:xfrm>
            <a:off x="1" y="1972989"/>
            <a:ext cx="8230094" cy="4880447"/>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Lst>
            <a:ahLst/>
            <a:cxnLst>
              <a:cxn ang="0">
                <a:pos x="connsiteX0-1" y="connsiteY0-2"/>
              </a:cxn>
              <a:cxn ang="0">
                <a:pos x="connsiteX1-3" y="connsiteY1-4"/>
              </a:cxn>
              <a:cxn ang="0">
                <a:pos x="connsiteX2-5" y="connsiteY2-6"/>
              </a:cxn>
              <a:cxn ang="0">
                <a:pos x="connsiteX3-7" y="connsiteY3-8"/>
              </a:cxn>
            </a:cxnLst>
            <a:rect l="l" t="t" r="r" b="b"/>
            <a:pathLst>
              <a:path w="8230094" h="4880447">
                <a:moveTo>
                  <a:pt x="8094133" y="0"/>
                </a:moveTo>
                <a:lnTo>
                  <a:pt x="8230094" y="951914"/>
                </a:lnTo>
                <a:lnTo>
                  <a:pt x="0" y="4880447"/>
                </a:lnTo>
                <a:lnTo>
                  <a:pt x="8094133"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4" name="任意多边形: 形状 77"/>
          <p:cNvSpPr/>
          <p:nvPr/>
        </p:nvSpPr>
        <p:spPr>
          <a:xfrm rot="19507267">
            <a:off x="5398122" y="269294"/>
            <a:ext cx="8642989" cy="7496616"/>
          </a:xfrm>
          <a:custGeom>
            <a:avLst/>
            <a:gdLst>
              <a:gd name="connsiteX0" fmla="*/ 8272473 w 8272473"/>
              <a:gd name="connsiteY0" fmla="*/ 1765456 h 9709508"/>
              <a:gd name="connsiteX1" fmla="*/ 8264044 w 8272473"/>
              <a:gd name="connsiteY1" fmla="*/ 2523401 h 9709508"/>
              <a:gd name="connsiteX2" fmla="*/ 8030041 w 8272473"/>
              <a:gd name="connsiteY2" fmla="*/ 8418382 h 9709508"/>
              <a:gd name="connsiteX3" fmla="*/ 8010618 w 8272473"/>
              <a:gd name="connsiteY3" fmla="*/ 9178496 h 9709508"/>
              <a:gd name="connsiteX4" fmla="*/ 7640469 w 8272473"/>
              <a:gd name="connsiteY4" fmla="*/ 9709508 h 9709508"/>
              <a:gd name="connsiteX5" fmla="*/ 1113760 w 8272473"/>
              <a:gd name="connsiteY5" fmla="*/ 5159988 h 9709508"/>
              <a:gd name="connsiteX6" fmla="*/ 0 w 8272473"/>
              <a:gd name="connsiteY6" fmla="*/ 1869783 h 9709508"/>
              <a:gd name="connsiteX7" fmla="*/ 5739762 w 8272473"/>
              <a:gd name="connsiteY7" fmla="*/ 0 h 9709508"/>
              <a:gd name="connsiteX0-1" fmla="*/ 8272473 w 8401806"/>
              <a:gd name="connsiteY0-2" fmla="*/ 1765456 h 9709508"/>
              <a:gd name="connsiteX1-3" fmla="*/ 8030041 w 8401806"/>
              <a:gd name="connsiteY1-4" fmla="*/ 8418382 h 9709508"/>
              <a:gd name="connsiteX2-5" fmla="*/ 8010618 w 8401806"/>
              <a:gd name="connsiteY2-6" fmla="*/ 9178496 h 9709508"/>
              <a:gd name="connsiteX3-7" fmla="*/ 7640469 w 8401806"/>
              <a:gd name="connsiteY3-8" fmla="*/ 9709508 h 9709508"/>
              <a:gd name="connsiteX4-9" fmla="*/ 1113760 w 8401806"/>
              <a:gd name="connsiteY4-10" fmla="*/ 5159988 h 9709508"/>
              <a:gd name="connsiteX5-11" fmla="*/ 0 w 8401806"/>
              <a:gd name="connsiteY5-12" fmla="*/ 1869783 h 9709508"/>
              <a:gd name="connsiteX6-13" fmla="*/ 5739762 w 8401806"/>
              <a:gd name="connsiteY6-14" fmla="*/ 0 h 9709508"/>
              <a:gd name="connsiteX7-15" fmla="*/ 8272473 w 8401806"/>
              <a:gd name="connsiteY7-16" fmla="*/ 1765456 h 9709508"/>
              <a:gd name="connsiteX0-17" fmla="*/ 8272473 w 8406082"/>
              <a:gd name="connsiteY0-18" fmla="*/ 1765456 h 9709508"/>
              <a:gd name="connsiteX1-19" fmla="*/ 8010618 w 8406082"/>
              <a:gd name="connsiteY1-20" fmla="*/ 9178496 h 9709508"/>
              <a:gd name="connsiteX2-21" fmla="*/ 7640469 w 8406082"/>
              <a:gd name="connsiteY2-22" fmla="*/ 9709508 h 9709508"/>
              <a:gd name="connsiteX3-23" fmla="*/ 1113760 w 8406082"/>
              <a:gd name="connsiteY3-24" fmla="*/ 5159988 h 9709508"/>
              <a:gd name="connsiteX4-25" fmla="*/ 0 w 8406082"/>
              <a:gd name="connsiteY4-26" fmla="*/ 1869783 h 9709508"/>
              <a:gd name="connsiteX5-27" fmla="*/ 5739762 w 8406082"/>
              <a:gd name="connsiteY5-28" fmla="*/ 0 h 9709508"/>
              <a:gd name="connsiteX6-29" fmla="*/ 8272473 w 8406082"/>
              <a:gd name="connsiteY6-30" fmla="*/ 1765456 h 9709508"/>
              <a:gd name="connsiteX0-31" fmla="*/ 8272473 w 8532413"/>
              <a:gd name="connsiteY0-32" fmla="*/ 1765456 h 9709508"/>
              <a:gd name="connsiteX1-33" fmla="*/ 7640469 w 8532413"/>
              <a:gd name="connsiteY1-34" fmla="*/ 9709508 h 9709508"/>
              <a:gd name="connsiteX2-35" fmla="*/ 1113760 w 8532413"/>
              <a:gd name="connsiteY2-36" fmla="*/ 5159988 h 9709508"/>
              <a:gd name="connsiteX3-37" fmla="*/ 0 w 8532413"/>
              <a:gd name="connsiteY3-38" fmla="*/ 1869783 h 9709508"/>
              <a:gd name="connsiteX4-39" fmla="*/ 5739762 w 8532413"/>
              <a:gd name="connsiteY4-40" fmla="*/ 0 h 9709508"/>
              <a:gd name="connsiteX5-41" fmla="*/ 8272473 w 8532413"/>
              <a:gd name="connsiteY5-42" fmla="*/ 1765456 h 9709508"/>
              <a:gd name="connsiteX0-43" fmla="*/ 11454407 w 11478145"/>
              <a:gd name="connsiteY0-44" fmla="*/ 4029904 h 9709508"/>
              <a:gd name="connsiteX1-45" fmla="*/ 7640469 w 11478145"/>
              <a:gd name="connsiteY1-46" fmla="*/ 9709508 h 9709508"/>
              <a:gd name="connsiteX2-47" fmla="*/ 1113760 w 11478145"/>
              <a:gd name="connsiteY2-48" fmla="*/ 5159988 h 9709508"/>
              <a:gd name="connsiteX3-49" fmla="*/ 0 w 11478145"/>
              <a:gd name="connsiteY3-50" fmla="*/ 1869783 h 9709508"/>
              <a:gd name="connsiteX4-51" fmla="*/ 5739762 w 11478145"/>
              <a:gd name="connsiteY4-52" fmla="*/ 0 h 9709508"/>
              <a:gd name="connsiteX5-53" fmla="*/ 11454407 w 11478145"/>
              <a:gd name="connsiteY5-54" fmla="*/ 4029904 h 9709508"/>
              <a:gd name="connsiteX0-55" fmla="*/ 11454407 w 11454407"/>
              <a:gd name="connsiteY0-56" fmla="*/ 4029904 h 9709508"/>
              <a:gd name="connsiteX1-57" fmla="*/ 7640469 w 11454407"/>
              <a:gd name="connsiteY1-58" fmla="*/ 9709508 h 9709508"/>
              <a:gd name="connsiteX2-59" fmla="*/ 1113760 w 11454407"/>
              <a:gd name="connsiteY2-60" fmla="*/ 5159988 h 9709508"/>
              <a:gd name="connsiteX3-61" fmla="*/ 0 w 11454407"/>
              <a:gd name="connsiteY3-62" fmla="*/ 1869783 h 9709508"/>
              <a:gd name="connsiteX4-63" fmla="*/ 5739762 w 11454407"/>
              <a:gd name="connsiteY4-64" fmla="*/ 0 h 9709508"/>
              <a:gd name="connsiteX5-65" fmla="*/ 11454407 w 11454407"/>
              <a:gd name="connsiteY5-66" fmla="*/ 4029904 h 9709508"/>
              <a:gd name="connsiteX0-67" fmla="*/ 11516918 w 11516918"/>
              <a:gd name="connsiteY0-68" fmla="*/ 4073479 h 9709508"/>
              <a:gd name="connsiteX1-69" fmla="*/ 7640469 w 11516918"/>
              <a:gd name="connsiteY1-70" fmla="*/ 9709508 h 9709508"/>
              <a:gd name="connsiteX2-71" fmla="*/ 1113760 w 11516918"/>
              <a:gd name="connsiteY2-72" fmla="*/ 5159988 h 9709508"/>
              <a:gd name="connsiteX3-73" fmla="*/ 0 w 11516918"/>
              <a:gd name="connsiteY3-74" fmla="*/ 1869783 h 9709508"/>
              <a:gd name="connsiteX4-75" fmla="*/ 5739762 w 11516918"/>
              <a:gd name="connsiteY4-76" fmla="*/ 0 h 9709508"/>
              <a:gd name="connsiteX5-77" fmla="*/ 11516918 w 11516918"/>
              <a:gd name="connsiteY5-78" fmla="*/ 4073479 h 9709508"/>
              <a:gd name="connsiteX0-79" fmla="*/ 11516918 w 11516918"/>
              <a:gd name="connsiteY0-80" fmla="*/ 4073479 h 9709508"/>
              <a:gd name="connsiteX1-81" fmla="*/ 7640469 w 11516918"/>
              <a:gd name="connsiteY1-82" fmla="*/ 9709508 h 9709508"/>
              <a:gd name="connsiteX2-83" fmla="*/ 1113760 w 11516918"/>
              <a:gd name="connsiteY2-84" fmla="*/ 5159988 h 9709508"/>
              <a:gd name="connsiteX3-85" fmla="*/ 0 w 11516918"/>
              <a:gd name="connsiteY3-86" fmla="*/ 1869783 h 9709508"/>
              <a:gd name="connsiteX4-87" fmla="*/ 5739762 w 11516918"/>
              <a:gd name="connsiteY4-88" fmla="*/ 0 h 9709508"/>
              <a:gd name="connsiteX5-89" fmla="*/ 11516918 w 11516918"/>
              <a:gd name="connsiteY5-90" fmla="*/ 4073479 h 9709508"/>
              <a:gd name="connsiteX0-91" fmla="*/ 11516918 w 11516918"/>
              <a:gd name="connsiteY0-92" fmla="*/ 4073479 h 9709526"/>
              <a:gd name="connsiteX1-93" fmla="*/ 7640469 w 11516918"/>
              <a:gd name="connsiteY1-94" fmla="*/ 9709508 h 9709526"/>
              <a:gd name="connsiteX2-95" fmla="*/ 1113760 w 11516918"/>
              <a:gd name="connsiteY2-96" fmla="*/ 5159988 h 9709526"/>
              <a:gd name="connsiteX3-97" fmla="*/ 0 w 11516918"/>
              <a:gd name="connsiteY3-98" fmla="*/ 1869783 h 9709526"/>
              <a:gd name="connsiteX4-99" fmla="*/ 5739762 w 11516918"/>
              <a:gd name="connsiteY4-100" fmla="*/ 0 h 9709526"/>
              <a:gd name="connsiteX5-101" fmla="*/ 11516918 w 11516918"/>
              <a:gd name="connsiteY5-102" fmla="*/ 4073479 h 9709526"/>
              <a:gd name="connsiteX0-103" fmla="*/ 11516918 w 11516918"/>
              <a:gd name="connsiteY0-104" fmla="*/ 4073479 h 9280823"/>
              <a:gd name="connsiteX1-105" fmla="*/ 7534880 w 11516918"/>
              <a:gd name="connsiteY1-106" fmla="*/ 9280804 h 9280823"/>
              <a:gd name="connsiteX2-107" fmla="*/ 1113760 w 11516918"/>
              <a:gd name="connsiteY2-108" fmla="*/ 5159988 h 9280823"/>
              <a:gd name="connsiteX3-109" fmla="*/ 0 w 11516918"/>
              <a:gd name="connsiteY3-110" fmla="*/ 1869783 h 9280823"/>
              <a:gd name="connsiteX4-111" fmla="*/ 5739762 w 11516918"/>
              <a:gd name="connsiteY4-112" fmla="*/ 0 h 9280823"/>
              <a:gd name="connsiteX5-113" fmla="*/ 11516918 w 11516918"/>
              <a:gd name="connsiteY5-114" fmla="*/ 4073479 h 9280823"/>
              <a:gd name="connsiteX0-115" fmla="*/ 11516918 w 11516918"/>
              <a:gd name="connsiteY0-116" fmla="*/ 4073479 h 9707517"/>
              <a:gd name="connsiteX1-117" fmla="*/ 7651735 w 11516918"/>
              <a:gd name="connsiteY1-118" fmla="*/ 9707499 h 9707517"/>
              <a:gd name="connsiteX2-119" fmla="*/ 1113760 w 11516918"/>
              <a:gd name="connsiteY2-120" fmla="*/ 5159988 h 9707517"/>
              <a:gd name="connsiteX3-121" fmla="*/ 0 w 11516918"/>
              <a:gd name="connsiteY3-122" fmla="*/ 1869783 h 9707517"/>
              <a:gd name="connsiteX4-123" fmla="*/ 5739762 w 11516918"/>
              <a:gd name="connsiteY4-124" fmla="*/ 0 h 9707517"/>
              <a:gd name="connsiteX5-125" fmla="*/ 11516918 w 11516918"/>
              <a:gd name="connsiteY5-126" fmla="*/ 4073479 h 9707517"/>
              <a:gd name="connsiteX0-127" fmla="*/ 11562383 w 11562383"/>
              <a:gd name="connsiteY0-128" fmla="*/ 4080124 h 9707517"/>
              <a:gd name="connsiteX1-129" fmla="*/ 7651735 w 11562383"/>
              <a:gd name="connsiteY1-130" fmla="*/ 9707499 h 9707517"/>
              <a:gd name="connsiteX2-131" fmla="*/ 1113760 w 11562383"/>
              <a:gd name="connsiteY2-132" fmla="*/ 5159988 h 9707517"/>
              <a:gd name="connsiteX3-133" fmla="*/ 0 w 11562383"/>
              <a:gd name="connsiteY3-134" fmla="*/ 1869783 h 9707517"/>
              <a:gd name="connsiteX4-135" fmla="*/ 5739762 w 11562383"/>
              <a:gd name="connsiteY4-136" fmla="*/ 0 h 9707517"/>
              <a:gd name="connsiteX5-137" fmla="*/ 11562383 w 11562383"/>
              <a:gd name="connsiteY5-138" fmla="*/ 4080124 h 9707517"/>
              <a:gd name="connsiteX0-139" fmla="*/ 11562383 w 11562383"/>
              <a:gd name="connsiteY0-140" fmla="*/ 4080124 h 9707516"/>
              <a:gd name="connsiteX1-141" fmla="*/ 7651735 w 11562383"/>
              <a:gd name="connsiteY1-142" fmla="*/ 9707499 h 9707516"/>
              <a:gd name="connsiteX2-143" fmla="*/ 1113760 w 11562383"/>
              <a:gd name="connsiteY2-144" fmla="*/ 5159988 h 9707516"/>
              <a:gd name="connsiteX3-145" fmla="*/ 0 w 11562383"/>
              <a:gd name="connsiteY3-146" fmla="*/ 1869783 h 9707516"/>
              <a:gd name="connsiteX4-147" fmla="*/ 5739762 w 11562383"/>
              <a:gd name="connsiteY4-148" fmla="*/ 0 h 9707516"/>
              <a:gd name="connsiteX5-149" fmla="*/ 11562383 w 11562383"/>
              <a:gd name="connsiteY5-150" fmla="*/ 4080124 h 9707516"/>
              <a:gd name="connsiteX0-151" fmla="*/ 11562383 w 11562383"/>
              <a:gd name="connsiteY0-152" fmla="*/ 4080124 h 9707516"/>
              <a:gd name="connsiteX1-153" fmla="*/ 7651735 w 11562383"/>
              <a:gd name="connsiteY1-154" fmla="*/ 9707499 h 9707516"/>
              <a:gd name="connsiteX2-155" fmla="*/ 1113760 w 11562383"/>
              <a:gd name="connsiteY2-156" fmla="*/ 5159988 h 9707516"/>
              <a:gd name="connsiteX3-157" fmla="*/ 0 w 11562383"/>
              <a:gd name="connsiteY3-158" fmla="*/ 1869783 h 9707516"/>
              <a:gd name="connsiteX4-159" fmla="*/ 5739762 w 11562383"/>
              <a:gd name="connsiteY4-160" fmla="*/ 0 h 9707516"/>
              <a:gd name="connsiteX5-161" fmla="*/ 11562383 w 11562383"/>
              <a:gd name="connsiteY5-162" fmla="*/ 4080124 h 9707516"/>
              <a:gd name="connsiteX0-163" fmla="*/ 11562383 w 11562383"/>
              <a:gd name="connsiteY0-164" fmla="*/ 4080124 h 9707516"/>
              <a:gd name="connsiteX1-165" fmla="*/ 7651735 w 11562383"/>
              <a:gd name="connsiteY1-166" fmla="*/ 9707499 h 9707516"/>
              <a:gd name="connsiteX2-167" fmla="*/ 1113760 w 11562383"/>
              <a:gd name="connsiteY2-168" fmla="*/ 5159988 h 9707516"/>
              <a:gd name="connsiteX3-169" fmla="*/ 0 w 11562383"/>
              <a:gd name="connsiteY3-170" fmla="*/ 1869783 h 9707516"/>
              <a:gd name="connsiteX4-171" fmla="*/ 5739762 w 11562383"/>
              <a:gd name="connsiteY4-172" fmla="*/ 0 h 9707516"/>
              <a:gd name="connsiteX5-173" fmla="*/ 6226301 w 11562383"/>
              <a:gd name="connsiteY5-174" fmla="*/ 354628 h 9707516"/>
              <a:gd name="connsiteX6-175" fmla="*/ 11562383 w 11562383"/>
              <a:gd name="connsiteY6-176" fmla="*/ 4080124 h 9707516"/>
              <a:gd name="connsiteX0-177" fmla="*/ 11562383 w 11562383"/>
              <a:gd name="connsiteY0-178" fmla="*/ 3725496 h 9352888"/>
              <a:gd name="connsiteX1-179" fmla="*/ 7651735 w 11562383"/>
              <a:gd name="connsiteY1-180" fmla="*/ 9352871 h 9352888"/>
              <a:gd name="connsiteX2-181" fmla="*/ 1113760 w 11562383"/>
              <a:gd name="connsiteY2-182" fmla="*/ 4805360 h 9352888"/>
              <a:gd name="connsiteX3-183" fmla="*/ 0 w 11562383"/>
              <a:gd name="connsiteY3-184" fmla="*/ 1515155 h 9352888"/>
              <a:gd name="connsiteX4-185" fmla="*/ 6226301 w 11562383"/>
              <a:gd name="connsiteY4-186" fmla="*/ 0 h 9352888"/>
              <a:gd name="connsiteX5-187" fmla="*/ 11562383 w 11562383"/>
              <a:gd name="connsiteY5-188" fmla="*/ 3725496 h 9352888"/>
              <a:gd name="connsiteX0-189" fmla="*/ 10448623 w 10448623"/>
              <a:gd name="connsiteY0-190" fmla="*/ 3725496 h 9352888"/>
              <a:gd name="connsiteX1-191" fmla="*/ 6537975 w 10448623"/>
              <a:gd name="connsiteY1-192" fmla="*/ 9352871 h 9352888"/>
              <a:gd name="connsiteX2-193" fmla="*/ 0 w 10448623"/>
              <a:gd name="connsiteY2-194" fmla="*/ 4805360 h 9352888"/>
              <a:gd name="connsiteX3-195" fmla="*/ 893222 w 10448623"/>
              <a:gd name="connsiteY3-196" fmla="*/ 1063065 h 9352888"/>
              <a:gd name="connsiteX4-197" fmla="*/ 5112541 w 10448623"/>
              <a:gd name="connsiteY4-198" fmla="*/ 0 h 9352888"/>
              <a:gd name="connsiteX5-199" fmla="*/ 10448623 w 10448623"/>
              <a:gd name="connsiteY5-200" fmla="*/ 3725496 h 9352888"/>
              <a:gd name="connsiteX0-201" fmla="*/ 9555401 w 9555401"/>
              <a:gd name="connsiteY0-202" fmla="*/ 3725496 h 9352888"/>
              <a:gd name="connsiteX1-203" fmla="*/ 5644753 w 9555401"/>
              <a:gd name="connsiteY1-204" fmla="*/ 9352871 h 9352888"/>
              <a:gd name="connsiteX2-205" fmla="*/ 2691453 w 9555401"/>
              <a:gd name="connsiteY2-206" fmla="*/ 7343908 h 9352888"/>
              <a:gd name="connsiteX3-207" fmla="*/ 0 w 9555401"/>
              <a:gd name="connsiteY3-208" fmla="*/ 1063065 h 9352888"/>
              <a:gd name="connsiteX4-209" fmla="*/ 4219319 w 9555401"/>
              <a:gd name="connsiteY4-210" fmla="*/ 0 h 9352888"/>
              <a:gd name="connsiteX5-211" fmla="*/ 9555401 w 9555401"/>
              <a:gd name="connsiteY5-212" fmla="*/ 3725496 h 9352888"/>
              <a:gd name="connsiteX0-213" fmla="*/ 9602088 w 9602088"/>
              <a:gd name="connsiteY0-214" fmla="*/ 3725496 h 9352888"/>
              <a:gd name="connsiteX1-215" fmla="*/ 5691440 w 9602088"/>
              <a:gd name="connsiteY1-216" fmla="*/ 9352871 h 9352888"/>
              <a:gd name="connsiteX2-217" fmla="*/ 2738140 w 9602088"/>
              <a:gd name="connsiteY2-218" fmla="*/ 7343908 h 9352888"/>
              <a:gd name="connsiteX3-219" fmla="*/ 0 w 9602088"/>
              <a:gd name="connsiteY3-220" fmla="*/ 1130042 h 9352888"/>
              <a:gd name="connsiteX4-221" fmla="*/ 4266006 w 9602088"/>
              <a:gd name="connsiteY4-222" fmla="*/ 0 h 9352888"/>
              <a:gd name="connsiteX5-223" fmla="*/ 9602088 w 9602088"/>
              <a:gd name="connsiteY5-224" fmla="*/ 3725496 h 9352888"/>
              <a:gd name="connsiteX0-225" fmla="*/ 9473413 w 9473413"/>
              <a:gd name="connsiteY0-226" fmla="*/ 3725496 h 9352888"/>
              <a:gd name="connsiteX1-227" fmla="*/ 5562765 w 9473413"/>
              <a:gd name="connsiteY1-228" fmla="*/ 9352871 h 9352888"/>
              <a:gd name="connsiteX2-229" fmla="*/ 2609465 w 9473413"/>
              <a:gd name="connsiteY2-230" fmla="*/ 7343908 h 9352888"/>
              <a:gd name="connsiteX3-231" fmla="*/ 0 w 9473413"/>
              <a:gd name="connsiteY3-232" fmla="*/ 1259545 h 9352888"/>
              <a:gd name="connsiteX4-233" fmla="*/ 4137331 w 9473413"/>
              <a:gd name="connsiteY4-234" fmla="*/ 0 h 9352888"/>
              <a:gd name="connsiteX5-235" fmla="*/ 9473413 w 9473413"/>
              <a:gd name="connsiteY5-236" fmla="*/ 3725496 h 9352888"/>
              <a:gd name="connsiteX0-237" fmla="*/ 9490867 w 9490867"/>
              <a:gd name="connsiteY0-238" fmla="*/ 3725496 h 9352888"/>
              <a:gd name="connsiteX1-239" fmla="*/ 5580219 w 9490867"/>
              <a:gd name="connsiteY1-240" fmla="*/ 9352871 h 9352888"/>
              <a:gd name="connsiteX2-241" fmla="*/ 2626919 w 9490867"/>
              <a:gd name="connsiteY2-242" fmla="*/ 7343908 h 9352888"/>
              <a:gd name="connsiteX3-243" fmla="*/ 0 w 9490867"/>
              <a:gd name="connsiteY3-244" fmla="*/ 1227475 h 9352888"/>
              <a:gd name="connsiteX4-245" fmla="*/ 4154785 w 9490867"/>
              <a:gd name="connsiteY4-246" fmla="*/ 0 h 9352888"/>
              <a:gd name="connsiteX5-247" fmla="*/ 9490867 w 9490867"/>
              <a:gd name="connsiteY5-248" fmla="*/ 3725496 h 9352888"/>
              <a:gd name="connsiteX0-249" fmla="*/ 9490867 w 9490867"/>
              <a:gd name="connsiteY0-250" fmla="*/ 2498021 h 8125413"/>
              <a:gd name="connsiteX1-251" fmla="*/ 5580219 w 9490867"/>
              <a:gd name="connsiteY1-252" fmla="*/ 8125396 h 8125413"/>
              <a:gd name="connsiteX2-253" fmla="*/ 2626919 w 9490867"/>
              <a:gd name="connsiteY2-254" fmla="*/ 6116433 h 8125413"/>
              <a:gd name="connsiteX3-255" fmla="*/ 0 w 9490867"/>
              <a:gd name="connsiteY3-256" fmla="*/ 0 h 8125413"/>
              <a:gd name="connsiteX4-257" fmla="*/ 6817781 w 9490867"/>
              <a:gd name="connsiteY4-258" fmla="*/ 628797 h 8125413"/>
              <a:gd name="connsiteX5-259" fmla="*/ 9490867 w 9490867"/>
              <a:gd name="connsiteY5-260" fmla="*/ 2498021 h 8125413"/>
              <a:gd name="connsiteX0-261" fmla="*/ 8642989 w 8642989"/>
              <a:gd name="connsiteY0-262" fmla="*/ 1869224 h 7496616"/>
              <a:gd name="connsiteX1-263" fmla="*/ 4732341 w 8642989"/>
              <a:gd name="connsiteY1-264" fmla="*/ 7496599 h 7496616"/>
              <a:gd name="connsiteX2-265" fmla="*/ 1779041 w 8642989"/>
              <a:gd name="connsiteY2-266" fmla="*/ 5487636 h 7496616"/>
              <a:gd name="connsiteX3-267" fmla="*/ 0 w 8642989"/>
              <a:gd name="connsiteY3-268" fmla="*/ 73690 h 7496616"/>
              <a:gd name="connsiteX4-269" fmla="*/ 5969903 w 8642989"/>
              <a:gd name="connsiteY4-270" fmla="*/ 0 h 7496616"/>
              <a:gd name="connsiteX5-271" fmla="*/ 8642989 w 8642989"/>
              <a:gd name="connsiteY5-272" fmla="*/ 1869224 h 7496616"/>
              <a:gd name="connsiteX0-273" fmla="*/ 8642989 w 8642989"/>
              <a:gd name="connsiteY0-274" fmla="*/ 1869224 h 7496616"/>
              <a:gd name="connsiteX1-275" fmla="*/ 4732341 w 8642989"/>
              <a:gd name="connsiteY1-276" fmla="*/ 7496599 h 7496616"/>
              <a:gd name="connsiteX2-277" fmla="*/ 4850 w 8642989"/>
              <a:gd name="connsiteY2-278" fmla="*/ 4195184 h 7496616"/>
              <a:gd name="connsiteX3-279" fmla="*/ 0 w 8642989"/>
              <a:gd name="connsiteY3-280" fmla="*/ 73690 h 7496616"/>
              <a:gd name="connsiteX4-281" fmla="*/ 5969903 w 8642989"/>
              <a:gd name="connsiteY4-282" fmla="*/ 0 h 7496616"/>
              <a:gd name="connsiteX5-283" fmla="*/ 8642989 w 8642989"/>
              <a:gd name="connsiteY5-284" fmla="*/ 1869224 h 74966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642989" h="7496616">
                <a:moveTo>
                  <a:pt x="8642989" y="1869224"/>
                </a:moveTo>
                <a:cubicBezTo>
                  <a:pt x="8605284" y="1925363"/>
                  <a:pt x="4765320" y="7508106"/>
                  <a:pt x="4732341" y="7496599"/>
                </a:cubicBezTo>
                <a:lnTo>
                  <a:pt x="4850" y="4195184"/>
                </a:lnTo>
                <a:cubicBezTo>
                  <a:pt x="3233" y="2821353"/>
                  <a:pt x="1617" y="1447521"/>
                  <a:pt x="0" y="73690"/>
                </a:cubicBezTo>
                <a:lnTo>
                  <a:pt x="5969903" y="0"/>
                </a:lnTo>
                <a:lnTo>
                  <a:pt x="8642989" y="1869224"/>
                </a:lnTo>
                <a:close/>
              </a:path>
            </a:pathLst>
          </a:custGeom>
          <a:solidFill>
            <a:schemeClr val="bg1"/>
          </a:solidFill>
          <a:ln>
            <a:noFill/>
          </a:ln>
          <a:effectLst>
            <a:outerShdw blurRad="215900" dist="635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 name="文本框 2"/>
          <p:cNvSpPr txBox="1"/>
          <p:nvPr/>
        </p:nvSpPr>
        <p:spPr>
          <a:xfrm>
            <a:off x="1992346" y="2982724"/>
            <a:ext cx="1899046" cy="892552"/>
          </a:xfrm>
          <a:prstGeom prst="rect">
            <a:avLst/>
          </a:prstGeom>
          <a:noFill/>
        </p:spPr>
        <p:txBody>
          <a:bodyPr wrap="none" rtlCol="0">
            <a:spAutoFit/>
            <a:scene3d>
              <a:camera prst="orthographicFront"/>
              <a:lightRig rig="threePt" dir="t"/>
            </a:scene3d>
            <a:sp3d contourW="12700"/>
          </a:bodyPr>
          <a:lstStyle/>
          <a:p>
            <a:pPr algn="r" fontAlgn="auto">
              <a:spcBef>
                <a:spcPts val="0"/>
              </a:spcBef>
              <a:spcAft>
                <a:spcPts val="0"/>
              </a:spcAft>
              <a:defRPr/>
            </a:pPr>
            <a:r>
              <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PART 04</a:t>
            </a:r>
            <a:endPar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r" fontAlgn="auto">
              <a:spcBef>
                <a:spcPts val="0"/>
              </a:spcBef>
              <a:spcAft>
                <a:spcPts val="0"/>
              </a:spcAft>
              <a:defRPr/>
            </a:pPr>
            <a:r>
              <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项目分工</a:t>
            </a:r>
            <a:endPar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4" name="组合 3"/>
          <p:cNvGrpSpPr/>
          <p:nvPr/>
        </p:nvGrpSpPr>
        <p:grpSpPr>
          <a:xfrm>
            <a:off x="6136804" y="3309716"/>
            <a:ext cx="4711724" cy="932406"/>
            <a:chOff x="3365500" y="429281"/>
            <a:chExt cx="4711724" cy="932406"/>
          </a:xfrm>
        </p:grpSpPr>
        <p:sp>
          <p:nvSpPr>
            <p:cNvPr id="5" name="文本框 4"/>
            <p:cNvSpPr txBox="1"/>
            <p:nvPr/>
          </p:nvSpPr>
          <p:spPr>
            <a:xfrm>
              <a:off x="3365500" y="429281"/>
              <a:ext cx="2236510" cy="707886"/>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defRPr/>
              </a:pPr>
              <a:r>
                <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项目分工</a:t>
              </a:r>
              <a:endPar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6" name="文本框 5"/>
            <p:cNvSpPr txBox="1"/>
            <p:nvPr/>
          </p:nvSpPr>
          <p:spPr>
            <a:xfrm>
              <a:off x="3365500" y="993387"/>
              <a:ext cx="4711724" cy="368300"/>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zh-CN" altLang="en-US"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小组分工合作完成</a:t>
              </a:r>
              <a:endParaRPr lang="zh-CN" altLang="en-US"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 name="文本框 1"/>
          <p:cNvSpPr txBox="1"/>
          <p:nvPr/>
        </p:nvSpPr>
        <p:spPr>
          <a:xfrm>
            <a:off x="6138392" y="2982724"/>
            <a:ext cx="2123122" cy="400110"/>
          </a:xfrm>
          <a:prstGeom prst="rect">
            <a:avLst/>
          </a:prstGeom>
          <a:noFill/>
        </p:spPr>
        <p:txBody>
          <a:bodyPr wrap="square" rtlCol="0">
            <a:spAutoFit/>
          </a:bodyPr>
          <a:lstStyle/>
          <a:p>
            <a:r>
              <a:rPr lang="en-US" altLang="zh-CN" sz="2000" b="1" i="1" dirty="0">
                <a:solidFill>
                  <a:srgbClr val="00B0F0"/>
                </a:solidFill>
              </a:rPr>
              <a:t>Project division</a:t>
            </a:r>
            <a:endParaRPr lang="zh-CN" altLang="en-US" sz="2000" b="1" i="1" dirty="0">
              <a:solidFill>
                <a:srgbClr val="00B0F0"/>
              </a:solidFill>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strVal val="#ppt_w+.3"/>
                                          </p:val>
                                        </p:tav>
                                        <p:tav tm="100000">
                                          <p:val>
                                            <p:strVal val="#ppt_w"/>
                                          </p:val>
                                        </p:tav>
                                      </p:tavLst>
                                    </p:anim>
                                    <p:anim calcmode="lin" valueType="num">
                                      <p:cBhvr>
                                        <p:cTn id="8" dur="1000" fill="hold"/>
                                        <p:tgtEl>
                                          <p:spTgt spid="48"/>
                                        </p:tgtEl>
                                        <p:attrNameLst>
                                          <p:attrName>ppt_h</p:attrName>
                                        </p:attrNameLst>
                                      </p:cBhvr>
                                      <p:tavLst>
                                        <p:tav tm="0">
                                          <p:val>
                                            <p:strVal val="#ppt_h"/>
                                          </p:val>
                                        </p:tav>
                                        <p:tav tm="100000">
                                          <p:val>
                                            <p:strVal val="#ppt_h"/>
                                          </p:val>
                                        </p:tav>
                                      </p:tavLst>
                                    </p:anim>
                                    <p:animEffect transition="in" filter="fade">
                                      <p:cBhvr>
                                        <p:cTn id="9" dur="1000"/>
                                        <p:tgtEl>
                                          <p:spTgt spid="4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randombar(horizontal)">
                                      <p:cBhvr>
                                        <p:cTn id="15" dur="500"/>
                                        <p:tgtEl>
                                          <p:spTgt spid="46"/>
                                        </p:tgtEl>
                                      </p:cBhvr>
                                    </p:animEffect>
                                  </p:childTnLst>
                                </p:cTn>
                              </p:par>
                              <p:par>
                                <p:cTn id="16" presetID="2" presetClass="entr" presetSubtype="8" fill="hold" grpId="0" nodeType="withEffect">
                                  <p:stCondLst>
                                    <p:cond delay="25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0-#ppt_w/2"/>
                                          </p:val>
                                        </p:tav>
                                        <p:tav tm="100000">
                                          <p:val>
                                            <p:strVal val="#ppt_x"/>
                                          </p:val>
                                        </p:tav>
                                      </p:tavLst>
                                    </p:anim>
                                    <p:anim calcmode="lin" valueType="num">
                                      <p:cBhvr additive="base">
                                        <p:cTn id="19" dur="500" fill="hold"/>
                                        <p:tgtEl>
                                          <p:spTgt spid="45"/>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5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bldLvl="0" animBg="1"/>
      <p:bldP spid="46" grpId="0" animBg="1"/>
      <p:bldP spid="45" grpId="0" animBg="1"/>
      <p:bldP spid="9" grpId="0" animBg="1"/>
      <p:bldP spid="44" grpId="0" animBg="1"/>
      <p:bldP spid="3"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477611" y="1928758"/>
            <a:ext cx="10237504" cy="972108"/>
            <a:chOff x="1954496" y="2780928"/>
            <a:chExt cx="10237504" cy="972108"/>
          </a:xfrm>
        </p:grpSpPr>
        <p:cxnSp>
          <p:nvCxnSpPr>
            <p:cNvPr id="11" name="直接连接符 10"/>
            <p:cNvCxnSpPr/>
            <p:nvPr/>
          </p:nvCxnSpPr>
          <p:spPr>
            <a:xfrm>
              <a:off x="2063552" y="3645024"/>
              <a:ext cx="1012844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955540" y="3537012"/>
              <a:ext cx="216024" cy="216024"/>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4" name="椭圆 13"/>
            <p:cNvSpPr/>
            <p:nvPr/>
          </p:nvSpPr>
          <p:spPr>
            <a:xfrm>
              <a:off x="4998616" y="3537012"/>
              <a:ext cx="216024" cy="216024"/>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7" name="椭圆 16"/>
            <p:cNvSpPr/>
            <p:nvPr/>
          </p:nvSpPr>
          <p:spPr>
            <a:xfrm>
              <a:off x="7430125" y="3537012"/>
              <a:ext cx="216024" cy="216024"/>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椭圆 17"/>
            <p:cNvSpPr/>
            <p:nvPr/>
          </p:nvSpPr>
          <p:spPr>
            <a:xfrm>
              <a:off x="9847029" y="3537012"/>
              <a:ext cx="216024" cy="216024"/>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9" name="矩形: 圆角 18"/>
            <p:cNvSpPr/>
            <p:nvPr/>
          </p:nvSpPr>
          <p:spPr>
            <a:xfrm>
              <a:off x="1954496" y="2780928"/>
              <a:ext cx="1333192" cy="4360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乔翱</a:t>
              </a:r>
              <a:endPar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0" name="矩形: 圆角 19"/>
            <p:cNvSpPr/>
            <p:nvPr/>
          </p:nvSpPr>
          <p:spPr>
            <a:xfrm>
              <a:off x="4439816" y="2780928"/>
              <a:ext cx="1333192" cy="4360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李华宪</a:t>
              </a:r>
              <a:endPar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矩形: 圆角 20"/>
            <p:cNvSpPr/>
            <p:nvPr/>
          </p:nvSpPr>
          <p:spPr>
            <a:xfrm>
              <a:off x="6816080" y="2780928"/>
              <a:ext cx="1333192" cy="4360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张伟超</a:t>
              </a:r>
              <a:endPar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2" name="矩形: 圆角 21"/>
            <p:cNvSpPr/>
            <p:nvPr/>
          </p:nvSpPr>
          <p:spPr>
            <a:xfrm>
              <a:off x="9192344" y="2780928"/>
              <a:ext cx="1333192" cy="436094"/>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王响</a:t>
              </a:r>
              <a:endParaRPr lang="zh-CN" altLang="en-US"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43" name="组合 42"/>
          <p:cNvGrpSpPr/>
          <p:nvPr/>
        </p:nvGrpSpPr>
        <p:grpSpPr>
          <a:xfrm>
            <a:off x="975465" y="4546563"/>
            <a:ext cx="2241974" cy="1477209"/>
            <a:chOff x="5390399" y="1649255"/>
            <a:chExt cx="2241974" cy="1477209"/>
          </a:xfrm>
        </p:grpSpPr>
        <p:sp>
          <p:nvSpPr>
            <p:cNvPr id="44" name="矩形 43"/>
            <p:cNvSpPr/>
            <p:nvPr/>
          </p:nvSpPr>
          <p:spPr>
            <a:xfrm>
              <a:off x="5513662" y="2001879"/>
              <a:ext cx="1995448" cy="112458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实现基类中的虚函数，以及邻接矩阵的表示，</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mn-ea"/>
                </a:rPr>
                <a:t>并检测代码正确性。</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a:p>
              <a:pPr algn="ctr">
                <a:lnSpc>
                  <a:spcPct val="120000"/>
                </a:lnSpc>
              </a:pP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5" name="矩形 44"/>
            <p:cNvSpPr/>
            <p:nvPr/>
          </p:nvSpPr>
          <p:spPr>
            <a:xfrm>
              <a:off x="5390399" y="1649255"/>
              <a:ext cx="2241974" cy="41088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组长</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46" name="组合 45"/>
          <p:cNvGrpSpPr/>
          <p:nvPr/>
        </p:nvGrpSpPr>
        <p:grpSpPr>
          <a:xfrm>
            <a:off x="3508410" y="4546563"/>
            <a:ext cx="2241974" cy="1218764"/>
            <a:chOff x="5390399" y="1649255"/>
            <a:chExt cx="2241974" cy="1218764"/>
          </a:xfrm>
        </p:grpSpPr>
        <p:sp>
          <p:nvSpPr>
            <p:cNvPr id="47" name="矩形 46"/>
            <p:cNvSpPr/>
            <p:nvPr/>
          </p:nvSpPr>
          <p:spPr>
            <a:xfrm>
              <a:off x="5513662" y="2001879"/>
              <a:ext cx="1995448" cy="86614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确定一个图是否具有环路，</a:t>
              </a:r>
              <a:r>
                <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实现</a:t>
              </a:r>
              <a:r>
                <a:rPr lang="en-US" altLang="zh-CN"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BFS</a:t>
              </a:r>
              <a:r>
                <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和</a:t>
              </a:r>
              <a:r>
                <a:rPr lang="en-US" altLang="zh-CN"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DFS</a:t>
              </a: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mn-ea"/>
                </a:rPr>
                <a:t>。</a:t>
              </a:r>
              <a:endParaRPr lang="zh-CN" altLang="en-US" sz="1400" dirty="0">
                <a:solidFill>
                  <a:schemeClr val="bg1">
                    <a:lumMod val="50000"/>
                  </a:schemeClr>
                </a:solidFill>
                <a:latin typeface="微软雅黑" panose="020B0503020204020204" pitchFamily="34" charset="-122"/>
                <a:ea typeface="微软雅黑" panose="020B0503020204020204" pitchFamily="34" charset="-122"/>
              </a:endParaRPr>
            </a:p>
            <a:p>
              <a:pPr algn="ctr">
                <a:lnSpc>
                  <a:spcPct val="120000"/>
                </a:lnSpc>
              </a:pP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8" name="矩形 47"/>
            <p:cNvSpPr/>
            <p:nvPr/>
          </p:nvSpPr>
          <p:spPr>
            <a:xfrm>
              <a:off x="5390399" y="1649255"/>
              <a:ext cx="2241974" cy="41088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副组长</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49" name="组合 48"/>
          <p:cNvGrpSpPr/>
          <p:nvPr/>
        </p:nvGrpSpPr>
        <p:grpSpPr>
          <a:xfrm>
            <a:off x="5940554" y="4684358"/>
            <a:ext cx="2241974" cy="1218764"/>
            <a:chOff x="5390399" y="1649255"/>
            <a:chExt cx="2241974" cy="1218764"/>
          </a:xfrm>
        </p:grpSpPr>
        <p:sp>
          <p:nvSpPr>
            <p:cNvPr id="50" name="矩形 49"/>
            <p:cNvSpPr/>
            <p:nvPr/>
          </p:nvSpPr>
          <p:spPr>
            <a:xfrm>
              <a:off x="5458417" y="2001879"/>
              <a:ext cx="1995448" cy="866140"/>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smtClean="0">
                  <a:solidFill>
                    <a:schemeClr val="bg1">
                      <a:lumMod val="50000"/>
                    </a:schemeClr>
                  </a:solidFill>
                  <a:latin typeface="微软雅黑" panose="020B0503020204020204" pitchFamily="34" charset="-122"/>
                  <a:ea typeface="微软雅黑" panose="020B0503020204020204" pitchFamily="34" charset="-122"/>
                  <a:sym typeface="+mn-ea"/>
                </a:rPr>
                <a:t>效率检测。需阅读课本第四章内容，严格按照要求正确检测</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51" name="矩形 50"/>
            <p:cNvSpPr/>
            <p:nvPr/>
          </p:nvSpPr>
          <p:spPr>
            <a:xfrm>
              <a:off x="5390399" y="1649255"/>
              <a:ext cx="2241974" cy="41088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副组长</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52" name="组合 51"/>
          <p:cNvGrpSpPr/>
          <p:nvPr/>
        </p:nvGrpSpPr>
        <p:grpSpPr>
          <a:xfrm>
            <a:off x="8406353" y="4684358"/>
            <a:ext cx="2241974" cy="960319"/>
            <a:chOff x="5390399" y="1649255"/>
            <a:chExt cx="2241974" cy="960319"/>
          </a:xfrm>
        </p:grpSpPr>
        <p:sp>
          <p:nvSpPr>
            <p:cNvPr id="53" name="矩形 52"/>
            <p:cNvSpPr/>
            <p:nvPr/>
          </p:nvSpPr>
          <p:spPr>
            <a:xfrm>
              <a:off x="5513662" y="2001879"/>
              <a:ext cx="1995448" cy="60769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实现应用，设计具体实例，测试代码正确性。</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54" name="矩形 53"/>
            <p:cNvSpPr/>
            <p:nvPr/>
          </p:nvSpPr>
          <p:spPr>
            <a:xfrm>
              <a:off x="5390399" y="1649255"/>
              <a:ext cx="2241974" cy="41088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副组长</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33" name="组合 32"/>
          <p:cNvGrpSpPr/>
          <p:nvPr/>
        </p:nvGrpSpPr>
        <p:grpSpPr>
          <a:xfrm>
            <a:off x="1350149" y="407520"/>
            <a:ext cx="5603270" cy="1036149"/>
            <a:chOff x="3320581" y="694122"/>
            <a:chExt cx="5603270" cy="1036149"/>
          </a:xfrm>
        </p:grpSpPr>
        <p:sp>
          <p:nvSpPr>
            <p:cNvPr id="34" name="文本框 33"/>
            <p:cNvSpPr txBox="1"/>
            <p:nvPr/>
          </p:nvSpPr>
          <p:spPr>
            <a:xfrm>
              <a:off x="3320581" y="694122"/>
              <a:ext cx="1826141" cy="584775"/>
            </a:xfrm>
            <a:prstGeom prst="rect">
              <a:avLst/>
            </a:prstGeom>
            <a:noFill/>
          </p:spPr>
          <p:txBody>
            <a:bodyPr wrap="none" rtlCol="0">
              <a:spAutoFit/>
            </a:bodyPr>
            <a:lstStyle/>
            <a:p>
              <a:pPr fontAlgn="auto">
                <a:spcBef>
                  <a:spcPts val="0"/>
                </a:spcBef>
                <a:spcAft>
                  <a:spcPts val="0"/>
                </a:spcAft>
              </a:pPr>
              <a:r>
                <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项目分工</a:t>
              </a:r>
              <a:endPar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5" name="文本框 34"/>
            <p:cNvSpPr txBox="1"/>
            <p:nvPr/>
          </p:nvSpPr>
          <p:spPr>
            <a:xfrm>
              <a:off x="3320581" y="1203973"/>
              <a:ext cx="5603270" cy="526298"/>
            </a:xfrm>
            <a:prstGeom prst="rect">
              <a:avLst/>
            </a:prstGeom>
            <a:noFill/>
          </p:spPr>
          <p:txBody>
            <a:bodyPr wrap="square" rtlCol="0">
              <a:spAutoFit/>
            </a:bodyPr>
            <a:lstStyle/>
            <a:p>
              <a:pPr fontAlgn="auto">
                <a:lnSpc>
                  <a:spcPct val="120000"/>
                </a:lnSpc>
                <a:spcBef>
                  <a:spcPts val="0"/>
                </a:spcBef>
                <a:spcAft>
                  <a:spcPts val="0"/>
                </a:spcAft>
              </a:pPr>
              <a:r>
                <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兄弟齐心，其利断金！</a:t>
              </a: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36" name="组合 35"/>
          <p:cNvGrpSpPr/>
          <p:nvPr/>
        </p:nvGrpSpPr>
        <p:grpSpPr>
          <a:xfrm>
            <a:off x="551384" y="548004"/>
            <a:ext cx="537440" cy="537440"/>
            <a:chOff x="1126772" y="548004"/>
            <a:chExt cx="537440" cy="537440"/>
          </a:xfrm>
        </p:grpSpPr>
        <p:sp>
          <p:nvSpPr>
            <p:cNvPr id="37" name="Shape 644"/>
            <p:cNvSpPr/>
            <p:nvPr/>
          </p:nvSpPr>
          <p:spPr>
            <a:xfrm rot="8100000" flipH="1">
              <a:off x="1126772" y="548004"/>
              <a:ext cx="537440" cy="537440"/>
            </a:xfrm>
            <a:prstGeom prst="roundRect">
              <a:avLst>
                <a:gd name="adj" fmla="val 25760"/>
              </a:avLst>
            </a:prstGeom>
            <a:solidFill>
              <a:schemeClr val="accent2">
                <a:lumMod val="60000"/>
                <a:lumOff val="4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8" name="矩形 37"/>
            <p:cNvSpPr>
              <a:spLocks noChangeArrowheads="1"/>
            </p:cNvSpPr>
            <p:nvPr/>
          </p:nvSpPr>
          <p:spPr bwMode="auto">
            <a:xfrm>
              <a:off x="1240555" y="601280"/>
              <a:ext cx="309873" cy="43088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r>
                <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4</a:t>
              </a: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pic>
        <p:nvPicPr>
          <p:cNvPr id="8" name="图片占位符 7"/>
          <p:cNvPicPr>
            <a:picLocks noGrp="1" noChangeAspect="1"/>
          </p:cNvPicPr>
          <p:nvPr>
            <p:ph type="pic" sz="quarter" idx="10"/>
          </p:nvPr>
        </p:nvPicPr>
        <p:blipFill>
          <a:blip r:embed="rId1" cstate="print">
            <a:extLst>
              <a:ext uri="{28A0092B-C50C-407E-A947-70E740481C1C}">
                <a14:useLocalDpi xmlns:a14="http://schemas.microsoft.com/office/drawing/2010/main" val="0"/>
              </a:ext>
            </a:extLst>
          </a:blip>
          <a:srcRect/>
          <a:stretch>
            <a:fillRect/>
          </a:stretch>
        </p:blipFill>
        <p:spPr>
          <a:xfrm>
            <a:off x="1116672" y="3072493"/>
            <a:ext cx="939751" cy="939751"/>
          </a:xfrm>
        </p:spPr>
      </p:pic>
      <p:pic>
        <p:nvPicPr>
          <p:cNvPr id="9" name="图片占位符 8"/>
          <p:cNvPicPr>
            <a:picLocks noGrp="1" noChangeAspect="1"/>
          </p:cNvPicPr>
          <p:nvPr>
            <p:ph type="pic" sz="quarter" idx="11"/>
          </p:nvPr>
        </p:nvPicPr>
        <p:blipFill>
          <a:blip r:embed="rId1" cstate="print">
            <a:extLst>
              <a:ext uri="{28A0092B-C50C-407E-A947-70E740481C1C}">
                <a14:useLocalDpi xmlns:a14="http://schemas.microsoft.com/office/drawing/2010/main" val="0"/>
              </a:ext>
            </a:extLst>
          </a:blip>
          <a:srcRect/>
          <a:stretch>
            <a:fillRect/>
          </a:stretch>
        </p:blipFill>
        <p:spPr>
          <a:xfrm>
            <a:off x="3963307" y="3254103"/>
            <a:ext cx="939751" cy="939751"/>
          </a:xfrm>
        </p:spPr>
      </p:pic>
      <p:pic>
        <p:nvPicPr>
          <p:cNvPr id="10" name="图片占位符 9"/>
          <p:cNvPicPr>
            <a:picLocks noGrp="1" noChangeAspect="1"/>
          </p:cNvPicPr>
          <p:nvPr>
            <p:ph type="pic" sz="quarter" idx="12"/>
          </p:nvPr>
        </p:nvPicPr>
        <p:blipFill>
          <a:blip r:embed="rId1" cstate="print">
            <a:extLst>
              <a:ext uri="{28A0092B-C50C-407E-A947-70E740481C1C}">
                <a14:useLocalDpi xmlns:a14="http://schemas.microsoft.com/office/drawing/2010/main" val="0"/>
              </a:ext>
            </a:extLst>
          </a:blip>
          <a:srcRect/>
          <a:stretch>
            <a:fillRect/>
          </a:stretch>
        </p:blipFill>
        <p:spPr>
          <a:xfrm>
            <a:off x="6681201" y="3254103"/>
            <a:ext cx="939751" cy="939751"/>
          </a:xfrm>
        </p:spPr>
      </p:pic>
      <p:pic>
        <p:nvPicPr>
          <p:cNvPr id="12" name="图片占位符 11"/>
          <p:cNvPicPr>
            <a:picLocks noGrp="1" noChangeAspect="1"/>
          </p:cNvPicPr>
          <p:nvPr>
            <p:ph type="pic" sz="quarter" idx="13"/>
          </p:nvPr>
        </p:nvPicPr>
        <p:blipFill>
          <a:blip r:embed="rId1" cstate="print">
            <a:extLst>
              <a:ext uri="{28A0092B-C50C-407E-A947-70E740481C1C}">
                <a14:useLocalDpi xmlns:a14="http://schemas.microsoft.com/office/drawing/2010/main" val="0"/>
              </a:ext>
            </a:extLst>
          </a:blip>
          <a:srcRect/>
          <a:stretch>
            <a:fillRect/>
          </a:stretch>
        </p:blipFill>
        <p:spPr>
          <a:xfrm>
            <a:off x="9057465" y="3350623"/>
            <a:ext cx="939751" cy="939751"/>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par>
                                <p:cTn id="14" presetID="53" presetClass="entr" presetSubtype="16"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Effect transition="in" filter="fade">
                                      <p:cBhvr>
                                        <p:cTn id="18" dur="500"/>
                                        <p:tgtEl>
                                          <p:spTgt spid="9"/>
                                        </p:tgtEl>
                                      </p:cBhvr>
                                    </p:animEffect>
                                  </p:childTnLst>
                                </p:cTn>
                              </p:par>
                              <p:par>
                                <p:cTn id="19" presetID="53" presetClass="entr" presetSubtype="16"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par>
                                <p:cTn id="24" presetID="53" presetClass="entr" presetSubtype="16"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par>
                          <p:cTn id="29" fill="hold">
                            <p:stCondLst>
                              <p:cond delay="1000"/>
                            </p:stCondLst>
                            <p:childTnLst>
                              <p:par>
                                <p:cTn id="30" presetID="14" presetClass="entr" presetSubtype="10" fill="hold" nodeType="after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randombar(horizontal)">
                                      <p:cBhvr>
                                        <p:cTn id="32" dur="500"/>
                                        <p:tgtEl>
                                          <p:spTgt spid="43"/>
                                        </p:tgtEl>
                                      </p:cBhvr>
                                    </p:animEffect>
                                  </p:childTnLst>
                                </p:cTn>
                              </p:par>
                              <p:par>
                                <p:cTn id="33" presetID="14" presetClass="entr" presetSubtype="10"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randombar(horizontal)">
                                      <p:cBhvr>
                                        <p:cTn id="35" dur="500"/>
                                        <p:tgtEl>
                                          <p:spTgt spid="46"/>
                                        </p:tgtEl>
                                      </p:cBhvr>
                                    </p:animEffect>
                                  </p:childTnLst>
                                </p:cTn>
                              </p:par>
                              <p:par>
                                <p:cTn id="36" presetID="14" presetClass="entr" presetSubtype="10" fill="hold" nodeType="with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randombar(horizontal)">
                                      <p:cBhvr>
                                        <p:cTn id="38" dur="500"/>
                                        <p:tgtEl>
                                          <p:spTgt spid="49"/>
                                        </p:tgtEl>
                                      </p:cBhvr>
                                    </p:animEffect>
                                  </p:childTnLst>
                                </p:cTn>
                              </p:par>
                              <p:par>
                                <p:cTn id="39" presetID="14" presetClass="entr" presetSubtype="10"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randombar(horizontal)">
                                      <p:cBhvr>
                                        <p:cTn id="4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a:off x="2204" y="1392"/>
            <a:ext cx="12192001" cy="6855215"/>
          </a:xfrm>
          <a:prstGeom prst="rect">
            <a:avLst/>
          </a:prstGeom>
        </p:spPr>
      </p:pic>
      <p:sp>
        <p:nvSpPr>
          <p:cNvPr id="3" name="矩形 2"/>
          <p:cNvSpPr/>
          <p:nvPr/>
        </p:nvSpPr>
        <p:spPr>
          <a:xfrm>
            <a:off x="0" y="-12699"/>
            <a:ext cx="5441984" cy="6903812"/>
          </a:xfrm>
          <a:custGeom>
            <a:avLst/>
            <a:gdLst>
              <a:gd name="connsiteX0" fmla="*/ 0 w 5441984"/>
              <a:gd name="connsiteY0" fmla="*/ 0 h 6903812"/>
              <a:gd name="connsiteX1" fmla="*/ 5441984 w 5441984"/>
              <a:gd name="connsiteY1" fmla="*/ 0 h 6903812"/>
              <a:gd name="connsiteX2" fmla="*/ 5441984 w 5441984"/>
              <a:gd name="connsiteY2" fmla="*/ 6903812 h 6903812"/>
              <a:gd name="connsiteX3" fmla="*/ 0 w 5441984"/>
              <a:gd name="connsiteY3" fmla="*/ 6903812 h 6903812"/>
              <a:gd name="connsiteX4" fmla="*/ 0 w 5441984"/>
              <a:gd name="connsiteY4" fmla="*/ 0 h 6903812"/>
              <a:gd name="connsiteX0-1" fmla="*/ 0 w 5441984"/>
              <a:gd name="connsiteY0-2" fmla="*/ 0 h 6903812"/>
              <a:gd name="connsiteX1-3" fmla="*/ 5441984 w 5441984"/>
              <a:gd name="connsiteY1-4" fmla="*/ 0 h 6903812"/>
              <a:gd name="connsiteX2-5" fmla="*/ 0 w 5441984"/>
              <a:gd name="connsiteY2-6" fmla="*/ 6903812 h 6903812"/>
              <a:gd name="connsiteX3-7" fmla="*/ 0 w 5441984"/>
              <a:gd name="connsiteY3-8" fmla="*/ 0 h 6903812"/>
            </a:gdLst>
            <a:ahLst/>
            <a:cxnLst>
              <a:cxn ang="0">
                <a:pos x="connsiteX0-1" y="connsiteY0-2"/>
              </a:cxn>
              <a:cxn ang="0">
                <a:pos x="connsiteX1-3" y="connsiteY1-4"/>
              </a:cxn>
              <a:cxn ang="0">
                <a:pos x="connsiteX2-5" y="connsiteY2-6"/>
              </a:cxn>
              <a:cxn ang="0">
                <a:pos x="connsiteX3-7" y="connsiteY3-8"/>
              </a:cxn>
            </a:cxnLst>
            <a:rect l="l" t="t" r="r" b="b"/>
            <a:pathLst>
              <a:path w="5441984" h="6903812">
                <a:moveTo>
                  <a:pt x="0" y="0"/>
                </a:moveTo>
                <a:lnTo>
                  <a:pt x="5441984" y="0"/>
                </a:lnTo>
                <a:lnTo>
                  <a:pt x="0" y="6903812"/>
                </a:lnTo>
                <a:lnTo>
                  <a:pt x="0" y="0"/>
                </a:lnTo>
                <a:close/>
              </a:path>
            </a:pathLst>
          </a:custGeom>
          <a:solidFill>
            <a:srgbClr val="00B0F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5" name="Freeform 50"/>
          <p:cNvSpPr/>
          <p:nvPr/>
        </p:nvSpPr>
        <p:spPr bwMode="auto">
          <a:xfrm>
            <a:off x="8667531" y="-315416"/>
            <a:ext cx="4197221" cy="6323331"/>
          </a:xfrm>
          <a:custGeom>
            <a:avLst/>
            <a:gdLst>
              <a:gd name="connsiteX0" fmla="*/ 6340 w 6340"/>
              <a:gd name="connsiteY0" fmla="*/ 48 h 9958"/>
              <a:gd name="connsiteX1" fmla="*/ 0 w 6340"/>
              <a:gd name="connsiteY1" fmla="*/ 0 h 9958"/>
              <a:gd name="connsiteX2" fmla="*/ 6340 w 6340"/>
              <a:gd name="connsiteY2" fmla="*/ 9958 h 9958"/>
              <a:gd name="connsiteX3" fmla="*/ 6340 w 6340"/>
              <a:gd name="connsiteY3" fmla="*/ 48 h 9958"/>
            </a:gdLst>
            <a:ahLst/>
            <a:cxnLst>
              <a:cxn ang="0">
                <a:pos x="connsiteX0" y="connsiteY0"/>
              </a:cxn>
              <a:cxn ang="0">
                <a:pos x="connsiteX1" y="connsiteY1"/>
              </a:cxn>
              <a:cxn ang="0">
                <a:pos x="connsiteX2" y="connsiteY2"/>
              </a:cxn>
              <a:cxn ang="0">
                <a:pos x="connsiteX3" y="connsiteY3"/>
              </a:cxn>
            </a:cxnLst>
            <a:rect l="0" t="0" r="r" b="b"/>
            <a:pathLst>
              <a:path w="6340" h="9958">
                <a:moveTo>
                  <a:pt x="6340" y="48"/>
                </a:moveTo>
                <a:lnTo>
                  <a:pt x="0" y="0"/>
                </a:lnTo>
                <a:lnTo>
                  <a:pt x="6340" y="9958"/>
                </a:lnTo>
                <a:lnTo>
                  <a:pt x="6340" y="48"/>
                </a:lnTo>
                <a:close/>
              </a:path>
            </a:pathLst>
          </a:custGeom>
          <a:solidFill>
            <a:schemeClr val="bg1">
              <a:alpha val="40000"/>
            </a:schemeClr>
          </a:solid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7" name="任意多边形: 形状 71"/>
          <p:cNvSpPr/>
          <p:nvPr/>
        </p:nvSpPr>
        <p:spPr bwMode="auto">
          <a:xfrm>
            <a:off x="1" y="-12699"/>
            <a:ext cx="5039628" cy="6870700"/>
          </a:xfrm>
          <a:custGeom>
            <a:avLst/>
            <a:gdLst>
              <a:gd name="connsiteX0" fmla="*/ 1753354 w 5039628"/>
              <a:gd name="connsiteY0" fmla="*/ 0 h 6870700"/>
              <a:gd name="connsiteX1" fmla="*/ 2802063 w 5039628"/>
              <a:gd name="connsiteY1" fmla="*/ 0 h 6870700"/>
              <a:gd name="connsiteX2" fmla="*/ 5039628 w 5039628"/>
              <a:gd name="connsiteY2" fmla="*/ 6870700 h 6870700"/>
              <a:gd name="connsiteX3" fmla="*/ 0 w 5039628"/>
              <a:gd name="connsiteY3" fmla="*/ 6870700 h 6870700"/>
            </a:gdLst>
            <a:ahLst/>
            <a:cxnLst>
              <a:cxn ang="0">
                <a:pos x="connsiteX0" y="connsiteY0"/>
              </a:cxn>
              <a:cxn ang="0">
                <a:pos x="connsiteX1" y="connsiteY1"/>
              </a:cxn>
              <a:cxn ang="0">
                <a:pos x="connsiteX2" y="connsiteY2"/>
              </a:cxn>
              <a:cxn ang="0">
                <a:pos x="connsiteX3" y="connsiteY3"/>
              </a:cxn>
            </a:cxnLst>
            <a:rect l="l" t="t" r="r" b="b"/>
            <a:pathLst>
              <a:path w="5039628" h="6870700">
                <a:moveTo>
                  <a:pt x="1753354" y="0"/>
                </a:moveTo>
                <a:lnTo>
                  <a:pt x="2802063" y="0"/>
                </a:lnTo>
                <a:lnTo>
                  <a:pt x="5039628" y="6870700"/>
                </a:lnTo>
                <a:lnTo>
                  <a:pt x="0" y="6870700"/>
                </a:lnTo>
                <a:close/>
              </a:path>
            </a:pathLst>
          </a:custGeom>
          <a:solidFill>
            <a:schemeClr val="accent2">
              <a:lumMod val="75000"/>
              <a:alpha val="90000"/>
            </a:schemeClr>
          </a:solidFill>
          <a:ln>
            <a:noFill/>
          </a:ln>
        </p:spPr>
        <p:txBody>
          <a:bodyPr vert="horz" wrap="square" lIns="91440" tIns="45720" rIns="91440" bIns="45720" numCol="1" anchor="t" anchorCtr="0" compatLnSpc="1">
            <a:noAutofit/>
          </a:bodyPr>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9" name="Freeform 60"/>
          <p:cNvSpPr>
            <a:spLocks noEditPoints="1"/>
          </p:cNvSpPr>
          <p:nvPr/>
        </p:nvSpPr>
        <p:spPr bwMode="auto">
          <a:xfrm>
            <a:off x="5251451" y="2355850"/>
            <a:ext cx="1689100" cy="2139951"/>
          </a:xfrm>
          <a:custGeom>
            <a:avLst/>
            <a:gdLst>
              <a:gd name="T0" fmla="*/ 1064 w 1064"/>
              <a:gd name="T1" fmla="*/ 0 h 1348"/>
              <a:gd name="T2" fmla="*/ 0 w 1064"/>
              <a:gd name="T3" fmla="*/ 0 h 1348"/>
              <a:gd name="T4" fmla="*/ 0 w 1064"/>
              <a:gd name="T5" fmla="*/ 1348 h 1348"/>
              <a:gd name="T6" fmla="*/ 19 w 1064"/>
              <a:gd name="T7" fmla="*/ 1348 h 1348"/>
              <a:gd name="T8" fmla="*/ 1064 w 1064"/>
              <a:gd name="T9" fmla="*/ 0 h 1348"/>
              <a:gd name="T10" fmla="*/ 1064 w 1064"/>
              <a:gd name="T11" fmla="*/ 0 h 1348"/>
              <a:gd name="T12" fmla="*/ 1064 w 1064"/>
              <a:gd name="T13" fmla="*/ 0 h 1348"/>
            </a:gdLst>
            <a:ahLst/>
            <a:cxnLst>
              <a:cxn ang="0">
                <a:pos x="T0" y="T1"/>
              </a:cxn>
              <a:cxn ang="0">
                <a:pos x="T2" y="T3"/>
              </a:cxn>
              <a:cxn ang="0">
                <a:pos x="T4" y="T5"/>
              </a:cxn>
              <a:cxn ang="0">
                <a:pos x="T6" y="T7"/>
              </a:cxn>
              <a:cxn ang="0">
                <a:pos x="T8" y="T9"/>
              </a:cxn>
              <a:cxn ang="0">
                <a:pos x="T10" y="T11"/>
              </a:cxn>
              <a:cxn ang="0">
                <a:pos x="T12" y="T13"/>
              </a:cxn>
            </a:cxnLst>
            <a:rect l="0" t="0" r="r" b="b"/>
            <a:pathLst>
              <a:path w="1064" h="1348">
                <a:moveTo>
                  <a:pt x="1064" y="0"/>
                </a:moveTo>
                <a:lnTo>
                  <a:pt x="0" y="0"/>
                </a:lnTo>
                <a:lnTo>
                  <a:pt x="0" y="1348"/>
                </a:lnTo>
                <a:lnTo>
                  <a:pt x="19" y="1348"/>
                </a:lnTo>
                <a:lnTo>
                  <a:pt x="1064" y="0"/>
                </a:lnTo>
                <a:moveTo>
                  <a:pt x="1064" y="0"/>
                </a:moveTo>
                <a:lnTo>
                  <a:pt x="1064"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任意多边形: 形状 77"/>
          <p:cNvSpPr/>
          <p:nvPr/>
        </p:nvSpPr>
        <p:spPr>
          <a:xfrm rot="19507267">
            <a:off x="2404864" y="32171"/>
            <a:ext cx="8272473" cy="9709508"/>
          </a:xfrm>
          <a:custGeom>
            <a:avLst/>
            <a:gdLst>
              <a:gd name="connsiteX0" fmla="*/ 8272473 w 8272473"/>
              <a:gd name="connsiteY0" fmla="*/ 1765456 h 9709508"/>
              <a:gd name="connsiteX1" fmla="*/ 8264044 w 8272473"/>
              <a:gd name="connsiteY1" fmla="*/ 2523401 h 9709508"/>
              <a:gd name="connsiteX2" fmla="*/ 8030041 w 8272473"/>
              <a:gd name="connsiteY2" fmla="*/ 8418382 h 9709508"/>
              <a:gd name="connsiteX3" fmla="*/ 8010618 w 8272473"/>
              <a:gd name="connsiteY3" fmla="*/ 9178496 h 9709508"/>
              <a:gd name="connsiteX4" fmla="*/ 7640469 w 8272473"/>
              <a:gd name="connsiteY4" fmla="*/ 9709508 h 9709508"/>
              <a:gd name="connsiteX5" fmla="*/ 1113760 w 8272473"/>
              <a:gd name="connsiteY5" fmla="*/ 5159988 h 9709508"/>
              <a:gd name="connsiteX6" fmla="*/ 0 w 8272473"/>
              <a:gd name="connsiteY6" fmla="*/ 1869783 h 9709508"/>
              <a:gd name="connsiteX7" fmla="*/ 5739762 w 8272473"/>
              <a:gd name="connsiteY7" fmla="*/ 0 h 970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272473" h="9709508">
                <a:moveTo>
                  <a:pt x="8272473" y="1765456"/>
                </a:moveTo>
                <a:lnTo>
                  <a:pt x="8264044" y="2523401"/>
                </a:lnTo>
                <a:cubicBezTo>
                  <a:pt x="8222992" y="4514359"/>
                  <a:pt x="8093262" y="6443002"/>
                  <a:pt x="8030041" y="8418382"/>
                </a:cubicBezTo>
                <a:lnTo>
                  <a:pt x="8010618" y="9178496"/>
                </a:lnTo>
                <a:lnTo>
                  <a:pt x="7640469" y="9709508"/>
                </a:lnTo>
                <a:lnTo>
                  <a:pt x="1113760" y="5159988"/>
                </a:lnTo>
                <a:lnTo>
                  <a:pt x="0" y="1869783"/>
                </a:lnTo>
                <a:lnTo>
                  <a:pt x="5739762" y="0"/>
                </a:lnTo>
                <a:close/>
              </a:path>
            </a:pathLst>
          </a:custGeom>
          <a:solidFill>
            <a:schemeClr val="bg1">
              <a:alpha val="74000"/>
            </a:schemeClr>
          </a:solidFill>
          <a:ln>
            <a:noFill/>
          </a:ln>
          <a:effectLst>
            <a:outerShdw blurRad="215900" dist="635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0" name="Shape 644"/>
          <p:cNvSpPr/>
          <p:nvPr/>
        </p:nvSpPr>
        <p:spPr>
          <a:xfrm rot="8100000" flipH="1">
            <a:off x="5319981" y="2008566"/>
            <a:ext cx="1552038" cy="1552038"/>
          </a:xfrm>
          <a:prstGeom prst="roundRect">
            <a:avLst>
              <a:gd name="adj" fmla="val 25760"/>
            </a:avLst>
          </a:prstGeom>
          <a:solidFill>
            <a:schemeClr val="tx2">
              <a:lumMod val="20000"/>
              <a:lumOff val="8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2" name="文本框 21"/>
          <p:cNvSpPr txBox="1"/>
          <p:nvPr/>
        </p:nvSpPr>
        <p:spPr>
          <a:xfrm>
            <a:off x="2876551" y="4527769"/>
            <a:ext cx="6438900" cy="338554"/>
          </a:xfrm>
          <a:prstGeom prst="rect">
            <a:avLst/>
          </a:prstGeom>
          <a:noFill/>
        </p:spPr>
        <p:txBody>
          <a:bodyPr wrap="square" rtlCol="0">
            <a:spAutoFit/>
          </a:bodyPr>
          <a:lstStyle/>
          <a:p>
            <a:pPr algn="ctr" fontAlgn="auto">
              <a:spcBef>
                <a:spcPts val="0"/>
              </a:spcBef>
              <a:spcAft>
                <a:spcPts val="0"/>
              </a:spcAft>
            </a:pPr>
            <a:r>
              <a:rPr lang="zh-CN" altLang="en-US" sz="1600"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愿你在热爱的道路上笔直前行</a:t>
            </a:r>
            <a:endParaRPr lang="en-US" altLang="zh-CN" sz="1600"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6" name="文本框 25"/>
          <p:cNvSpPr txBox="1"/>
          <p:nvPr/>
        </p:nvSpPr>
        <p:spPr>
          <a:xfrm>
            <a:off x="2154244" y="3786304"/>
            <a:ext cx="7883512" cy="769441"/>
          </a:xfrm>
          <a:prstGeom prst="rect">
            <a:avLst/>
          </a:prstGeom>
          <a:noFill/>
        </p:spPr>
        <p:txBody>
          <a:bodyPr wrap="square" rtlCol="0">
            <a:spAutoFit/>
          </a:bodyPr>
          <a:lstStyle/>
          <a:p>
            <a:pPr algn="ctr" fontAlgn="auto">
              <a:spcBef>
                <a:spcPts val="0"/>
              </a:spcBef>
              <a:spcAft>
                <a:spcPts val="0"/>
              </a:spcAft>
            </a:pPr>
            <a:r>
              <a:rPr lang="zh-CN" altLang="en-US" sz="4400" b="1" spc="300"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感谢观看</a:t>
            </a:r>
            <a:endParaRPr lang="zh-CN" altLang="en-US" sz="4400" b="1" spc="300" dirty="0">
              <a:solidFill>
                <a:schemeClr val="tx1">
                  <a:lumMod val="95000"/>
                  <a:lumOff val="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8884" y="2354456"/>
            <a:ext cx="834231" cy="999292"/>
          </a:xfrm>
          <a:prstGeom prst="rect">
            <a:avLst/>
          </a:prstGeom>
        </p:spPr>
      </p:pic>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5940" y="2204864"/>
            <a:ext cx="1080120" cy="10801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strVal val="#ppt_w+.3"/>
                                          </p:val>
                                        </p:tav>
                                        <p:tav tm="100000">
                                          <p:val>
                                            <p:strVal val="#ppt_w"/>
                                          </p:val>
                                        </p:tav>
                                      </p:tavLst>
                                    </p:anim>
                                    <p:anim calcmode="lin" valueType="num">
                                      <p:cBhvr>
                                        <p:cTn id="8" dur="1000" fill="hold"/>
                                        <p:tgtEl>
                                          <p:spTgt spid="15"/>
                                        </p:tgtEl>
                                        <p:attrNameLst>
                                          <p:attrName>ppt_h</p:attrName>
                                        </p:attrNameLst>
                                      </p:cBhvr>
                                      <p:tavLst>
                                        <p:tav tm="0">
                                          <p:val>
                                            <p:strVal val="#ppt_h"/>
                                          </p:val>
                                        </p:tav>
                                        <p:tav tm="100000">
                                          <p:val>
                                            <p:strVal val="#ppt_h"/>
                                          </p:val>
                                        </p:tav>
                                      </p:tavLst>
                                    </p:anim>
                                    <p:animEffect transition="in" filter="fade">
                                      <p:cBhvr>
                                        <p:cTn id="9" dur="1000"/>
                                        <p:tgtEl>
                                          <p:spTgt spid="15"/>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50" presetClass="entr" presetSubtype="0" decel="10000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1000" fill="hold"/>
                                        <p:tgtEl>
                                          <p:spTgt spid="17"/>
                                        </p:tgtEl>
                                        <p:attrNameLst>
                                          <p:attrName>ppt_w</p:attrName>
                                        </p:attrNameLst>
                                      </p:cBhvr>
                                      <p:tavLst>
                                        <p:tav tm="0">
                                          <p:val>
                                            <p:strVal val="#ppt_w+.3"/>
                                          </p:val>
                                        </p:tav>
                                        <p:tav tm="100000">
                                          <p:val>
                                            <p:strVal val="#ppt_w"/>
                                          </p:val>
                                        </p:tav>
                                      </p:tavLst>
                                    </p:anim>
                                    <p:anim calcmode="lin" valueType="num">
                                      <p:cBhvr>
                                        <p:cTn id="16" dur="1000" fill="hold"/>
                                        <p:tgtEl>
                                          <p:spTgt spid="17"/>
                                        </p:tgtEl>
                                        <p:attrNameLst>
                                          <p:attrName>ppt_h</p:attrName>
                                        </p:attrNameLst>
                                      </p:cBhvr>
                                      <p:tavLst>
                                        <p:tav tm="0">
                                          <p:val>
                                            <p:strVal val="#ppt_h"/>
                                          </p:val>
                                        </p:tav>
                                        <p:tav tm="100000">
                                          <p:val>
                                            <p:strVal val="#ppt_h"/>
                                          </p:val>
                                        </p:tav>
                                      </p:tavLst>
                                    </p:anim>
                                    <p:animEffect transition="in" filter="fade">
                                      <p:cBhvr>
                                        <p:cTn id="17" dur="1000"/>
                                        <p:tgtEl>
                                          <p:spTgt spid="17"/>
                                        </p:tgtEl>
                                      </p:cBhvr>
                                    </p:animEffect>
                                  </p:childTnLst>
                                </p:cTn>
                              </p:par>
                              <p:par>
                                <p:cTn id="18" presetID="50" presetClass="entr" presetSubtype="0" decel="100000" fill="hold" grpId="1" nodeType="withEffect">
                                  <p:stCondLst>
                                    <p:cond delay="0"/>
                                  </p:stCondLst>
                                  <p:childTnLst>
                                    <p:set>
                                      <p:cBhvr>
                                        <p:cTn id="19" dur="1" fill="hold">
                                          <p:stCondLst>
                                            <p:cond delay="0"/>
                                          </p:stCondLst>
                                        </p:cTn>
                                        <p:tgtEl>
                                          <p:spTgt spid="18"/>
                                        </p:tgtEl>
                                        <p:attrNameLst>
                                          <p:attrName>style.visibility</p:attrName>
                                        </p:attrNameLst>
                                      </p:cBhvr>
                                      <p:to>
                                        <p:strVal val="visible"/>
                                      </p:to>
                                    </p:set>
                                    <p:anim calcmode="lin" valueType="num">
                                      <p:cBhvr>
                                        <p:cTn id="20" dur="1000" fill="hold"/>
                                        <p:tgtEl>
                                          <p:spTgt spid="18"/>
                                        </p:tgtEl>
                                        <p:attrNameLst>
                                          <p:attrName>ppt_w</p:attrName>
                                        </p:attrNameLst>
                                      </p:cBhvr>
                                      <p:tavLst>
                                        <p:tav tm="0">
                                          <p:val>
                                            <p:strVal val="#ppt_w+.3"/>
                                          </p:val>
                                        </p:tav>
                                        <p:tav tm="100000">
                                          <p:val>
                                            <p:strVal val="#ppt_w"/>
                                          </p:val>
                                        </p:tav>
                                      </p:tavLst>
                                    </p:anim>
                                    <p:anim calcmode="lin" valueType="num">
                                      <p:cBhvr>
                                        <p:cTn id="21" dur="1000" fill="hold"/>
                                        <p:tgtEl>
                                          <p:spTgt spid="18"/>
                                        </p:tgtEl>
                                        <p:attrNameLst>
                                          <p:attrName>ppt_h</p:attrName>
                                        </p:attrNameLst>
                                      </p:cBhvr>
                                      <p:tavLst>
                                        <p:tav tm="0">
                                          <p:val>
                                            <p:strVal val="#ppt_h"/>
                                          </p:val>
                                        </p:tav>
                                        <p:tav tm="100000">
                                          <p:val>
                                            <p:strVal val="#ppt_h"/>
                                          </p:val>
                                        </p:tav>
                                      </p:tavLst>
                                    </p:anim>
                                    <p:animEffect transition="in" filter="fade">
                                      <p:cBhvr>
                                        <p:cTn id="22" dur="1000"/>
                                        <p:tgtEl>
                                          <p:spTgt spid="18"/>
                                        </p:tgtEl>
                                      </p:cBhvr>
                                    </p:animEffect>
                                  </p:childTnLst>
                                </p:cTn>
                              </p:par>
                              <p:par>
                                <p:cTn id="23" presetID="50" presetClass="entr" presetSubtype="0" decel="100000" fill="hold" grpId="1"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p:cTn id="25" dur="1000" fill="hold"/>
                                        <p:tgtEl>
                                          <p:spTgt spid="19"/>
                                        </p:tgtEl>
                                        <p:attrNameLst>
                                          <p:attrName>ppt_w</p:attrName>
                                        </p:attrNameLst>
                                      </p:cBhvr>
                                      <p:tavLst>
                                        <p:tav tm="0">
                                          <p:val>
                                            <p:strVal val="#ppt_w+.3"/>
                                          </p:val>
                                        </p:tav>
                                        <p:tav tm="100000">
                                          <p:val>
                                            <p:strVal val="#ppt_w"/>
                                          </p:val>
                                        </p:tav>
                                      </p:tavLst>
                                    </p:anim>
                                    <p:anim calcmode="lin" valueType="num">
                                      <p:cBhvr>
                                        <p:cTn id="26" dur="1000" fill="hold"/>
                                        <p:tgtEl>
                                          <p:spTgt spid="19"/>
                                        </p:tgtEl>
                                        <p:attrNameLst>
                                          <p:attrName>ppt_h</p:attrName>
                                        </p:attrNameLst>
                                      </p:cBhvr>
                                      <p:tavLst>
                                        <p:tav tm="0">
                                          <p:val>
                                            <p:strVal val="#ppt_h"/>
                                          </p:val>
                                        </p:tav>
                                        <p:tav tm="100000">
                                          <p:val>
                                            <p:strVal val="#ppt_h"/>
                                          </p:val>
                                        </p:tav>
                                      </p:tavLst>
                                    </p:anim>
                                    <p:animEffect transition="in" filter="fade">
                                      <p:cBhvr>
                                        <p:cTn id="27" dur="1000"/>
                                        <p:tgtEl>
                                          <p:spTgt spid="19"/>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500" fill="hold"/>
                                        <p:tgtEl>
                                          <p:spTgt spid="20"/>
                                        </p:tgtEl>
                                        <p:attrNameLst>
                                          <p:attrName>ppt_w</p:attrName>
                                        </p:attrNameLst>
                                      </p:cBhvr>
                                      <p:tavLst>
                                        <p:tav tm="0">
                                          <p:val>
                                            <p:fltVal val="0"/>
                                          </p:val>
                                        </p:tav>
                                        <p:tav tm="100000">
                                          <p:val>
                                            <p:strVal val="#ppt_w"/>
                                          </p:val>
                                        </p:tav>
                                      </p:tavLst>
                                    </p:anim>
                                    <p:anim calcmode="lin" valueType="num">
                                      <p:cBhvr>
                                        <p:cTn id="31" dur="500" fill="hold"/>
                                        <p:tgtEl>
                                          <p:spTgt spid="20"/>
                                        </p:tgtEl>
                                        <p:attrNameLst>
                                          <p:attrName>ppt_h</p:attrName>
                                        </p:attrNameLst>
                                      </p:cBhvr>
                                      <p:tavLst>
                                        <p:tav tm="0">
                                          <p:val>
                                            <p:fltVal val="0"/>
                                          </p:val>
                                        </p:tav>
                                        <p:tav tm="100000">
                                          <p:val>
                                            <p:strVal val="#ppt_h"/>
                                          </p:val>
                                        </p:tav>
                                      </p:tavLst>
                                    </p:anim>
                                    <p:animEffect transition="in" filter="fade">
                                      <p:cBhvr>
                                        <p:cTn id="32" dur="500"/>
                                        <p:tgtEl>
                                          <p:spTgt spid="20"/>
                                        </p:tgtEl>
                                      </p:cBhvr>
                                    </p:animEffect>
                                  </p:childTnLst>
                                </p:cTn>
                              </p:par>
                              <p:par>
                                <p:cTn id="33" presetID="53" presetClass="entr" presetSubtype="16" fill="hold" nodeType="with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p:cTn id="35" dur="500" fill="hold"/>
                                        <p:tgtEl>
                                          <p:spTgt spid="4"/>
                                        </p:tgtEl>
                                        <p:attrNameLst>
                                          <p:attrName>ppt_w</p:attrName>
                                        </p:attrNameLst>
                                      </p:cBhvr>
                                      <p:tavLst>
                                        <p:tav tm="0">
                                          <p:val>
                                            <p:fltVal val="0"/>
                                          </p:val>
                                        </p:tav>
                                        <p:tav tm="100000">
                                          <p:val>
                                            <p:strVal val="#ppt_w"/>
                                          </p:val>
                                        </p:tav>
                                      </p:tavLst>
                                    </p:anim>
                                    <p:anim calcmode="lin" valueType="num">
                                      <p:cBhvr>
                                        <p:cTn id="36" dur="500" fill="hold"/>
                                        <p:tgtEl>
                                          <p:spTgt spid="4"/>
                                        </p:tgtEl>
                                        <p:attrNameLst>
                                          <p:attrName>ppt_h</p:attrName>
                                        </p:attrNameLst>
                                      </p:cBhvr>
                                      <p:tavLst>
                                        <p:tav tm="0">
                                          <p:val>
                                            <p:fltVal val="0"/>
                                          </p:val>
                                        </p:tav>
                                        <p:tav tm="100000">
                                          <p:val>
                                            <p:strVal val="#ppt_h"/>
                                          </p:val>
                                        </p:tav>
                                      </p:tavLst>
                                    </p:anim>
                                    <p:animEffect transition="in" filter="fade">
                                      <p:cBhvr>
                                        <p:cTn id="37" dur="500"/>
                                        <p:tgtEl>
                                          <p:spTgt spid="4"/>
                                        </p:tgtEl>
                                      </p:cBhvr>
                                    </p:animEffect>
                                  </p:childTnLst>
                                </p:cTn>
                              </p:par>
                            </p:childTnLst>
                          </p:cTn>
                        </p:par>
                        <p:par>
                          <p:cTn id="38" fill="hold">
                            <p:stCondLst>
                              <p:cond delay="1000"/>
                            </p:stCondLst>
                            <p:childTnLst>
                              <p:par>
                                <p:cTn id="39" presetID="41" presetClass="entr" presetSubtype="0" fill="hold" grpId="0" nodeType="afterEffect">
                                  <p:stCondLst>
                                    <p:cond delay="0"/>
                                  </p:stCondLst>
                                  <p:iterate type="lt">
                                    <p:tmPct val="10000"/>
                                  </p:iterate>
                                  <p:childTnLst>
                                    <p:set>
                                      <p:cBhvr>
                                        <p:cTn id="40" dur="1" fill="hold">
                                          <p:stCondLst>
                                            <p:cond delay="0"/>
                                          </p:stCondLst>
                                        </p:cTn>
                                        <p:tgtEl>
                                          <p:spTgt spid="26"/>
                                        </p:tgtEl>
                                        <p:attrNameLst>
                                          <p:attrName>style.visibility</p:attrName>
                                        </p:attrNameLst>
                                      </p:cBhvr>
                                      <p:to>
                                        <p:strVal val="visible"/>
                                      </p:to>
                                    </p:set>
                                    <p:anim calcmode="lin" valueType="num">
                                      <p:cBhvr>
                                        <p:cTn id="41" dur="500" fill="hold"/>
                                        <p:tgtEl>
                                          <p:spTgt spid="26"/>
                                        </p:tgtEl>
                                        <p:attrNameLst>
                                          <p:attrName>ppt_x</p:attrName>
                                        </p:attrNameLst>
                                      </p:cBhvr>
                                      <p:tavLst>
                                        <p:tav tm="0">
                                          <p:val>
                                            <p:strVal val="#ppt_x"/>
                                          </p:val>
                                        </p:tav>
                                        <p:tav tm="50000">
                                          <p:val>
                                            <p:strVal val="#ppt_x+.1"/>
                                          </p:val>
                                        </p:tav>
                                        <p:tav tm="100000">
                                          <p:val>
                                            <p:strVal val="#ppt_x"/>
                                          </p:val>
                                        </p:tav>
                                      </p:tavLst>
                                    </p:anim>
                                    <p:anim calcmode="lin" valueType="num">
                                      <p:cBhvr>
                                        <p:cTn id="42" dur="500" fill="hold"/>
                                        <p:tgtEl>
                                          <p:spTgt spid="26"/>
                                        </p:tgtEl>
                                        <p:attrNameLst>
                                          <p:attrName>ppt_y</p:attrName>
                                        </p:attrNameLst>
                                      </p:cBhvr>
                                      <p:tavLst>
                                        <p:tav tm="0">
                                          <p:val>
                                            <p:strVal val="#ppt_y"/>
                                          </p:val>
                                        </p:tav>
                                        <p:tav tm="100000">
                                          <p:val>
                                            <p:strVal val="#ppt_y"/>
                                          </p:val>
                                        </p:tav>
                                      </p:tavLst>
                                    </p:anim>
                                    <p:anim calcmode="lin" valueType="num">
                                      <p:cBhvr>
                                        <p:cTn id="43" dur="500" fill="hold"/>
                                        <p:tgtEl>
                                          <p:spTgt spid="26"/>
                                        </p:tgtEl>
                                        <p:attrNameLst>
                                          <p:attrName>ppt_h</p:attrName>
                                        </p:attrNameLst>
                                      </p:cBhvr>
                                      <p:tavLst>
                                        <p:tav tm="0">
                                          <p:val>
                                            <p:strVal val="#ppt_h/10"/>
                                          </p:val>
                                        </p:tav>
                                        <p:tav tm="50000">
                                          <p:val>
                                            <p:strVal val="#ppt_h+.01"/>
                                          </p:val>
                                        </p:tav>
                                        <p:tav tm="100000">
                                          <p:val>
                                            <p:strVal val="#ppt_h"/>
                                          </p:val>
                                        </p:tav>
                                      </p:tavLst>
                                    </p:anim>
                                    <p:anim calcmode="lin" valueType="num">
                                      <p:cBhvr>
                                        <p:cTn id="44" dur="500" fill="hold"/>
                                        <p:tgtEl>
                                          <p:spTgt spid="26"/>
                                        </p:tgtEl>
                                        <p:attrNameLst>
                                          <p:attrName>ppt_w</p:attrName>
                                        </p:attrNameLst>
                                      </p:cBhvr>
                                      <p:tavLst>
                                        <p:tav tm="0">
                                          <p:val>
                                            <p:strVal val="#ppt_w/10"/>
                                          </p:val>
                                        </p:tav>
                                        <p:tav tm="50000">
                                          <p:val>
                                            <p:strVal val="#ppt_w+.01"/>
                                          </p:val>
                                        </p:tav>
                                        <p:tav tm="100000">
                                          <p:val>
                                            <p:strVal val="#ppt_w"/>
                                          </p:val>
                                        </p:tav>
                                      </p:tavLst>
                                    </p:anim>
                                    <p:animEffect transition="in" filter="fade">
                                      <p:cBhvr>
                                        <p:cTn id="45" dur="500" tmFilter="0,0; .5, 1; 1, 1"/>
                                        <p:tgtEl>
                                          <p:spTgt spid="26"/>
                                        </p:tgtEl>
                                      </p:cBhvr>
                                    </p:animEffect>
                                  </p:childTnLst>
                                </p:cTn>
                              </p:par>
                            </p:childTnLst>
                          </p:cTn>
                        </p:par>
                        <p:par>
                          <p:cTn id="46" fill="hold">
                            <p:stCondLst>
                              <p:cond delay="1649"/>
                            </p:stCondLst>
                            <p:childTnLst>
                              <p:par>
                                <p:cTn id="47" presetID="47" presetClass="entr" presetSubtype="0" fill="hold" grpId="0" nodeType="after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1000"/>
                                        <p:tgtEl>
                                          <p:spTgt spid="22"/>
                                        </p:tgtEl>
                                      </p:cBhvr>
                                    </p:animEffect>
                                    <p:anim calcmode="lin" valueType="num">
                                      <p:cBhvr>
                                        <p:cTn id="50" dur="1000" fill="hold"/>
                                        <p:tgtEl>
                                          <p:spTgt spid="22"/>
                                        </p:tgtEl>
                                        <p:attrNameLst>
                                          <p:attrName>ppt_x</p:attrName>
                                        </p:attrNameLst>
                                      </p:cBhvr>
                                      <p:tavLst>
                                        <p:tav tm="0">
                                          <p:val>
                                            <p:strVal val="#ppt_x"/>
                                          </p:val>
                                        </p:tav>
                                        <p:tav tm="100000">
                                          <p:val>
                                            <p:strVal val="#ppt_x"/>
                                          </p:val>
                                        </p:tav>
                                      </p:tavLst>
                                    </p:anim>
                                    <p:anim calcmode="lin" valueType="num">
                                      <p:cBhvr>
                                        <p:cTn id="5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15" grpId="1" bldLvl="0" animBg="1"/>
      <p:bldP spid="17" grpId="0" animBg="1"/>
      <p:bldP spid="17" grpId="1" animBg="1"/>
      <p:bldP spid="19" grpId="0"/>
      <p:bldP spid="19" grpId="1"/>
      <p:bldP spid="18" grpId="0" animBg="1"/>
      <p:bldP spid="18" grpId="1" animBg="1"/>
      <p:bldP spid="20" grpId="0" animBg="1"/>
      <p:bldP spid="22" grpId="0"/>
      <p:bldP spid="2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图片 39"/>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flipH="1">
            <a:off x="0" y="0"/>
            <a:ext cx="10287940" cy="6882780"/>
          </a:xfrm>
          <a:prstGeom prst="rect">
            <a:avLst/>
          </a:prstGeom>
        </p:spPr>
      </p:pic>
      <p:sp>
        <p:nvSpPr>
          <p:cNvPr id="53" name="Freeform 50"/>
          <p:cNvSpPr/>
          <p:nvPr/>
        </p:nvSpPr>
        <p:spPr bwMode="auto">
          <a:xfrm>
            <a:off x="-44785" y="-15240"/>
            <a:ext cx="5999305" cy="6888480"/>
          </a:xfrm>
          <a:custGeom>
            <a:avLst/>
            <a:gdLst>
              <a:gd name="connsiteX0" fmla="*/ 6340 w 6340"/>
              <a:gd name="connsiteY0" fmla="*/ 48 h 9958"/>
              <a:gd name="connsiteX1" fmla="*/ 0 w 6340"/>
              <a:gd name="connsiteY1" fmla="*/ 0 h 9958"/>
              <a:gd name="connsiteX2" fmla="*/ 6340 w 6340"/>
              <a:gd name="connsiteY2" fmla="*/ 9958 h 9958"/>
              <a:gd name="connsiteX3" fmla="*/ 6340 w 6340"/>
              <a:gd name="connsiteY3" fmla="*/ 48 h 9958"/>
            </a:gdLst>
            <a:ahLst/>
            <a:cxnLst>
              <a:cxn ang="0">
                <a:pos x="connsiteX0" y="connsiteY0"/>
              </a:cxn>
              <a:cxn ang="0">
                <a:pos x="connsiteX1" y="connsiteY1"/>
              </a:cxn>
              <a:cxn ang="0">
                <a:pos x="connsiteX2" y="connsiteY2"/>
              </a:cxn>
              <a:cxn ang="0">
                <a:pos x="connsiteX3" y="connsiteY3"/>
              </a:cxn>
            </a:cxnLst>
            <a:rect l="0" t="0" r="r" b="b"/>
            <a:pathLst>
              <a:path w="6340" h="9958">
                <a:moveTo>
                  <a:pt x="6340" y="48"/>
                </a:moveTo>
                <a:lnTo>
                  <a:pt x="0" y="0"/>
                </a:lnTo>
                <a:lnTo>
                  <a:pt x="6340" y="9958"/>
                </a:lnTo>
                <a:lnTo>
                  <a:pt x="6340" y="48"/>
                </a:lnTo>
                <a:close/>
              </a:path>
            </a:pathLst>
          </a:custGeom>
          <a:solidFill>
            <a:schemeClr val="bg1">
              <a:alpha val="40000"/>
            </a:schemeClr>
          </a:solid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5" name="矩形 24"/>
          <p:cNvSpPr/>
          <p:nvPr/>
        </p:nvSpPr>
        <p:spPr>
          <a:xfrm>
            <a:off x="0" y="55000"/>
            <a:ext cx="5977961" cy="68277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Lst>
            <a:ahLst/>
            <a:cxnLst>
              <a:cxn ang="0">
                <a:pos x="connsiteX0-1" y="connsiteY0-2"/>
              </a:cxn>
              <a:cxn ang="0">
                <a:pos x="connsiteX1-3" y="connsiteY1-4"/>
              </a:cxn>
              <a:cxn ang="0">
                <a:pos x="connsiteX2-5" y="connsiteY2-6"/>
              </a:cxn>
              <a:cxn ang="0">
                <a:pos x="connsiteX3-7" y="connsiteY3-8"/>
              </a:cxn>
            </a:cxnLst>
            <a:rect l="l" t="t" r="r" b="b"/>
            <a:pathLst>
              <a:path w="5977961" h="6827780">
                <a:moveTo>
                  <a:pt x="0" y="0"/>
                </a:moveTo>
                <a:lnTo>
                  <a:pt x="5977961" y="6827780"/>
                </a:lnTo>
                <a:lnTo>
                  <a:pt x="0" y="6827780"/>
                </a:lnTo>
                <a:lnTo>
                  <a:pt x="0" y="0"/>
                </a:lnTo>
                <a:close/>
              </a:path>
            </a:pathLst>
          </a:custGeom>
          <a:solidFill>
            <a:schemeClr val="tx1">
              <a:lumMod val="95000"/>
              <a:lumOff val="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2" name="任意多边形: 形状 77"/>
          <p:cNvSpPr/>
          <p:nvPr/>
        </p:nvSpPr>
        <p:spPr>
          <a:xfrm rot="19507267">
            <a:off x="4095652" y="-1177824"/>
            <a:ext cx="9490867" cy="9352888"/>
          </a:xfrm>
          <a:custGeom>
            <a:avLst/>
            <a:gdLst>
              <a:gd name="connsiteX0" fmla="*/ 8272473 w 8272473"/>
              <a:gd name="connsiteY0" fmla="*/ 1765456 h 9709508"/>
              <a:gd name="connsiteX1" fmla="*/ 8264044 w 8272473"/>
              <a:gd name="connsiteY1" fmla="*/ 2523401 h 9709508"/>
              <a:gd name="connsiteX2" fmla="*/ 8030041 w 8272473"/>
              <a:gd name="connsiteY2" fmla="*/ 8418382 h 9709508"/>
              <a:gd name="connsiteX3" fmla="*/ 8010618 w 8272473"/>
              <a:gd name="connsiteY3" fmla="*/ 9178496 h 9709508"/>
              <a:gd name="connsiteX4" fmla="*/ 7640469 w 8272473"/>
              <a:gd name="connsiteY4" fmla="*/ 9709508 h 9709508"/>
              <a:gd name="connsiteX5" fmla="*/ 1113760 w 8272473"/>
              <a:gd name="connsiteY5" fmla="*/ 5159988 h 9709508"/>
              <a:gd name="connsiteX6" fmla="*/ 0 w 8272473"/>
              <a:gd name="connsiteY6" fmla="*/ 1869783 h 9709508"/>
              <a:gd name="connsiteX7" fmla="*/ 5739762 w 8272473"/>
              <a:gd name="connsiteY7" fmla="*/ 0 h 9709508"/>
              <a:gd name="connsiteX0-1" fmla="*/ 8272473 w 8401806"/>
              <a:gd name="connsiteY0-2" fmla="*/ 1765456 h 9709508"/>
              <a:gd name="connsiteX1-3" fmla="*/ 8030041 w 8401806"/>
              <a:gd name="connsiteY1-4" fmla="*/ 8418382 h 9709508"/>
              <a:gd name="connsiteX2-5" fmla="*/ 8010618 w 8401806"/>
              <a:gd name="connsiteY2-6" fmla="*/ 9178496 h 9709508"/>
              <a:gd name="connsiteX3-7" fmla="*/ 7640469 w 8401806"/>
              <a:gd name="connsiteY3-8" fmla="*/ 9709508 h 9709508"/>
              <a:gd name="connsiteX4-9" fmla="*/ 1113760 w 8401806"/>
              <a:gd name="connsiteY4-10" fmla="*/ 5159988 h 9709508"/>
              <a:gd name="connsiteX5-11" fmla="*/ 0 w 8401806"/>
              <a:gd name="connsiteY5-12" fmla="*/ 1869783 h 9709508"/>
              <a:gd name="connsiteX6-13" fmla="*/ 5739762 w 8401806"/>
              <a:gd name="connsiteY6-14" fmla="*/ 0 h 9709508"/>
              <a:gd name="connsiteX7-15" fmla="*/ 8272473 w 8401806"/>
              <a:gd name="connsiteY7-16" fmla="*/ 1765456 h 9709508"/>
              <a:gd name="connsiteX0-17" fmla="*/ 8272473 w 8406082"/>
              <a:gd name="connsiteY0-18" fmla="*/ 1765456 h 9709508"/>
              <a:gd name="connsiteX1-19" fmla="*/ 8010618 w 8406082"/>
              <a:gd name="connsiteY1-20" fmla="*/ 9178496 h 9709508"/>
              <a:gd name="connsiteX2-21" fmla="*/ 7640469 w 8406082"/>
              <a:gd name="connsiteY2-22" fmla="*/ 9709508 h 9709508"/>
              <a:gd name="connsiteX3-23" fmla="*/ 1113760 w 8406082"/>
              <a:gd name="connsiteY3-24" fmla="*/ 5159988 h 9709508"/>
              <a:gd name="connsiteX4-25" fmla="*/ 0 w 8406082"/>
              <a:gd name="connsiteY4-26" fmla="*/ 1869783 h 9709508"/>
              <a:gd name="connsiteX5-27" fmla="*/ 5739762 w 8406082"/>
              <a:gd name="connsiteY5-28" fmla="*/ 0 h 9709508"/>
              <a:gd name="connsiteX6-29" fmla="*/ 8272473 w 8406082"/>
              <a:gd name="connsiteY6-30" fmla="*/ 1765456 h 9709508"/>
              <a:gd name="connsiteX0-31" fmla="*/ 8272473 w 8532413"/>
              <a:gd name="connsiteY0-32" fmla="*/ 1765456 h 9709508"/>
              <a:gd name="connsiteX1-33" fmla="*/ 7640469 w 8532413"/>
              <a:gd name="connsiteY1-34" fmla="*/ 9709508 h 9709508"/>
              <a:gd name="connsiteX2-35" fmla="*/ 1113760 w 8532413"/>
              <a:gd name="connsiteY2-36" fmla="*/ 5159988 h 9709508"/>
              <a:gd name="connsiteX3-37" fmla="*/ 0 w 8532413"/>
              <a:gd name="connsiteY3-38" fmla="*/ 1869783 h 9709508"/>
              <a:gd name="connsiteX4-39" fmla="*/ 5739762 w 8532413"/>
              <a:gd name="connsiteY4-40" fmla="*/ 0 h 9709508"/>
              <a:gd name="connsiteX5-41" fmla="*/ 8272473 w 8532413"/>
              <a:gd name="connsiteY5-42" fmla="*/ 1765456 h 9709508"/>
              <a:gd name="connsiteX0-43" fmla="*/ 11454407 w 11478145"/>
              <a:gd name="connsiteY0-44" fmla="*/ 4029904 h 9709508"/>
              <a:gd name="connsiteX1-45" fmla="*/ 7640469 w 11478145"/>
              <a:gd name="connsiteY1-46" fmla="*/ 9709508 h 9709508"/>
              <a:gd name="connsiteX2-47" fmla="*/ 1113760 w 11478145"/>
              <a:gd name="connsiteY2-48" fmla="*/ 5159988 h 9709508"/>
              <a:gd name="connsiteX3-49" fmla="*/ 0 w 11478145"/>
              <a:gd name="connsiteY3-50" fmla="*/ 1869783 h 9709508"/>
              <a:gd name="connsiteX4-51" fmla="*/ 5739762 w 11478145"/>
              <a:gd name="connsiteY4-52" fmla="*/ 0 h 9709508"/>
              <a:gd name="connsiteX5-53" fmla="*/ 11454407 w 11478145"/>
              <a:gd name="connsiteY5-54" fmla="*/ 4029904 h 9709508"/>
              <a:gd name="connsiteX0-55" fmla="*/ 11454407 w 11454407"/>
              <a:gd name="connsiteY0-56" fmla="*/ 4029904 h 9709508"/>
              <a:gd name="connsiteX1-57" fmla="*/ 7640469 w 11454407"/>
              <a:gd name="connsiteY1-58" fmla="*/ 9709508 h 9709508"/>
              <a:gd name="connsiteX2-59" fmla="*/ 1113760 w 11454407"/>
              <a:gd name="connsiteY2-60" fmla="*/ 5159988 h 9709508"/>
              <a:gd name="connsiteX3-61" fmla="*/ 0 w 11454407"/>
              <a:gd name="connsiteY3-62" fmla="*/ 1869783 h 9709508"/>
              <a:gd name="connsiteX4-63" fmla="*/ 5739762 w 11454407"/>
              <a:gd name="connsiteY4-64" fmla="*/ 0 h 9709508"/>
              <a:gd name="connsiteX5-65" fmla="*/ 11454407 w 11454407"/>
              <a:gd name="connsiteY5-66" fmla="*/ 4029904 h 9709508"/>
              <a:gd name="connsiteX0-67" fmla="*/ 11516918 w 11516918"/>
              <a:gd name="connsiteY0-68" fmla="*/ 4073479 h 9709508"/>
              <a:gd name="connsiteX1-69" fmla="*/ 7640469 w 11516918"/>
              <a:gd name="connsiteY1-70" fmla="*/ 9709508 h 9709508"/>
              <a:gd name="connsiteX2-71" fmla="*/ 1113760 w 11516918"/>
              <a:gd name="connsiteY2-72" fmla="*/ 5159988 h 9709508"/>
              <a:gd name="connsiteX3-73" fmla="*/ 0 w 11516918"/>
              <a:gd name="connsiteY3-74" fmla="*/ 1869783 h 9709508"/>
              <a:gd name="connsiteX4-75" fmla="*/ 5739762 w 11516918"/>
              <a:gd name="connsiteY4-76" fmla="*/ 0 h 9709508"/>
              <a:gd name="connsiteX5-77" fmla="*/ 11516918 w 11516918"/>
              <a:gd name="connsiteY5-78" fmla="*/ 4073479 h 9709508"/>
              <a:gd name="connsiteX0-79" fmla="*/ 11516918 w 11516918"/>
              <a:gd name="connsiteY0-80" fmla="*/ 4073479 h 9709508"/>
              <a:gd name="connsiteX1-81" fmla="*/ 7640469 w 11516918"/>
              <a:gd name="connsiteY1-82" fmla="*/ 9709508 h 9709508"/>
              <a:gd name="connsiteX2-83" fmla="*/ 1113760 w 11516918"/>
              <a:gd name="connsiteY2-84" fmla="*/ 5159988 h 9709508"/>
              <a:gd name="connsiteX3-85" fmla="*/ 0 w 11516918"/>
              <a:gd name="connsiteY3-86" fmla="*/ 1869783 h 9709508"/>
              <a:gd name="connsiteX4-87" fmla="*/ 5739762 w 11516918"/>
              <a:gd name="connsiteY4-88" fmla="*/ 0 h 9709508"/>
              <a:gd name="connsiteX5-89" fmla="*/ 11516918 w 11516918"/>
              <a:gd name="connsiteY5-90" fmla="*/ 4073479 h 9709508"/>
              <a:gd name="connsiteX0-91" fmla="*/ 11516918 w 11516918"/>
              <a:gd name="connsiteY0-92" fmla="*/ 4073479 h 9709526"/>
              <a:gd name="connsiteX1-93" fmla="*/ 7640469 w 11516918"/>
              <a:gd name="connsiteY1-94" fmla="*/ 9709508 h 9709526"/>
              <a:gd name="connsiteX2-95" fmla="*/ 1113760 w 11516918"/>
              <a:gd name="connsiteY2-96" fmla="*/ 5159988 h 9709526"/>
              <a:gd name="connsiteX3-97" fmla="*/ 0 w 11516918"/>
              <a:gd name="connsiteY3-98" fmla="*/ 1869783 h 9709526"/>
              <a:gd name="connsiteX4-99" fmla="*/ 5739762 w 11516918"/>
              <a:gd name="connsiteY4-100" fmla="*/ 0 h 9709526"/>
              <a:gd name="connsiteX5-101" fmla="*/ 11516918 w 11516918"/>
              <a:gd name="connsiteY5-102" fmla="*/ 4073479 h 9709526"/>
              <a:gd name="connsiteX0-103" fmla="*/ 11516918 w 11516918"/>
              <a:gd name="connsiteY0-104" fmla="*/ 4073479 h 9280823"/>
              <a:gd name="connsiteX1-105" fmla="*/ 7534880 w 11516918"/>
              <a:gd name="connsiteY1-106" fmla="*/ 9280804 h 9280823"/>
              <a:gd name="connsiteX2-107" fmla="*/ 1113760 w 11516918"/>
              <a:gd name="connsiteY2-108" fmla="*/ 5159988 h 9280823"/>
              <a:gd name="connsiteX3-109" fmla="*/ 0 w 11516918"/>
              <a:gd name="connsiteY3-110" fmla="*/ 1869783 h 9280823"/>
              <a:gd name="connsiteX4-111" fmla="*/ 5739762 w 11516918"/>
              <a:gd name="connsiteY4-112" fmla="*/ 0 h 9280823"/>
              <a:gd name="connsiteX5-113" fmla="*/ 11516918 w 11516918"/>
              <a:gd name="connsiteY5-114" fmla="*/ 4073479 h 9280823"/>
              <a:gd name="connsiteX0-115" fmla="*/ 11516918 w 11516918"/>
              <a:gd name="connsiteY0-116" fmla="*/ 4073479 h 9707517"/>
              <a:gd name="connsiteX1-117" fmla="*/ 7651735 w 11516918"/>
              <a:gd name="connsiteY1-118" fmla="*/ 9707499 h 9707517"/>
              <a:gd name="connsiteX2-119" fmla="*/ 1113760 w 11516918"/>
              <a:gd name="connsiteY2-120" fmla="*/ 5159988 h 9707517"/>
              <a:gd name="connsiteX3-121" fmla="*/ 0 w 11516918"/>
              <a:gd name="connsiteY3-122" fmla="*/ 1869783 h 9707517"/>
              <a:gd name="connsiteX4-123" fmla="*/ 5739762 w 11516918"/>
              <a:gd name="connsiteY4-124" fmla="*/ 0 h 9707517"/>
              <a:gd name="connsiteX5-125" fmla="*/ 11516918 w 11516918"/>
              <a:gd name="connsiteY5-126" fmla="*/ 4073479 h 9707517"/>
              <a:gd name="connsiteX0-127" fmla="*/ 11562383 w 11562383"/>
              <a:gd name="connsiteY0-128" fmla="*/ 4080124 h 9707517"/>
              <a:gd name="connsiteX1-129" fmla="*/ 7651735 w 11562383"/>
              <a:gd name="connsiteY1-130" fmla="*/ 9707499 h 9707517"/>
              <a:gd name="connsiteX2-131" fmla="*/ 1113760 w 11562383"/>
              <a:gd name="connsiteY2-132" fmla="*/ 5159988 h 9707517"/>
              <a:gd name="connsiteX3-133" fmla="*/ 0 w 11562383"/>
              <a:gd name="connsiteY3-134" fmla="*/ 1869783 h 9707517"/>
              <a:gd name="connsiteX4-135" fmla="*/ 5739762 w 11562383"/>
              <a:gd name="connsiteY4-136" fmla="*/ 0 h 9707517"/>
              <a:gd name="connsiteX5-137" fmla="*/ 11562383 w 11562383"/>
              <a:gd name="connsiteY5-138" fmla="*/ 4080124 h 9707517"/>
              <a:gd name="connsiteX0-139" fmla="*/ 11562383 w 11562383"/>
              <a:gd name="connsiteY0-140" fmla="*/ 4080124 h 9707516"/>
              <a:gd name="connsiteX1-141" fmla="*/ 7651735 w 11562383"/>
              <a:gd name="connsiteY1-142" fmla="*/ 9707499 h 9707516"/>
              <a:gd name="connsiteX2-143" fmla="*/ 1113760 w 11562383"/>
              <a:gd name="connsiteY2-144" fmla="*/ 5159988 h 9707516"/>
              <a:gd name="connsiteX3-145" fmla="*/ 0 w 11562383"/>
              <a:gd name="connsiteY3-146" fmla="*/ 1869783 h 9707516"/>
              <a:gd name="connsiteX4-147" fmla="*/ 5739762 w 11562383"/>
              <a:gd name="connsiteY4-148" fmla="*/ 0 h 9707516"/>
              <a:gd name="connsiteX5-149" fmla="*/ 11562383 w 11562383"/>
              <a:gd name="connsiteY5-150" fmla="*/ 4080124 h 9707516"/>
              <a:gd name="connsiteX0-151" fmla="*/ 11562383 w 11562383"/>
              <a:gd name="connsiteY0-152" fmla="*/ 4080124 h 9707516"/>
              <a:gd name="connsiteX1-153" fmla="*/ 7651735 w 11562383"/>
              <a:gd name="connsiteY1-154" fmla="*/ 9707499 h 9707516"/>
              <a:gd name="connsiteX2-155" fmla="*/ 1113760 w 11562383"/>
              <a:gd name="connsiteY2-156" fmla="*/ 5159988 h 9707516"/>
              <a:gd name="connsiteX3-157" fmla="*/ 0 w 11562383"/>
              <a:gd name="connsiteY3-158" fmla="*/ 1869783 h 9707516"/>
              <a:gd name="connsiteX4-159" fmla="*/ 5739762 w 11562383"/>
              <a:gd name="connsiteY4-160" fmla="*/ 0 h 9707516"/>
              <a:gd name="connsiteX5-161" fmla="*/ 11562383 w 11562383"/>
              <a:gd name="connsiteY5-162" fmla="*/ 4080124 h 9707516"/>
              <a:gd name="connsiteX0-163" fmla="*/ 11562383 w 11562383"/>
              <a:gd name="connsiteY0-164" fmla="*/ 4080124 h 9707516"/>
              <a:gd name="connsiteX1-165" fmla="*/ 7651735 w 11562383"/>
              <a:gd name="connsiteY1-166" fmla="*/ 9707499 h 9707516"/>
              <a:gd name="connsiteX2-167" fmla="*/ 1113760 w 11562383"/>
              <a:gd name="connsiteY2-168" fmla="*/ 5159988 h 9707516"/>
              <a:gd name="connsiteX3-169" fmla="*/ 0 w 11562383"/>
              <a:gd name="connsiteY3-170" fmla="*/ 1869783 h 9707516"/>
              <a:gd name="connsiteX4-171" fmla="*/ 5739762 w 11562383"/>
              <a:gd name="connsiteY4-172" fmla="*/ 0 h 9707516"/>
              <a:gd name="connsiteX5-173" fmla="*/ 6226301 w 11562383"/>
              <a:gd name="connsiteY5-174" fmla="*/ 354628 h 9707516"/>
              <a:gd name="connsiteX6-175" fmla="*/ 11562383 w 11562383"/>
              <a:gd name="connsiteY6-176" fmla="*/ 4080124 h 9707516"/>
              <a:gd name="connsiteX0-177" fmla="*/ 11562383 w 11562383"/>
              <a:gd name="connsiteY0-178" fmla="*/ 3725496 h 9352888"/>
              <a:gd name="connsiteX1-179" fmla="*/ 7651735 w 11562383"/>
              <a:gd name="connsiteY1-180" fmla="*/ 9352871 h 9352888"/>
              <a:gd name="connsiteX2-181" fmla="*/ 1113760 w 11562383"/>
              <a:gd name="connsiteY2-182" fmla="*/ 4805360 h 9352888"/>
              <a:gd name="connsiteX3-183" fmla="*/ 0 w 11562383"/>
              <a:gd name="connsiteY3-184" fmla="*/ 1515155 h 9352888"/>
              <a:gd name="connsiteX4-185" fmla="*/ 6226301 w 11562383"/>
              <a:gd name="connsiteY4-186" fmla="*/ 0 h 9352888"/>
              <a:gd name="connsiteX5-187" fmla="*/ 11562383 w 11562383"/>
              <a:gd name="connsiteY5-188" fmla="*/ 3725496 h 9352888"/>
              <a:gd name="connsiteX0-189" fmla="*/ 10448623 w 10448623"/>
              <a:gd name="connsiteY0-190" fmla="*/ 3725496 h 9352888"/>
              <a:gd name="connsiteX1-191" fmla="*/ 6537975 w 10448623"/>
              <a:gd name="connsiteY1-192" fmla="*/ 9352871 h 9352888"/>
              <a:gd name="connsiteX2-193" fmla="*/ 0 w 10448623"/>
              <a:gd name="connsiteY2-194" fmla="*/ 4805360 h 9352888"/>
              <a:gd name="connsiteX3-195" fmla="*/ 893222 w 10448623"/>
              <a:gd name="connsiteY3-196" fmla="*/ 1063065 h 9352888"/>
              <a:gd name="connsiteX4-197" fmla="*/ 5112541 w 10448623"/>
              <a:gd name="connsiteY4-198" fmla="*/ 0 h 9352888"/>
              <a:gd name="connsiteX5-199" fmla="*/ 10448623 w 10448623"/>
              <a:gd name="connsiteY5-200" fmla="*/ 3725496 h 9352888"/>
              <a:gd name="connsiteX0-201" fmla="*/ 9555401 w 9555401"/>
              <a:gd name="connsiteY0-202" fmla="*/ 3725496 h 9352888"/>
              <a:gd name="connsiteX1-203" fmla="*/ 5644753 w 9555401"/>
              <a:gd name="connsiteY1-204" fmla="*/ 9352871 h 9352888"/>
              <a:gd name="connsiteX2-205" fmla="*/ 2691453 w 9555401"/>
              <a:gd name="connsiteY2-206" fmla="*/ 7343908 h 9352888"/>
              <a:gd name="connsiteX3-207" fmla="*/ 0 w 9555401"/>
              <a:gd name="connsiteY3-208" fmla="*/ 1063065 h 9352888"/>
              <a:gd name="connsiteX4-209" fmla="*/ 4219319 w 9555401"/>
              <a:gd name="connsiteY4-210" fmla="*/ 0 h 9352888"/>
              <a:gd name="connsiteX5-211" fmla="*/ 9555401 w 9555401"/>
              <a:gd name="connsiteY5-212" fmla="*/ 3725496 h 9352888"/>
              <a:gd name="connsiteX0-213" fmla="*/ 9602088 w 9602088"/>
              <a:gd name="connsiteY0-214" fmla="*/ 3725496 h 9352888"/>
              <a:gd name="connsiteX1-215" fmla="*/ 5691440 w 9602088"/>
              <a:gd name="connsiteY1-216" fmla="*/ 9352871 h 9352888"/>
              <a:gd name="connsiteX2-217" fmla="*/ 2738140 w 9602088"/>
              <a:gd name="connsiteY2-218" fmla="*/ 7343908 h 9352888"/>
              <a:gd name="connsiteX3-219" fmla="*/ 0 w 9602088"/>
              <a:gd name="connsiteY3-220" fmla="*/ 1130042 h 9352888"/>
              <a:gd name="connsiteX4-221" fmla="*/ 4266006 w 9602088"/>
              <a:gd name="connsiteY4-222" fmla="*/ 0 h 9352888"/>
              <a:gd name="connsiteX5-223" fmla="*/ 9602088 w 9602088"/>
              <a:gd name="connsiteY5-224" fmla="*/ 3725496 h 9352888"/>
              <a:gd name="connsiteX0-225" fmla="*/ 9473413 w 9473413"/>
              <a:gd name="connsiteY0-226" fmla="*/ 3725496 h 9352888"/>
              <a:gd name="connsiteX1-227" fmla="*/ 5562765 w 9473413"/>
              <a:gd name="connsiteY1-228" fmla="*/ 9352871 h 9352888"/>
              <a:gd name="connsiteX2-229" fmla="*/ 2609465 w 9473413"/>
              <a:gd name="connsiteY2-230" fmla="*/ 7343908 h 9352888"/>
              <a:gd name="connsiteX3-231" fmla="*/ 0 w 9473413"/>
              <a:gd name="connsiteY3-232" fmla="*/ 1259545 h 9352888"/>
              <a:gd name="connsiteX4-233" fmla="*/ 4137331 w 9473413"/>
              <a:gd name="connsiteY4-234" fmla="*/ 0 h 9352888"/>
              <a:gd name="connsiteX5-235" fmla="*/ 9473413 w 9473413"/>
              <a:gd name="connsiteY5-236" fmla="*/ 3725496 h 9352888"/>
              <a:gd name="connsiteX0-237" fmla="*/ 9490867 w 9490867"/>
              <a:gd name="connsiteY0-238" fmla="*/ 3725496 h 9352888"/>
              <a:gd name="connsiteX1-239" fmla="*/ 5580219 w 9490867"/>
              <a:gd name="connsiteY1-240" fmla="*/ 9352871 h 9352888"/>
              <a:gd name="connsiteX2-241" fmla="*/ 2626919 w 9490867"/>
              <a:gd name="connsiteY2-242" fmla="*/ 7343908 h 9352888"/>
              <a:gd name="connsiteX3-243" fmla="*/ 0 w 9490867"/>
              <a:gd name="connsiteY3-244" fmla="*/ 1227475 h 9352888"/>
              <a:gd name="connsiteX4-245" fmla="*/ 4154785 w 9490867"/>
              <a:gd name="connsiteY4-246" fmla="*/ 0 h 9352888"/>
              <a:gd name="connsiteX5-247" fmla="*/ 9490867 w 9490867"/>
              <a:gd name="connsiteY5-248" fmla="*/ 3725496 h 935288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490867" h="9352888">
                <a:moveTo>
                  <a:pt x="9490867" y="3725496"/>
                </a:moveTo>
                <a:cubicBezTo>
                  <a:pt x="9453162" y="3781635"/>
                  <a:pt x="5613198" y="9364378"/>
                  <a:pt x="5580219" y="9352871"/>
                </a:cubicBezTo>
                <a:lnTo>
                  <a:pt x="2626919" y="7343908"/>
                </a:lnTo>
                <a:lnTo>
                  <a:pt x="0" y="1227475"/>
                </a:lnTo>
                <a:lnTo>
                  <a:pt x="4154785" y="0"/>
                </a:lnTo>
                <a:lnTo>
                  <a:pt x="9490867" y="3725496"/>
                </a:lnTo>
                <a:close/>
              </a:path>
            </a:pathLst>
          </a:custGeom>
          <a:solidFill>
            <a:schemeClr val="bg1"/>
          </a:solidFill>
          <a:ln>
            <a:noFill/>
          </a:ln>
          <a:effectLst>
            <a:outerShdw blurRad="215900" dist="635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文本框 20"/>
          <p:cNvSpPr txBox="1"/>
          <p:nvPr/>
        </p:nvSpPr>
        <p:spPr>
          <a:xfrm>
            <a:off x="4165933" y="2614735"/>
            <a:ext cx="2491708" cy="646331"/>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en-US" altLang="zh-CN" sz="3600" b="1" dirty="0">
                <a:solidFill>
                  <a:schemeClr val="accent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CONTENT</a:t>
            </a:r>
            <a:endParaRPr lang="zh-CN" altLang="en-US" sz="3600" b="1" dirty="0">
              <a:solidFill>
                <a:schemeClr val="accent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cxnSp>
        <p:nvCxnSpPr>
          <p:cNvPr id="22" name="直接连接符 21"/>
          <p:cNvCxnSpPr/>
          <p:nvPr/>
        </p:nvCxnSpPr>
        <p:spPr>
          <a:xfrm>
            <a:off x="5103752" y="3356992"/>
            <a:ext cx="1352288" cy="0"/>
          </a:xfrm>
          <a:prstGeom prst="line">
            <a:avLst/>
          </a:prstGeom>
          <a:ln w="28575" cap="rnd">
            <a:solidFill>
              <a:schemeClr val="accent1">
                <a:lumMod val="50000"/>
              </a:schemeClr>
            </a:solidFill>
            <a:round/>
          </a:ln>
        </p:spPr>
        <p:style>
          <a:lnRef idx="1">
            <a:schemeClr val="accent1"/>
          </a:lnRef>
          <a:fillRef idx="0">
            <a:schemeClr val="accent1"/>
          </a:fillRef>
          <a:effectRef idx="0">
            <a:schemeClr val="accent1"/>
          </a:effectRef>
          <a:fontRef idx="minor">
            <a:schemeClr val="tx1"/>
          </a:fontRef>
        </p:style>
      </p:cxnSp>
      <p:grpSp>
        <p:nvGrpSpPr>
          <p:cNvPr id="51" name="组合 50"/>
          <p:cNvGrpSpPr/>
          <p:nvPr/>
        </p:nvGrpSpPr>
        <p:grpSpPr>
          <a:xfrm>
            <a:off x="7939421" y="2811480"/>
            <a:ext cx="3247588" cy="688066"/>
            <a:chOff x="7939421" y="2811480"/>
            <a:chExt cx="3247588" cy="688066"/>
          </a:xfrm>
        </p:grpSpPr>
        <p:grpSp>
          <p:nvGrpSpPr>
            <p:cNvPr id="15" name="组合 14"/>
            <p:cNvGrpSpPr/>
            <p:nvPr/>
          </p:nvGrpSpPr>
          <p:grpSpPr>
            <a:xfrm>
              <a:off x="8670183" y="2811480"/>
              <a:ext cx="2516826" cy="688066"/>
              <a:chOff x="4635712" y="-694836"/>
              <a:chExt cx="2516826" cy="688066"/>
            </a:xfrm>
          </p:grpSpPr>
          <p:sp>
            <p:nvSpPr>
              <p:cNvPr id="16" name="文本框 15"/>
              <p:cNvSpPr txBox="1"/>
              <p:nvPr/>
            </p:nvSpPr>
            <p:spPr>
              <a:xfrm>
                <a:off x="4635712" y="-694836"/>
                <a:ext cx="1465037" cy="460375"/>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设计阶段</a:t>
                </a:r>
                <a:endPar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7" name="文本框 16"/>
              <p:cNvSpPr txBox="1"/>
              <p:nvPr/>
            </p:nvSpPr>
            <p:spPr>
              <a:xfrm>
                <a:off x="4890458" y="-361389"/>
                <a:ext cx="2262080" cy="354619"/>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zh-CN" altLang="en-US" sz="1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设计两个算法实现路线规划</a:t>
                </a:r>
                <a:endParaRPr lang="zh-CN" altLang="en-US" sz="1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30" name="椭圆 29"/>
            <p:cNvSpPr/>
            <p:nvPr/>
          </p:nvSpPr>
          <p:spPr>
            <a:xfrm>
              <a:off x="7939421" y="2811480"/>
              <a:ext cx="676860" cy="676861"/>
            </a:xfrm>
            <a:prstGeom prst="ellipse">
              <a:avLst/>
            </a:prstGeom>
            <a:solidFill>
              <a:schemeClr val="accent2">
                <a:lumMod val="60000"/>
                <a:lumOff val="40000"/>
              </a:schemeClr>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03</a:t>
              </a: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49" name="组合 48"/>
          <p:cNvGrpSpPr/>
          <p:nvPr/>
        </p:nvGrpSpPr>
        <p:grpSpPr>
          <a:xfrm>
            <a:off x="7939421" y="760533"/>
            <a:ext cx="3155589" cy="698920"/>
            <a:chOff x="7939421" y="760533"/>
            <a:chExt cx="3155589" cy="698920"/>
          </a:xfrm>
        </p:grpSpPr>
        <p:grpSp>
          <p:nvGrpSpPr>
            <p:cNvPr id="9" name="组合 8"/>
            <p:cNvGrpSpPr/>
            <p:nvPr/>
          </p:nvGrpSpPr>
          <p:grpSpPr>
            <a:xfrm>
              <a:off x="8664597" y="760533"/>
              <a:ext cx="2430413" cy="696868"/>
              <a:chOff x="4546751" y="-769738"/>
              <a:chExt cx="2430413" cy="696868"/>
            </a:xfrm>
          </p:grpSpPr>
          <p:sp>
            <p:nvSpPr>
              <p:cNvPr id="10" name="文本框 9"/>
              <p:cNvSpPr txBox="1"/>
              <p:nvPr/>
            </p:nvSpPr>
            <p:spPr>
              <a:xfrm>
                <a:off x="4546751" y="-769738"/>
                <a:ext cx="1467238" cy="460375"/>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项目分析</a:t>
                </a:r>
                <a:endPar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1" name="文本框 10"/>
              <p:cNvSpPr txBox="1"/>
              <p:nvPr/>
            </p:nvSpPr>
            <p:spPr>
              <a:xfrm>
                <a:off x="4819400" y="-418628"/>
                <a:ext cx="2157764" cy="345758"/>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zh-CN" altLang="en-US" sz="1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分析问题背景，寻找解决思路</a:t>
                </a:r>
                <a:endParaRPr lang="zh-CN" altLang="en-US" sz="1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4" name="椭圆 23"/>
            <p:cNvSpPr/>
            <p:nvPr/>
          </p:nvSpPr>
          <p:spPr>
            <a:xfrm>
              <a:off x="7939421" y="782592"/>
              <a:ext cx="676860" cy="676861"/>
            </a:xfrm>
            <a:prstGeom prst="ellipse">
              <a:avLst/>
            </a:prstGeom>
            <a:solidFill>
              <a:schemeClr val="accent2">
                <a:lumMod val="60000"/>
                <a:lumOff val="40000"/>
              </a:schemeClr>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01</a:t>
              </a: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50" name="组合 49"/>
          <p:cNvGrpSpPr/>
          <p:nvPr/>
        </p:nvGrpSpPr>
        <p:grpSpPr>
          <a:xfrm>
            <a:off x="7939421" y="1761507"/>
            <a:ext cx="3341155" cy="712390"/>
            <a:chOff x="7939421" y="1761507"/>
            <a:chExt cx="3341155" cy="712390"/>
          </a:xfrm>
        </p:grpSpPr>
        <p:grpSp>
          <p:nvGrpSpPr>
            <p:cNvPr id="12" name="组合 11"/>
            <p:cNvGrpSpPr/>
            <p:nvPr/>
          </p:nvGrpSpPr>
          <p:grpSpPr>
            <a:xfrm>
              <a:off x="8702079" y="1761507"/>
              <a:ext cx="2578497" cy="688723"/>
              <a:chOff x="4657057" y="-701760"/>
              <a:chExt cx="2578497" cy="688723"/>
            </a:xfrm>
          </p:grpSpPr>
          <p:sp>
            <p:nvSpPr>
              <p:cNvPr id="13" name="文本框 12"/>
              <p:cNvSpPr txBox="1"/>
              <p:nvPr/>
            </p:nvSpPr>
            <p:spPr>
              <a:xfrm>
                <a:off x="4657057" y="-701760"/>
                <a:ext cx="1463564" cy="460375"/>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主要功能</a:t>
                </a:r>
                <a:endPar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4" name="文本框 13"/>
              <p:cNvSpPr txBox="1"/>
              <p:nvPr/>
            </p:nvSpPr>
            <p:spPr>
              <a:xfrm>
                <a:off x="4887676" y="-334982"/>
                <a:ext cx="2347878" cy="321945"/>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zh-CN" altLang="en-US" sz="1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实现邻接数组表示的加权无向图的类</a:t>
                </a:r>
                <a:endParaRPr lang="zh-CN" altLang="en-US" sz="1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7" name="椭圆 26"/>
            <p:cNvSpPr/>
            <p:nvPr/>
          </p:nvSpPr>
          <p:spPr>
            <a:xfrm>
              <a:off x="7939421" y="1797036"/>
              <a:ext cx="676860" cy="676861"/>
            </a:xfrm>
            <a:prstGeom prst="ellipse">
              <a:avLst/>
            </a:prstGeom>
            <a:solidFill>
              <a:schemeClr val="accent2">
                <a:lumMod val="40000"/>
                <a:lumOff val="60000"/>
              </a:schemeClr>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02</a:t>
              </a: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52" name="组合 51"/>
          <p:cNvGrpSpPr/>
          <p:nvPr/>
        </p:nvGrpSpPr>
        <p:grpSpPr>
          <a:xfrm>
            <a:off x="7917196" y="3825854"/>
            <a:ext cx="3216396" cy="682459"/>
            <a:chOff x="7939421" y="3825854"/>
            <a:chExt cx="3216396" cy="682459"/>
          </a:xfrm>
        </p:grpSpPr>
        <p:grpSp>
          <p:nvGrpSpPr>
            <p:cNvPr id="18" name="组合 17"/>
            <p:cNvGrpSpPr/>
            <p:nvPr/>
          </p:nvGrpSpPr>
          <p:grpSpPr>
            <a:xfrm>
              <a:off x="8687316" y="3825854"/>
              <a:ext cx="2468501" cy="682459"/>
              <a:chOff x="4637229" y="-705030"/>
              <a:chExt cx="2468501" cy="682459"/>
            </a:xfrm>
          </p:grpSpPr>
          <p:sp>
            <p:nvSpPr>
              <p:cNvPr id="19" name="文本框 18"/>
              <p:cNvSpPr txBox="1"/>
              <p:nvPr/>
            </p:nvSpPr>
            <p:spPr>
              <a:xfrm>
                <a:off x="4637229" y="-705030"/>
                <a:ext cx="1466247" cy="460375"/>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项目分工</a:t>
                </a:r>
                <a:endParaRPr lang="zh-CN" altLang="en-US" sz="2400" b="1" dirty="0">
                  <a:solidFill>
                    <a:prstClr val="black">
                      <a:lumMod val="65000"/>
                      <a:lumOff val="35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0" name="文本框 19"/>
              <p:cNvSpPr txBox="1"/>
              <p:nvPr/>
            </p:nvSpPr>
            <p:spPr>
              <a:xfrm>
                <a:off x="4871074" y="-369315"/>
                <a:ext cx="2234656" cy="346744"/>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zh-CN" altLang="en-US" sz="1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小组成员分工合作完成</a:t>
                </a:r>
                <a:endParaRPr lang="zh-CN" altLang="en-US" sz="10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33" name="椭圆 32"/>
            <p:cNvSpPr/>
            <p:nvPr/>
          </p:nvSpPr>
          <p:spPr>
            <a:xfrm>
              <a:off x="7939421" y="3825924"/>
              <a:ext cx="676860" cy="676861"/>
            </a:xfrm>
            <a:prstGeom prst="ellipse">
              <a:avLst/>
            </a:prstGeom>
            <a:solidFill>
              <a:schemeClr val="accent2">
                <a:lumMod val="40000"/>
                <a:lumOff val="60000"/>
              </a:schemeClr>
            </a:solidFill>
            <a:ln>
              <a:noFill/>
            </a:ln>
            <a:effectLst>
              <a:outerShdw blurRad="279400" dist="3937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altLang="zh-CN"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04</a:t>
              </a: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43" name="任意多边形: 形状 71"/>
          <p:cNvSpPr/>
          <p:nvPr/>
        </p:nvSpPr>
        <p:spPr bwMode="auto">
          <a:xfrm>
            <a:off x="0" y="3432629"/>
            <a:ext cx="5977961" cy="3425371"/>
          </a:xfrm>
          <a:custGeom>
            <a:avLst/>
            <a:gdLst>
              <a:gd name="connsiteX0" fmla="*/ 1753354 w 5039628"/>
              <a:gd name="connsiteY0" fmla="*/ 0 h 6870700"/>
              <a:gd name="connsiteX1" fmla="*/ 2802063 w 5039628"/>
              <a:gd name="connsiteY1" fmla="*/ 0 h 6870700"/>
              <a:gd name="connsiteX2" fmla="*/ 5039628 w 5039628"/>
              <a:gd name="connsiteY2" fmla="*/ 6870700 h 6870700"/>
              <a:gd name="connsiteX3" fmla="*/ 0 w 5039628"/>
              <a:gd name="connsiteY3" fmla="*/ 6870700 h 6870700"/>
              <a:gd name="connsiteX0-1" fmla="*/ 1753354 w 5039628"/>
              <a:gd name="connsiteY0-2" fmla="*/ 0 h 6870700"/>
              <a:gd name="connsiteX1-3" fmla="*/ 5039628 w 5039628"/>
              <a:gd name="connsiteY1-4" fmla="*/ 6870700 h 6870700"/>
              <a:gd name="connsiteX2-5" fmla="*/ 0 w 5039628"/>
              <a:gd name="connsiteY2-6" fmla="*/ 6870700 h 6870700"/>
              <a:gd name="connsiteX3-7" fmla="*/ 1753354 w 5039628"/>
              <a:gd name="connsiteY3-8" fmla="*/ 0 h 6870700"/>
              <a:gd name="connsiteX0-9" fmla="*/ 2166321 w 5039628"/>
              <a:gd name="connsiteY0-10" fmla="*/ 0 h 2413000"/>
              <a:gd name="connsiteX1-11" fmla="*/ 5039628 w 5039628"/>
              <a:gd name="connsiteY1-12" fmla="*/ 2413000 h 2413000"/>
              <a:gd name="connsiteX2-13" fmla="*/ 0 w 5039628"/>
              <a:gd name="connsiteY2-14" fmla="*/ 2413000 h 2413000"/>
              <a:gd name="connsiteX3-15" fmla="*/ 2166321 w 5039628"/>
              <a:gd name="connsiteY3-16" fmla="*/ 0 h 2413000"/>
              <a:gd name="connsiteX0-17" fmla="*/ 2469163 w 5039628"/>
              <a:gd name="connsiteY0-18" fmla="*/ 0 h 3425371"/>
              <a:gd name="connsiteX1-19" fmla="*/ 5039628 w 5039628"/>
              <a:gd name="connsiteY1-20" fmla="*/ 3425371 h 3425371"/>
              <a:gd name="connsiteX2-21" fmla="*/ 0 w 5039628"/>
              <a:gd name="connsiteY2-22" fmla="*/ 3425371 h 3425371"/>
              <a:gd name="connsiteX3-23" fmla="*/ 2469163 w 5039628"/>
              <a:gd name="connsiteY3-24" fmla="*/ 0 h 3425371"/>
            </a:gdLst>
            <a:ahLst/>
            <a:cxnLst>
              <a:cxn ang="0">
                <a:pos x="connsiteX0-1" y="connsiteY0-2"/>
              </a:cxn>
              <a:cxn ang="0">
                <a:pos x="connsiteX1-3" y="connsiteY1-4"/>
              </a:cxn>
              <a:cxn ang="0">
                <a:pos x="connsiteX2-5" y="connsiteY2-6"/>
              </a:cxn>
              <a:cxn ang="0">
                <a:pos x="connsiteX3-7" y="connsiteY3-8"/>
              </a:cxn>
            </a:cxnLst>
            <a:rect l="l" t="t" r="r" b="b"/>
            <a:pathLst>
              <a:path w="5039628" h="3425371">
                <a:moveTo>
                  <a:pt x="2469163" y="0"/>
                </a:moveTo>
                <a:lnTo>
                  <a:pt x="5039628" y="3425371"/>
                </a:lnTo>
                <a:lnTo>
                  <a:pt x="0" y="3425371"/>
                </a:lnTo>
                <a:lnTo>
                  <a:pt x="2469163" y="0"/>
                </a:lnTo>
                <a:close/>
              </a:path>
            </a:pathLst>
          </a:custGeom>
          <a:solidFill>
            <a:schemeClr val="accent1">
              <a:lumMod val="75000"/>
            </a:schemeClr>
          </a:solidFill>
          <a:ln>
            <a:noFill/>
          </a:ln>
        </p:spPr>
        <p:txBody>
          <a:bodyPr vert="horz" wrap="square" lIns="91440" tIns="45720" rIns="91440" bIns="45720" numCol="1" anchor="t" anchorCtr="0" compatLnSpc="1">
            <a:noAutofit/>
          </a:bodyPr>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5" name="文本框 44"/>
          <p:cNvSpPr txBox="1"/>
          <p:nvPr/>
        </p:nvSpPr>
        <p:spPr>
          <a:xfrm>
            <a:off x="4279654" y="3111351"/>
            <a:ext cx="816250" cy="461665"/>
          </a:xfrm>
          <a:prstGeom prst="rect">
            <a:avLst/>
          </a:prstGeom>
          <a:noFill/>
        </p:spPr>
        <p:txBody>
          <a:bodyPr wrap="none" rtlCol="0">
            <a:spAutoFit/>
            <a:scene3d>
              <a:camera prst="orthographicFront"/>
              <a:lightRig rig="threePt" dir="t"/>
            </a:scene3d>
            <a:sp3d contourW="12700"/>
          </a:bodyPr>
          <a:lstStyle/>
          <a:p>
            <a:pPr algn="ctr" fontAlgn="auto">
              <a:spcBef>
                <a:spcPts val="0"/>
              </a:spcBef>
              <a:spcAft>
                <a:spcPts val="0"/>
              </a:spcAft>
              <a:defRPr/>
            </a:pPr>
            <a:r>
              <a:rPr lang="zh-CN" altLang="en-US" sz="2400" b="1" dirty="0">
                <a:solidFill>
                  <a:schemeClr val="accent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目录</a:t>
            </a:r>
            <a:endParaRPr lang="zh-CN" altLang="en-US" sz="2400" b="1" dirty="0">
              <a:solidFill>
                <a:schemeClr val="accent1">
                  <a:lumMod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25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childTnLst>
                                </p:cTn>
                              </p:par>
                              <p:par>
                                <p:cTn id="17" presetID="50" presetClass="entr" presetSubtype="0" decel="100000" fill="hold" grpId="1"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p:cTn id="19" dur="1000" fill="hold"/>
                                        <p:tgtEl>
                                          <p:spTgt spid="42"/>
                                        </p:tgtEl>
                                        <p:attrNameLst>
                                          <p:attrName>ppt_w</p:attrName>
                                        </p:attrNameLst>
                                      </p:cBhvr>
                                      <p:tavLst>
                                        <p:tav tm="0">
                                          <p:val>
                                            <p:strVal val="#ppt_w+.3"/>
                                          </p:val>
                                        </p:tav>
                                        <p:tav tm="100000">
                                          <p:val>
                                            <p:strVal val="#ppt_w"/>
                                          </p:val>
                                        </p:tav>
                                      </p:tavLst>
                                    </p:anim>
                                    <p:anim calcmode="lin" valueType="num">
                                      <p:cBhvr>
                                        <p:cTn id="20" dur="1000" fill="hold"/>
                                        <p:tgtEl>
                                          <p:spTgt spid="42"/>
                                        </p:tgtEl>
                                        <p:attrNameLst>
                                          <p:attrName>ppt_h</p:attrName>
                                        </p:attrNameLst>
                                      </p:cBhvr>
                                      <p:tavLst>
                                        <p:tav tm="0">
                                          <p:val>
                                            <p:strVal val="#ppt_h"/>
                                          </p:val>
                                        </p:tav>
                                        <p:tav tm="100000">
                                          <p:val>
                                            <p:strVal val="#ppt_h"/>
                                          </p:val>
                                        </p:tav>
                                      </p:tavLst>
                                    </p:anim>
                                    <p:animEffect transition="in" filter="fade">
                                      <p:cBhvr>
                                        <p:cTn id="21" dur="1000"/>
                                        <p:tgtEl>
                                          <p:spTgt spid="42"/>
                                        </p:tgtEl>
                                      </p:cBhvr>
                                    </p:animEffect>
                                  </p:childTnLst>
                                </p:cTn>
                              </p:par>
                            </p:childTnLst>
                          </p:cTn>
                        </p:par>
                        <p:par>
                          <p:cTn id="22" fill="hold">
                            <p:stCondLst>
                              <p:cond delay="1000"/>
                            </p:stCondLst>
                            <p:childTnLst>
                              <p:par>
                                <p:cTn id="23" presetID="16" presetClass="entr" presetSubtype="21"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arn(inVertical)">
                                      <p:cBhvr>
                                        <p:cTn id="25" dur="500"/>
                                        <p:tgtEl>
                                          <p:spTgt spid="22"/>
                                        </p:tgtEl>
                                      </p:cBhvr>
                                    </p:animEffect>
                                  </p:childTnLst>
                                </p:cTn>
                              </p:par>
                              <p:par>
                                <p:cTn id="26" presetID="50" presetClass="entr" presetSubtype="0" decel="100000" fill="hold" grpId="1" nodeType="with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p:cTn id="28" dur="1000" fill="hold"/>
                                        <p:tgtEl>
                                          <p:spTgt spid="43"/>
                                        </p:tgtEl>
                                        <p:attrNameLst>
                                          <p:attrName>ppt_w</p:attrName>
                                        </p:attrNameLst>
                                      </p:cBhvr>
                                      <p:tavLst>
                                        <p:tav tm="0">
                                          <p:val>
                                            <p:strVal val="#ppt_w+.3"/>
                                          </p:val>
                                        </p:tav>
                                        <p:tav tm="100000">
                                          <p:val>
                                            <p:strVal val="#ppt_w"/>
                                          </p:val>
                                        </p:tav>
                                      </p:tavLst>
                                    </p:anim>
                                    <p:anim calcmode="lin" valueType="num">
                                      <p:cBhvr>
                                        <p:cTn id="29" dur="1000" fill="hold"/>
                                        <p:tgtEl>
                                          <p:spTgt spid="43"/>
                                        </p:tgtEl>
                                        <p:attrNameLst>
                                          <p:attrName>ppt_h</p:attrName>
                                        </p:attrNameLst>
                                      </p:cBhvr>
                                      <p:tavLst>
                                        <p:tav tm="0">
                                          <p:val>
                                            <p:strVal val="#ppt_h"/>
                                          </p:val>
                                        </p:tav>
                                        <p:tav tm="100000">
                                          <p:val>
                                            <p:strVal val="#ppt_h"/>
                                          </p:val>
                                        </p:tav>
                                      </p:tavLst>
                                    </p:anim>
                                    <p:animEffect transition="in" filter="fade">
                                      <p:cBhvr>
                                        <p:cTn id="30" dur="1000"/>
                                        <p:tgtEl>
                                          <p:spTgt spid="43"/>
                                        </p:tgtEl>
                                      </p:cBhvr>
                                    </p:animEffect>
                                  </p:childTnLst>
                                </p:cTn>
                              </p:par>
                            </p:childTnLst>
                          </p:cTn>
                        </p:par>
                        <p:par>
                          <p:cTn id="31" fill="hold">
                            <p:stCondLst>
                              <p:cond delay="1500"/>
                            </p:stCondLst>
                            <p:childTnLst>
                              <p:par>
                                <p:cTn id="32" presetID="53" presetClass="entr" presetSubtype="16"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 calcmode="lin" valueType="num">
                                      <p:cBhvr>
                                        <p:cTn id="34" dur="500" fill="hold"/>
                                        <p:tgtEl>
                                          <p:spTgt spid="45"/>
                                        </p:tgtEl>
                                        <p:attrNameLst>
                                          <p:attrName>ppt_w</p:attrName>
                                        </p:attrNameLst>
                                      </p:cBhvr>
                                      <p:tavLst>
                                        <p:tav tm="0">
                                          <p:val>
                                            <p:fltVal val="0"/>
                                          </p:val>
                                        </p:tav>
                                        <p:tav tm="100000">
                                          <p:val>
                                            <p:strVal val="#ppt_w"/>
                                          </p:val>
                                        </p:tav>
                                      </p:tavLst>
                                    </p:anim>
                                    <p:anim calcmode="lin" valueType="num">
                                      <p:cBhvr>
                                        <p:cTn id="35" dur="500" fill="hold"/>
                                        <p:tgtEl>
                                          <p:spTgt spid="45"/>
                                        </p:tgtEl>
                                        <p:attrNameLst>
                                          <p:attrName>ppt_h</p:attrName>
                                        </p:attrNameLst>
                                      </p:cBhvr>
                                      <p:tavLst>
                                        <p:tav tm="0">
                                          <p:val>
                                            <p:fltVal val="0"/>
                                          </p:val>
                                        </p:tav>
                                        <p:tav tm="100000">
                                          <p:val>
                                            <p:strVal val="#ppt_h"/>
                                          </p:val>
                                        </p:tav>
                                      </p:tavLst>
                                    </p:anim>
                                    <p:animEffect transition="in" filter="fade">
                                      <p:cBhvr>
                                        <p:cTn id="36" dur="500"/>
                                        <p:tgtEl>
                                          <p:spTgt spid="45"/>
                                        </p:tgtEl>
                                      </p:cBhvr>
                                    </p:animEffect>
                                  </p:childTnLst>
                                </p:cTn>
                              </p:par>
                            </p:childTnLst>
                          </p:cTn>
                        </p:par>
                        <p:par>
                          <p:cTn id="37" fill="hold">
                            <p:stCondLst>
                              <p:cond delay="2000"/>
                            </p:stCondLst>
                            <p:childTnLst>
                              <p:par>
                                <p:cTn id="38" presetID="2" presetClass="entr" presetSubtype="2" fill="hold" nodeType="afterEffect">
                                  <p:stCondLst>
                                    <p:cond delay="0"/>
                                  </p:stCondLst>
                                  <p:childTnLst>
                                    <p:set>
                                      <p:cBhvr>
                                        <p:cTn id="39" dur="1" fill="hold">
                                          <p:stCondLst>
                                            <p:cond delay="0"/>
                                          </p:stCondLst>
                                        </p:cTn>
                                        <p:tgtEl>
                                          <p:spTgt spid="49"/>
                                        </p:tgtEl>
                                        <p:attrNameLst>
                                          <p:attrName>style.visibility</p:attrName>
                                        </p:attrNameLst>
                                      </p:cBhvr>
                                      <p:to>
                                        <p:strVal val="visible"/>
                                      </p:to>
                                    </p:set>
                                    <p:anim calcmode="lin" valueType="num">
                                      <p:cBhvr additive="base">
                                        <p:cTn id="40" dur="500" fill="hold"/>
                                        <p:tgtEl>
                                          <p:spTgt spid="49"/>
                                        </p:tgtEl>
                                        <p:attrNameLst>
                                          <p:attrName>ppt_x</p:attrName>
                                        </p:attrNameLst>
                                      </p:cBhvr>
                                      <p:tavLst>
                                        <p:tav tm="0">
                                          <p:val>
                                            <p:strVal val="1+#ppt_w/2"/>
                                          </p:val>
                                        </p:tav>
                                        <p:tav tm="100000">
                                          <p:val>
                                            <p:strVal val="#ppt_x"/>
                                          </p:val>
                                        </p:tav>
                                      </p:tavLst>
                                    </p:anim>
                                    <p:anim calcmode="lin" valueType="num">
                                      <p:cBhvr additive="base">
                                        <p:cTn id="41" dur="500" fill="hold"/>
                                        <p:tgtEl>
                                          <p:spTgt spid="49"/>
                                        </p:tgtEl>
                                        <p:attrNameLst>
                                          <p:attrName>ppt_y</p:attrName>
                                        </p:attrNameLst>
                                      </p:cBhvr>
                                      <p:tavLst>
                                        <p:tav tm="0">
                                          <p:val>
                                            <p:strVal val="#ppt_y"/>
                                          </p:val>
                                        </p:tav>
                                        <p:tav tm="100000">
                                          <p:val>
                                            <p:strVal val="#ppt_y"/>
                                          </p:val>
                                        </p:tav>
                                      </p:tavLst>
                                    </p:anim>
                                  </p:childTnLst>
                                </p:cTn>
                              </p:par>
                            </p:childTnLst>
                          </p:cTn>
                        </p:par>
                        <p:par>
                          <p:cTn id="42" fill="hold">
                            <p:stCondLst>
                              <p:cond delay="2500"/>
                            </p:stCondLst>
                            <p:childTnLst>
                              <p:par>
                                <p:cTn id="43" presetID="2" presetClass="entr" presetSubtype="2" fill="hold" nodeType="afterEffect">
                                  <p:stCondLst>
                                    <p:cond delay="0"/>
                                  </p:stCondLst>
                                  <p:childTnLst>
                                    <p:set>
                                      <p:cBhvr>
                                        <p:cTn id="44" dur="1" fill="hold">
                                          <p:stCondLst>
                                            <p:cond delay="0"/>
                                          </p:stCondLst>
                                        </p:cTn>
                                        <p:tgtEl>
                                          <p:spTgt spid="50"/>
                                        </p:tgtEl>
                                        <p:attrNameLst>
                                          <p:attrName>style.visibility</p:attrName>
                                        </p:attrNameLst>
                                      </p:cBhvr>
                                      <p:to>
                                        <p:strVal val="visible"/>
                                      </p:to>
                                    </p:set>
                                    <p:anim calcmode="lin" valueType="num">
                                      <p:cBhvr additive="base">
                                        <p:cTn id="45" dur="500" fill="hold"/>
                                        <p:tgtEl>
                                          <p:spTgt spid="50"/>
                                        </p:tgtEl>
                                        <p:attrNameLst>
                                          <p:attrName>ppt_x</p:attrName>
                                        </p:attrNameLst>
                                      </p:cBhvr>
                                      <p:tavLst>
                                        <p:tav tm="0">
                                          <p:val>
                                            <p:strVal val="1+#ppt_w/2"/>
                                          </p:val>
                                        </p:tav>
                                        <p:tav tm="100000">
                                          <p:val>
                                            <p:strVal val="#ppt_x"/>
                                          </p:val>
                                        </p:tav>
                                      </p:tavLst>
                                    </p:anim>
                                    <p:anim calcmode="lin" valueType="num">
                                      <p:cBhvr additive="base">
                                        <p:cTn id="46" dur="500" fill="hold"/>
                                        <p:tgtEl>
                                          <p:spTgt spid="50"/>
                                        </p:tgtEl>
                                        <p:attrNameLst>
                                          <p:attrName>ppt_y</p:attrName>
                                        </p:attrNameLst>
                                      </p:cBhvr>
                                      <p:tavLst>
                                        <p:tav tm="0">
                                          <p:val>
                                            <p:strVal val="#ppt_y"/>
                                          </p:val>
                                        </p:tav>
                                        <p:tav tm="100000">
                                          <p:val>
                                            <p:strVal val="#ppt_y"/>
                                          </p:val>
                                        </p:tav>
                                      </p:tavLst>
                                    </p:anim>
                                  </p:childTnLst>
                                </p:cTn>
                              </p:par>
                            </p:childTnLst>
                          </p:cTn>
                        </p:par>
                        <p:par>
                          <p:cTn id="47" fill="hold">
                            <p:stCondLst>
                              <p:cond delay="3000"/>
                            </p:stCondLst>
                            <p:childTnLst>
                              <p:par>
                                <p:cTn id="48" presetID="2" presetClass="entr" presetSubtype="2" fill="hold" nodeType="after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additive="base">
                                        <p:cTn id="50" dur="500" fill="hold"/>
                                        <p:tgtEl>
                                          <p:spTgt spid="51"/>
                                        </p:tgtEl>
                                        <p:attrNameLst>
                                          <p:attrName>ppt_x</p:attrName>
                                        </p:attrNameLst>
                                      </p:cBhvr>
                                      <p:tavLst>
                                        <p:tav tm="0">
                                          <p:val>
                                            <p:strVal val="1+#ppt_w/2"/>
                                          </p:val>
                                        </p:tav>
                                        <p:tav tm="100000">
                                          <p:val>
                                            <p:strVal val="#ppt_x"/>
                                          </p:val>
                                        </p:tav>
                                      </p:tavLst>
                                    </p:anim>
                                    <p:anim calcmode="lin" valueType="num">
                                      <p:cBhvr additive="base">
                                        <p:cTn id="51" dur="500" fill="hold"/>
                                        <p:tgtEl>
                                          <p:spTgt spid="51"/>
                                        </p:tgtEl>
                                        <p:attrNameLst>
                                          <p:attrName>ppt_y</p:attrName>
                                        </p:attrNameLst>
                                      </p:cBhvr>
                                      <p:tavLst>
                                        <p:tav tm="0">
                                          <p:val>
                                            <p:strVal val="#ppt_y"/>
                                          </p:val>
                                        </p:tav>
                                        <p:tav tm="100000">
                                          <p:val>
                                            <p:strVal val="#ppt_y"/>
                                          </p:val>
                                        </p:tav>
                                      </p:tavLst>
                                    </p:anim>
                                  </p:childTnLst>
                                </p:cTn>
                              </p:par>
                            </p:childTnLst>
                          </p:cTn>
                        </p:par>
                        <p:par>
                          <p:cTn id="52" fill="hold">
                            <p:stCondLst>
                              <p:cond delay="3500"/>
                            </p:stCondLst>
                            <p:childTnLst>
                              <p:par>
                                <p:cTn id="53" presetID="2" presetClass="entr" presetSubtype="2" fill="hold" nodeType="afterEffect">
                                  <p:stCondLst>
                                    <p:cond delay="0"/>
                                  </p:stCondLst>
                                  <p:childTnLst>
                                    <p:set>
                                      <p:cBhvr>
                                        <p:cTn id="54" dur="1" fill="hold">
                                          <p:stCondLst>
                                            <p:cond delay="0"/>
                                          </p:stCondLst>
                                        </p:cTn>
                                        <p:tgtEl>
                                          <p:spTgt spid="52"/>
                                        </p:tgtEl>
                                        <p:attrNameLst>
                                          <p:attrName>style.visibility</p:attrName>
                                        </p:attrNameLst>
                                      </p:cBhvr>
                                      <p:to>
                                        <p:strVal val="visible"/>
                                      </p:to>
                                    </p:set>
                                    <p:anim calcmode="lin" valueType="num">
                                      <p:cBhvr additive="base">
                                        <p:cTn id="55" dur="500" fill="hold"/>
                                        <p:tgtEl>
                                          <p:spTgt spid="52"/>
                                        </p:tgtEl>
                                        <p:attrNameLst>
                                          <p:attrName>ppt_x</p:attrName>
                                        </p:attrNameLst>
                                      </p:cBhvr>
                                      <p:tavLst>
                                        <p:tav tm="0">
                                          <p:val>
                                            <p:strVal val="1+#ppt_w/2"/>
                                          </p:val>
                                        </p:tav>
                                        <p:tav tm="100000">
                                          <p:val>
                                            <p:strVal val="#ppt_x"/>
                                          </p:val>
                                        </p:tav>
                                      </p:tavLst>
                                    </p:anim>
                                    <p:anim calcmode="lin" valueType="num">
                                      <p:cBhvr additive="base">
                                        <p:cTn id="56"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3" grpId="1" animBg="1"/>
      <p:bldP spid="25" grpId="0" animBg="1"/>
      <p:bldP spid="42" grpId="0" animBg="1"/>
      <p:bldP spid="42" grpId="1" animBg="1"/>
      <p:bldP spid="21" grpId="0"/>
      <p:bldP spid="43" grpId="0" animBg="1"/>
      <p:bldP spid="43" grpId="1" animBg="1"/>
      <p:bldP spid="4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flipH="1">
            <a:off x="-17165" y="0"/>
            <a:ext cx="12196953" cy="6858000"/>
          </a:xfrm>
          <a:prstGeom prst="rect">
            <a:avLst/>
          </a:prstGeom>
        </p:spPr>
      </p:pic>
      <p:sp>
        <p:nvSpPr>
          <p:cNvPr id="48" name="Freeform 50"/>
          <p:cNvSpPr/>
          <p:nvPr/>
        </p:nvSpPr>
        <p:spPr bwMode="auto">
          <a:xfrm>
            <a:off x="-48584" y="-2980"/>
            <a:ext cx="12192000" cy="6888480"/>
          </a:xfrm>
          <a:custGeom>
            <a:avLst/>
            <a:gdLst>
              <a:gd name="connsiteX0" fmla="*/ 6340 w 6340"/>
              <a:gd name="connsiteY0" fmla="*/ 48 h 9958"/>
              <a:gd name="connsiteX1" fmla="*/ 0 w 6340"/>
              <a:gd name="connsiteY1" fmla="*/ 0 h 9958"/>
              <a:gd name="connsiteX2" fmla="*/ 6340 w 6340"/>
              <a:gd name="connsiteY2" fmla="*/ 9958 h 9958"/>
              <a:gd name="connsiteX3" fmla="*/ 6340 w 6340"/>
              <a:gd name="connsiteY3" fmla="*/ 48 h 9958"/>
            </a:gdLst>
            <a:ahLst/>
            <a:cxnLst>
              <a:cxn ang="0">
                <a:pos x="connsiteX0" y="connsiteY0"/>
              </a:cxn>
              <a:cxn ang="0">
                <a:pos x="connsiteX1" y="connsiteY1"/>
              </a:cxn>
              <a:cxn ang="0">
                <a:pos x="connsiteX2" y="connsiteY2"/>
              </a:cxn>
              <a:cxn ang="0">
                <a:pos x="connsiteX3" y="connsiteY3"/>
              </a:cxn>
            </a:cxnLst>
            <a:rect l="0" t="0" r="r" b="b"/>
            <a:pathLst>
              <a:path w="6340" h="9958">
                <a:moveTo>
                  <a:pt x="6340" y="48"/>
                </a:moveTo>
                <a:lnTo>
                  <a:pt x="0" y="0"/>
                </a:lnTo>
                <a:lnTo>
                  <a:pt x="6340" y="9958"/>
                </a:lnTo>
                <a:lnTo>
                  <a:pt x="6340" y="48"/>
                </a:lnTo>
                <a:close/>
              </a:path>
            </a:pathLst>
          </a:custGeom>
          <a:solidFill>
            <a:schemeClr val="bg1">
              <a:alpha val="40000"/>
            </a:schemeClr>
          </a:solid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6" name="矩形 24"/>
          <p:cNvSpPr/>
          <p:nvPr/>
        </p:nvSpPr>
        <p:spPr>
          <a:xfrm>
            <a:off x="-29375" y="1901468"/>
            <a:ext cx="10373847" cy="49806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 name="connsiteX0-33" fmla="*/ 8094133 w 8094133"/>
              <a:gd name="connsiteY0-34" fmla="*/ 0 h 4897381"/>
              <a:gd name="connsiteX1-35" fmla="*/ 7959160 w 8094133"/>
              <a:gd name="connsiteY1-36" fmla="*/ 4897381 h 4897381"/>
              <a:gd name="connsiteX2-37" fmla="*/ 0 w 8094133"/>
              <a:gd name="connsiteY2-38" fmla="*/ 4880447 h 4897381"/>
              <a:gd name="connsiteX3-39" fmla="*/ 8094133 w 8094133"/>
              <a:gd name="connsiteY3-40" fmla="*/ 0 h 4897381"/>
            </a:gdLst>
            <a:ahLst/>
            <a:cxnLst>
              <a:cxn ang="0">
                <a:pos x="connsiteX0-1" y="connsiteY0-2"/>
              </a:cxn>
              <a:cxn ang="0">
                <a:pos x="connsiteX1-3" y="connsiteY1-4"/>
              </a:cxn>
              <a:cxn ang="0">
                <a:pos x="connsiteX2-5" y="connsiteY2-6"/>
              </a:cxn>
              <a:cxn ang="0">
                <a:pos x="connsiteX3-7" y="connsiteY3-8"/>
              </a:cxn>
            </a:cxnLst>
            <a:rect l="l" t="t" r="r" b="b"/>
            <a:pathLst>
              <a:path w="8094133" h="4897381">
                <a:moveTo>
                  <a:pt x="8094133" y="0"/>
                </a:moveTo>
                <a:lnTo>
                  <a:pt x="7959160" y="4897381"/>
                </a:lnTo>
                <a:lnTo>
                  <a:pt x="0" y="4880447"/>
                </a:lnTo>
                <a:lnTo>
                  <a:pt x="8094133" y="0"/>
                </a:lnTo>
                <a:close/>
              </a:path>
            </a:pathLst>
          </a:custGeom>
          <a:solidFill>
            <a:schemeClr val="tx1">
              <a:lumMod val="95000"/>
              <a:lumOff val="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5" name="矩形 24"/>
          <p:cNvSpPr/>
          <p:nvPr/>
        </p:nvSpPr>
        <p:spPr>
          <a:xfrm>
            <a:off x="-20455" y="46459"/>
            <a:ext cx="7823694" cy="68277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Lst>
            <a:ahLst/>
            <a:cxnLst>
              <a:cxn ang="0">
                <a:pos x="connsiteX0-1" y="connsiteY0-2"/>
              </a:cxn>
              <a:cxn ang="0">
                <a:pos x="connsiteX1-3" y="connsiteY1-4"/>
              </a:cxn>
              <a:cxn ang="0">
                <a:pos x="connsiteX2-5" y="connsiteY2-6"/>
              </a:cxn>
              <a:cxn ang="0">
                <a:pos x="connsiteX3-7" y="connsiteY3-8"/>
              </a:cxn>
            </a:cxnLst>
            <a:rect l="l" t="t" r="r" b="b"/>
            <a:pathLst>
              <a:path w="7823694" h="6827780">
                <a:moveTo>
                  <a:pt x="0" y="0"/>
                </a:moveTo>
                <a:lnTo>
                  <a:pt x="7823694" y="2255780"/>
                </a:lnTo>
                <a:lnTo>
                  <a:pt x="0" y="6827780"/>
                </a:lnTo>
                <a:lnTo>
                  <a:pt x="0" y="0"/>
                </a:lnTo>
                <a:close/>
              </a:path>
            </a:pathLst>
          </a:custGeom>
          <a:solidFill>
            <a:srgbClr val="00B0F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9" name="矩形 24"/>
          <p:cNvSpPr/>
          <p:nvPr/>
        </p:nvSpPr>
        <p:spPr>
          <a:xfrm>
            <a:off x="1" y="1972989"/>
            <a:ext cx="8230094" cy="4880447"/>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Lst>
            <a:ahLst/>
            <a:cxnLst>
              <a:cxn ang="0">
                <a:pos x="connsiteX0-1" y="connsiteY0-2"/>
              </a:cxn>
              <a:cxn ang="0">
                <a:pos x="connsiteX1-3" y="connsiteY1-4"/>
              </a:cxn>
              <a:cxn ang="0">
                <a:pos x="connsiteX2-5" y="connsiteY2-6"/>
              </a:cxn>
              <a:cxn ang="0">
                <a:pos x="connsiteX3-7" y="connsiteY3-8"/>
              </a:cxn>
            </a:cxnLst>
            <a:rect l="l" t="t" r="r" b="b"/>
            <a:pathLst>
              <a:path w="8230094" h="4880447">
                <a:moveTo>
                  <a:pt x="8094133" y="0"/>
                </a:moveTo>
                <a:lnTo>
                  <a:pt x="8230094" y="951914"/>
                </a:lnTo>
                <a:lnTo>
                  <a:pt x="0" y="4880447"/>
                </a:lnTo>
                <a:lnTo>
                  <a:pt x="8094133"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4" name="任意多边形: 形状 77"/>
          <p:cNvSpPr/>
          <p:nvPr/>
        </p:nvSpPr>
        <p:spPr>
          <a:xfrm rot="19507267">
            <a:off x="5398122" y="269294"/>
            <a:ext cx="8642989" cy="7496616"/>
          </a:xfrm>
          <a:custGeom>
            <a:avLst/>
            <a:gdLst>
              <a:gd name="connsiteX0" fmla="*/ 8272473 w 8272473"/>
              <a:gd name="connsiteY0" fmla="*/ 1765456 h 9709508"/>
              <a:gd name="connsiteX1" fmla="*/ 8264044 w 8272473"/>
              <a:gd name="connsiteY1" fmla="*/ 2523401 h 9709508"/>
              <a:gd name="connsiteX2" fmla="*/ 8030041 w 8272473"/>
              <a:gd name="connsiteY2" fmla="*/ 8418382 h 9709508"/>
              <a:gd name="connsiteX3" fmla="*/ 8010618 w 8272473"/>
              <a:gd name="connsiteY3" fmla="*/ 9178496 h 9709508"/>
              <a:gd name="connsiteX4" fmla="*/ 7640469 w 8272473"/>
              <a:gd name="connsiteY4" fmla="*/ 9709508 h 9709508"/>
              <a:gd name="connsiteX5" fmla="*/ 1113760 w 8272473"/>
              <a:gd name="connsiteY5" fmla="*/ 5159988 h 9709508"/>
              <a:gd name="connsiteX6" fmla="*/ 0 w 8272473"/>
              <a:gd name="connsiteY6" fmla="*/ 1869783 h 9709508"/>
              <a:gd name="connsiteX7" fmla="*/ 5739762 w 8272473"/>
              <a:gd name="connsiteY7" fmla="*/ 0 h 9709508"/>
              <a:gd name="connsiteX0-1" fmla="*/ 8272473 w 8401806"/>
              <a:gd name="connsiteY0-2" fmla="*/ 1765456 h 9709508"/>
              <a:gd name="connsiteX1-3" fmla="*/ 8030041 w 8401806"/>
              <a:gd name="connsiteY1-4" fmla="*/ 8418382 h 9709508"/>
              <a:gd name="connsiteX2-5" fmla="*/ 8010618 w 8401806"/>
              <a:gd name="connsiteY2-6" fmla="*/ 9178496 h 9709508"/>
              <a:gd name="connsiteX3-7" fmla="*/ 7640469 w 8401806"/>
              <a:gd name="connsiteY3-8" fmla="*/ 9709508 h 9709508"/>
              <a:gd name="connsiteX4-9" fmla="*/ 1113760 w 8401806"/>
              <a:gd name="connsiteY4-10" fmla="*/ 5159988 h 9709508"/>
              <a:gd name="connsiteX5-11" fmla="*/ 0 w 8401806"/>
              <a:gd name="connsiteY5-12" fmla="*/ 1869783 h 9709508"/>
              <a:gd name="connsiteX6-13" fmla="*/ 5739762 w 8401806"/>
              <a:gd name="connsiteY6-14" fmla="*/ 0 h 9709508"/>
              <a:gd name="connsiteX7-15" fmla="*/ 8272473 w 8401806"/>
              <a:gd name="connsiteY7-16" fmla="*/ 1765456 h 9709508"/>
              <a:gd name="connsiteX0-17" fmla="*/ 8272473 w 8406082"/>
              <a:gd name="connsiteY0-18" fmla="*/ 1765456 h 9709508"/>
              <a:gd name="connsiteX1-19" fmla="*/ 8010618 w 8406082"/>
              <a:gd name="connsiteY1-20" fmla="*/ 9178496 h 9709508"/>
              <a:gd name="connsiteX2-21" fmla="*/ 7640469 w 8406082"/>
              <a:gd name="connsiteY2-22" fmla="*/ 9709508 h 9709508"/>
              <a:gd name="connsiteX3-23" fmla="*/ 1113760 w 8406082"/>
              <a:gd name="connsiteY3-24" fmla="*/ 5159988 h 9709508"/>
              <a:gd name="connsiteX4-25" fmla="*/ 0 w 8406082"/>
              <a:gd name="connsiteY4-26" fmla="*/ 1869783 h 9709508"/>
              <a:gd name="connsiteX5-27" fmla="*/ 5739762 w 8406082"/>
              <a:gd name="connsiteY5-28" fmla="*/ 0 h 9709508"/>
              <a:gd name="connsiteX6-29" fmla="*/ 8272473 w 8406082"/>
              <a:gd name="connsiteY6-30" fmla="*/ 1765456 h 9709508"/>
              <a:gd name="connsiteX0-31" fmla="*/ 8272473 w 8532413"/>
              <a:gd name="connsiteY0-32" fmla="*/ 1765456 h 9709508"/>
              <a:gd name="connsiteX1-33" fmla="*/ 7640469 w 8532413"/>
              <a:gd name="connsiteY1-34" fmla="*/ 9709508 h 9709508"/>
              <a:gd name="connsiteX2-35" fmla="*/ 1113760 w 8532413"/>
              <a:gd name="connsiteY2-36" fmla="*/ 5159988 h 9709508"/>
              <a:gd name="connsiteX3-37" fmla="*/ 0 w 8532413"/>
              <a:gd name="connsiteY3-38" fmla="*/ 1869783 h 9709508"/>
              <a:gd name="connsiteX4-39" fmla="*/ 5739762 w 8532413"/>
              <a:gd name="connsiteY4-40" fmla="*/ 0 h 9709508"/>
              <a:gd name="connsiteX5-41" fmla="*/ 8272473 w 8532413"/>
              <a:gd name="connsiteY5-42" fmla="*/ 1765456 h 9709508"/>
              <a:gd name="connsiteX0-43" fmla="*/ 11454407 w 11478145"/>
              <a:gd name="connsiteY0-44" fmla="*/ 4029904 h 9709508"/>
              <a:gd name="connsiteX1-45" fmla="*/ 7640469 w 11478145"/>
              <a:gd name="connsiteY1-46" fmla="*/ 9709508 h 9709508"/>
              <a:gd name="connsiteX2-47" fmla="*/ 1113760 w 11478145"/>
              <a:gd name="connsiteY2-48" fmla="*/ 5159988 h 9709508"/>
              <a:gd name="connsiteX3-49" fmla="*/ 0 w 11478145"/>
              <a:gd name="connsiteY3-50" fmla="*/ 1869783 h 9709508"/>
              <a:gd name="connsiteX4-51" fmla="*/ 5739762 w 11478145"/>
              <a:gd name="connsiteY4-52" fmla="*/ 0 h 9709508"/>
              <a:gd name="connsiteX5-53" fmla="*/ 11454407 w 11478145"/>
              <a:gd name="connsiteY5-54" fmla="*/ 4029904 h 9709508"/>
              <a:gd name="connsiteX0-55" fmla="*/ 11454407 w 11454407"/>
              <a:gd name="connsiteY0-56" fmla="*/ 4029904 h 9709508"/>
              <a:gd name="connsiteX1-57" fmla="*/ 7640469 w 11454407"/>
              <a:gd name="connsiteY1-58" fmla="*/ 9709508 h 9709508"/>
              <a:gd name="connsiteX2-59" fmla="*/ 1113760 w 11454407"/>
              <a:gd name="connsiteY2-60" fmla="*/ 5159988 h 9709508"/>
              <a:gd name="connsiteX3-61" fmla="*/ 0 w 11454407"/>
              <a:gd name="connsiteY3-62" fmla="*/ 1869783 h 9709508"/>
              <a:gd name="connsiteX4-63" fmla="*/ 5739762 w 11454407"/>
              <a:gd name="connsiteY4-64" fmla="*/ 0 h 9709508"/>
              <a:gd name="connsiteX5-65" fmla="*/ 11454407 w 11454407"/>
              <a:gd name="connsiteY5-66" fmla="*/ 4029904 h 9709508"/>
              <a:gd name="connsiteX0-67" fmla="*/ 11516918 w 11516918"/>
              <a:gd name="connsiteY0-68" fmla="*/ 4073479 h 9709508"/>
              <a:gd name="connsiteX1-69" fmla="*/ 7640469 w 11516918"/>
              <a:gd name="connsiteY1-70" fmla="*/ 9709508 h 9709508"/>
              <a:gd name="connsiteX2-71" fmla="*/ 1113760 w 11516918"/>
              <a:gd name="connsiteY2-72" fmla="*/ 5159988 h 9709508"/>
              <a:gd name="connsiteX3-73" fmla="*/ 0 w 11516918"/>
              <a:gd name="connsiteY3-74" fmla="*/ 1869783 h 9709508"/>
              <a:gd name="connsiteX4-75" fmla="*/ 5739762 w 11516918"/>
              <a:gd name="connsiteY4-76" fmla="*/ 0 h 9709508"/>
              <a:gd name="connsiteX5-77" fmla="*/ 11516918 w 11516918"/>
              <a:gd name="connsiteY5-78" fmla="*/ 4073479 h 9709508"/>
              <a:gd name="connsiteX0-79" fmla="*/ 11516918 w 11516918"/>
              <a:gd name="connsiteY0-80" fmla="*/ 4073479 h 9709508"/>
              <a:gd name="connsiteX1-81" fmla="*/ 7640469 w 11516918"/>
              <a:gd name="connsiteY1-82" fmla="*/ 9709508 h 9709508"/>
              <a:gd name="connsiteX2-83" fmla="*/ 1113760 w 11516918"/>
              <a:gd name="connsiteY2-84" fmla="*/ 5159988 h 9709508"/>
              <a:gd name="connsiteX3-85" fmla="*/ 0 w 11516918"/>
              <a:gd name="connsiteY3-86" fmla="*/ 1869783 h 9709508"/>
              <a:gd name="connsiteX4-87" fmla="*/ 5739762 w 11516918"/>
              <a:gd name="connsiteY4-88" fmla="*/ 0 h 9709508"/>
              <a:gd name="connsiteX5-89" fmla="*/ 11516918 w 11516918"/>
              <a:gd name="connsiteY5-90" fmla="*/ 4073479 h 9709508"/>
              <a:gd name="connsiteX0-91" fmla="*/ 11516918 w 11516918"/>
              <a:gd name="connsiteY0-92" fmla="*/ 4073479 h 9709526"/>
              <a:gd name="connsiteX1-93" fmla="*/ 7640469 w 11516918"/>
              <a:gd name="connsiteY1-94" fmla="*/ 9709508 h 9709526"/>
              <a:gd name="connsiteX2-95" fmla="*/ 1113760 w 11516918"/>
              <a:gd name="connsiteY2-96" fmla="*/ 5159988 h 9709526"/>
              <a:gd name="connsiteX3-97" fmla="*/ 0 w 11516918"/>
              <a:gd name="connsiteY3-98" fmla="*/ 1869783 h 9709526"/>
              <a:gd name="connsiteX4-99" fmla="*/ 5739762 w 11516918"/>
              <a:gd name="connsiteY4-100" fmla="*/ 0 h 9709526"/>
              <a:gd name="connsiteX5-101" fmla="*/ 11516918 w 11516918"/>
              <a:gd name="connsiteY5-102" fmla="*/ 4073479 h 9709526"/>
              <a:gd name="connsiteX0-103" fmla="*/ 11516918 w 11516918"/>
              <a:gd name="connsiteY0-104" fmla="*/ 4073479 h 9280823"/>
              <a:gd name="connsiteX1-105" fmla="*/ 7534880 w 11516918"/>
              <a:gd name="connsiteY1-106" fmla="*/ 9280804 h 9280823"/>
              <a:gd name="connsiteX2-107" fmla="*/ 1113760 w 11516918"/>
              <a:gd name="connsiteY2-108" fmla="*/ 5159988 h 9280823"/>
              <a:gd name="connsiteX3-109" fmla="*/ 0 w 11516918"/>
              <a:gd name="connsiteY3-110" fmla="*/ 1869783 h 9280823"/>
              <a:gd name="connsiteX4-111" fmla="*/ 5739762 w 11516918"/>
              <a:gd name="connsiteY4-112" fmla="*/ 0 h 9280823"/>
              <a:gd name="connsiteX5-113" fmla="*/ 11516918 w 11516918"/>
              <a:gd name="connsiteY5-114" fmla="*/ 4073479 h 9280823"/>
              <a:gd name="connsiteX0-115" fmla="*/ 11516918 w 11516918"/>
              <a:gd name="connsiteY0-116" fmla="*/ 4073479 h 9707517"/>
              <a:gd name="connsiteX1-117" fmla="*/ 7651735 w 11516918"/>
              <a:gd name="connsiteY1-118" fmla="*/ 9707499 h 9707517"/>
              <a:gd name="connsiteX2-119" fmla="*/ 1113760 w 11516918"/>
              <a:gd name="connsiteY2-120" fmla="*/ 5159988 h 9707517"/>
              <a:gd name="connsiteX3-121" fmla="*/ 0 w 11516918"/>
              <a:gd name="connsiteY3-122" fmla="*/ 1869783 h 9707517"/>
              <a:gd name="connsiteX4-123" fmla="*/ 5739762 w 11516918"/>
              <a:gd name="connsiteY4-124" fmla="*/ 0 h 9707517"/>
              <a:gd name="connsiteX5-125" fmla="*/ 11516918 w 11516918"/>
              <a:gd name="connsiteY5-126" fmla="*/ 4073479 h 9707517"/>
              <a:gd name="connsiteX0-127" fmla="*/ 11562383 w 11562383"/>
              <a:gd name="connsiteY0-128" fmla="*/ 4080124 h 9707517"/>
              <a:gd name="connsiteX1-129" fmla="*/ 7651735 w 11562383"/>
              <a:gd name="connsiteY1-130" fmla="*/ 9707499 h 9707517"/>
              <a:gd name="connsiteX2-131" fmla="*/ 1113760 w 11562383"/>
              <a:gd name="connsiteY2-132" fmla="*/ 5159988 h 9707517"/>
              <a:gd name="connsiteX3-133" fmla="*/ 0 w 11562383"/>
              <a:gd name="connsiteY3-134" fmla="*/ 1869783 h 9707517"/>
              <a:gd name="connsiteX4-135" fmla="*/ 5739762 w 11562383"/>
              <a:gd name="connsiteY4-136" fmla="*/ 0 h 9707517"/>
              <a:gd name="connsiteX5-137" fmla="*/ 11562383 w 11562383"/>
              <a:gd name="connsiteY5-138" fmla="*/ 4080124 h 9707517"/>
              <a:gd name="connsiteX0-139" fmla="*/ 11562383 w 11562383"/>
              <a:gd name="connsiteY0-140" fmla="*/ 4080124 h 9707516"/>
              <a:gd name="connsiteX1-141" fmla="*/ 7651735 w 11562383"/>
              <a:gd name="connsiteY1-142" fmla="*/ 9707499 h 9707516"/>
              <a:gd name="connsiteX2-143" fmla="*/ 1113760 w 11562383"/>
              <a:gd name="connsiteY2-144" fmla="*/ 5159988 h 9707516"/>
              <a:gd name="connsiteX3-145" fmla="*/ 0 w 11562383"/>
              <a:gd name="connsiteY3-146" fmla="*/ 1869783 h 9707516"/>
              <a:gd name="connsiteX4-147" fmla="*/ 5739762 w 11562383"/>
              <a:gd name="connsiteY4-148" fmla="*/ 0 h 9707516"/>
              <a:gd name="connsiteX5-149" fmla="*/ 11562383 w 11562383"/>
              <a:gd name="connsiteY5-150" fmla="*/ 4080124 h 9707516"/>
              <a:gd name="connsiteX0-151" fmla="*/ 11562383 w 11562383"/>
              <a:gd name="connsiteY0-152" fmla="*/ 4080124 h 9707516"/>
              <a:gd name="connsiteX1-153" fmla="*/ 7651735 w 11562383"/>
              <a:gd name="connsiteY1-154" fmla="*/ 9707499 h 9707516"/>
              <a:gd name="connsiteX2-155" fmla="*/ 1113760 w 11562383"/>
              <a:gd name="connsiteY2-156" fmla="*/ 5159988 h 9707516"/>
              <a:gd name="connsiteX3-157" fmla="*/ 0 w 11562383"/>
              <a:gd name="connsiteY3-158" fmla="*/ 1869783 h 9707516"/>
              <a:gd name="connsiteX4-159" fmla="*/ 5739762 w 11562383"/>
              <a:gd name="connsiteY4-160" fmla="*/ 0 h 9707516"/>
              <a:gd name="connsiteX5-161" fmla="*/ 11562383 w 11562383"/>
              <a:gd name="connsiteY5-162" fmla="*/ 4080124 h 9707516"/>
              <a:gd name="connsiteX0-163" fmla="*/ 11562383 w 11562383"/>
              <a:gd name="connsiteY0-164" fmla="*/ 4080124 h 9707516"/>
              <a:gd name="connsiteX1-165" fmla="*/ 7651735 w 11562383"/>
              <a:gd name="connsiteY1-166" fmla="*/ 9707499 h 9707516"/>
              <a:gd name="connsiteX2-167" fmla="*/ 1113760 w 11562383"/>
              <a:gd name="connsiteY2-168" fmla="*/ 5159988 h 9707516"/>
              <a:gd name="connsiteX3-169" fmla="*/ 0 w 11562383"/>
              <a:gd name="connsiteY3-170" fmla="*/ 1869783 h 9707516"/>
              <a:gd name="connsiteX4-171" fmla="*/ 5739762 w 11562383"/>
              <a:gd name="connsiteY4-172" fmla="*/ 0 h 9707516"/>
              <a:gd name="connsiteX5-173" fmla="*/ 6226301 w 11562383"/>
              <a:gd name="connsiteY5-174" fmla="*/ 354628 h 9707516"/>
              <a:gd name="connsiteX6-175" fmla="*/ 11562383 w 11562383"/>
              <a:gd name="connsiteY6-176" fmla="*/ 4080124 h 9707516"/>
              <a:gd name="connsiteX0-177" fmla="*/ 11562383 w 11562383"/>
              <a:gd name="connsiteY0-178" fmla="*/ 3725496 h 9352888"/>
              <a:gd name="connsiteX1-179" fmla="*/ 7651735 w 11562383"/>
              <a:gd name="connsiteY1-180" fmla="*/ 9352871 h 9352888"/>
              <a:gd name="connsiteX2-181" fmla="*/ 1113760 w 11562383"/>
              <a:gd name="connsiteY2-182" fmla="*/ 4805360 h 9352888"/>
              <a:gd name="connsiteX3-183" fmla="*/ 0 w 11562383"/>
              <a:gd name="connsiteY3-184" fmla="*/ 1515155 h 9352888"/>
              <a:gd name="connsiteX4-185" fmla="*/ 6226301 w 11562383"/>
              <a:gd name="connsiteY4-186" fmla="*/ 0 h 9352888"/>
              <a:gd name="connsiteX5-187" fmla="*/ 11562383 w 11562383"/>
              <a:gd name="connsiteY5-188" fmla="*/ 3725496 h 9352888"/>
              <a:gd name="connsiteX0-189" fmla="*/ 10448623 w 10448623"/>
              <a:gd name="connsiteY0-190" fmla="*/ 3725496 h 9352888"/>
              <a:gd name="connsiteX1-191" fmla="*/ 6537975 w 10448623"/>
              <a:gd name="connsiteY1-192" fmla="*/ 9352871 h 9352888"/>
              <a:gd name="connsiteX2-193" fmla="*/ 0 w 10448623"/>
              <a:gd name="connsiteY2-194" fmla="*/ 4805360 h 9352888"/>
              <a:gd name="connsiteX3-195" fmla="*/ 893222 w 10448623"/>
              <a:gd name="connsiteY3-196" fmla="*/ 1063065 h 9352888"/>
              <a:gd name="connsiteX4-197" fmla="*/ 5112541 w 10448623"/>
              <a:gd name="connsiteY4-198" fmla="*/ 0 h 9352888"/>
              <a:gd name="connsiteX5-199" fmla="*/ 10448623 w 10448623"/>
              <a:gd name="connsiteY5-200" fmla="*/ 3725496 h 9352888"/>
              <a:gd name="connsiteX0-201" fmla="*/ 9555401 w 9555401"/>
              <a:gd name="connsiteY0-202" fmla="*/ 3725496 h 9352888"/>
              <a:gd name="connsiteX1-203" fmla="*/ 5644753 w 9555401"/>
              <a:gd name="connsiteY1-204" fmla="*/ 9352871 h 9352888"/>
              <a:gd name="connsiteX2-205" fmla="*/ 2691453 w 9555401"/>
              <a:gd name="connsiteY2-206" fmla="*/ 7343908 h 9352888"/>
              <a:gd name="connsiteX3-207" fmla="*/ 0 w 9555401"/>
              <a:gd name="connsiteY3-208" fmla="*/ 1063065 h 9352888"/>
              <a:gd name="connsiteX4-209" fmla="*/ 4219319 w 9555401"/>
              <a:gd name="connsiteY4-210" fmla="*/ 0 h 9352888"/>
              <a:gd name="connsiteX5-211" fmla="*/ 9555401 w 9555401"/>
              <a:gd name="connsiteY5-212" fmla="*/ 3725496 h 9352888"/>
              <a:gd name="connsiteX0-213" fmla="*/ 9602088 w 9602088"/>
              <a:gd name="connsiteY0-214" fmla="*/ 3725496 h 9352888"/>
              <a:gd name="connsiteX1-215" fmla="*/ 5691440 w 9602088"/>
              <a:gd name="connsiteY1-216" fmla="*/ 9352871 h 9352888"/>
              <a:gd name="connsiteX2-217" fmla="*/ 2738140 w 9602088"/>
              <a:gd name="connsiteY2-218" fmla="*/ 7343908 h 9352888"/>
              <a:gd name="connsiteX3-219" fmla="*/ 0 w 9602088"/>
              <a:gd name="connsiteY3-220" fmla="*/ 1130042 h 9352888"/>
              <a:gd name="connsiteX4-221" fmla="*/ 4266006 w 9602088"/>
              <a:gd name="connsiteY4-222" fmla="*/ 0 h 9352888"/>
              <a:gd name="connsiteX5-223" fmla="*/ 9602088 w 9602088"/>
              <a:gd name="connsiteY5-224" fmla="*/ 3725496 h 9352888"/>
              <a:gd name="connsiteX0-225" fmla="*/ 9473413 w 9473413"/>
              <a:gd name="connsiteY0-226" fmla="*/ 3725496 h 9352888"/>
              <a:gd name="connsiteX1-227" fmla="*/ 5562765 w 9473413"/>
              <a:gd name="connsiteY1-228" fmla="*/ 9352871 h 9352888"/>
              <a:gd name="connsiteX2-229" fmla="*/ 2609465 w 9473413"/>
              <a:gd name="connsiteY2-230" fmla="*/ 7343908 h 9352888"/>
              <a:gd name="connsiteX3-231" fmla="*/ 0 w 9473413"/>
              <a:gd name="connsiteY3-232" fmla="*/ 1259545 h 9352888"/>
              <a:gd name="connsiteX4-233" fmla="*/ 4137331 w 9473413"/>
              <a:gd name="connsiteY4-234" fmla="*/ 0 h 9352888"/>
              <a:gd name="connsiteX5-235" fmla="*/ 9473413 w 9473413"/>
              <a:gd name="connsiteY5-236" fmla="*/ 3725496 h 9352888"/>
              <a:gd name="connsiteX0-237" fmla="*/ 9490867 w 9490867"/>
              <a:gd name="connsiteY0-238" fmla="*/ 3725496 h 9352888"/>
              <a:gd name="connsiteX1-239" fmla="*/ 5580219 w 9490867"/>
              <a:gd name="connsiteY1-240" fmla="*/ 9352871 h 9352888"/>
              <a:gd name="connsiteX2-241" fmla="*/ 2626919 w 9490867"/>
              <a:gd name="connsiteY2-242" fmla="*/ 7343908 h 9352888"/>
              <a:gd name="connsiteX3-243" fmla="*/ 0 w 9490867"/>
              <a:gd name="connsiteY3-244" fmla="*/ 1227475 h 9352888"/>
              <a:gd name="connsiteX4-245" fmla="*/ 4154785 w 9490867"/>
              <a:gd name="connsiteY4-246" fmla="*/ 0 h 9352888"/>
              <a:gd name="connsiteX5-247" fmla="*/ 9490867 w 9490867"/>
              <a:gd name="connsiteY5-248" fmla="*/ 3725496 h 9352888"/>
              <a:gd name="connsiteX0-249" fmla="*/ 9490867 w 9490867"/>
              <a:gd name="connsiteY0-250" fmla="*/ 2498021 h 8125413"/>
              <a:gd name="connsiteX1-251" fmla="*/ 5580219 w 9490867"/>
              <a:gd name="connsiteY1-252" fmla="*/ 8125396 h 8125413"/>
              <a:gd name="connsiteX2-253" fmla="*/ 2626919 w 9490867"/>
              <a:gd name="connsiteY2-254" fmla="*/ 6116433 h 8125413"/>
              <a:gd name="connsiteX3-255" fmla="*/ 0 w 9490867"/>
              <a:gd name="connsiteY3-256" fmla="*/ 0 h 8125413"/>
              <a:gd name="connsiteX4-257" fmla="*/ 6817781 w 9490867"/>
              <a:gd name="connsiteY4-258" fmla="*/ 628797 h 8125413"/>
              <a:gd name="connsiteX5-259" fmla="*/ 9490867 w 9490867"/>
              <a:gd name="connsiteY5-260" fmla="*/ 2498021 h 8125413"/>
              <a:gd name="connsiteX0-261" fmla="*/ 8642989 w 8642989"/>
              <a:gd name="connsiteY0-262" fmla="*/ 1869224 h 7496616"/>
              <a:gd name="connsiteX1-263" fmla="*/ 4732341 w 8642989"/>
              <a:gd name="connsiteY1-264" fmla="*/ 7496599 h 7496616"/>
              <a:gd name="connsiteX2-265" fmla="*/ 1779041 w 8642989"/>
              <a:gd name="connsiteY2-266" fmla="*/ 5487636 h 7496616"/>
              <a:gd name="connsiteX3-267" fmla="*/ 0 w 8642989"/>
              <a:gd name="connsiteY3-268" fmla="*/ 73690 h 7496616"/>
              <a:gd name="connsiteX4-269" fmla="*/ 5969903 w 8642989"/>
              <a:gd name="connsiteY4-270" fmla="*/ 0 h 7496616"/>
              <a:gd name="connsiteX5-271" fmla="*/ 8642989 w 8642989"/>
              <a:gd name="connsiteY5-272" fmla="*/ 1869224 h 7496616"/>
              <a:gd name="connsiteX0-273" fmla="*/ 8642989 w 8642989"/>
              <a:gd name="connsiteY0-274" fmla="*/ 1869224 h 7496616"/>
              <a:gd name="connsiteX1-275" fmla="*/ 4732341 w 8642989"/>
              <a:gd name="connsiteY1-276" fmla="*/ 7496599 h 7496616"/>
              <a:gd name="connsiteX2-277" fmla="*/ 4850 w 8642989"/>
              <a:gd name="connsiteY2-278" fmla="*/ 4195184 h 7496616"/>
              <a:gd name="connsiteX3-279" fmla="*/ 0 w 8642989"/>
              <a:gd name="connsiteY3-280" fmla="*/ 73690 h 7496616"/>
              <a:gd name="connsiteX4-281" fmla="*/ 5969903 w 8642989"/>
              <a:gd name="connsiteY4-282" fmla="*/ 0 h 7496616"/>
              <a:gd name="connsiteX5-283" fmla="*/ 8642989 w 8642989"/>
              <a:gd name="connsiteY5-284" fmla="*/ 1869224 h 74966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642989" h="7496616">
                <a:moveTo>
                  <a:pt x="8642989" y="1869224"/>
                </a:moveTo>
                <a:cubicBezTo>
                  <a:pt x="8605284" y="1925363"/>
                  <a:pt x="4765320" y="7508106"/>
                  <a:pt x="4732341" y="7496599"/>
                </a:cubicBezTo>
                <a:lnTo>
                  <a:pt x="4850" y="4195184"/>
                </a:lnTo>
                <a:cubicBezTo>
                  <a:pt x="3233" y="2821353"/>
                  <a:pt x="1617" y="1447521"/>
                  <a:pt x="0" y="73690"/>
                </a:cubicBezTo>
                <a:lnTo>
                  <a:pt x="5969903" y="0"/>
                </a:lnTo>
                <a:lnTo>
                  <a:pt x="8642989" y="1869224"/>
                </a:lnTo>
                <a:close/>
              </a:path>
            </a:pathLst>
          </a:custGeom>
          <a:solidFill>
            <a:schemeClr val="bg1"/>
          </a:solidFill>
          <a:ln>
            <a:noFill/>
          </a:ln>
          <a:effectLst>
            <a:outerShdw blurRad="215900" dist="635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 name="文本框 2"/>
          <p:cNvSpPr txBox="1"/>
          <p:nvPr/>
        </p:nvSpPr>
        <p:spPr>
          <a:xfrm>
            <a:off x="1992346" y="2982724"/>
            <a:ext cx="1899046" cy="892552"/>
          </a:xfrm>
          <a:prstGeom prst="rect">
            <a:avLst/>
          </a:prstGeom>
          <a:noFill/>
        </p:spPr>
        <p:txBody>
          <a:bodyPr wrap="none" rtlCol="0">
            <a:spAutoFit/>
            <a:scene3d>
              <a:camera prst="orthographicFront"/>
              <a:lightRig rig="threePt" dir="t"/>
            </a:scene3d>
            <a:sp3d contourW="12700"/>
          </a:bodyPr>
          <a:lstStyle/>
          <a:p>
            <a:pPr algn="r" fontAlgn="auto">
              <a:spcBef>
                <a:spcPts val="0"/>
              </a:spcBef>
              <a:spcAft>
                <a:spcPts val="0"/>
              </a:spcAft>
              <a:defRPr/>
            </a:pPr>
            <a:r>
              <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PART 01</a:t>
            </a:r>
            <a:endPar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r" fontAlgn="auto">
              <a:spcBef>
                <a:spcPts val="0"/>
              </a:spcBef>
              <a:spcAft>
                <a:spcPts val="0"/>
              </a:spcAft>
              <a:defRPr/>
            </a:pPr>
            <a:r>
              <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项目分析</a:t>
            </a:r>
            <a:endPar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4" name="组合 3"/>
          <p:cNvGrpSpPr/>
          <p:nvPr/>
        </p:nvGrpSpPr>
        <p:grpSpPr>
          <a:xfrm>
            <a:off x="6136804" y="3309716"/>
            <a:ext cx="4711724" cy="932406"/>
            <a:chOff x="3365500" y="429281"/>
            <a:chExt cx="4711724" cy="932406"/>
          </a:xfrm>
        </p:grpSpPr>
        <p:sp>
          <p:nvSpPr>
            <p:cNvPr id="5" name="文本框 4"/>
            <p:cNvSpPr txBox="1"/>
            <p:nvPr/>
          </p:nvSpPr>
          <p:spPr>
            <a:xfrm>
              <a:off x="3365500" y="429281"/>
              <a:ext cx="2236510" cy="707886"/>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defRPr/>
              </a:pPr>
              <a:r>
                <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项目分析</a:t>
              </a:r>
              <a:endPar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6" name="文本框 5"/>
            <p:cNvSpPr txBox="1"/>
            <p:nvPr/>
          </p:nvSpPr>
          <p:spPr>
            <a:xfrm>
              <a:off x="3365500" y="993387"/>
              <a:ext cx="4711724" cy="368300"/>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zh-CN" altLang="en-US"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分析问题，寻求解决方案</a:t>
              </a:r>
              <a:endParaRPr lang="zh-CN" altLang="en-US"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 name="文本框 1"/>
          <p:cNvSpPr txBox="1"/>
          <p:nvPr/>
        </p:nvSpPr>
        <p:spPr>
          <a:xfrm>
            <a:off x="6138392" y="2982724"/>
            <a:ext cx="1901824" cy="400110"/>
          </a:xfrm>
          <a:prstGeom prst="rect">
            <a:avLst/>
          </a:prstGeom>
          <a:noFill/>
        </p:spPr>
        <p:txBody>
          <a:bodyPr wrap="square" rtlCol="0">
            <a:spAutoFit/>
          </a:bodyPr>
          <a:lstStyle/>
          <a:p>
            <a:r>
              <a:rPr lang="en-US" altLang="zh-CN" sz="2000" b="1" i="1" dirty="0">
                <a:solidFill>
                  <a:srgbClr val="00B0F0"/>
                </a:solidFill>
              </a:rPr>
              <a:t>Project analysis</a:t>
            </a:r>
            <a:endParaRPr lang="zh-CN" altLang="en-US" sz="2000" b="1" i="1" dirty="0">
              <a:solidFill>
                <a:srgbClr val="00B0F0"/>
              </a:solidFill>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strVal val="#ppt_w+.3"/>
                                          </p:val>
                                        </p:tav>
                                        <p:tav tm="100000">
                                          <p:val>
                                            <p:strVal val="#ppt_w"/>
                                          </p:val>
                                        </p:tav>
                                      </p:tavLst>
                                    </p:anim>
                                    <p:anim calcmode="lin" valueType="num">
                                      <p:cBhvr>
                                        <p:cTn id="8" dur="1000" fill="hold"/>
                                        <p:tgtEl>
                                          <p:spTgt spid="48"/>
                                        </p:tgtEl>
                                        <p:attrNameLst>
                                          <p:attrName>ppt_h</p:attrName>
                                        </p:attrNameLst>
                                      </p:cBhvr>
                                      <p:tavLst>
                                        <p:tav tm="0">
                                          <p:val>
                                            <p:strVal val="#ppt_h"/>
                                          </p:val>
                                        </p:tav>
                                        <p:tav tm="100000">
                                          <p:val>
                                            <p:strVal val="#ppt_h"/>
                                          </p:val>
                                        </p:tav>
                                      </p:tavLst>
                                    </p:anim>
                                    <p:animEffect transition="in" filter="fade">
                                      <p:cBhvr>
                                        <p:cTn id="9" dur="1000"/>
                                        <p:tgtEl>
                                          <p:spTgt spid="4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randombar(horizontal)">
                                      <p:cBhvr>
                                        <p:cTn id="15" dur="500"/>
                                        <p:tgtEl>
                                          <p:spTgt spid="46"/>
                                        </p:tgtEl>
                                      </p:cBhvr>
                                    </p:animEffect>
                                  </p:childTnLst>
                                </p:cTn>
                              </p:par>
                              <p:par>
                                <p:cTn id="16" presetID="2" presetClass="entr" presetSubtype="8" fill="hold" grpId="0" nodeType="withEffect">
                                  <p:stCondLst>
                                    <p:cond delay="25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0-#ppt_w/2"/>
                                          </p:val>
                                        </p:tav>
                                        <p:tav tm="100000">
                                          <p:val>
                                            <p:strVal val="#ppt_x"/>
                                          </p:val>
                                        </p:tav>
                                      </p:tavLst>
                                    </p:anim>
                                    <p:anim calcmode="lin" valueType="num">
                                      <p:cBhvr additive="base">
                                        <p:cTn id="19" dur="500" fill="hold"/>
                                        <p:tgtEl>
                                          <p:spTgt spid="45"/>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5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bldLvl="0" animBg="1"/>
      <p:bldP spid="46" grpId="0" animBg="1"/>
      <p:bldP spid="45" grpId="0" animBg="1"/>
      <p:bldP spid="9" grpId="0" animBg="1"/>
      <p:bldP spid="44" grpId="0" animBg="1"/>
      <p:bldP spid="3"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MH_Other_1"/>
          <p:cNvSpPr>
            <a:spLocks noChangeArrowheads="1"/>
          </p:cNvSpPr>
          <p:nvPr>
            <p:custDataLst>
              <p:tags r:id="rId1"/>
            </p:custDataLst>
          </p:nvPr>
        </p:nvSpPr>
        <p:spPr bwMode="auto">
          <a:xfrm rot="2053012">
            <a:off x="2098730" y="1650764"/>
            <a:ext cx="4445000" cy="4370388"/>
          </a:xfrm>
          <a:prstGeom prst="ellipse">
            <a:avLst/>
          </a:prstGeom>
          <a:noFill/>
          <a:ln w="12700" cmpd="sng">
            <a:solidFill>
              <a:srgbClr val="E8E8E8"/>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0" name="MH_Other_2"/>
          <p:cNvSpPr>
            <a:spLocks noChangeArrowheads="1"/>
          </p:cNvSpPr>
          <p:nvPr>
            <p:custDataLst>
              <p:tags r:id="rId2"/>
            </p:custDataLst>
          </p:nvPr>
        </p:nvSpPr>
        <p:spPr bwMode="auto">
          <a:xfrm rot="2053012">
            <a:off x="1308155" y="2890602"/>
            <a:ext cx="2692400" cy="2692400"/>
          </a:xfrm>
          <a:prstGeom prst="ellipse">
            <a:avLst/>
          </a:prstGeom>
          <a:noFill/>
          <a:ln w="12700" cmpd="sng">
            <a:solidFill>
              <a:srgbClr val="E8E8E8"/>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1" name="MH_Other_3"/>
          <p:cNvSpPr>
            <a:spLocks noChangeArrowheads="1"/>
          </p:cNvSpPr>
          <p:nvPr>
            <p:custDataLst>
              <p:tags r:id="rId3"/>
            </p:custDataLst>
          </p:nvPr>
        </p:nvSpPr>
        <p:spPr bwMode="auto">
          <a:xfrm rot="2053012">
            <a:off x="2087617" y="2085739"/>
            <a:ext cx="3511550" cy="3511550"/>
          </a:xfrm>
          <a:prstGeom prst="ellipse">
            <a:avLst/>
          </a:prstGeom>
          <a:noFill/>
          <a:ln w="12700" cmpd="sng">
            <a:solidFill>
              <a:srgbClr val="D9D9D9"/>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2" name="MH_Other_4"/>
          <p:cNvSpPr>
            <a:spLocks noChangeArrowheads="1"/>
          </p:cNvSpPr>
          <p:nvPr>
            <p:custDataLst>
              <p:tags r:id="rId4"/>
            </p:custDataLst>
          </p:nvPr>
        </p:nvSpPr>
        <p:spPr bwMode="auto">
          <a:xfrm rot="2053012">
            <a:off x="6407102" y="3452514"/>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3" name="MH_Other_5"/>
          <p:cNvSpPr>
            <a:spLocks noChangeArrowheads="1"/>
          </p:cNvSpPr>
          <p:nvPr>
            <p:custDataLst>
              <p:tags r:id="rId5"/>
            </p:custDataLst>
          </p:nvPr>
        </p:nvSpPr>
        <p:spPr bwMode="auto">
          <a:xfrm rot="2053012">
            <a:off x="6056265" y="498603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487B78"/>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34" name="组合 33"/>
          <p:cNvGrpSpPr/>
          <p:nvPr/>
        </p:nvGrpSpPr>
        <p:grpSpPr>
          <a:xfrm>
            <a:off x="6975081" y="2820213"/>
            <a:ext cx="3811587" cy="2232754"/>
            <a:chOff x="874712" y="3325188"/>
            <a:chExt cx="3811587" cy="2232754"/>
          </a:xfrm>
        </p:grpSpPr>
        <p:sp>
          <p:nvSpPr>
            <p:cNvPr id="35" name="矩形 34"/>
            <p:cNvSpPr/>
            <p:nvPr/>
          </p:nvSpPr>
          <p:spPr>
            <a:xfrm>
              <a:off x="874712" y="3677812"/>
              <a:ext cx="3811587" cy="188013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众所周知，燕山大学地府辽阔，具有东西两个校区，其中，各个建筑物的分布更是十分令人头痛。每次去一个自己不熟悉的教学楼都得绕路走很久，十分浪费时间</a:t>
              </a:r>
              <a:endParaRPr lang="en-US" altLang="zh-CN"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r>
                <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因此，我们组要做的就是一个燕山大学的地图导航，帮助众多学子解决此类问题</a:t>
              </a:r>
              <a:endParaRPr lang="en-US" altLang="zh-CN"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just">
                <a:lnSpc>
                  <a:spcPct val="120000"/>
                </a:lnSpc>
              </a:pP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6" name="矩形 35"/>
            <p:cNvSpPr/>
            <p:nvPr/>
          </p:nvSpPr>
          <p:spPr>
            <a:xfrm>
              <a:off x="874713" y="3325188"/>
              <a:ext cx="2241974" cy="410882"/>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燕山大学</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6" name="组合 15"/>
          <p:cNvGrpSpPr/>
          <p:nvPr/>
        </p:nvGrpSpPr>
        <p:grpSpPr>
          <a:xfrm>
            <a:off x="1350149" y="407520"/>
            <a:ext cx="5603270" cy="1036149"/>
            <a:chOff x="3320581" y="694122"/>
            <a:chExt cx="5603270" cy="1036149"/>
          </a:xfrm>
        </p:grpSpPr>
        <p:sp>
          <p:nvSpPr>
            <p:cNvPr id="17" name="文本框 16"/>
            <p:cNvSpPr txBox="1"/>
            <p:nvPr/>
          </p:nvSpPr>
          <p:spPr>
            <a:xfrm>
              <a:off x="3320581" y="694122"/>
              <a:ext cx="1826141" cy="584775"/>
            </a:xfrm>
            <a:prstGeom prst="rect">
              <a:avLst/>
            </a:prstGeom>
            <a:noFill/>
          </p:spPr>
          <p:txBody>
            <a:bodyPr wrap="none" rtlCol="0">
              <a:spAutoFit/>
            </a:bodyPr>
            <a:lstStyle/>
            <a:p>
              <a:pPr fontAlgn="auto">
                <a:spcBef>
                  <a:spcPts val="0"/>
                </a:spcBef>
                <a:spcAft>
                  <a:spcPts val="0"/>
                </a:spcAft>
              </a:pPr>
              <a:r>
                <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项目分析</a:t>
              </a:r>
              <a:endPar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文本框 17"/>
            <p:cNvSpPr txBox="1"/>
            <p:nvPr/>
          </p:nvSpPr>
          <p:spPr>
            <a:xfrm>
              <a:off x="3320581" y="1203973"/>
              <a:ext cx="5603270" cy="526298"/>
            </a:xfrm>
            <a:prstGeom prst="rect">
              <a:avLst/>
            </a:prstGeom>
            <a:noFill/>
          </p:spPr>
          <p:txBody>
            <a:bodyPr wrap="square" rtlCol="0">
              <a:spAutoFit/>
            </a:bodyPr>
            <a:lstStyle/>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9" name="组合 18"/>
          <p:cNvGrpSpPr/>
          <p:nvPr/>
        </p:nvGrpSpPr>
        <p:grpSpPr>
          <a:xfrm>
            <a:off x="551384" y="548004"/>
            <a:ext cx="537440" cy="537440"/>
            <a:chOff x="1126772" y="548004"/>
            <a:chExt cx="537440" cy="537440"/>
          </a:xfrm>
          <a:solidFill>
            <a:schemeClr val="accent2">
              <a:lumMod val="60000"/>
              <a:lumOff val="40000"/>
            </a:schemeClr>
          </a:solidFill>
        </p:grpSpPr>
        <p:sp>
          <p:nvSpPr>
            <p:cNvPr id="20" name="Shape 644"/>
            <p:cNvSpPr/>
            <p:nvPr/>
          </p:nvSpPr>
          <p:spPr>
            <a:xfrm rot="8100000" flipH="1">
              <a:off x="1126772" y="548004"/>
              <a:ext cx="537440" cy="537440"/>
            </a:xfrm>
            <a:prstGeom prst="roundRect">
              <a:avLst>
                <a:gd name="adj" fmla="val 25760"/>
              </a:avLst>
            </a:prstGeom>
            <a:grp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矩形 20"/>
            <p:cNvSpPr>
              <a:spLocks noChangeArrowheads="1"/>
            </p:cNvSpPr>
            <p:nvPr/>
          </p:nvSpPr>
          <p:spPr bwMode="auto">
            <a:xfrm>
              <a:off x="1240555" y="601280"/>
              <a:ext cx="309873" cy="430530"/>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2855" y="1491464"/>
            <a:ext cx="6116426" cy="4587320"/>
          </a:xfrm>
          <a:prstGeom prst="rect">
            <a:avLst/>
          </a:prstGeom>
        </p:spPr>
      </p:pic>
    </p:spTree>
    <p:custDataLst>
      <p:tags r:id="rId7"/>
    </p:custData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ppt_w</p:attrName>
                                        </p:attrNameLst>
                                      </p:cBhvr>
                                      <p:tavLst>
                                        <p:tav tm="0">
                                          <p:val>
                                            <p:fltVal val="0"/>
                                          </p:val>
                                        </p:tav>
                                        <p:tav tm="100000">
                                          <p:val>
                                            <p:strVal val="#ppt_w"/>
                                          </p:val>
                                        </p:tav>
                                      </p:tavLst>
                                    </p:anim>
                                    <p:anim calcmode="lin" valueType="num">
                                      <p:cBhvr>
                                        <p:cTn id="23" dur="500" fill="hold"/>
                                        <p:tgtEl>
                                          <p:spTgt spid="33"/>
                                        </p:tgtEl>
                                        <p:attrNameLst>
                                          <p:attrName>ppt_h</p:attrName>
                                        </p:attrNameLst>
                                      </p:cBhvr>
                                      <p:tavLst>
                                        <p:tav tm="0">
                                          <p:val>
                                            <p:fltVal val="0"/>
                                          </p:val>
                                        </p:tav>
                                        <p:tav tm="100000">
                                          <p:val>
                                            <p:strVal val="#ppt_h"/>
                                          </p:val>
                                        </p:tav>
                                      </p:tavLst>
                                    </p:anim>
                                    <p:animEffect transition="in" filter="fade">
                                      <p:cBhvr>
                                        <p:cTn id="24" dur="500"/>
                                        <p:tgtEl>
                                          <p:spTgt spid="3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p:cTn id="27" dur="500" fill="hold"/>
                                        <p:tgtEl>
                                          <p:spTgt spid="29"/>
                                        </p:tgtEl>
                                        <p:attrNameLst>
                                          <p:attrName>ppt_w</p:attrName>
                                        </p:attrNameLst>
                                      </p:cBhvr>
                                      <p:tavLst>
                                        <p:tav tm="0">
                                          <p:val>
                                            <p:fltVal val="0"/>
                                          </p:val>
                                        </p:tav>
                                        <p:tav tm="100000">
                                          <p:val>
                                            <p:strVal val="#ppt_w"/>
                                          </p:val>
                                        </p:tav>
                                      </p:tavLst>
                                    </p:anim>
                                    <p:anim calcmode="lin" valueType="num">
                                      <p:cBhvr>
                                        <p:cTn id="28" dur="500" fill="hold"/>
                                        <p:tgtEl>
                                          <p:spTgt spid="29"/>
                                        </p:tgtEl>
                                        <p:attrNameLst>
                                          <p:attrName>ppt_h</p:attrName>
                                        </p:attrNameLst>
                                      </p:cBhvr>
                                      <p:tavLst>
                                        <p:tav tm="0">
                                          <p:val>
                                            <p:fltVal val="0"/>
                                          </p:val>
                                        </p:tav>
                                        <p:tav tm="100000">
                                          <p:val>
                                            <p:strVal val="#ppt_h"/>
                                          </p:val>
                                        </p:tav>
                                      </p:tavLst>
                                    </p:anim>
                                    <p:animEffect transition="in" filter="fade">
                                      <p:cBhvr>
                                        <p:cTn id="29" dur="500"/>
                                        <p:tgtEl>
                                          <p:spTgt spid="29"/>
                                        </p:tgtEl>
                                      </p:cBhvr>
                                    </p:animEffect>
                                  </p:childTnLst>
                                </p:cTn>
                              </p:par>
                            </p:childTnLst>
                          </p:cTn>
                        </p:par>
                        <p:par>
                          <p:cTn id="30" fill="hold">
                            <p:stCondLst>
                              <p:cond delay="500"/>
                            </p:stCondLst>
                            <p:childTnLst>
                              <p:par>
                                <p:cTn id="31" presetID="2" presetClass="entr" presetSubtype="2" fill="hold" nodeType="afterEffect">
                                  <p:stCondLst>
                                    <p:cond delay="0"/>
                                  </p:stCondLst>
                                  <p:childTnLst>
                                    <p:set>
                                      <p:cBhvr>
                                        <p:cTn id="32" dur="1" fill="hold">
                                          <p:stCondLst>
                                            <p:cond delay="0"/>
                                          </p:stCondLst>
                                        </p:cTn>
                                        <p:tgtEl>
                                          <p:spTgt spid="34"/>
                                        </p:tgtEl>
                                        <p:attrNameLst>
                                          <p:attrName>style.visibility</p:attrName>
                                        </p:attrNameLst>
                                      </p:cBhvr>
                                      <p:to>
                                        <p:strVal val="visible"/>
                                      </p:to>
                                    </p:set>
                                    <p:anim calcmode="lin" valueType="num">
                                      <p:cBhvr additive="base">
                                        <p:cTn id="33" dur="500" fill="hold"/>
                                        <p:tgtEl>
                                          <p:spTgt spid="34"/>
                                        </p:tgtEl>
                                        <p:attrNameLst>
                                          <p:attrName>ppt_x</p:attrName>
                                        </p:attrNameLst>
                                      </p:cBhvr>
                                      <p:tavLst>
                                        <p:tav tm="0">
                                          <p:val>
                                            <p:strVal val="1+#ppt_w/2"/>
                                          </p:val>
                                        </p:tav>
                                        <p:tav tm="100000">
                                          <p:val>
                                            <p:strVal val="#ppt_x"/>
                                          </p:val>
                                        </p:tav>
                                      </p:tavLst>
                                    </p:anim>
                                    <p:anim calcmode="lin" valueType="num">
                                      <p:cBhvr additive="base">
                                        <p:cTn id="34"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MH_Other_4"/>
          <p:cNvSpPr>
            <a:spLocks noChangeArrowheads="1"/>
          </p:cNvSpPr>
          <p:nvPr>
            <p:custDataLst>
              <p:tags r:id="rId1"/>
            </p:custDataLst>
          </p:nvPr>
        </p:nvSpPr>
        <p:spPr bwMode="auto">
          <a:xfrm rot="2053012">
            <a:off x="6746827" y="2945149"/>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34" name="组合 33"/>
          <p:cNvGrpSpPr/>
          <p:nvPr/>
        </p:nvGrpSpPr>
        <p:grpSpPr>
          <a:xfrm>
            <a:off x="6975081" y="2820213"/>
            <a:ext cx="3811587" cy="1716908"/>
            <a:chOff x="874712" y="3325188"/>
            <a:chExt cx="3811587" cy="1716908"/>
          </a:xfrm>
        </p:grpSpPr>
        <p:sp>
          <p:nvSpPr>
            <p:cNvPr id="35" name="矩形 34"/>
            <p:cNvSpPr/>
            <p:nvPr/>
          </p:nvSpPr>
          <p:spPr>
            <a:xfrm>
              <a:off x="874712" y="3677812"/>
              <a:ext cx="3811587" cy="1364284"/>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400" dirty="0"/>
                <a:t>用数学语言讲，设</a:t>
              </a:r>
              <a:r>
                <a:rPr lang="en-US" altLang="zh-CN" sz="1400" dirty="0"/>
                <a:t>G</a:t>
              </a:r>
              <a:r>
                <a:rPr lang="zh-CN" altLang="en-US" sz="1400" dirty="0"/>
                <a:t>为图，对图的每一条边</a:t>
              </a:r>
              <a:r>
                <a:rPr lang="en-US" altLang="zh-CN" sz="1400" dirty="0"/>
                <a:t>e</a:t>
              </a:r>
              <a:r>
                <a:rPr lang="zh-CN" altLang="en-US" sz="1400" dirty="0"/>
                <a:t>来说，都对应于一个实数</a:t>
              </a:r>
              <a:r>
                <a:rPr lang="en-US" altLang="zh-CN" sz="1400" dirty="0"/>
                <a:t>W(e)</a:t>
              </a:r>
              <a:r>
                <a:rPr lang="zh-CN" altLang="en-US" sz="1400" dirty="0"/>
                <a:t>（可以通俗的理解为边的“长度”，只是在数学定义中图的权可以为负数），我们把</a:t>
              </a:r>
              <a:r>
                <a:rPr lang="en-US" altLang="zh-CN" sz="1400" dirty="0"/>
                <a:t>W</a:t>
              </a:r>
              <a:r>
                <a:rPr lang="zh-CN" altLang="en-US" sz="1400" dirty="0"/>
                <a:t>（</a:t>
              </a:r>
              <a:r>
                <a:rPr lang="en-US" altLang="zh-CN" sz="1400" dirty="0"/>
                <a:t>e</a:t>
              </a:r>
              <a:r>
                <a:rPr lang="zh-CN" altLang="en-US" sz="1400" dirty="0"/>
                <a:t>）称为</a:t>
              </a:r>
              <a:r>
                <a:rPr lang="en-US" altLang="zh-CN" sz="1400" dirty="0"/>
                <a:t>e</a:t>
              </a:r>
              <a:r>
                <a:rPr lang="zh-CN" altLang="en-US" sz="1400" dirty="0"/>
                <a:t>的“权”。把这样的图</a:t>
              </a:r>
              <a:r>
                <a:rPr lang="en-US" altLang="zh-CN" sz="1400" dirty="0"/>
                <a:t>G</a:t>
              </a:r>
              <a:r>
                <a:rPr lang="zh-CN" altLang="en-US" sz="1400" dirty="0"/>
                <a:t>称为“加权图”。</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6" name="矩形 35"/>
            <p:cNvSpPr/>
            <p:nvPr/>
          </p:nvSpPr>
          <p:spPr>
            <a:xfrm>
              <a:off x="874713" y="3325188"/>
              <a:ext cx="2241974" cy="396583"/>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有权无向图</a:t>
              </a:r>
              <a:endParaRPr lang="zh-CN" altLang="en-US"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6" name="组合 15"/>
          <p:cNvGrpSpPr/>
          <p:nvPr/>
        </p:nvGrpSpPr>
        <p:grpSpPr>
          <a:xfrm>
            <a:off x="1350149" y="407520"/>
            <a:ext cx="5603270" cy="1036149"/>
            <a:chOff x="3320581" y="694122"/>
            <a:chExt cx="5603270" cy="1036149"/>
          </a:xfrm>
        </p:grpSpPr>
        <p:sp>
          <p:nvSpPr>
            <p:cNvPr id="17" name="文本框 16"/>
            <p:cNvSpPr txBox="1"/>
            <p:nvPr/>
          </p:nvSpPr>
          <p:spPr>
            <a:xfrm>
              <a:off x="3320581" y="694122"/>
              <a:ext cx="1826141" cy="584775"/>
            </a:xfrm>
            <a:prstGeom prst="rect">
              <a:avLst/>
            </a:prstGeom>
            <a:noFill/>
          </p:spPr>
          <p:txBody>
            <a:bodyPr wrap="none" rtlCol="0">
              <a:spAutoFit/>
            </a:bodyPr>
            <a:lstStyle/>
            <a:p>
              <a:pPr fontAlgn="auto">
                <a:spcBef>
                  <a:spcPts val="0"/>
                </a:spcBef>
                <a:spcAft>
                  <a:spcPts val="0"/>
                </a:spcAft>
              </a:pPr>
              <a:r>
                <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项目分析</a:t>
              </a:r>
              <a:endPar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文本框 17"/>
            <p:cNvSpPr txBox="1"/>
            <p:nvPr/>
          </p:nvSpPr>
          <p:spPr>
            <a:xfrm>
              <a:off x="3320581" y="1203973"/>
              <a:ext cx="5603270" cy="526298"/>
            </a:xfrm>
            <a:prstGeom prst="rect">
              <a:avLst/>
            </a:prstGeom>
            <a:noFill/>
          </p:spPr>
          <p:txBody>
            <a:bodyPr wrap="square" rtlCol="0">
              <a:spAutoFit/>
            </a:bodyPr>
            <a:lstStyle/>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9" name="组合 18"/>
          <p:cNvGrpSpPr/>
          <p:nvPr/>
        </p:nvGrpSpPr>
        <p:grpSpPr>
          <a:xfrm>
            <a:off x="551384" y="548004"/>
            <a:ext cx="537440" cy="537440"/>
            <a:chOff x="1126772" y="548004"/>
            <a:chExt cx="537440" cy="537440"/>
          </a:xfrm>
          <a:solidFill>
            <a:schemeClr val="accent2">
              <a:lumMod val="60000"/>
              <a:lumOff val="40000"/>
            </a:schemeClr>
          </a:solidFill>
        </p:grpSpPr>
        <p:sp>
          <p:nvSpPr>
            <p:cNvPr id="20" name="Shape 644"/>
            <p:cNvSpPr/>
            <p:nvPr/>
          </p:nvSpPr>
          <p:spPr>
            <a:xfrm rot="8100000" flipH="1">
              <a:off x="1126772" y="548004"/>
              <a:ext cx="537440" cy="537440"/>
            </a:xfrm>
            <a:prstGeom prst="roundRect">
              <a:avLst>
                <a:gd name="adj" fmla="val 25760"/>
              </a:avLst>
            </a:prstGeom>
            <a:grp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矩形 20"/>
            <p:cNvSpPr>
              <a:spLocks noChangeArrowheads="1"/>
            </p:cNvSpPr>
            <p:nvPr/>
          </p:nvSpPr>
          <p:spPr bwMode="auto">
            <a:xfrm>
              <a:off x="1240555" y="601280"/>
              <a:ext cx="309873" cy="430530"/>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040" y="2369079"/>
            <a:ext cx="4762500" cy="297180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0" nodeType="withEffect">
                                  <p:stCondLst>
                                    <p:cond delay="0"/>
                                  </p:stCondLst>
                                  <p:childTnLst>
                                    <p:animEffect transition="out" filter="fade">
                                      <p:cBhvr>
                                        <p:cTn id="6" dur="1000"/>
                                        <p:tgtEl>
                                          <p:spTgt spid="32"/>
                                        </p:tgtEl>
                                      </p:cBhvr>
                                    </p:animEffect>
                                    <p:anim calcmode="lin" valueType="num">
                                      <p:cBhvr>
                                        <p:cTn id="7" dur="1000"/>
                                        <p:tgtEl>
                                          <p:spTgt spid="32"/>
                                        </p:tgtEl>
                                        <p:attrNameLst>
                                          <p:attrName>ppt_x</p:attrName>
                                        </p:attrNameLst>
                                      </p:cBhvr>
                                      <p:tavLst>
                                        <p:tav tm="0">
                                          <p:val>
                                            <p:strVal val="ppt_x"/>
                                          </p:val>
                                        </p:tav>
                                        <p:tav tm="100000">
                                          <p:val>
                                            <p:strVal val="ppt_x"/>
                                          </p:val>
                                        </p:tav>
                                      </p:tavLst>
                                    </p:anim>
                                    <p:anim calcmode="lin" valueType="num">
                                      <p:cBhvr>
                                        <p:cTn id="8" dur="1000"/>
                                        <p:tgtEl>
                                          <p:spTgt spid="32"/>
                                        </p:tgtEl>
                                        <p:attrNameLst>
                                          <p:attrName>ppt_y</p:attrName>
                                        </p:attrNameLst>
                                      </p:cBhvr>
                                      <p:tavLst>
                                        <p:tav tm="0">
                                          <p:val>
                                            <p:strVal val="ppt_y"/>
                                          </p:val>
                                        </p:tav>
                                        <p:tav tm="100000">
                                          <p:val>
                                            <p:strVal val="ppt_y+.1"/>
                                          </p:val>
                                        </p:tav>
                                      </p:tavLst>
                                    </p:anim>
                                    <p:set>
                                      <p:cBhvr>
                                        <p:cTn id="9" dur="1" fill="hold">
                                          <p:stCondLst>
                                            <p:cond delay="999"/>
                                          </p:stCondLst>
                                        </p:cTn>
                                        <p:tgtEl>
                                          <p:spTgt spid="32"/>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34"/>
                                        </p:tgtEl>
                                      </p:cBhvr>
                                    </p:animEffect>
                                    <p:anim calcmode="lin" valueType="num">
                                      <p:cBhvr>
                                        <p:cTn id="12" dur="1000"/>
                                        <p:tgtEl>
                                          <p:spTgt spid="34"/>
                                        </p:tgtEl>
                                        <p:attrNameLst>
                                          <p:attrName>ppt_x</p:attrName>
                                        </p:attrNameLst>
                                      </p:cBhvr>
                                      <p:tavLst>
                                        <p:tav tm="0">
                                          <p:val>
                                            <p:strVal val="ppt_x"/>
                                          </p:val>
                                        </p:tav>
                                        <p:tav tm="100000">
                                          <p:val>
                                            <p:strVal val="ppt_x"/>
                                          </p:val>
                                        </p:tav>
                                      </p:tavLst>
                                    </p:anim>
                                    <p:anim calcmode="lin" valueType="num">
                                      <p:cBhvr>
                                        <p:cTn id="13" dur="1000"/>
                                        <p:tgtEl>
                                          <p:spTgt spid="34"/>
                                        </p:tgtEl>
                                        <p:attrNameLst>
                                          <p:attrName>ppt_y</p:attrName>
                                        </p:attrNameLst>
                                      </p:cBhvr>
                                      <p:tavLst>
                                        <p:tav tm="0">
                                          <p:val>
                                            <p:strVal val="ppt_y"/>
                                          </p:val>
                                        </p:tav>
                                        <p:tav tm="100000">
                                          <p:val>
                                            <p:strVal val="ppt_y+.1"/>
                                          </p:val>
                                        </p:tav>
                                      </p:tavLst>
                                    </p:anim>
                                    <p:set>
                                      <p:cBhvr>
                                        <p:cTn id="14" dur="1" fill="hold">
                                          <p:stCondLst>
                                            <p:cond delay="9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MH_Other_4"/>
          <p:cNvSpPr>
            <a:spLocks noChangeArrowheads="1"/>
          </p:cNvSpPr>
          <p:nvPr>
            <p:custDataLst>
              <p:tags r:id="rId1"/>
            </p:custDataLst>
          </p:nvPr>
        </p:nvSpPr>
        <p:spPr bwMode="auto">
          <a:xfrm rot="2053012">
            <a:off x="868632" y="1547514"/>
            <a:ext cx="190800" cy="190500"/>
          </a:xfrm>
          <a:prstGeom prst="ellipse">
            <a:avLst/>
          </a:prstGeom>
          <a:solidFill>
            <a:schemeClr val="accent1">
              <a:lumMod val="75000"/>
            </a:schemeClr>
          </a:solidFill>
          <a:ln>
            <a:noFill/>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endParaRPr lang="zh-CN" altLang="en-US">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34" name="组合 33"/>
          <p:cNvGrpSpPr/>
          <p:nvPr/>
        </p:nvGrpSpPr>
        <p:grpSpPr>
          <a:xfrm>
            <a:off x="1200150" y="1431290"/>
            <a:ext cx="7892415" cy="1733082"/>
            <a:chOff x="874712" y="3325188"/>
            <a:chExt cx="3811587" cy="1464165"/>
          </a:xfrm>
        </p:grpSpPr>
        <p:sp>
          <p:nvSpPr>
            <p:cNvPr id="35" name="矩形 34"/>
            <p:cNvSpPr/>
            <p:nvPr/>
          </p:nvSpPr>
          <p:spPr>
            <a:xfrm>
              <a:off x="874712" y="3870382"/>
              <a:ext cx="3811587" cy="918971"/>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18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通过把燕山大学各个地点抽象成一个个点，完后各个地点之间的路线抽象成一条条边，各个地点的距离抽象为边的权值，通过设计的算法找到两点之间的最短路径，从而找到两个地点之间最方便，最短的路线，实现导航功能。</a:t>
              </a:r>
              <a:endParaRPr lang="zh-CN" altLang="en-US" sz="18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6" name="矩形 35"/>
            <p:cNvSpPr/>
            <p:nvPr/>
          </p:nvSpPr>
          <p:spPr>
            <a:xfrm>
              <a:off x="874712" y="3325188"/>
              <a:ext cx="3336925" cy="451170"/>
            </a:xfrm>
            <a:prstGeom prst="rect">
              <a:avLst/>
            </a:prstGeom>
          </p:spPr>
          <p:txBody>
            <a:bodyPr wrap="square">
              <a:spAutoFit/>
              <a:scene3d>
                <a:camera prst="orthographicFront"/>
                <a:lightRig rig="threePt" dir="t"/>
              </a:scene3d>
              <a:sp3d contourW="12700"/>
            </a:bodyPr>
            <a:lstStyle/>
            <a:p>
              <a:pPr algn="just">
                <a:lnSpc>
                  <a:spcPct val="120000"/>
                </a:lnSpc>
              </a:pPr>
              <a:r>
                <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实际地图</a:t>
              </a:r>
              <a:r>
                <a:rPr lang="en-US" altLang="zh-CN"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&lt;</a:t>
              </a:r>
              <a:r>
                <a:rPr lang="en-US" altLang="zh-CN"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-------&gt;</a:t>
              </a:r>
              <a:r>
                <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有权无向图</a:t>
              </a:r>
              <a:endPar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6" name="组合 15"/>
          <p:cNvGrpSpPr/>
          <p:nvPr/>
        </p:nvGrpSpPr>
        <p:grpSpPr>
          <a:xfrm>
            <a:off x="1350149" y="407520"/>
            <a:ext cx="5603270" cy="1036149"/>
            <a:chOff x="3320581" y="694122"/>
            <a:chExt cx="5603270" cy="1036149"/>
          </a:xfrm>
        </p:grpSpPr>
        <p:sp>
          <p:nvSpPr>
            <p:cNvPr id="17" name="文本框 16"/>
            <p:cNvSpPr txBox="1"/>
            <p:nvPr/>
          </p:nvSpPr>
          <p:spPr>
            <a:xfrm>
              <a:off x="3320581" y="694122"/>
              <a:ext cx="1826141" cy="584775"/>
            </a:xfrm>
            <a:prstGeom prst="rect">
              <a:avLst/>
            </a:prstGeom>
            <a:noFill/>
          </p:spPr>
          <p:txBody>
            <a:bodyPr wrap="none" rtlCol="0">
              <a:spAutoFit/>
            </a:bodyPr>
            <a:lstStyle/>
            <a:p>
              <a:pPr fontAlgn="auto">
                <a:spcBef>
                  <a:spcPts val="0"/>
                </a:spcBef>
                <a:spcAft>
                  <a:spcPts val="0"/>
                </a:spcAft>
              </a:pPr>
              <a:r>
                <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项目分析</a:t>
              </a:r>
              <a:endPar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文本框 17"/>
            <p:cNvSpPr txBox="1"/>
            <p:nvPr/>
          </p:nvSpPr>
          <p:spPr>
            <a:xfrm>
              <a:off x="3320581" y="1203973"/>
              <a:ext cx="5603270" cy="526298"/>
            </a:xfrm>
            <a:prstGeom prst="rect">
              <a:avLst/>
            </a:prstGeom>
            <a:noFill/>
          </p:spPr>
          <p:txBody>
            <a:bodyPr wrap="square" rtlCol="0">
              <a:spAutoFit/>
            </a:bodyPr>
            <a:lstStyle/>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19" name="组合 18"/>
          <p:cNvGrpSpPr/>
          <p:nvPr/>
        </p:nvGrpSpPr>
        <p:grpSpPr>
          <a:xfrm>
            <a:off x="551384" y="548004"/>
            <a:ext cx="537440" cy="537440"/>
            <a:chOff x="1126772" y="548004"/>
            <a:chExt cx="537440" cy="537440"/>
          </a:xfrm>
          <a:solidFill>
            <a:schemeClr val="accent2">
              <a:lumMod val="60000"/>
              <a:lumOff val="40000"/>
            </a:schemeClr>
          </a:solidFill>
        </p:grpSpPr>
        <p:sp>
          <p:nvSpPr>
            <p:cNvPr id="20" name="Shape 644"/>
            <p:cNvSpPr/>
            <p:nvPr/>
          </p:nvSpPr>
          <p:spPr>
            <a:xfrm rot="8100000" flipH="1">
              <a:off x="1126772" y="548004"/>
              <a:ext cx="537440" cy="537440"/>
            </a:xfrm>
            <a:prstGeom prst="roundRect">
              <a:avLst>
                <a:gd name="adj" fmla="val 25760"/>
              </a:avLst>
            </a:prstGeom>
            <a:grp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矩形 20"/>
            <p:cNvSpPr>
              <a:spLocks noChangeArrowheads="1"/>
            </p:cNvSpPr>
            <p:nvPr/>
          </p:nvSpPr>
          <p:spPr bwMode="auto">
            <a:xfrm>
              <a:off x="1240555" y="601280"/>
              <a:ext cx="309873" cy="430530"/>
            </a:xfrm>
            <a:prstGeom prst="rect">
              <a:avLst/>
            </a:prstGeom>
            <a:grpFill/>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pic>
        <p:nvPicPr>
          <p:cNvPr id="2" name="图片 1"/>
          <p:cNvPicPr>
            <a:picLocks noChangeAspect="1"/>
          </p:cNvPicPr>
          <p:nvPr/>
        </p:nvPicPr>
        <p:blipFill>
          <a:blip r:embed="rId2"/>
          <a:stretch>
            <a:fillRect/>
          </a:stretch>
        </p:blipFill>
        <p:spPr>
          <a:xfrm>
            <a:off x="7095490" y="3743960"/>
            <a:ext cx="4107180" cy="2453640"/>
          </a:xfrm>
          <a:prstGeom prst="rect">
            <a:avLst/>
          </a:prstGeom>
        </p:spPr>
      </p:pic>
      <p:pic>
        <p:nvPicPr>
          <p:cNvPr id="3" name="图片 2"/>
          <p:cNvPicPr>
            <a:picLocks noChangeAspect="1"/>
          </p:cNvPicPr>
          <p:nvPr/>
        </p:nvPicPr>
        <p:blipFill>
          <a:blip r:embed="rId3"/>
          <a:stretch>
            <a:fillRect/>
          </a:stretch>
        </p:blipFill>
        <p:spPr>
          <a:xfrm>
            <a:off x="831850" y="3374390"/>
            <a:ext cx="4419600" cy="3192780"/>
          </a:xfrm>
          <a:prstGeom prst="rect">
            <a:avLst/>
          </a:prstGeom>
        </p:spPr>
      </p:pic>
    </p:spTree>
    <p:custDataLst>
      <p:tags r:id="rId4"/>
    </p:custDataLst>
  </p:cSld>
  <p:clrMapOvr>
    <a:masterClrMapping/>
  </p:clrMapOvr>
  <mc:AlternateContent xmlns:mc="http://schemas.openxmlformats.org/markup-compatibility/2006">
    <mc:Choice xmlns:p14="http://schemas.microsoft.com/office/powerpoint/2010/main" Requires="p14">
      <p:transition p14:dur="10" advClick="0" advTm="0"/>
    </mc:Choice>
    <mc:Fallback>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xit" presetSubtype="0" fill="hold" grpId="0" nodeType="withEffect">
                                  <p:stCondLst>
                                    <p:cond delay="0"/>
                                  </p:stCondLst>
                                  <p:childTnLst>
                                    <p:animEffect transition="out" filter="fade">
                                      <p:cBhvr>
                                        <p:cTn id="6" dur="1000"/>
                                        <p:tgtEl>
                                          <p:spTgt spid="32"/>
                                        </p:tgtEl>
                                      </p:cBhvr>
                                    </p:animEffect>
                                    <p:anim calcmode="lin" valueType="num">
                                      <p:cBhvr>
                                        <p:cTn id="7" dur="1000"/>
                                        <p:tgtEl>
                                          <p:spTgt spid="32"/>
                                        </p:tgtEl>
                                        <p:attrNameLst>
                                          <p:attrName>ppt_x</p:attrName>
                                        </p:attrNameLst>
                                      </p:cBhvr>
                                      <p:tavLst>
                                        <p:tav tm="0">
                                          <p:val>
                                            <p:strVal val="ppt_x"/>
                                          </p:val>
                                        </p:tav>
                                        <p:tav tm="100000">
                                          <p:val>
                                            <p:strVal val="ppt_x"/>
                                          </p:val>
                                        </p:tav>
                                      </p:tavLst>
                                    </p:anim>
                                    <p:anim calcmode="lin" valueType="num">
                                      <p:cBhvr>
                                        <p:cTn id="8" dur="1000"/>
                                        <p:tgtEl>
                                          <p:spTgt spid="32"/>
                                        </p:tgtEl>
                                        <p:attrNameLst>
                                          <p:attrName>ppt_y</p:attrName>
                                        </p:attrNameLst>
                                      </p:cBhvr>
                                      <p:tavLst>
                                        <p:tav tm="0">
                                          <p:val>
                                            <p:strVal val="ppt_y"/>
                                          </p:val>
                                        </p:tav>
                                        <p:tav tm="100000">
                                          <p:val>
                                            <p:strVal val="ppt_y+.1"/>
                                          </p:val>
                                        </p:tav>
                                      </p:tavLst>
                                    </p:anim>
                                    <p:set>
                                      <p:cBhvr>
                                        <p:cTn id="9" dur="1" fill="hold">
                                          <p:stCondLst>
                                            <p:cond delay="999"/>
                                          </p:stCondLst>
                                        </p:cTn>
                                        <p:tgtEl>
                                          <p:spTgt spid="32"/>
                                        </p:tgtEl>
                                        <p:attrNameLst>
                                          <p:attrName>style.visibility</p:attrName>
                                        </p:attrNameLst>
                                      </p:cBhvr>
                                      <p:to>
                                        <p:strVal val="hidden"/>
                                      </p:to>
                                    </p:set>
                                  </p:childTnLst>
                                </p:cTn>
                              </p:par>
                              <p:par>
                                <p:cTn id="10" presetID="42" presetClass="exit" presetSubtype="0" fill="hold" nodeType="withEffect">
                                  <p:stCondLst>
                                    <p:cond delay="0"/>
                                  </p:stCondLst>
                                  <p:childTnLst>
                                    <p:animEffect transition="out" filter="fade">
                                      <p:cBhvr>
                                        <p:cTn id="11" dur="1000"/>
                                        <p:tgtEl>
                                          <p:spTgt spid="34"/>
                                        </p:tgtEl>
                                      </p:cBhvr>
                                    </p:animEffect>
                                    <p:anim calcmode="lin" valueType="num">
                                      <p:cBhvr>
                                        <p:cTn id="12" dur="1000"/>
                                        <p:tgtEl>
                                          <p:spTgt spid="34"/>
                                        </p:tgtEl>
                                        <p:attrNameLst>
                                          <p:attrName>ppt_x</p:attrName>
                                        </p:attrNameLst>
                                      </p:cBhvr>
                                      <p:tavLst>
                                        <p:tav tm="0">
                                          <p:val>
                                            <p:strVal val="ppt_x"/>
                                          </p:val>
                                        </p:tav>
                                        <p:tav tm="100000">
                                          <p:val>
                                            <p:strVal val="ppt_x"/>
                                          </p:val>
                                        </p:tav>
                                      </p:tavLst>
                                    </p:anim>
                                    <p:anim calcmode="lin" valueType="num">
                                      <p:cBhvr>
                                        <p:cTn id="13" dur="1000"/>
                                        <p:tgtEl>
                                          <p:spTgt spid="34"/>
                                        </p:tgtEl>
                                        <p:attrNameLst>
                                          <p:attrName>ppt_y</p:attrName>
                                        </p:attrNameLst>
                                      </p:cBhvr>
                                      <p:tavLst>
                                        <p:tav tm="0">
                                          <p:val>
                                            <p:strVal val="ppt_y"/>
                                          </p:val>
                                        </p:tav>
                                        <p:tav tm="100000">
                                          <p:val>
                                            <p:strVal val="ppt_y+.1"/>
                                          </p:val>
                                        </p:tav>
                                      </p:tavLst>
                                    </p:anim>
                                    <p:set>
                                      <p:cBhvr>
                                        <p:cTn id="14" dur="1" fill="hold">
                                          <p:stCondLst>
                                            <p:cond delay="9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a:xfrm flipH="1">
            <a:off x="-17165" y="0"/>
            <a:ext cx="12196953" cy="6858000"/>
          </a:xfrm>
          <a:prstGeom prst="rect">
            <a:avLst/>
          </a:prstGeom>
        </p:spPr>
      </p:pic>
      <p:sp>
        <p:nvSpPr>
          <p:cNvPr id="48" name="Freeform 50"/>
          <p:cNvSpPr/>
          <p:nvPr/>
        </p:nvSpPr>
        <p:spPr bwMode="auto">
          <a:xfrm>
            <a:off x="-48584" y="-2980"/>
            <a:ext cx="12192000" cy="6888480"/>
          </a:xfrm>
          <a:custGeom>
            <a:avLst/>
            <a:gdLst>
              <a:gd name="connsiteX0" fmla="*/ 6340 w 6340"/>
              <a:gd name="connsiteY0" fmla="*/ 48 h 9958"/>
              <a:gd name="connsiteX1" fmla="*/ 0 w 6340"/>
              <a:gd name="connsiteY1" fmla="*/ 0 h 9958"/>
              <a:gd name="connsiteX2" fmla="*/ 6340 w 6340"/>
              <a:gd name="connsiteY2" fmla="*/ 9958 h 9958"/>
              <a:gd name="connsiteX3" fmla="*/ 6340 w 6340"/>
              <a:gd name="connsiteY3" fmla="*/ 48 h 9958"/>
            </a:gdLst>
            <a:ahLst/>
            <a:cxnLst>
              <a:cxn ang="0">
                <a:pos x="connsiteX0" y="connsiteY0"/>
              </a:cxn>
              <a:cxn ang="0">
                <a:pos x="connsiteX1" y="connsiteY1"/>
              </a:cxn>
              <a:cxn ang="0">
                <a:pos x="connsiteX2" y="connsiteY2"/>
              </a:cxn>
              <a:cxn ang="0">
                <a:pos x="connsiteX3" y="connsiteY3"/>
              </a:cxn>
            </a:cxnLst>
            <a:rect l="0" t="0" r="r" b="b"/>
            <a:pathLst>
              <a:path w="6340" h="9958">
                <a:moveTo>
                  <a:pt x="6340" y="48"/>
                </a:moveTo>
                <a:lnTo>
                  <a:pt x="0" y="0"/>
                </a:lnTo>
                <a:lnTo>
                  <a:pt x="6340" y="9958"/>
                </a:lnTo>
                <a:lnTo>
                  <a:pt x="6340" y="48"/>
                </a:lnTo>
                <a:close/>
              </a:path>
            </a:pathLst>
          </a:custGeom>
          <a:solidFill>
            <a:schemeClr val="bg1">
              <a:alpha val="40000"/>
            </a:schemeClr>
          </a:solidFill>
          <a:ln>
            <a:noFill/>
          </a:ln>
        </p:spPr>
        <p:txBody>
          <a:bodyPr vert="horz" wrap="square" lIns="91440" tIns="45720" rIns="91440" bIns="45720" numCol="1" anchor="t" anchorCtr="0" compatLnSpc="1"/>
          <a:lstStyle/>
          <a:p>
            <a:pPr fontAlgn="auto">
              <a:spcBef>
                <a:spcPts val="0"/>
              </a:spcBef>
              <a:spcAft>
                <a:spcPts val="0"/>
              </a:spcAft>
            </a:pPr>
            <a:endParaRPr lang="zh-CN" altLang="en-US">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6" name="矩形 24"/>
          <p:cNvSpPr/>
          <p:nvPr/>
        </p:nvSpPr>
        <p:spPr>
          <a:xfrm>
            <a:off x="-29375" y="1901468"/>
            <a:ext cx="10373847" cy="49806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 name="connsiteX0-33" fmla="*/ 8094133 w 8094133"/>
              <a:gd name="connsiteY0-34" fmla="*/ 0 h 4897381"/>
              <a:gd name="connsiteX1-35" fmla="*/ 7959160 w 8094133"/>
              <a:gd name="connsiteY1-36" fmla="*/ 4897381 h 4897381"/>
              <a:gd name="connsiteX2-37" fmla="*/ 0 w 8094133"/>
              <a:gd name="connsiteY2-38" fmla="*/ 4880447 h 4897381"/>
              <a:gd name="connsiteX3-39" fmla="*/ 8094133 w 8094133"/>
              <a:gd name="connsiteY3-40" fmla="*/ 0 h 4897381"/>
            </a:gdLst>
            <a:ahLst/>
            <a:cxnLst>
              <a:cxn ang="0">
                <a:pos x="connsiteX0-1" y="connsiteY0-2"/>
              </a:cxn>
              <a:cxn ang="0">
                <a:pos x="connsiteX1-3" y="connsiteY1-4"/>
              </a:cxn>
              <a:cxn ang="0">
                <a:pos x="connsiteX2-5" y="connsiteY2-6"/>
              </a:cxn>
              <a:cxn ang="0">
                <a:pos x="connsiteX3-7" y="connsiteY3-8"/>
              </a:cxn>
            </a:cxnLst>
            <a:rect l="l" t="t" r="r" b="b"/>
            <a:pathLst>
              <a:path w="8094133" h="4897381">
                <a:moveTo>
                  <a:pt x="8094133" y="0"/>
                </a:moveTo>
                <a:lnTo>
                  <a:pt x="7959160" y="4897381"/>
                </a:lnTo>
                <a:lnTo>
                  <a:pt x="0" y="4880447"/>
                </a:lnTo>
                <a:lnTo>
                  <a:pt x="8094133" y="0"/>
                </a:lnTo>
                <a:close/>
              </a:path>
            </a:pathLst>
          </a:custGeom>
          <a:solidFill>
            <a:schemeClr val="tx1">
              <a:lumMod val="95000"/>
              <a:lumOff val="5000"/>
              <a:alpha val="4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5" name="矩形 24"/>
          <p:cNvSpPr/>
          <p:nvPr/>
        </p:nvSpPr>
        <p:spPr>
          <a:xfrm>
            <a:off x="-20455" y="46459"/>
            <a:ext cx="7823694" cy="6827780"/>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Lst>
            <a:ahLst/>
            <a:cxnLst>
              <a:cxn ang="0">
                <a:pos x="connsiteX0-1" y="connsiteY0-2"/>
              </a:cxn>
              <a:cxn ang="0">
                <a:pos x="connsiteX1-3" y="connsiteY1-4"/>
              </a:cxn>
              <a:cxn ang="0">
                <a:pos x="connsiteX2-5" y="connsiteY2-6"/>
              </a:cxn>
              <a:cxn ang="0">
                <a:pos x="connsiteX3-7" y="connsiteY3-8"/>
              </a:cxn>
            </a:cxnLst>
            <a:rect l="l" t="t" r="r" b="b"/>
            <a:pathLst>
              <a:path w="7823694" h="6827780">
                <a:moveTo>
                  <a:pt x="0" y="0"/>
                </a:moveTo>
                <a:lnTo>
                  <a:pt x="7823694" y="2255780"/>
                </a:lnTo>
                <a:lnTo>
                  <a:pt x="0" y="6827780"/>
                </a:lnTo>
                <a:lnTo>
                  <a:pt x="0" y="0"/>
                </a:lnTo>
                <a:close/>
              </a:path>
            </a:pathLst>
          </a:custGeom>
          <a:solidFill>
            <a:srgbClr val="00B0F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9" name="矩形 24"/>
          <p:cNvSpPr/>
          <p:nvPr/>
        </p:nvSpPr>
        <p:spPr>
          <a:xfrm>
            <a:off x="1" y="1972989"/>
            <a:ext cx="8230094" cy="4880447"/>
          </a:xfrm>
          <a:custGeom>
            <a:avLst/>
            <a:gdLst>
              <a:gd name="connsiteX0" fmla="*/ 0 w 5977961"/>
              <a:gd name="connsiteY0" fmla="*/ 0 h 6827780"/>
              <a:gd name="connsiteX1" fmla="*/ 5977961 w 5977961"/>
              <a:gd name="connsiteY1" fmla="*/ 0 h 6827780"/>
              <a:gd name="connsiteX2" fmla="*/ 5977961 w 5977961"/>
              <a:gd name="connsiteY2" fmla="*/ 6827780 h 6827780"/>
              <a:gd name="connsiteX3" fmla="*/ 0 w 5977961"/>
              <a:gd name="connsiteY3" fmla="*/ 6827780 h 6827780"/>
              <a:gd name="connsiteX4" fmla="*/ 0 w 5977961"/>
              <a:gd name="connsiteY4" fmla="*/ 0 h 6827780"/>
              <a:gd name="connsiteX0-1" fmla="*/ 0 w 5977961"/>
              <a:gd name="connsiteY0-2" fmla="*/ 0 h 6827780"/>
              <a:gd name="connsiteX1-3" fmla="*/ 5977961 w 5977961"/>
              <a:gd name="connsiteY1-4" fmla="*/ 6827780 h 6827780"/>
              <a:gd name="connsiteX2-5" fmla="*/ 0 w 5977961"/>
              <a:gd name="connsiteY2-6" fmla="*/ 6827780 h 6827780"/>
              <a:gd name="connsiteX3-7" fmla="*/ 0 w 5977961"/>
              <a:gd name="connsiteY3-8" fmla="*/ 0 h 6827780"/>
              <a:gd name="connsiteX0-9" fmla="*/ 0 w 7823694"/>
              <a:gd name="connsiteY0-10" fmla="*/ 0 h 6827780"/>
              <a:gd name="connsiteX1-11" fmla="*/ 7823694 w 7823694"/>
              <a:gd name="connsiteY1-12" fmla="*/ 2255780 h 6827780"/>
              <a:gd name="connsiteX2-13" fmla="*/ 0 w 7823694"/>
              <a:gd name="connsiteY2-14" fmla="*/ 6827780 h 6827780"/>
              <a:gd name="connsiteX3-15" fmla="*/ 0 w 7823694"/>
              <a:gd name="connsiteY3-16" fmla="*/ 0 h 6827780"/>
              <a:gd name="connsiteX0-17" fmla="*/ 0 w 8230094"/>
              <a:gd name="connsiteY0-18" fmla="*/ 0 h 6827780"/>
              <a:gd name="connsiteX1-19" fmla="*/ 8230094 w 8230094"/>
              <a:gd name="connsiteY1-20" fmla="*/ 2899247 h 6827780"/>
              <a:gd name="connsiteX2-21" fmla="*/ 0 w 8230094"/>
              <a:gd name="connsiteY2-22" fmla="*/ 6827780 h 6827780"/>
              <a:gd name="connsiteX3-23" fmla="*/ 0 w 8230094"/>
              <a:gd name="connsiteY3-24" fmla="*/ 0 h 6827780"/>
              <a:gd name="connsiteX0-25" fmla="*/ 8094133 w 8230094"/>
              <a:gd name="connsiteY0-26" fmla="*/ 0 h 4880447"/>
              <a:gd name="connsiteX1-27" fmla="*/ 8230094 w 8230094"/>
              <a:gd name="connsiteY1-28" fmla="*/ 951914 h 4880447"/>
              <a:gd name="connsiteX2-29" fmla="*/ 0 w 8230094"/>
              <a:gd name="connsiteY2-30" fmla="*/ 4880447 h 4880447"/>
              <a:gd name="connsiteX3-31" fmla="*/ 8094133 w 8230094"/>
              <a:gd name="connsiteY3-32" fmla="*/ 0 h 4880447"/>
            </a:gdLst>
            <a:ahLst/>
            <a:cxnLst>
              <a:cxn ang="0">
                <a:pos x="connsiteX0-1" y="connsiteY0-2"/>
              </a:cxn>
              <a:cxn ang="0">
                <a:pos x="connsiteX1-3" y="connsiteY1-4"/>
              </a:cxn>
              <a:cxn ang="0">
                <a:pos x="connsiteX2-5" y="connsiteY2-6"/>
              </a:cxn>
              <a:cxn ang="0">
                <a:pos x="connsiteX3-7" y="connsiteY3-8"/>
              </a:cxn>
            </a:cxnLst>
            <a:rect l="l" t="t" r="r" b="b"/>
            <a:pathLst>
              <a:path w="8230094" h="4880447">
                <a:moveTo>
                  <a:pt x="8094133" y="0"/>
                </a:moveTo>
                <a:lnTo>
                  <a:pt x="8230094" y="951914"/>
                </a:lnTo>
                <a:lnTo>
                  <a:pt x="0" y="4880447"/>
                </a:lnTo>
                <a:lnTo>
                  <a:pt x="8094133"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4" name="任意多边形: 形状 77"/>
          <p:cNvSpPr/>
          <p:nvPr/>
        </p:nvSpPr>
        <p:spPr>
          <a:xfrm rot="19507267">
            <a:off x="5408282" y="309934"/>
            <a:ext cx="8642989" cy="7496616"/>
          </a:xfrm>
          <a:custGeom>
            <a:avLst/>
            <a:gdLst>
              <a:gd name="connsiteX0" fmla="*/ 8272473 w 8272473"/>
              <a:gd name="connsiteY0" fmla="*/ 1765456 h 9709508"/>
              <a:gd name="connsiteX1" fmla="*/ 8264044 w 8272473"/>
              <a:gd name="connsiteY1" fmla="*/ 2523401 h 9709508"/>
              <a:gd name="connsiteX2" fmla="*/ 8030041 w 8272473"/>
              <a:gd name="connsiteY2" fmla="*/ 8418382 h 9709508"/>
              <a:gd name="connsiteX3" fmla="*/ 8010618 w 8272473"/>
              <a:gd name="connsiteY3" fmla="*/ 9178496 h 9709508"/>
              <a:gd name="connsiteX4" fmla="*/ 7640469 w 8272473"/>
              <a:gd name="connsiteY4" fmla="*/ 9709508 h 9709508"/>
              <a:gd name="connsiteX5" fmla="*/ 1113760 w 8272473"/>
              <a:gd name="connsiteY5" fmla="*/ 5159988 h 9709508"/>
              <a:gd name="connsiteX6" fmla="*/ 0 w 8272473"/>
              <a:gd name="connsiteY6" fmla="*/ 1869783 h 9709508"/>
              <a:gd name="connsiteX7" fmla="*/ 5739762 w 8272473"/>
              <a:gd name="connsiteY7" fmla="*/ 0 h 9709508"/>
              <a:gd name="connsiteX0-1" fmla="*/ 8272473 w 8401806"/>
              <a:gd name="connsiteY0-2" fmla="*/ 1765456 h 9709508"/>
              <a:gd name="connsiteX1-3" fmla="*/ 8030041 w 8401806"/>
              <a:gd name="connsiteY1-4" fmla="*/ 8418382 h 9709508"/>
              <a:gd name="connsiteX2-5" fmla="*/ 8010618 w 8401806"/>
              <a:gd name="connsiteY2-6" fmla="*/ 9178496 h 9709508"/>
              <a:gd name="connsiteX3-7" fmla="*/ 7640469 w 8401806"/>
              <a:gd name="connsiteY3-8" fmla="*/ 9709508 h 9709508"/>
              <a:gd name="connsiteX4-9" fmla="*/ 1113760 w 8401806"/>
              <a:gd name="connsiteY4-10" fmla="*/ 5159988 h 9709508"/>
              <a:gd name="connsiteX5-11" fmla="*/ 0 w 8401806"/>
              <a:gd name="connsiteY5-12" fmla="*/ 1869783 h 9709508"/>
              <a:gd name="connsiteX6-13" fmla="*/ 5739762 w 8401806"/>
              <a:gd name="connsiteY6-14" fmla="*/ 0 h 9709508"/>
              <a:gd name="connsiteX7-15" fmla="*/ 8272473 w 8401806"/>
              <a:gd name="connsiteY7-16" fmla="*/ 1765456 h 9709508"/>
              <a:gd name="connsiteX0-17" fmla="*/ 8272473 w 8406082"/>
              <a:gd name="connsiteY0-18" fmla="*/ 1765456 h 9709508"/>
              <a:gd name="connsiteX1-19" fmla="*/ 8010618 w 8406082"/>
              <a:gd name="connsiteY1-20" fmla="*/ 9178496 h 9709508"/>
              <a:gd name="connsiteX2-21" fmla="*/ 7640469 w 8406082"/>
              <a:gd name="connsiteY2-22" fmla="*/ 9709508 h 9709508"/>
              <a:gd name="connsiteX3-23" fmla="*/ 1113760 w 8406082"/>
              <a:gd name="connsiteY3-24" fmla="*/ 5159988 h 9709508"/>
              <a:gd name="connsiteX4-25" fmla="*/ 0 w 8406082"/>
              <a:gd name="connsiteY4-26" fmla="*/ 1869783 h 9709508"/>
              <a:gd name="connsiteX5-27" fmla="*/ 5739762 w 8406082"/>
              <a:gd name="connsiteY5-28" fmla="*/ 0 h 9709508"/>
              <a:gd name="connsiteX6-29" fmla="*/ 8272473 w 8406082"/>
              <a:gd name="connsiteY6-30" fmla="*/ 1765456 h 9709508"/>
              <a:gd name="connsiteX0-31" fmla="*/ 8272473 w 8532413"/>
              <a:gd name="connsiteY0-32" fmla="*/ 1765456 h 9709508"/>
              <a:gd name="connsiteX1-33" fmla="*/ 7640469 w 8532413"/>
              <a:gd name="connsiteY1-34" fmla="*/ 9709508 h 9709508"/>
              <a:gd name="connsiteX2-35" fmla="*/ 1113760 w 8532413"/>
              <a:gd name="connsiteY2-36" fmla="*/ 5159988 h 9709508"/>
              <a:gd name="connsiteX3-37" fmla="*/ 0 w 8532413"/>
              <a:gd name="connsiteY3-38" fmla="*/ 1869783 h 9709508"/>
              <a:gd name="connsiteX4-39" fmla="*/ 5739762 w 8532413"/>
              <a:gd name="connsiteY4-40" fmla="*/ 0 h 9709508"/>
              <a:gd name="connsiteX5-41" fmla="*/ 8272473 w 8532413"/>
              <a:gd name="connsiteY5-42" fmla="*/ 1765456 h 9709508"/>
              <a:gd name="connsiteX0-43" fmla="*/ 11454407 w 11478145"/>
              <a:gd name="connsiteY0-44" fmla="*/ 4029904 h 9709508"/>
              <a:gd name="connsiteX1-45" fmla="*/ 7640469 w 11478145"/>
              <a:gd name="connsiteY1-46" fmla="*/ 9709508 h 9709508"/>
              <a:gd name="connsiteX2-47" fmla="*/ 1113760 w 11478145"/>
              <a:gd name="connsiteY2-48" fmla="*/ 5159988 h 9709508"/>
              <a:gd name="connsiteX3-49" fmla="*/ 0 w 11478145"/>
              <a:gd name="connsiteY3-50" fmla="*/ 1869783 h 9709508"/>
              <a:gd name="connsiteX4-51" fmla="*/ 5739762 w 11478145"/>
              <a:gd name="connsiteY4-52" fmla="*/ 0 h 9709508"/>
              <a:gd name="connsiteX5-53" fmla="*/ 11454407 w 11478145"/>
              <a:gd name="connsiteY5-54" fmla="*/ 4029904 h 9709508"/>
              <a:gd name="connsiteX0-55" fmla="*/ 11454407 w 11454407"/>
              <a:gd name="connsiteY0-56" fmla="*/ 4029904 h 9709508"/>
              <a:gd name="connsiteX1-57" fmla="*/ 7640469 w 11454407"/>
              <a:gd name="connsiteY1-58" fmla="*/ 9709508 h 9709508"/>
              <a:gd name="connsiteX2-59" fmla="*/ 1113760 w 11454407"/>
              <a:gd name="connsiteY2-60" fmla="*/ 5159988 h 9709508"/>
              <a:gd name="connsiteX3-61" fmla="*/ 0 w 11454407"/>
              <a:gd name="connsiteY3-62" fmla="*/ 1869783 h 9709508"/>
              <a:gd name="connsiteX4-63" fmla="*/ 5739762 w 11454407"/>
              <a:gd name="connsiteY4-64" fmla="*/ 0 h 9709508"/>
              <a:gd name="connsiteX5-65" fmla="*/ 11454407 w 11454407"/>
              <a:gd name="connsiteY5-66" fmla="*/ 4029904 h 9709508"/>
              <a:gd name="connsiteX0-67" fmla="*/ 11516918 w 11516918"/>
              <a:gd name="connsiteY0-68" fmla="*/ 4073479 h 9709508"/>
              <a:gd name="connsiteX1-69" fmla="*/ 7640469 w 11516918"/>
              <a:gd name="connsiteY1-70" fmla="*/ 9709508 h 9709508"/>
              <a:gd name="connsiteX2-71" fmla="*/ 1113760 w 11516918"/>
              <a:gd name="connsiteY2-72" fmla="*/ 5159988 h 9709508"/>
              <a:gd name="connsiteX3-73" fmla="*/ 0 w 11516918"/>
              <a:gd name="connsiteY3-74" fmla="*/ 1869783 h 9709508"/>
              <a:gd name="connsiteX4-75" fmla="*/ 5739762 w 11516918"/>
              <a:gd name="connsiteY4-76" fmla="*/ 0 h 9709508"/>
              <a:gd name="connsiteX5-77" fmla="*/ 11516918 w 11516918"/>
              <a:gd name="connsiteY5-78" fmla="*/ 4073479 h 9709508"/>
              <a:gd name="connsiteX0-79" fmla="*/ 11516918 w 11516918"/>
              <a:gd name="connsiteY0-80" fmla="*/ 4073479 h 9709508"/>
              <a:gd name="connsiteX1-81" fmla="*/ 7640469 w 11516918"/>
              <a:gd name="connsiteY1-82" fmla="*/ 9709508 h 9709508"/>
              <a:gd name="connsiteX2-83" fmla="*/ 1113760 w 11516918"/>
              <a:gd name="connsiteY2-84" fmla="*/ 5159988 h 9709508"/>
              <a:gd name="connsiteX3-85" fmla="*/ 0 w 11516918"/>
              <a:gd name="connsiteY3-86" fmla="*/ 1869783 h 9709508"/>
              <a:gd name="connsiteX4-87" fmla="*/ 5739762 w 11516918"/>
              <a:gd name="connsiteY4-88" fmla="*/ 0 h 9709508"/>
              <a:gd name="connsiteX5-89" fmla="*/ 11516918 w 11516918"/>
              <a:gd name="connsiteY5-90" fmla="*/ 4073479 h 9709508"/>
              <a:gd name="connsiteX0-91" fmla="*/ 11516918 w 11516918"/>
              <a:gd name="connsiteY0-92" fmla="*/ 4073479 h 9709526"/>
              <a:gd name="connsiteX1-93" fmla="*/ 7640469 w 11516918"/>
              <a:gd name="connsiteY1-94" fmla="*/ 9709508 h 9709526"/>
              <a:gd name="connsiteX2-95" fmla="*/ 1113760 w 11516918"/>
              <a:gd name="connsiteY2-96" fmla="*/ 5159988 h 9709526"/>
              <a:gd name="connsiteX3-97" fmla="*/ 0 w 11516918"/>
              <a:gd name="connsiteY3-98" fmla="*/ 1869783 h 9709526"/>
              <a:gd name="connsiteX4-99" fmla="*/ 5739762 w 11516918"/>
              <a:gd name="connsiteY4-100" fmla="*/ 0 h 9709526"/>
              <a:gd name="connsiteX5-101" fmla="*/ 11516918 w 11516918"/>
              <a:gd name="connsiteY5-102" fmla="*/ 4073479 h 9709526"/>
              <a:gd name="connsiteX0-103" fmla="*/ 11516918 w 11516918"/>
              <a:gd name="connsiteY0-104" fmla="*/ 4073479 h 9280823"/>
              <a:gd name="connsiteX1-105" fmla="*/ 7534880 w 11516918"/>
              <a:gd name="connsiteY1-106" fmla="*/ 9280804 h 9280823"/>
              <a:gd name="connsiteX2-107" fmla="*/ 1113760 w 11516918"/>
              <a:gd name="connsiteY2-108" fmla="*/ 5159988 h 9280823"/>
              <a:gd name="connsiteX3-109" fmla="*/ 0 w 11516918"/>
              <a:gd name="connsiteY3-110" fmla="*/ 1869783 h 9280823"/>
              <a:gd name="connsiteX4-111" fmla="*/ 5739762 w 11516918"/>
              <a:gd name="connsiteY4-112" fmla="*/ 0 h 9280823"/>
              <a:gd name="connsiteX5-113" fmla="*/ 11516918 w 11516918"/>
              <a:gd name="connsiteY5-114" fmla="*/ 4073479 h 9280823"/>
              <a:gd name="connsiteX0-115" fmla="*/ 11516918 w 11516918"/>
              <a:gd name="connsiteY0-116" fmla="*/ 4073479 h 9707517"/>
              <a:gd name="connsiteX1-117" fmla="*/ 7651735 w 11516918"/>
              <a:gd name="connsiteY1-118" fmla="*/ 9707499 h 9707517"/>
              <a:gd name="connsiteX2-119" fmla="*/ 1113760 w 11516918"/>
              <a:gd name="connsiteY2-120" fmla="*/ 5159988 h 9707517"/>
              <a:gd name="connsiteX3-121" fmla="*/ 0 w 11516918"/>
              <a:gd name="connsiteY3-122" fmla="*/ 1869783 h 9707517"/>
              <a:gd name="connsiteX4-123" fmla="*/ 5739762 w 11516918"/>
              <a:gd name="connsiteY4-124" fmla="*/ 0 h 9707517"/>
              <a:gd name="connsiteX5-125" fmla="*/ 11516918 w 11516918"/>
              <a:gd name="connsiteY5-126" fmla="*/ 4073479 h 9707517"/>
              <a:gd name="connsiteX0-127" fmla="*/ 11562383 w 11562383"/>
              <a:gd name="connsiteY0-128" fmla="*/ 4080124 h 9707517"/>
              <a:gd name="connsiteX1-129" fmla="*/ 7651735 w 11562383"/>
              <a:gd name="connsiteY1-130" fmla="*/ 9707499 h 9707517"/>
              <a:gd name="connsiteX2-131" fmla="*/ 1113760 w 11562383"/>
              <a:gd name="connsiteY2-132" fmla="*/ 5159988 h 9707517"/>
              <a:gd name="connsiteX3-133" fmla="*/ 0 w 11562383"/>
              <a:gd name="connsiteY3-134" fmla="*/ 1869783 h 9707517"/>
              <a:gd name="connsiteX4-135" fmla="*/ 5739762 w 11562383"/>
              <a:gd name="connsiteY4-136" fmla="*/ 0 h 9707517"/>
              <a:gd name="connsiteX5-137" fmla="*/ 11562383 w 11562383"/>
              <a:gd name="connsiteY5-138" fmla="*/ 4080124 h 9707517"/>
              <a:gd name="connsiteX0-139" fmla="*/ 11562383 w 11562383"/>
              <a:gd name="connsiteY0-140" fmla="*/ 4080124 h 9707516"/>
              <a:gd name="connsiteX1-141" fmla="*/ 7651735 w 11562383"/>
              <a:gd name="connsiteY1-142" fmla="*/ 9707499 h 9707516"/>
              <a:gd name="connsiteX2-143" fmla="*/ 1113760 w 11562383"/>
              <a:gd name="connsiteY2-144" fmla="*/ 5159988 h 9707516"/>
              <a:gd name="connsiteX3-145" fmla="*/ 0 w 11562383"/>
              <a:gd name="connsiteY3-146" fmla="*/ 1869783 h 9707516"/>
              <a:gd name="connsiteX4-147" fmla="*/ 5739762 w 11562383"/>
              <a:gd name="connsiteY4-148" fmla="*/ 0 h 9707516"/>
              <a:gd name="connsiteX5-149" fmla="*/ 11562383 w 11562383"/>
              <a:gd name="connsiteY5-150" fmla="*/ 4080124 h 9707516"/>
              <a:gd name="connsiteX0-151" fmla="*/ 11562383 w 11562383"/>
              <a:gd name="connsiteY0-152" fmla="*/ 4080124 h 9707516"/>
              <a:gd name="connsiteX1-153" fmla="*/ 7651735 w 11562383"/>
              <a:gd name="connsiteY1-154" fmla="*/ 9707499 h 9707516"/>
              <a:gd name="connsiteX2-155" fmla="*/ 1113760 w 11562383"/>
              <a:gd name="connsiteY2-156" fmla="*/ 5159988 h 9707516"/>
              <a:gd name="connsiteX3-157" fmla="*/ 0 w 11562383"/>
              <a:gd name="connsiteY3-158" fmla="*/ 1869783 h 9707516"/>
              <a:gd name="connsiteX4-159" fmla="*/ 5739762 w 11562383"/>
              <a:gd name="connsiteY4-160" fmla="*/ 0 h 9707516"/>
              <a:gd name="connsiteX5-161" fmla="*/ 11562383 w 11562383"/>
              <a:gd name="connsiteY5-162" fmla="*/ 4080124 h 9707516"/>
              <a:gd name="connsiteX0-163" fmla="*/ 11562383 w 11562383"/>
              <a:gd name="connsiteY0-164" fmla="*/ 4080124 h 9707516"/>
              <a:gd name="connsiteX1-165" fmla="*/ 7651735 w 11562383"/>
              <a:gd name="connsiteY1-166" fmla="*/ 9707499 h 9707516"/>
              <a:gd name="connsiteX2-167" fmla="*/ 1113760 w 11562383"/>
              <a:gd name="connsiteY2-168" fmla="*/ 5159988 h 9707516"/>
              <a:gd name="connsiteX3-169" fmla="*/ 0 w 11562383"/>
              <a:gd name="connsiteY3-170" fmla="*/ 1869783 h 9707516"/>
              <a:gd name="connsiteX4-171" fmla="*/ 5739762 w 11562383"/>
              <a:gd name="connsiteY4-172" fmla="*/ 0 h 9707516"/>
              <a:gd name="connsiteX5-173" fmla="*/ 6226301 w 11562383"/>
              <a:gd name="connsiteY5-174" fmla="*/ 354628 h 9707516"/>
              <a:gd name="connsiteX6-175" fmla="*/ 11562383 w 11562383"/>
              <a:gd name="connsiteY6-176" fmla="*/ 4080124 h 9707516"/>
              <a:gd name="connsiteX0-177" fmla="*/ 11562383 w 11562383"/>
              <a:gd name="connsiteY0-178" fmla="*/ 3725496 h 9352888"/>
              <a:gd name="connsiteX1-179" fmla="*/ 7651735 w 11562383"/>
              <a:gd name="connsiteY1-180" fmla="*/ 9352871 h 9352888"/>
              <a:gd name="connsiteX2-181" fmla="*/ 1113760 w 11562383"/>
              <a:gd name="connsiteY2-182" fmla="*/ 4805360 h 9352888"/>
              <a:gd name="connsiteX3-183" fmla="*/ 0 w 11562383"/>
              <a:gd name="connsiteY3-184" fmla="*/ 1515155 h 9352888"/>
              <a:gd name="connsiteX4-185" fmla="*/ 6226301 w 11562383"/>
              <a:gd name="connsiteY4-186" fmla="*/ 0 h 9352888"/>
              <a:gd name="connsiteX5-187" fmla="*/ 11562383 w 11562383"/>
              <a:gd name="connsiteY5-188" fmla="*/ 3725496 h 9352888"/>
              <a:gd name="connsiteX0-189" fmla="*/ 10448623 w 10448623"/>
              <a:gd name="connsiteY0-190" fmla="*/ 3725496 h 9352888"/>
              <a:gd name="connsiteX1-191" fmla="*/ 6537975 w 10448623"/>
              <a:gd name="connsiteY1-192" fmla="*/ 9352871 h 9352888"/>
              <a:gd name="connsiteX2-193" fmla="*/ 0 w 10448623"/>
              <a:gd name="connsiteY2-194" fmla="*/ 4805360 h 9352888"/>
              <a:gd name="connsiteX3-195" fmla="*/ 893222 w 10448623"/>
              <a:gd name="connsiteY3-196" fmla="*/ 1063065 h 9352888"/>
              <a:gd name="connsiteX4-197" fmla="*/ 5112541 w 10448623"/>
              <a:gd name="connsiteY4-198" fmla="*/ 0 h 9352888"/>
              <a:gd name="connsiteX5-199" fmla="*/ 10448623 w 10448623"/>
              <a:gd name="connsiteY5-200" fmla="*/ 3725496 h 9352888"/>
              <a:gd name="connsiteX0-201" fmla="*/ 9555401 w 9555401"/>
              <a:gd name="connsiteY0-202" fmla="*/ 3725496 h 9352888"/>
              <a:gd name="connsiteX1-203" fmla="*/ 5644753 w 9555401"/>
              <a:gd name="connsiteY1-204" fmla="*/ 9352871 h 9352888"/>
              <a:gd name="connsiteX2-205" fmla="*/ 2691453 w 9555401"/>
              <a:gd name="connsiteY2-206" fmla="*/ 7343908 h 9352888"/>
              <a:gd name="connsiteX3-207" fmla="*/ 0 w 9555401"/>
              <a:gd name="connsiteY3-208" fmla="*/ 1063065 h 9352888"/>
              <a:gd name="connsiteX4-209" fmla="*/ 4219319 w 9555401"/>
              <a:gd name="connsiteY4-210" fmla="*/ 0 h 9352888"/>
              <a:gd name="connsiteX5-211" fmla="*/ 9555401 w 9555401"/>
              <a:gd name="connsiteY5-212" fmla="*/ 3725496 h 9352888"/>
              <a:gd name="connsiteX0-213" fmla="*/ 9602088 w 9602088"/>
              <a:gd name="connsiteY0-214" fmla="*/ 3725496 h 9352888"/>
              <a:gd name="connsiteX1-215" fmla="*/ 5691440 w 9602088"/>
              <a:gd name="connsiteY1-216" fmla="*/ 9352871 h 9352888"/>
              <a:gd name="connsiteX2-217" fmla="*/ 2738140 w 9602088"/>
              <a:gd name="connsiteY2-218" fmla="*/ 7343908 h 9352888"/>
              <a:gd name="connsiteX3-219" fmla="*/ 0 w 9602088"/>
              <a:gd name="connsiteY3-220" fmla="*/ 1130042 h 9352888"/>
              <a:gd name="connsiteX4-221" fmla="*/ 4266006 w 9602088"/>
              <a:gd name="connsiteY4-222" fmla="*/ 0 h 9352888"/>
              <a:gd name="connsiteX5-223" fmla="*/ 9602088 w 9602088"/>
              <a:gd name="connsiteY5-224" fmla="*/ 3725496 h 9352888"/>
              <a:gd name="connsiteX0-225" fmla="*/ 9473413 w 9473413"/>
              <a:gd name="connsiteY0-226" fmla="*/ 3725496 h 9352888"/>
              <a:gd name="connsiteX1-227" fmla="*/ 5562765 w 9473413"/>
              <a:gd name="connsiteY1-228" fmla="*/ 9352871 h 9352888"/>
              <a:gd name="connsiteX2-229" fmla="*/ 2609465 w 9473413"/>
              <a:gd name="connsiteY2-230" fmla="*/ 7343908 h 9352888"/>
              <a:gd name="connsiteX3-231" fmla="*/ 0 w 9473413"/>
              <a:gd name="connsiteY3-232" fmla="*/ 1259545 h 9352888"/>
              <a:gd name="connsiteX4-233" fmla="*/ 4137331 w 9473413"/>
              <a:gd name="connsiteY4-234" fmla="*/ 0 h 9352888"/>
              <a:gd name="connsiteX5-235" fmla="*/ 9473413 w 9473413"/>
              <a:gd name="connsiteY5-236" fmla="*/ 3725496 h 9352888"/>
              <a:gd name="connsiteX0-237" fmla="*/ 9490867 w 9490867"/>
              <a:gd name="connsiteY0-238" fmla="*/ 3725496 h 9352888"/>
              <a:gd name="connsiteX1-239" fmla="*/ 5580219 w 9490867"/>
              <a:gd name="connsiteY1-240" fmla="*/ 9352871 h 9352888"/>
              <a:gd name="connsiteX2-241" fmla="*/ 2626919 w 9490867"/>
              <a:gd name="connsiteY2-242" fmla="*/ 7343908 h 9352888"/>
              <a:gd name="connsiteX3-243" fmla="*/ 0 w 9490867"/>
              <a:gd name="connsiteY3-244" fmla="*/ 1227475 h 9352888"/>
              <a:gd name="connsiteX4-245" fmla="*/ 4154785 w 9490867"/>
              <a:gd name="connsiteY4-246" fmla="*/ 0 h 9352888"/>
              <a:gd name="connsiteX5-247" fmla="*/ 9490867 w 9490867"/>
              <a:gd name="connsiteY5-248" fmla="*/ 3725496 h 9352888"/>
              <a:gd name="connsiteX0-249" fmla="*/ 9490867 w 9490867"/>
              <a:gd name="connsiteY0-250" fmla="*/ 2498021 h 8125413"/>
              <a:gd name="connsiteX1-251" fmla="*/ 5580219 w 9490867"/>
              <a:gd name="connsiteY1-252" fmla="*/ 8125396 h 8125413"/>
              <a:gd name="connsiteX2-253" fmla="*/ 2626919 w 9490867"/>
              <a:gd name="connsiteY2-254" fmla="*/ 6116433 h 8125413"/>
              <a:gd name="connsiteX3-255" fmla="*/ 0 w 9490867"/>
              <a:gd name="connsiteY3-256" fmla="*/ 0 h 8125413"/>
              <a:gd name="connsiteX4-257" fmla="*/ 6817781 w 9490867"/>
              <a:gd name="connsiteY4-258" fmla="*/ 628797 h 8125413"/>
              <a:gd name="connsiteX5-259" fmla="*/ 9490867 w 9490867"/>
              <a:gd name="connsiteY5-260" fmla="*/ 2498021 h 8125413"/>
              <a:gd name="connsiteX0-261" fmla="*/ 8642989 w 8642989"/>
              <a:gd name="connsiteY0-262" fmla="*/ 1869224 h 7496616"/>
              <a:gd name="connsiteX1-263" fmla="*/ 4732341 w 8642989"/>
              <a:gd name="connsiteY1-264" fmla="*/ 7496599 h 7496616"/>
              <a:gd name="connsiteX2-265" fmla="*/ 1779041 w 8642989"/>
              <a:gd name="connsiteY2-266" fmla="*/ 5487636 h 7496616"/>
              <a:gd name="connsiteX3-267" fmla="*/ 0 w 8642989"/>
              <a:gd name="connsiteY3-268" fmla="*/ 73690 h 7496616"/>
              <a:gd name="connsiteX4-269" fmla="*/ 5969903 w 8642989"/>
              <a:gd name="connsiteY4-270" fmla="*/ 0 h 7496616"/>
              <a:gd name="connsiteX5-271" fmla="*/ 8642989 w 8642989"/>
              <a:gd name="connsiteY5-272" fmla="*/ 1869224 h 7496616"/>
              <a:gd name="connsiteX0-273" fmla="*/ 8642989 w 8642989"/>
              <a:gd name="connsiteY0-274" fmla="*/ 1869224 h 7496616"/>
              <a:gd name="connsiteX1-275" fmla="*/ 4732341 w 8642989"/>
              <a:gd name="connsiteY1-276" fmla="*/ 7496599 h 7496616"/>
              <a:gd name="connsiteX2-277" fmla="*/ 4850 w 8642989"/>
              <a:gd name="connsiteY2-278" fmla="*/ 4195184 h 7496616"/>
              <a:gd name="connsiteX3-279" fmla="*/ 0 w 8642989"/>
              <a:gd name="connsiteY3-280" fmla="*/ 73690 h 7496616"/>
              <a:gd name="connsiteX4-281" fmla="*/ 5969903 w 8642989"/>
              <a:gd name="connsiteY4-282" fmla="*/ 0 h 7496616"/>
              <a:gd name="connsiteX5-283" fmla="*/ 8642989 w 8642989"/>
              <a:gd name="connsiteY5-284" fmla="*/ 1869224 h 749661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8642989" h="7496616">
                <a:moveTo>
                  <a:pt x="8642989" y="1869224"/>
                </a:moveTo>
                <a:cubicBezTo>
                  <a:pt x="8605284" y="1925363"/>
                  <a:pt x="4765320" y="7508106"/>
                  <a:pt x="4732341" y="7496599"/>
                </a:cubicBezTo>
                <a:lnTo>
                  <a:pt x="4850" y="4195184"/>
                </a:lnTo>
                <a:cubicBezTo>
                  <a:pt x="3233" y="2821353"/>
                  <a:pt x="1617" y="1447521"/>
                  <a:pt x="0" y="73690"/>
                </a:cubicBezTo>
                <a:lnTo>
                  <a:pt x="5969903" y="0"/>
                </a:lnTo>
                <a:lnTo>
                  <a:pt x="8642989" y="1869224"/>
                </a:lnTo>
                <a:close/>
              </a:path>
            </a:pathLst>
          </a:custGeom>
          <a:solidFill>
            <a:schemeClr val="bg1"/>
          </a:solidFill>
          <a:ln>
            <a:noFill/>
          </a:ln>
          <a:effectLst>
            <a:outerShdw blurRad="215900" dist="63500" dir="8100000" sx="101000" sy="101000" algn="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zh-CN" altLang="en-US" dirty="0">
              <a:solidFill>
                <a:prstClr val="white"/>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 name="文本框 2"/>
          <p:cNvSpPr txBox="1"/>
          <p:nvPr/>
        </p:nvSpPr>
        <p:spPr>
          <a:xfrm>
            <a:off x="1992347" y="2982724"/>
            <a:ext cx="1899045" cy="892552"/>
          </a:xfrm>
          <a:prstGeom prst="rect">
            <a:avLst/>
          </a:prstGeom>
          <a:noFill/>
        </p:spPr>
        <p:txBody>
          <a:bodyPr wrap="none" rtlCol="0">
            <a:spAutoFit/>
            <a:scene3d>
              <a:camera prst="orthographicFront"/>
              <a:lightRig rig="threePt" dir="t"/>
            </a:scene3d>
            <a:sp3d contourW="12700"/>
          </a:bodyPr>
          <a:lstStyle/>
          <a:p>
            <a:pPr algn="r" fontAlgn="auto">
              <a:spcBef>
                <a:spcPts val="0"/>
              </a:spcBef>
              <a:spcAft>
                <a:spcPts val="0"/>
              </a:spcAft>
              <a:defRPr/>
            </a:pPr>
            <a:r>
              <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PART 02</a:t>
            </a:r>
            <a:endParaRPr lang="en-US" altLang="zh-CN" sz="32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r" fontAlgn="auto">
              <a:spcBef>
                <a:spcPts val="0"/>
              </a:spcBef>
              <a:spcAft>
                <a:spcPts val="0"/>
              </a:spcAft>
              <a:defRPr/>
            </a:pPr>
            <a:r>
              <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主要功能</a:t>
            </a:r>
            <a:endParaRPr lang="zh-CN" altLang="en-US" sz="2000" b="1"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nvGrpSpPr>
          <p:cNvPr id="4" name="组合 3"/>
          <p:cNvGrpSpPr/>
          <p:nvPr/>
        </p:nvGrpSpPr>
        <p:grpSpPr>
          <a:xfrm>
            <a:off x="6136804" y="3309716"/>
            <a:ext cx="4711724" cy="932406"/>
            <a:chOff x="3365500" y="429281"/>
            <a:chExt cx="4711724" cy="932406"/>
          </a:xfrm>
        </p:grpSpPr>
        <p:sp>
          <p:nvSpPr>
            <p:cNvPr id="5" name="文本框 4"/>
            <p:cNvSpPr txBox="1"/>
            <p:nvPr/>
          </p:nvSpPr>
          <p:spPr>
            <a:xfrm>
              <a:off x="3365500" y="429281"/>
              <a:ext cx="2236510" cy="707886"/>
            </a:xfrm>
            <a:prstGeom prst="rect">
              <a:avLst/>
            </a:prstGeom>
            <a:noFill/>
          </p:spPr>
          <p:txBody>
            <a:bodyPr wrap="none" rtlCol="0">
              <a:spAutoFit/>
              <a:scene3d>
                <a:camera prst="orthographicFront"/>
                <a:lightRig rig="threePt" dir="t"/>
              </a:scene3d>
              <a:sp3d contourW="12700"/>
            </a:bodyPr>
            <a:lstStyle/>
            <a:p>
              <a:pPr fontAlgn="auto">
                <a:spcBef>
                  <a:spcPts val="0"/>
                </a:spcBef>
                <a:spcAft>
                  <a:spcPts val="0"/>
                </a:spcAft>
                <a:defRPr/>
              </a:pPr>
              <a:r>
                <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主要功能</a:t>
              </a:r>
              <a:endParaRPr lang="zh-CN" altLang="en-US" sz="4000" b="1" dirty="0">
                <a:solidFill>
                  <a:schemeClr val="accent2">
                    <a:lumMod val="7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6" name="文本框 5"/>
            <p:cNvSpPr txBox="1"/>
            <p:nvPr/>
          </p:nvSpPr>
          <p:spPr>
            <a:xfrm>
              <a:off x="3365500" y="993387"/>
              <a:ext cx="4711724" cy="368300"/>
            </a:xfrm>
            <a:prstGeom prst="rect">
              <a:avLst/>
            </a:prstGeom>
            <a:noFill/>
          </p:spPr>
          <p:txBody>
            <a:bodyPr wrap="square" rtlCol="0">
              <a:spAutoFit/>
              <a:scene3d>
                <a:camera prst="orthographicFront"/>
                <a:lightRig rig="threePt" dir="t"/>
              </a:scene3d>
              <a:sp3d contourW="12700"/>
            </a:bodyPr>
            <a:lstStyle/>
            <a:p>
              <a:pPr fontAlgn="auto">
                <a:lnSpc>
                  <a:spcPct val="150000"/>
                </a:lnSpc>
                <a:spcBef>
                  <a:spcPts val="0"/>
                </a:spcBef>
                <a:spcAft>
                  <a:spcPts val="0"/>
                </a:spcAft>
                <a:defRPr/>
              </a:pPr>
              <a:r>
                <a:rPr lang="zh-CN" altLang="en-US"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实现设计的有权无向图的类</a:t>
              </a:r>
              <a:endParaRPr lang="zh-CN" altLang="en-US" sz="1200"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2" name="文本框 1"/>
          <p:cNvSpPr txBox="1"/>
          <p:nvPr/>
        </p:nvSpPr>
        <p:spPr>
          <a:xfrm>
            <a:off x="6138392" y="2982724"/>
            <a:ext cx="1813352" cy="400110"/>
          </a:xfrm>
          <a:prstGeom prst="rect">
            <a:avLst/>
          </a:prstGeom>
          <a:noFill/>
        </p:spPr>
        <p:txBody>
          <a:bodyPr wrap="square" rtlCol="0">
            <a:spAutoFit/>
          </a:bodyPr>
          <a:lstStyle/>
          <a:p>
            <a:r>
              <a:rPr lang="en-US" altLang="zh-CN" sz="2000" b="1" i="1" dirty="0">
                <a:solidFill>
                  <a:srgbClr val="00B0F0"/>
                </a:solidFill>
              </a:rPr>
              <a:t>major function</a:t>
            </a:r>
            <a:endParaRPr lang="zh-CN" altLang="en-US" sz="2000" b="1" i="1" dirty="0">
              <a:solidFill>
                <a:srgbClr val="00B0F0"/>
              </a:solidFill>
            </a:endParaRP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1" nodeType="after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1000" fill="hold"/>
                                        <p:tgtEl>
                                          <p:spTgt spid="48"/>
                                        </p:tgtEl>
                                        <p:attrNameLst>
                                          <p:attrName>ppt_w</p:attrName>
                                        </p:attrNameLst>
                                      </p:cBhvr>
                                      <p:tavLst>
                                        <p:tav tm="0">
                                          <p:val>
                                            <p:strVal val="#ppt_w+.3"/>
                                          </p:val>
                                        </p:tav>
                                        <p:tav tm="100000">
                                          <p:val>
                                            <p:strVal val="#ppt_w"/>
                                          </p:val>
                                        </p:tav>
                                      </p:tavLst>
                                    </p:anim>
                                    <p:anim calcmode="lin" valueType="num">
                                      <p:cBhvr>
                                        <p:cTn id="8" dur="1000" fill="hold"/>
                                        <p:tgtEl>
                                          <p:spTgt spid="48"/>
                                        </p:tgtEl>
                                        <p:attrNameLst>
                                          <p:attrName>ppt_h</p:attrName>
                                        </p:attrNameLst>
                                      </p:cBhvr>
                                      <p:tavLst>
                                        <p:tav tm="0">
                                          <p:val>
                                            <p:strVal val="#ppt_h"/>
                                          </p:val>
                                        </p:tav>
                                        <p:tav tm="100000">
                                          <p:val>
                                            <p:strVal val="#ppt_h"/>
                                          </p:val>
                                        </p:tav>
                                      </p:tavLst>
                                    </p:anim>
                                    <p:animEffect transition="in" filter="fade">
                                      <p:cBhvr>
                                        <p:cTn id="9" dur="1000"/>
                                        <p:tgtEl>
                                          <p:spTgt spid="4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randombar(horizontal)">
                                      <p:cBhvr>
                                        <p:cTn id="15" dur="500"/>
                                        <p:tgtEl>
                                          <p:spTgt spid="46"/>
                                        </p:tgtEl>
                                      </p:cBhvr>
                                    </p:animEffect>
                                  </p:childTnLst>
                                </p:cTn>
                              </p:par>
                              <p:par>
                                <p:cTn id="16" presetID="2" presetClass="entr" presetSubtype="8" fill="hold" grpId="0" nodeType="withEffect">
                                  <p:stCondLst>
                                    <p:cond delay="250"/>
                                  </p:stCondLst>
                                  <p:childTnLst>
                                    <p:set>
                                      <p:cBhvr>
                                        <p:cTn id="17" dur="1" fill="hold">
                                          <p:stCondLst>
                                            <p:cond delay="0"/>
                                          </p:stCondLst>
                                        </p:cTn>
                                        <p:tgtEl>
                                          <p:spTgt spid="45"/>
                                        </p:tgtEl>
                                        <p:attrNameLst>
                                          <p:attrName>style.visibility</p:attrName>
                                        </p:attrNameLst>
                                      </p:cBhvr>
                                      <p:to>
                                        <p:strVal val="visible"/>
                                      </p:to>
                                    </p:set>
                                    <p:anim calcmode="lin" valueType="num">
                                      <p:cBhvr additive="base">
                                        <p:cTn id="18" dur="500" fill="hold"/>
                                        <p:tgtEl>
                                          <p:spTgt spid="45"/>
                                        </p:tgtEl>
                                        <p:attrNameLst>
                                          <p:attrName>ppt_x</p:attrName>
                                        </p:attrNameLst>
                                      </p:cBhvr>
                                      <p:tavLst>
                                        <p:tav tm="0">
                                          <p:val>
                                            <p:strVal val="0-#ppt_w/2"/>
                                          </p:val>
                                        </p:tav>
                                        <p:tav tm="100000">
                                          <p:val>
                                            <p:strVal val="#ppt_x"/>
                                          </p:val>
                                        </p:tav>
                                      </p:tavLst>
                                    </p:anim>
                                    <p:anim calcmode="lin" valueType="num">
                                      <p:cBhvr additive="base">
                                        <p:cTn id="19" dur="500" fill="hold"/>
                                        <p:tgtEl>
                                          <p:spTgt spid="45"/>
                                        </p:tgtEl>
                                        <p:attrNameLst>
                                          <p:attrName>ppt_y</p:attrName>
                                        </p:attrNameLst>
                                      </p:cBhvr>
                                      <p:tavLst>
                                        <p:tav tm="0">
                                          <p:val>
                                            <p:strVal val="#ppt_y"/>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50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8" grpId="1" bldLvl="0" animBg="1"/>
      <p:bldP spid="46" grpId="0" animBg="1"/>
      <p:bldP spid="45" grpId="0" animBg="1"/>
      <p:bldP spid="9" grpId="0" animBg="1"/>
      <p:bldP spid="44" grpId="0" animBg="1"/>
      <p:bldP spid="3"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1362075" y="2142490"/>
            <a:ext cx="2609215" cy="3912235"/>
            <a:chOff x="1301441" y="2055079"/>
            <a:chExt cx="2194340" cy="3468568"/>
          </a:xfrm>
        </p:grpSpPr>
        <p:grpSp>
          <p:nvGrpSpPr>
            <p:cNvPr id="4" name="Group 1"/>
            <p:cNvGrpSpPr/>
            <p:nvPr/>
          </p:nvGrpSpPr>
          <p:grpSpPr>
            <a:xfrm>
              <a:off x="1301441" y="2055079"/>
              <a:ext cx="2194340" cy="3468568"/>
              <a:chOff x="1401982" y="1976656"/>
              <a:chExt cx="2194340" cy="3468568"/>
            </a:xfrm>
          </p:grpSpPr>
          <p:sp>
            <p:nvSpPr>
              <p:cNvPr id="26" name="Rectangle: Rounded Corners 60"/>
              <p:cNvSpPr/>
              <p:nvPr/>
            </p:nvSpPr>
            <p:spPr>
              <a:xfrm>
                <a:off x="1401982" y="1976656"/>
                <a:ext cx="2194340" cy="3468568"/>
              </a:xfrm>
              <a:prstGeom prst="roundRect">
                <a:avLst>
                  <a:gd name="adj" fmla="val 5758"/>
                </a:avLst>
              </a:prstGeom>
              <a:noFill/>
              <a:ln w="9525">
                <a:solidFill>
                  <a:srgbClr val="00785C"/>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7" name="Rectangle: Rounded Corners 63"/>
              <p:cNvSpPr/>
              <p:nvPr/>
            </p:nvSpPr>
            <p:spPr>
              <a:xfrm>
                <a:off x="1743289" y="4811093"/>
                <a:ext cx="1558720" cy="3600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0" name="Freeform: Shape 145"/>
              <p:cNvSpPr/>
              <p:nvPr/>
            </p:nvSpPr>
            <p:spPr bwMode="auto">
              <a:xfrm>
                <a:off x="2235420" y="2564673"/>
                <a:ext cx="527464" cy="527464"/>
              </a:xfrm>
              <a:custGeom>
                <a:avLst/>
                <a:gdLst>
                  <a:gd name="T0" fmla="*/ 74 w 236"/>
                  <a:gd name="T1" fmla="*/ 160 h 236"/>
                  <a:gd name="T2" fmla="*/ 93 w 236"/>
                  <a:gd name="T3" fmla="*/ 160 h 236"/>
                  <a:gd name="T4" fmla="*/ 93 w 236"/>
                  <a:gd name="T5" fmla="*/ 103 h 236"/>
                  <a:gd name="T6" fmla="*/ 74 w 236"/>
                  <a:gd name="T7" fmla="*/ 103 h 236"/>
                  <a:gd name="T8" fmla="*/ 74 w 236"/>
                  <a:gd name="T9" fmla="*/ 160 h 236"/>
                  <a:gd name="T10" fmla="*/ 140 w 236"/>
                  <a:gd name="T11" fmla="*/ 102 h 236"/>
                  <a:gd name="T12" fmla="*/ 122 w 236"/>
                  <a:gd name="T13" fmla="*/ 111 h 236"/>
                  <a:gd name="T14" fmla="*/ 122 w 236"/>
                  <a:gd name="T15" fmla="*/ 103 h 236"/>
                  <a:gd name="T16" fmla="*/ 103 w 236"/>
                  <a:gd name="T17" fmla="*/ 103 h 236"/>
                  <a:gd name="T18" fmla="*/ 103 w 236"/>
                  <a:gd name="T19" fmla="*/ 160 h 236"/>
                  <a:gd name="T20" fmla="*/ 122 w 236"/>
                  <a:gd name="T21" fmla="*/ 160 h 236"/>
                  <a:gd name="T22" fmla="*/ 122 w 236"/>
                  <a:gd name="T23" fmla="*/ 128 h 236"/>
                  <a:gd name="T24" fmla="*/ 123 w 236"/>
                  <a:gd name="T25" fmla="*/ 124 h 236"/>
                  <a:gd name="T26" fmla="*/ 133 w 236"/>
                  <a:gd name="T27" fmla="*/ 117 h 236"/>
                  <a:gd name="T28" fmla="*/ 142 w 236"/>
                  <a:gd name="T29" fmla="*/ 130 h 236"/>
                  <a:gd name="T30" fmla="*/ 142 w 236"/>
                  <a:gd name="T31" fmla="*/ 160 h 236"/>
                  <a:gd name="T32" fmla="*/ 161 w 236"/>
                  <a:gd name="T33" fmla="*/ 160 h 236"/>
                  <a:gd name="T34" fmla="*/ 161 w 236"/>
                  <a:gd name="T35" fmla="*/ 160 h 236"/>
                  <a:gd name="T36" fmla="*/ 161 w 236"/>
                  <a:gd name="T37" fmla="*/ 127 h 236"/>
                  <a:gd name="T38" fmla="*/ 140 w 236"/>
                  <a:gd name="T39" fmla="*/ 102 h 236"/>
                  <a:gd name="T40" fmla="*/ 122 w 236"/>
                  <a:gd name="T41" fmla="*/ 111 h 236"/>
                  <a:gd name="T42" fmla="*/ 122 w 236"/>
                  <a:gd name="T43" fmla="*/ 111 h 236"/>
                  <a:gd name="T44" fmla="*/ 122 w 236"/>
                  <a:gd name="T45" fmla="*/ 111 h 236"/>
                  <a:gd name="T46" fmla="*/ 83 w 236"/>
                  <a:gd name="T47" fmla="*/ 75 h 236"/>
                  <a:gd name="T48" fmla="*/ 73 w 236"/>
                  <a:gd name="T49" fmla="*/ 85 h 236"/>
                  <a:gd name="T50" fmla="*/ 83 w 236"/>
                  <a:gd name="T51" fmla="*/ 95 h 236"/>
                  <a:gd name="T52" fmla="*/ 83 w 236"/>
                  <a:gd name="T53" fmla="*/ 95 h 236"/>
                  <a:gd name="T54" fmla="*/ 94 w 236"/>
                  <a:gd name="T55" fmla="*/ 85 h 236"/>
                  <a:gd name="T56" fmla="*/ 83 w 236"/>
                  <a:gd name="T57" fmla="*/ 75 h 236"/>
                  <a:gd name="T58" fmla="*/ 118 w 236"/>
                  <a:gd name="T59" fmla="*/ 0 h 236"/>
                  <a:gd name="T60" fmla="*/ 0 w 236"/>
                  <a:gd name="T61" fmla="*/ 118 h 236"/>
                  <a:gd name="T62" fmla="*/ 118 w 236"/>
                  <a:gd name="T63" fmla="*/ 236 h 236"/>
                  <a:gd name="T64" fmla="*/ 236 w 236"/>
                  <a:gd name="T65" fmla="*/ 118 h 236"/>
                  <a:gd name="T66" fmla="*/ 118 w 236"/>
                  <a:gd name="T67" fmla="*/ 0 h 236"/>
                  <a:gd name="T68" fmla="*/ 181 w 236"/>
                  <a:gd name="T69" fmla="*/ 172 h 236"/>
                  <a:gd name="T70" fmla="*/ 171 w 236"/>
                  <a:gd name="T71" fmla="*/ 181 h 236"/>
                  <a:gd name="T72" fmla="*/ 64 w 236"/>
                  <a:gd name="T73" fmla="*/ 181 h 236"/>
                  <a:gd name="T74" fmla="*/ 55 w 236"/>
                  <a:gd name="T75" fmla="*/ 172 h 236"/>
                  <a:gd name="T76" fmla="*/ 55 w 236"/>
                  <a:gd name="T77" fmla="*/ 63 h 236"/>
                  <a:gd name="T78" fmla="*/ 64 w 236"/>
                  <a:gd name="T79" fmla="*/ 54 h 236"/>
                  <a:gd name="T80" fmla="*/ 171 w 236"/>
                  <a:gd name="T81" fmla="*/ 54 h 236"/>
                  <a:gd name="T82" fmla="*/ 181 w 236"/>
                  <a:gd name="T83" fmla="*/ 63 h 236"/>
                  <a:gd name="T84" fmla="*/ 181 w 236"/>
                  <a:gd name="T85" fmla="*/ 17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6" h="236">
                    <a:moveTo>
                      <a:pt x="74" y="160"/>
                    </a:moveTo>
                    <a:cubicBezTo>
                      <a:pt x="93" y="160"/>
                      <a:pt x="93" y="160"/>
                      <a:pt x="93" y="160"/>
                    </a:cubicBezTo>
                    <a:cubicBezTo>
                      <a:pt x="93" y="103"/>
                      <a:pt x="93" y="103"/>
                      <a:pt x="93" y="103"/>
                    </a:cubicBezTo>
                    <a:cubicBezTo>
                      <a:pt x="74" y="103"/>
                      <a:pt x="74" y="103"/>
                      <a:pt x="74" y="103"/>
                    </a:cubicBezTo>
                    <a:lnTo>
                      <a:pt x="74" y="160"/>
                    </a:lnTo>
                    <a:close/>
                    <a:moveTo>
                      <a:pt x="140" y="102"/>
                    </a:moveTo>
                    <a:cubicBezTo>
                      <a:pt x="129" y="102"/>
                      <a:pt x="125" y="107"/>
                      <a:pt x="122" y="111"/>
                    </a:cubicBezTo>
                    <a:cubicBezTo>
                      <a:pt x="122" y="103"/>
                      <a:pt x="122" y="103"/>
                      <a:pt x="122" y="103"/>
                    </a:cubicBezTo>
                    <a:cubicBezTo>
                      <a:pt x="103" y="103"/>
                      <a:pt x="103" y="103"/>
                      <a:pt x="103" y="103"/>
                    </a:cubicBezTo>
                    <a:cubicBezTo>
                      <a:pt x="104" y="108"/>
                      <a:pt x="103" y="160"/>
                      <a:pt x="103" y="160"/>
                    </a:cubicBezTo>
                    <a:cubicBezTo>
                      <a:pt x="122" y="160"/>
                      <a:pt x="122" y="160"/>
                      <a:pt x="122" y="160"/>
                    </a:cubicBezTo>
                    <a:cubicBezTo>
                      <a:pt x="122" y="128"/>
                      <a:pt x="122" y="128"/>
                      <a:pt x="122" y="128"/>
                    </a:cubicBezTo>
                    <a:cubicBezTo>
                      <a:pt x="122" y="127"/>
                      <a:pt x="123" y="125"/>
                      <a:pt x="123" y="124"/>
                    </a:cubicBezTo>
                    <a:cubicBezTo>
                      <a:pt x="124" y="120"/>
                      <a:pt x="128" y="117"/>
                      <a:pt x="133" y="117"/>
                    </a:cubicBezTo>
                    <a:cubicBezTo>
                      <a:pt x="140" y="117"/>
                      <a:pt x="142" y="122"/>
                      <a:pt x="142" y="130"/>
                    </a:cubicBezTo>
                    <a:cubicBezTo>
                      <a:pt x="142" y="160"/>
                      <a:pt x="142" y="160"/>
                      <a:pt x="142" y="160"/>
                    </a:cubicBezTo>
                    <a:cubicBezTo>
                      <a:pt x="161" y="160"/>
                      <a:pt x="161" y="160"/>
                      <a:pt x="161" y="160"/>
                    </a:cubicBezTo>
                    <a:cubicBezTo>
                      <a:pt x="161" y="160"/>
                      <a:pt x="161" y="160"/>
                      <a:pt x="161" y="160"/>
                    </a:cubicBezTo>
                    <a:cubicBezTo>
                      <a:pt x="161" y="127"/>
                      <a:pt x="161" y="127"/>
                      <a:pt x="161" y="127"/>
                    </a:cubicBezTo>
                    <a:cubicBezTo>
                      <a:pt x="161" y="110"/>
                      <a:pt x="152" y="102"/>
                      <a:pt x="140" y="102"/>
                    </a:cubicBezTo>
                    <a:close/>
                    <a:moveTo>
                      <a:pt x="122" y="111"/>
                    </a:moveTo>
                    <a:cubicBezTo>
                      <a:pt x="122" y="111"/>
                      <a:pt x="122" y="111"/>
                      <a:pt x="122" y="111"/>
                    </a:cubicBezTo>
                    <a:cubicBezTo>
                      <a:pt x="122" y="111"/>
                      <a:pt x="122" y="111"/>
                      <a:pt x="122" y="111"/>
                    </a:cubicBezTo>
                    <a:close/>
                    <a:moveTo>
                      <a:pt x="83" y="75"/>
                    </a:moveTo>
                    <a:cubicBezTo>
                      <a:pt x="77" y="75"/>
                      <a:pt x="73" y="80"/>
                      <a:pt x="73" y="85"/>
                    </a:cubicBezTo>
                    <a:cubicBezTo>
                      <a:pt x="73" y="91"/>
                      <a:pt x="77" y="95"/>
                      <a:pt x="83" y="95"/>
                    </a:cubicBezTo>
                    <a:cubicBezTo>
                      <a:pt x="83" y="95"/>
                      <a:pt x="83" y="95"/>
                      <a:pt x="83" y="95"/>
                    </a:cubicBezTo>
                    <a:cubicBezTo>
                      <a:pt x="90" y="95"/>
                      <a:pt x="94" y="91"/>
                      <a:pt x="94" y="85"/>
                    </a:cubicBezTo>
                    <a:cubicBezTo>
                      <a:pt x="94" y="80"/>
                      <a:pt x="90" y="75"/>
                      <a:pt x="83" y="75"/>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81" y="172"/>
                    </a:moveTo>
                    <a:cubicBezTo>
                      <a:pt x="181" y="177"/>
                      <a:pt x="176" y="181"/>
                      <a:pt x="171" y="181"/>
                    </a:cubicBezTo>
                    <a:cubicBezTo>
                      <a:pt x="64" y="181"/>
                      <a:pt x="64" y="181"/>
                      <a:pt x="64" y="181"/>
                    </a:cubicBezTo>
                    <a:cubicBezTo>
                      <a:pt x="59" y="181"/>
                      <a:pt x="55" y="177"/>
                      <a:pt x="55" y="172"/>
                    </a:cubicBezTo>
                    <a:cubicBezTo>
                      <a:pt x="55" y="63"/>
                      <a:pt x="55" y="63"/>
                      <a:pt x="55" y="63"/>
                    </a:cubicBezTo>
                    <a:cubicBezTo>
                      <a:pt x="55" y="58"/>
                      <a:pt x="59" y="54"/>
                      <a:pt x="64" y="54"/>
                    </a:cubicBezTo>
                    <a:cubicBezTo>
                      <a:pt x="171" y="54"/>
                      <a:pt x="171" y="54"/>
                      <a:pt x="171" y="54"/>
                    </a:cubicBezTo>
                    <a:cubicBezTo>
                      <a:pt x="176" y="54"/>
                      <a:pt x="181" y="58"/>
                      <a:pt x="181" y="63"/>
                    </a:cubicBezTo>
                    <a:cubicBezTo>
                      <a:pt x="181" y="172"/>
                      <a:pt x="181" y="172"/>
                      <a:pt x="181" y="172"/>
                    </a:cubicBezTo>
                    <a:close/>
                  </a:path>
                </a:pathLst>
              </a:custGeom>
              <a:solidFill>
                <a:schemeClr val="bg1"/>
              </a:solidFill>
              <a:ln>
                <a:noFill/>
              </a:ln>
            </p:spPr>
            <p:txBody>
              <a:bodyPr anchor="ctr"/>
              <a:lstStyle/>
              <a:p>
                <a:pPr algn="ctr"/>
                <a:endParaRPr>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36" name="矩形 35"/>
            <p:cNvSpPr/>
            <p:nvPr/>
          </p:nvSpPr>
          <p:spPr>
            <a:xfrm>
              <a:off x="1342027" y="2184003"/>
              <a:ext cx="2093408" cy="145532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ym typeface="+mn-ea"/>
                </a:rPr>
                <a:t>采用邻接矩阵，优点是可快速判断两点之间是否存在边</a:t>
              </a:r>
              <a:r>
                <a:rPr lang="en-US" altLang="zh-CN" sz="1400" dirty="0">
                  <a:sym typeface="+mn-ea"/>
                </a:rPr>
                <a:t>,</a:t>
              </a:r>
              <a:r>
                <a:rPr lang="zh-CN" altLang="en-US" sz="1400" dirty="0">
                  <a:sym typeface="+mn-ea"/>
                </a:rPr>
                <a:t>可快速添加、删除边，函数时间复杂度皆为</a:t>
              </a:r>
              <a:r>
                <a:rPr lang="en-US" altLang="zh-CN" sz="1400" dirty="0">
                  <a:sym typeface="+mn-ea"/>
                </a:rPr>
                <a:t>Θ(1)</a:t>
              </a:r>
              <a:r>
                <a:rPr lang="zh-CN" altLang="en-US" sz="1400" dirty="0">
                  <a:sym typeface="+mn-ea"/>
                </a:rPr>
                <a:t>，缺点是若顶点间边较少，即图比较稀疏，则浪费空间较大。</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7" name="矩形 36"/>
            <p:cNvSpPr/>
            <p:nvPr/>
          </p:nvSpPr>
          <p:spPr>
            <a:xfrm>
              <a:off x="1642757" y="4939307"/>
              <a:ext cx="1511086" cy="342297"/>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latin typeface="幼圆" panose="02010509060101010101" pitchFamily="49" charset="-122"/>
                  <a:ea typeface="幼圆" panose="02010509060101010101" pitchFamily="49" charset="-122"/>
                  <a:sym typeface="+mn-ea"/>
                </a:rPr>
                <a:t>矩阵描述</a:t>
              </a:r>
              <a:endParaRPr lang="zh-CN" altLang="en-US" sz="1600" b="1" dirty="0">
                <a:solidFill>
                  <a:schemeClr val="bg1"/>
                </a:solidFill>
                <a:latin typeface="幼圆" panose="02010509060101010101" pitchFamily="49" charset="-122"/>
                <a:ea typeface="幼圆" panose="02010509060101010101" pitchFamily="49" charset="-122"/>
                <a:cs typeface="+mn-ea"/>
                <a:sym typeface="+mn-ea"/>
              </a:endParaRPr>
            </a:p>
          </p:txBody>
        </p:sp>
      </p:grpSp>
      <p:grpSp>
        <p:nvGrpSpPr>
          <p:cNvPr id="54" name="组合 53"/>
          <p:cNvGrpSpPr/>
          <p:nvPr/>
        </p:nvGrpSpPr>
        <p:grpSpPr>
          <a:xfrm>
            <a:off x="8249285" y="2055495"/>
            <a:ext cx="2783840" cy="3990340"/>
            <a:chOff x="3947303" y="1911330"/>
            <a:chExt cx="2155539" cy="3612317"/>
          </a:xfrm>
        </p:grpSpPr>
        <p:grpSp>
          <p:nvGrpSpPr>
            <p:cNvPr id="6" name="Group 2"/>
            <p:cNvGrpSpPr/>
            <p:nvPr/>
          </p:nvGrpSpPr>
          <p:grpSpPr>
            <a:xfrm>
              <a:off x="3947303" y="1911330"/>
              <a:ext cx="2155498" cy="3612317"/>
              <a:chOff x="4039442" y="1832907"/>
              <a:chExt cx="2155498" cy="3612317"/>
            </a:xfrm>
          </p:grpSpPr>
          <p:sp>
            <p:nvSpPr>
              <p:cNvPr id="14" name="Rectangle: Rounded Corners 104"/>
              <p:cNvSpPr/>
              <p:nvPr/>
            </p:nvSpPr>
            <p:spPr>
              <a:xfrm>
                <a:off x="4039442" y="1832907"/>
                <a:ext cx="2155498" cy="3612317"/>
              </a:xfrm>
              <a:prstGeom prst="roundRect">
                <a:avLst>
                  <a:gd name="adj" fmla="val 5758"/>
                </a:avLst>
              </a:prstGeom>
              <a:noFill/>
              <a:ln w="9525">
                <a:solidFill>
                  <a:srgbClr val="00785C"/>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5" name="Rectangle: Rounded Corners 107"/>
              <p:cNvSpPr/>
              <p:nvPr/>
            </p:nvSpPr>
            <p:spPr>
              <a:xfrm>
                <a:off x="4266784" y="4838755"/>
                <a:ext cx="1558720" cy="3600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9" name="Freeform: Shape 160"/>
              <p:cNvSpPr/>
              <p:nvPr/>
            </p:nvSpPr>
            <p:spPr bwMode="auto">
              <a:xfrm>
                <a:off x="4686929" y="2554642"/>
                <a:ext cx="537495" cy="537495"/>
              </a:xfrm>
              <a:custGeom>
                <a:avLst/>
                <a:gdLst>
                  <a:gd name="T0" fmla="*/ 182 w 236"/>
                  <a:gd name="T1" fmla="*/ 109 h 236"/>
                  <a:gd name="T2" fmla="*/ 157 w 236"/>
                  <a:gd name="T3" fmla="*/ 103 h 236"/>
                  <a:gd name="T4" fmla="*/ 134 w 236"/>
                  <a:gd name="T5" fmla="*/ 102 h 236"/>
                  <a:gd name="T6" fmla="*/ 120 w 236"/>
                  <a:gd name="T7" fmla="*/ 114 h 236"/>
                  <a:gd name="T8" fmla="*/ 118 w 236"/>
                  <a:gd name="T9" fmla="*/ 129 h 236"/>
                  <a:gd name="T10" fmla="*/ 122 w 236"/>
                  <a:gd name="T11" fmla="*/ 141 h 236"/>
                  <a:gd name="T12" fmla="*/ 135 w 236"/>
                  <a:gd name="T13" fmla="*/ 156 h 236"/>
                  <a:gd name="T14" fmla="*/ 139 w 236"/>
                  <a:gd name="T15" fmla="*/ 185 h 236"/>
                  <a:gd name="T16" fmla="*/ 152 w 236"/>
                  <a:gd name="T17" fmla="*/ 198 h 236"/>
                  <a:gd name="T18" fmla="*/ 169 w 236"/>
                  <a:gd name="T19" fmla="*/ 180 h 236"/>
                  <a:gd name="T20" fmla="*/ 187 w 236"/>
                  <a:gd name="T21" fmla="*/ 150 h 236"/>
                  <a:gd name="T22" fmla="*/ 200 w 236"/>
                  <a:gd name="T23" fmla="*/ 122 h 236"/>
                  <a:gd name="T24" fmla="*/ 182 w 236"/>
                  <a:gd name="T25" fmla="*/ 109 h 236"/>
                  <a:gd name="T26" fmla="*/ 118 w 236"/>
                  <a:gd name="T27" fmla="*/ 0 h 236"/>
                  <a:gd name="T28" fmla="*/ 0 w 236"/>
                  <a:gd name="T29" fmla="*/ 118 h 236"/>
                  <a:gd name="T30" fmla="*/ 118 w 236"/>
                  <a:gd name="T31" fmla="*/ 236 h 236"/>
                  <a:gd name="T32" fmla="*/ 236 w 236"/>
                  <a:gd name="T33" fmla="*/ 118 h 236"/>
                  <a:gd name="T34" fmla="*/ 118 w 236"/>
                  <a:gd name="T35" fmla="*/ 0 h 236"/>
                  <a:gd name="T36" fmla="*/ 126 w 236"/>
                  <a:gd name="T37" fmla="*/ 212 h 236"/>
                  <a:gd name="T38" fmla="*/ 128 w 236"/>
                  <a:gd name="T39" fmla="*/ 208 h 236"/>
                  <a:gd name="T40" fmla="*/ 125 w 236"/>
                  <a:gd name="T41" fmla="*/ 186 h 236"/>
                  <a:gd name="T42" fmla="*/ 105 w 236"/>
                  <a:gd name="T43" fmla="*/ 186 h 236"/>
                  <a:gd name="T44" fmla="*/ 98 w 236"/>
                  <a:gd name="T45" fmla="*/ 207 h 236"/>
                  <a:gd name="T46" fmla="*/ 102 w 236"/>
                  <a:gd name="T47" fmla="*/ 211 h 236"/>
                  <a:gd name="T48" fmla="*/ 34 w 236"/>
                  <a:gd name="T49" fmla="*/ 161 h 236"/>
                  <a:gd name="T50" fmla="*/ 44 w 236"/>
                  <a:gd name="T51" fmla="*/ 157 h 236"/>
                  <a:gd name="T52" fmla="*/ 44 w 236"/>
                  <a:gd name="T53" fmla="*/ 157 h 236"/>
                  <a:gd name="T54" fmla="*/ 81 w 236"/>
                  <a:gd name="T55" fmla="*/ 142 h 236"/>
                  <a:gd name="T56" fmla="*/ 81 w 236"/>
                  <a:gd name="T57" fmla="*/ 118 h 236"/>
                  <a:gd name="T58" fmla="*/ 55 w 236"/>
                  <a:gd name="T59" fmla="*/ 94 h 236"/>
                  <a:gd name="T60" fmla="*/ 28 w 236"/>
                  <a:gd name="T61" fmla="*/ 90 h 236"/>
                  <a:gd name="T62" fmla="*/ 84 w 236"/>
                  <a:gd name="T63" fmla="*/ 30 h 236"/>
                  <a:gd name="T64" fmla="*/ 84 w 236"/>
                  <a:gd name="T65" fmla="*/ 31 h 236"/>
                  <a:gd name="T66" fmla="*/ 102 w 236"/>
                  <a:gd name="T67" fmla="*/ 56 h 236"/>
                  <a:gd name="T68" fmla="*/ 120 w 236"/>
                  <a:gd name="T69" fmla="*/ 79 h 236"/>
                  <a:gd name="T70" fmla="*/ 131 w 236"/>
                  <a:gd name="T71" fmla="*/ 97 h 236"/>
                  <a:gd name="T72" fmla="*/ 146 w 236"/>
                  <a:gd name="T73" fmla="*/ 88 h 236"/>
                  <a:gd name="T74" fmla="*/ 177 w 236"/>
                  <a:gd name="T75" fmla="*/ 66 h 236"/>
                  <a:gd name="T76" fmla="*/ 190 w 236"/>
                  <a:gd name="T77" fmla="*/ 57 h 236"/>
                  <a:gd name="T78" fmla="*/ 212 w 236"/>
                  <a:gd name="T79" fmla="*/ 118 h 236"/>
                  <a:gd name="T80" fmla="*/ 126 w 236"/>
                  <a:gd name="T81" fmla="*/ 212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36" h="236">
                    <a:moveTo>
                      <a:pt x="182" y="109"/>
                    </a:moveTo>
                    <a:cubicBezTo>
                      <a:pt x="172" y="107"/>
                      <a:pt x="161" y="105"/>
                      <a:pt x="157" y="103"/>
                    </a:cubicBezTo>
                    <a:cubicBezTo>
                      <a:pt x="153" y="102"/>
                      <a:pt x="143" y="101"/>
                      <a:pt x="134" y="102"/>
                    </a:cubicBezTo>
                    <a:cubicBezTo>
                      <a:pt x="125" y="103"/>
                      <a:pt x="119" y="109"/>
                      <a:pt x="120" y="114"/>
                    </a:cubicBezTo>
                    <a:cubicBezTo>
                      <a:pt x="121" y="119"/>
                      <a:pt x="120" y="126"/>
                      <a:pt x="118" y="129"/>
                    </a:cubicBezTo>
                    <a:cubicBezTo>
                      <a:pt x="117" y="132"/>
                      <a:pt x="118" y="138"/>
                      <a:pt x="122" y="141"/>
                    </a:cubicBezTo>
                    <a:cubicBezTo>
                      <a:pt x="127" y="144"/>
                      <a:pt x="132" y="151"/>
                      <a:pt x="135" y="156"/>
                    </a:cubicBezTo>
                    <a:cubicBezTo>
                      <a:pt x="138" y="162"/>
                      <a:pt x="140" y="175"/>
                      <a:pt x="139" y="185"/>
                    </a:cubicBezTo>
                    <a:cubicBezTo>
                      <a:pt x="139" y="195"/>
                      <a:pt x="145" y="201"/>
                      <a:pt x="152" y="198"/>
                    </a:cubicBezTo>
                    <a:cubicBezTo>
                      <a:pt x="160" y="195"/>
                      <a:pt x="167" y="187"/>
                      <a:pt x="169" y="180"/>
                    </a:cubicBezTo>
                    <a:cubicBezTo>
                      <a:pt x="171" y="174"/>
                      <a:pt x="179" y="160"/>
                      <a:pt x="187" y="150"/>
                    </a:cubicBezTo>
                    <a:cubicBezTo>
                      <a:pt x="195" y="140"/>
                      <a:pt x="201" y="127"/>
                      <a:pt x="200" y="122"/>
                    </a:cubicBezTo>
                    <a:cubicBezTo>
                      <a:pt x="200" y="116"/>
                      <a:pt x="191" y="111"/>
                      <a:pt x="182" y="109"/>
                    </a:cubicBezTo>
                    <a:close/>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26" y="212"/>
                    </a:moveTo>
                    <a:cubicBezTo>
                      <a:pt x="127" y="211"/>
                      <a:pt x="128" y="209"/>
                      <a:pt x="128" y="208"/>
                    </a:cubicBezTo>
                    <a:cubicBezTo>
                      <a:pt x="130" y="201"/>
                      <a:pt x="128" y="191"/>
                      <a:pt x="125" y="186"/>
                    </a:cubicBezTo>
                    <a:cubicBezTo>
                      <a:pt x="121" y="181"/>
                      <a:pt x="112" y="181"/>
                      <a:pt x="105" y="186"/>
                    </a:cubicBezTo>
                    <a:cubicBezTo>
                      <a:pt x="97" y="191"/>
                      <a:pt x="94" y="200"/>
                      <a:pt x="98" y="207"/>
                    </a:cubicBezTo>
                    <a:cubicBezTo>
                      <a:pt x="99" y="208"/>
                      <a:pt x="100" y="210"/>
                      <a:pt x="102" y="211"/>
                    </a:cubicBezTo>
                    <a:cubicBezTo>
                      <a:pt x="72" y="206"/>
                      <a:pt x="47" y="187"/>
                      <a:pt x="34" y="161"/>
                    </a:cubicBezTo>
                    <a:cubicBezTo>
                      <a:pt x="37" y="161"/>
                      <a:pt x="40" y="159"/>
                      <a:pt x="44" y="157"/>
                    </a:cubicBezTo>
                    <a:cubicBezTo>
                      <a:pt x="44" y="157"/>
                      <a:pt x="44" y="157"/>
                      <a:pt x="44" y="157"/>
                    </a:cubicBezTo>
                    <a:cubicBezTo>
                      <a:pt x="57" y="148"/>
                      <a:pt x="74" y="141"/>
                      <a:pt x="81" y="142"/>
                    </a:cubicBezTo>
                    <a:cubicBezTo>
                      <a:pt x="89" y="142"/>
                      <a:pt x="89" y="131"/>
                      <a:pt x="81" y="118"/>
                    </a:cubicBezTo>
                    <a:cubicBezTo>
                      <a:pt x="74" y="105"/>
                      <a:pt x="62" y="94"/>
                      <a:pt x="55" y="94"/>
                    </a:cubicBezTo>
                    <a:cubicBezTo>
                      <a:pt x="48" y="94"/>
                      <a:pt x="36" y="92"/>
                      <a:pt x="28" y="90"/>
                    </a:cubicBezTo>
                    <a:cubicBezTo>
                      <a:pt x="37" y="62"/>
                      <a:pt x="58" y="41"/>
                      <a:pt x="84" y="30"/>
                    </a:cubicBezTo>
                    <a:cubicBezTo>
                      <a:pt x="84" y="31"/>
                      <a:pt x="84" y="31"/>
                      <a:pt x="84" y="31"/>
                    </a:cubicBezTo>
                    <a:cubicBezTo>
                      <a:pt x="86" y="39"/>
                      <a:pt x="95" y="50"/>
                      <a:pt x="102" y="56"/>
                    </a:cubicBezTo>
                    <a:cubicBezTo>
                      <a:pt x="110" y="62"/>
                      <a:pt x="118" y="72"/>
                      <a:pt x="120" y="79"/>
                    </a:cubicBezTo>
                    <a:cubicBezTo>
                      <a:pt x="122" y="85"/>
                      <a:pt x="127" y="93"/>
                      <a:pt x="131" y="97"/>
                    </a:cubicBezTo>
                    <a:cubicBezTo>
                      <a:pt x="136" y="100"/>
                      <a:pt x="142" y="96"/>
                      <a:pt x="146" y="88"/>
                    </a:cubicBezTo>
                    <a:cubicBezTo>
                      <a:pt x="150" y="80"/>
                      <a:pt x="164" y="70"/>
                      <a:pt x="177" y="66"/>
                    </a:cubicBezTo>
                    <a:cubicBezTo>
                      <a:pt x="183" y="64"/>
                      <a:pt x="187" y="61"/>
                      <a:pt x="190" y="57"/>
                    </a:cubicBezTo>
                    <a:cubicBezTo>
                      <a:pt x="204" y="74"/>
                      <a:pt x="212" y="95"/>
                      <a:pt x="212" y="118"/>
                    </a:cubicBezTo>
                    <a:cubicBezTo>
                      <a:pt x="212" y="168"/>
                      <a:pt x="174" y="208"/>
                      <a:pt x="126" y="212"/>
                    </a:cubicBezTo>
                    <a:close/>
                  </a:path>
                </a:pathLst>
              </a:custGeom>
              <a:solidFill>
                <a:schemeClr val="bg1"/>
              </a:solidFill>
              <a:ln>
                <a:noFill/>
              </a:ln>
            </p:spPr>
            <p:txBody>
              <a:bodyPr anchor="ctr"/>
              <a:lstStyle/>
              <a:p>
                <a:pPr algn="ctr"/>
                <a:endParaRPr>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38" name="矩形 37"/>
            <p:cNvSpPr/>
            <p:nvPr/>
          </p:nvSpPr>
          <p:spPr>
            <a:xfrm>
              <a:off x="4222062" y="4934869"/>
              <a:ext cx="1511086" cy="349505"/>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600" b="1" dirty="0">
                  <a:solidFill>
                    <a:schemeClr val="bg1"/>
                  </a:solidFill>
                  <a:latin typeface="幼圆" panose="02010509060101010101" pitchFamily="49" charset="-122"/>
                  <a:ea typeface="幼圆" panose="02010509060101010101" pitchFamily="49" charset="-122"/>
                  <a:sym typeface="+mn-ea"/>
                </a:rPr>
                <a:t>链表</a:t>
              </a:r>
              <a:r>
                <a:rPr lang="zh-CN" altLang="en-US" sz="1600" b="1" dirty="0" smtClean="0">
                  <a:solidFill>
                    <a:schemeClr val="bg1"/>
                  </a:solidFill>
                  <a:latin typeface="幼圆" panose="02010509060101010101" pitchFamily="49" charset="-122"/>
                  <a:ea typeface="幼圆" panose="02010509060101010101" pitchFamily="49" charset="-122"/>
                  <a:sym typeface="+mn-ea"/>
                </a:rPr>
                <a:t>描述</a:t>
              </a:r>
              <a:endParaRPr lang="zh-CN" altLang="en-US" sz="1600" b="1" dirty="0" smtClean="0">
                <a:solidFill>
                  <a:schemeClr val="bg1"/>
                </a:solidFill>
                <a:latin typeface="幼圆" panose="02010509060101010101" pitchFamily="49" charset="-122"/>
                <a:ea typeface="幼圆" panose="02010509060101010101" pitchFamily="49" charset="-122"/>
                <a:cs typeface="+mn-ea"/>
                <a:sym typeface="+mn-ea"/>
              </a:endParaRPr>
            </a:p>
          </p:txBody>
        </p:sp>
        <p:sp>
          <p:nvSpPr>
            <p:cNvPr id="41" name="矩形 40"/>
            <p:cNvSpPr/>
            <p:nvPr/>
          </p:nvSpPr>
          <p:spPr>
            <a:xfrm>
              <a:off x="4086980" y="2475849"/>
              <a:ext cx="2015862" cy="125200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ym typeface="+mn-ea"/>
                </a:rPr>
                <a:t>邻接表的优点是只存储实际存在的边。其缺点是关注顶点的度时，就可能需要遍历一个链表 。确定邻接与顶点</a:t>
              </a:r>
              <a:r>
                <a:rPr lang="en-US" altLang="zh-CN" sz="1400" dirty="0">
                  <a:sym typeface="+mn-ea"/>
                </a:rPr>
                <a:t>i</a:t>
              </a:r>
              <a:r>
                <a:rPr lang="zh-CN" altLang="en-US" sz="1400" dirty="0">
                  <a:sym typeface="+mn-ea"/>
                </a:rPr>
                <a:t>的顶点需用时</a:t>
              </a:r>
              <a:r>
                <a:rPr lang="en-US" altLang="zh-CN" sz="1400" dirty="0">
                  <a:sym typeface="+mn-ea"/>
                </a:rPr>
                <a:t>Θ(</a:t>
              </a:r>
              <a:r>
                <a:rPr lang="zh-CN" altLang="en-US" sz="1400" dirty="0">
                  <a:sym typeface="+mn-ea"/>
                </a:rPr>
                <a:t>邻接与顶点</a:t>
              </a:r>
              <a:r>
                <a:rPr lang="en-US" altLang="zh-CN" sz="1400" dirty="0">
                  <a:sym typeface="+mn-ea"/>
                </a:rPr>
                <a:t>i</a:t>
              </a:r>
              <a:r>
                <a:rPr lang="zh-CN" altLang="en-US" sz="1400" dirty="0">
                  <a:sym typeface="+mn-ea"/>
                </a:rPr>
                <a:t>的顶点数</a:t>
              </a:r>
              <a:r>
                <a:rPr lang="en-US" altLang="zh-CN" sz="1400" dirty="0">
                  <a:sym typeface="+mn-ea"/>
                </a:rPr>
                <a:t>)</a:t>
              </a:r>
              <a:r>
                <a:rPr lang="zh-CN" altLang="en-US" sz="1400" dirty="0">
                  <a:sym typeface="+mn-ea"/>
                </a:rPr>
                <a:t>。</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55" name="组合 54"/>
          <p:cNvGrpSpPr/>
          <p:nvPr/>
        </p:nvGrpSpPr>
        <p:grpSpPr>
          <a:xfrm>
            <a:off x="4714240" y="2110105"/>
            <a:ext cx="2783205" cy="3947027"/>
            <a:chOff x="6231293" y="2055079"/>
            <a:chExt cx="2783205" cy="3743923"/>
          </a:xfrm>
        </p:grpSpPr>
        <p:grpSp>
          <p:nvGrpSpPr>
            <p:cNvPr id="5" name="Group 8"/>
            <p:cNvGrpSpPr/>
            <p:nvPr/>
          </p:nvGrpSpPr>
          <p:grpSpPr>
            <a:xfrm>
              <a:off x="6231293" y="2055079"/>
              <a:ext cx="2783205" cy="3700780"/>
              <a:chOff x="6327633" y="1976656"/>
              <a:chExt cx="2783205" cy="3700780"/>
            </a:xfrm>
          </p:grpSpPr>
          <p:sp>
            <p:nvSpPr>
              <p:cNvPr id="20" name="Rectangle: Rounded Corners 116"/>
              <p:cNvSpPr/>
              <p:nvPr/>
            </p:nvSpPr>
            <p:spPr>
              <a:xfrm>
                <a:off x="6327633" y="1976656"/>
                <a:ext cx="2783205" cy="3700780"/>
              </a:xfrm>
              <a:prstGeom prst="roundRect">
                <a:avLst>
                  <a:gd name="adj" fmla="val 5758"/>
                </a:avLst>
              </a:prstGeom>
              <a:noFill/>
              <a:ln w="9525">
                <a:solidFill>
                  <a:srgbClr val="00785C"/>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1" name="Rectangle: Rounded Corners 119"/>
              <p:cNvSpPr/>
              <p:nvPr/>
            </p:nvSpPr>
            <p:spPr>
              <a:xfrm>
                <a:off x="6894998" y="5074285"/>
                <a:ext cx="1558720" cy="360000"/>
              </a:xfrm>
              <a:prstGeom prst="roundRect">
                <a:avLst>
                  <a:gd name="adj" fmla="val 50000"/>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25" name="Freeform: Shape 159"/>
              <p:cNvSpPr/>
              <p:nvPr/>
            </p:nvSpPr>
            <p:spPr bwMode="auto">
              <a:xfrm>
                <a:off x="7156027" y="2554584"/>
                <a:ext cx="537553" cy="537553"/>
              </a:xfrm>
              <a:custGeom>
                <a:avLst/>
                <a:gdLst>
                  <a:gd name="T0" fmla="*/ 116 w 232"/>
                  <a:gd name="T1" fmla="*/ 0 h 232"/>
                  <a:gd name="T2" fmla="*/ 0 w 232"/>
                  <a:gd name="T3" fmla="*/ 116 h 232"/>
                  <a:gd name="T4" fmla="*/ 116 w 232"/>
                  <a:gd name="T5" fmla="*/ 232 h 232"/>
                  <a:gd name="T6" fmla="*/ 232 w 232"/>
                  <a:gd name="T7" fmla="*/ 116 h 232"/>
                  <a:gd name="T8" fmla="*/ 116 w 232"/>
                  <a:gd name="T9" fmla="*/ 0 h 232"/>
                  <a:gd name="T10" fmla="*/ 129 w 232"/>
                  <a:gd name="T11" fmla="*/ 208 h 232"/>
                  <a:gd name="T12" fmla="*/ 129 w 232"/>
                  <a:gd name="T13" fmla="*/ 190 h 232"/>
                  <a:gd name="T14" fmla="*/ 117 w 232"/>
                  <a:gd name="T15" fmla="*/ 178 h 232"/>
                  <a:gd name="T16" fmla="*/ 105 w 232"/>
                  <a:gd name="T17" fmla="*/ 190 h 232"/>
                  <a:gd name="T18" fmla="*/ 105 w 232"/>
                  <a:gd name="T19" fmla="*/ 208 h 232"/>
                  <a:gd name="T20" fmla="*/ 25 w 232"/>
                  <a:gd name="T21" fmla="*/ 129 h 232"/>
                  <a:gd name="T22" fmla="*/ 42 w 232"/>
                  <a:gd name="T23" fmla="*/ 129 h 232"/>
                  <a:gd name="T24" fmla="*/ 53 w 232"/>
                  <a:gd name="T25" fmla="*/ 117 h 232"/>
                  <a:gd name="T26" fmla="*/ 42 w 232"/>
                  <a:gd name="T27" fmla="*/ 105 h 232"/>
                  <a:gd name="T28" fmla="*/ 24 w 232"/>
                  <a:gd name="T29" fmla="*/ 105 h 232"/>
                  <a:gd name="T30" fmla="*/ 104 w 232"/>
                  <a:gd name="T31" fmla="*/ 25 h 232"/>
                  <a:gd name="T32" fmla="*/ 104 w 232"/>
                  <a:gd name="T33" fmla="*/ 41 h 232"/>
                  <a:gd name="T34" fmla="*/ 116 w 232"/>
                  <a:gd name="T35" fmla="*/ 53 h 232"/>
                  <a:gd name="T36" fmla="*/ 128 w 232"/>
                  <a:gd name="T37" fmla="*/ 41 h 232"/>
                  <a:gd name="T38" fmla="*/ 128 w 232"/>
                  <a:gd name="T39" fmla="*/ 25 h 232"/>
                  <a:gd name="T40" fmla="*/ 208 w 232"/>
                  <a:gd name="T41" fmla="*/ 104 h 232"/>
                  <a:gd name="T42" fmla="*/ 190 w 232"/>
                  <a:gd name="T43" fmla="*/ 104 h 232"/>
                  <a:gd name="T44" fmla="*/ 179 w 232"/>
                  <a:gd name="T45" fmla="*/ 116 h 232"/>
                  <a:gd name="T46" fmla="*/ 190 w 232"/>
                  <a:gd name="T47" fmla="*/ 128 h 232"/>
                  <a:gd name="T48" fmla="*/ 208 w 232"/>
                  <a:gd name="T49" fmla="*/ 128 h 232"/>
                  <a:gd name="T50" fmla="*/ 129 w 232"/>
                  <a:gd name="T51" fmla="*/ 208 h 232"/>
                  <a:gd name="T52" fmla="*/ 124 w 232"/>
                  <a:gd name="T53" fmla="*/ 94 h 232"/>
                  <a:gd name="T54" fmla="*/ 70 w 232"/>
                  <a:gd name="T55" fmla="*/ 69 h 232"/>
                  <a:gd name="T56" fmla="*/ 94 w 232"/>
                  <a:gd name="T57" fmla="*/ 124 h 232"/>
                  <a:gd name="T58" fmla="*/ 109 w 232"/>
                  <a:gd name="T59" fmla="*/ 138 h 232"/>
                  <a:gd name="T60" fmla="*/ 163 w 232"/>
                  <a:gd name="T61" fmla="*/ 163 h 232"/>
                  <a:gd name="T62" fmla="*/ 138 w 232"/>
                  <a:gd name="T63" fmla="*/ 108 h 232"/>
                  <a:gd name="T64" fmla="*/ 124 w 232"/>
                  <a:gd name="T65" fmla="*/ 94 h 232"/>
                  <a:gd name="T66" fmla="*/ 123 w 232"/>
                  <a:gd name="T67" fmla="*/ 123 h 232"/>
                  <a:gd name="T68" fmla="*/ 110 w 232"/>
                  <a:gd name="T69" fmla="*/ 123 h 232"/>
                  <a:gd name="T70" fmla="*/ 110 w 232"/>
                  <a:gd name="T71" fmla="*/ 109 h 232"/>
                  <a:gd name="T72" fmla="*/ 123 w 232"/>
                  <a:gd name="T73" fmla="*/ 109 h 232"/>
                  <a:gd name="T74" fmla="*/ 123 w 232"/>
                  <a:gd name="T75" fmla="*/ 123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32" h="232">
                    <a:moveTo>
                      <a:pt x="116" y="0"/>
                    </a:moveTo>
                    <a:cubicBezTo>
                      <a:pt x="52" y="0"/>
                      <a:pt x="0" y="52"/>
                      <a:pt x="0" y="116"/>
                    </a:cubicBezTo>
                    <a:cubicBezTo>
                      <a:pt x="0" y="180"/>
                      <a:pt x="52" y="232"/>
                      <a:pt x="116" y="232"/>
                    </a:cubicBezTo>
                    <a:cubicBezTo>
                      <a:pt x="180" y="232"/>
                      <a:pt x="232" y="180"/>
                      <a:pt x="232" y="116"/>
                    </a:cubicBezTo>
                    <a:cubicBezTo>
                      <a:pt x="232" y="52"/>
                      <a:pt x="180" y="0"/>
                      <a:pt x="116" y="0"/>
                    </a:cubicBezTo>
                    <a:close/>
                    <a:moveTo>
                      <a:pt x="129" y="208"/>
                    </a:moveTo>
                    <a:cubicBezTo>
                      <a:pt x="129" y="190"/>
                      <a:pt x="129" y="190"/>
                      <a:pt x="129" y="190"/>
                    </a:cubicBezTo>
                    <a:cubicBezTo>
                      <a:pt x="129" y="183"/>
                      <a:pt x="123" y="178"/>
                      <a:pt x="117" y="178"/>
                    </a:cubicBezTo>
                    <a:cubicBezTo>
                      <a:pt x="110" y="178"/>
                      <a:pt x="105" y="183"/>
                      <a:pt x="105" y="190"/>
                    </a:cubicBezTo>
                    <a:cubicBezTo>
                      <a:pt x="105" y="208"/>
                      <a:pt x="105" y="208"/>
                      <a:pt x="105" y="208"/>
                    </a:cubicBezTo>
                    <a:cubicBezTo>
                      <a:pt x="63" y="203"/>
                      <a:pt x="30" y="170"/>
                      <a:pt x="25" y="129"/>
                    </a:cubicBezTo>
                    <a:cubicBezTo>
                      <a:pt x="42" y="129"/>
                      <a:pt x="42" y="129"/>
                      <a:pt x="42" y="129"/>
                    </a:cubicBezTo>
                    <a:cubicBezTo>
                      <a:pt x="48" y="129"/>
                      <a:pt x="53" y="123"/>
                      <a:pt x="53" y="117"/>
                    </a:cubicBezTo>
                    <a:cubicBezTo>
                      <a:pt x="53" y="110"/>
                      <a:pt x="48" y="105"/>
                      <a:pt x="42" y="105"/>
                    </a:cubicBezTo>
                    <a:cubicBezTo>
                      <a:pt x="24" y="105"/>
                      <a:pt x="24" y="105"/>
                      <a:pt x="24" y="105"/>
                    </a:cubicBezTo>
                    <a:cubicBezTo>
                      <a:pt x="29" y="63"/>
                      <a:pt x="63" y="30"/>
                      <a:pt x="104" y="25"/>
                    </a:cubicBezTo>
                    <a:cubicBezTo>
                      <a:pt x="104" y="41"/>
                      <a:pt x="104" y="41"/>
                      <a:pt x="104" y="41"/>
                    </a:cubicBezTo>
                    <a:cubicBezTo>
                      <a:pt x="104" y="47"/>
                      <a:pt x="109" y="53"/>
                      <a:pt x="116" y="53"/>
                    </a:cubicBezTo>
                    <a:cubicBezTo>
                      <a:pt x="122" y="53"/>
                      <a:pt x="128" y="47"/>
                      <a:pt x="128" y="41"/>
                    </a:cubicBezTo>
                    <a:cubicBezTo>
                      <a:pt x="128" y="25"/>
                      <a:pt x="128" y="25"/>
                      <a:pt x="128" y="25"/>
                    </a:cubicBezTo>
                    <a:cubicBezTo>
                      <a:pt x="169" y="30"/>
                      <a:pt x="202" y="63"/>
                      <a:pt x="208" y="104"/>
                    </a:cubicBezTo>
                    <a:cubicBezTo>
                      <a:pt x="190" y="104"/>
                      <a:pt x="190" y="104"/>
                      <a:pt x="190" y="104"/>
                    </a:cubicBezTo>
                    <a:cubicBezTo>
                      <a:pt x="184" y="104"/>
                      <a:pt x="179" y="109"/>
                      <a:pt x="179" y="116"/>
                    </a:cubicBezTo>
                    <a:cubicBezTo>
                      <a:pt x="179" y="122"/>
                      <a:pt x="184" y="128"/>
                      <a:pt x="190" y="128"/>
                    </a:cubicBezTo>
                    <a:cubicBezTo>
                      <a:pt x="208" y="128"/>
                      <a:pt x="208" y="128"/>
                      <a:pt x="208" y="128"/>
                    </a:cubicBezTo>
                    <a:cubicBezTo>
                      <a:pt x="203" y="169"/>
                      <a:pt x="170" y="202"/>
                      <a:pt x="129" y="208"/>
                    </a:cubicBezTo>
                    <a:close/>
                    <a:moveTo>
                      <a:pt x="124" y="94"/>
                    </a:moveTo>
                    <a:cubicBezTo>
                      <a:pt x="70" y="69"/>
                      <a:pt x="70" y="69"/>
                      <a:pt x="70" y="69"/>
                    </a:cubicBezTo>
                    <a:cubicBezTo>
                      <a:pt x="94" y="124"/>
                      <a:pt x="94" y="124"/>
                      <a:pt x="94" y="124"/>
                    </a:cubicBezTo>
                    <a:cubicBezTo>
                      <a:pt x="97" y="129"/>
                      <a:pt x="103" y="136"/>
                      <a:pt x="109" y="138"/>
                    </a:cubicBezTo>
                    <a:cubicBezTo>
                      <a:pt x="163" y="163"/>
                      <a:pt x="163" y="163"/>
                      <a:pt x="163" y="163"/>
                    </a:cubicBezTo>
                    <a:cubicBezTo>
                      <a:pt x="138" y="108"/>
                      <a:pt x="138" y="108"/>
                      <a:pt x="138" y="108"/>
                    </a:cubicBezTo>
                    <a:cubicBezTo>
                      <a:pt x="136" y="103"/>
                      <a:pt x="130" y="96"/>
                      <a:pt x="124" y="94"/>
                    </a:cubicBezTo>
                    <a:close/>
                    <a:moveTo>
                      <a:pt x="123" y="123"/>
                    </a:moveTo>
                    <a:cubicBezTo>
                      <a:pt x="119" y="126"/>
                      <a:pt x="113" y="126"/>
                      <a:pt x="110" y="123"/>
                    </a:cubicBezTo>
                    <a:cubicBezTo>
                      <a:pt x="106" y="119"/>
                      <a:pt x="106" y="113"/>
                      <a:pt x="110" y="109"/>
                    </a:cubicBezTo>
                    <a:cubicBezTo>
                      <a:pt x="113" y="106"/>
                      <a:pt x="119" y="106"/>
                      <a:pt x="123" y="109"/>
                    </a:cubicBezTo>
                    <a:cubicBezTo>
                      <a:pt x="127" y="113"/>
                      <a:pt x="127" y="119"/>
                      <a:pt x="123" y="123"/>
                    </a:cubicBezTo>
                    <a:close/>
                  </a:path>
                </a:pathLst>
              </a:custGeom>
              <a:solidFill>
                <a:schemeClr val="bg1"/>
              </a:solidFill>
              <a:ln>
                <a:noFill/>
              </a:ln>
            </p:spPr>
            <p:txBody>
              <a:bodyPr anchor="ctr"/>
              <a:lstStyle/>
              <a:p>
                <a:pPr algn="ctr"/>
                <a:endParaRPr>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39" name="矩形 38"/>
            <p:cNvSpPr/>
            <p:nvPr/>
          </p:nvSpPr>
          <p:spPr>
            <a:xfrm>
              <a:off x="6798345" y="5152708"/>
              <a:ext cx="1511086" cy="646294"/>
            </a:xfrm>
            <a:prstGeom prst="rect">
              <a:avLst/>
            </a:prstGeom>
          </p:spPr>
          <p:txBody>
            <a:bodyPr wrap="square">
              <a:spAutoFit/>
              <a:scene3d>
                <a:camera prst="orthographicFront"/>
                <a:lightRig rig="threePt" dir="t"/>
              </a:scene3d>
              <a:sp3d contourW="12700"/>
            </a:bodyPr>
            <a:lstStyle/>
            <a:p>
              <a:pPr algn="ctr" fontAlgn="auto">
                <a:lnSpc>
                  <a:spcPct val="120000"/>
                </a:lnSpc>
                <a:spcBef>
                  <a:spcPts val="0"/>
                </a:spcBef>
                <a:spcAft>
                  <a:spcPts val="0"/>
                </a:spcAft>
              </a:pPr>
              <a:r>
                <a:rPr lang="zh-CN" altLang="en-US" sz="1600" b="1" dirty="0">
                  <a:solidFill>
                    <a:schemeClr val="bg1"/>
                  </a:solidFill>
                  <a:latin typeface="幼圆" panose="02010509060101010101" pitchFamily="49" charset="-122"/>
                  <a:ea typeface="幼圆" panose="02010509060101010101" pitchFamily="49" charset="-122"/>
                  <a:sym typeface="+mn-ea"/>
                </a:rPr>
                <a:t>数组描述</a:t>
              </a:r>
              <a:endParaRPr lang="en-US" altLang="zh-CN" sz="1600" b="1" dirty="0">
                <a:solidFill>
                  <a:schemeClr val="bg1"/>
                </a:solidFill>
                <a:latin typeface="幼圆" panose="02010509060101010101" pitchFamily="49" charset="-122"/>
                <a:ea typeface="幼圆" panose="02010509060101010101" pitchFamily="49" charset="-122"/>
              </a:endParaRPr>
            </a:p>
            <a:p>
              <a:pPr algn="ctr" fontAlgn="auto">
                <a:lnSpc>
                  <a:spcPct val="120000"/>
                </a:lnSpc>
                <a:spcBef>
                  <a:spcPts val="0"/>
                </a:spcBef>
                <a:spcAft>
                  <a:spcPts val="0"/>
                </a:spcAft>
              </a:pPr>
              <a:endParaRPr lang="en-US" altLang="zh-CN" sz="1600" b="1" dirty="0">
                <a:solidFill>
                  <a:schemeClr val="bg1"/>
                </a:solidFill>
                <a:latin typeface="幼圆" panose="02010509060101010101" pitchFamily="49" charset="-122"/>
                <a:ea typeface="幼圆" panose="02010509060101010101" pitchFamily="49" charset="-122"/>
                <a:cs typeface="+mn-ea"/>
                <a:sym typeface="思源黑体 CN Medium" panose="020B0600000000000000" pitchFamily="34" charset="-122"/>
              </a:endParaRPr>
            </a:p>
          </p:txBody>
        </p:sp>
        <p:sp>
          <p:nvSpPr>
            <p:cNvPr id="42" name="矩形 41"/>
            <p:cNvSpPr/>
            <p:nvPr/>
          </p:nvSpPr>
          <p:spPr>
            <a:xfrm>
              <a:off x="6597255" y="2200824"/>
              <a:ext cx="1914235" cy="2782739"/>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1400" dirty="0">
                  <a:sym typeface="+mn-ea"/>
                </a:rPr>
                <a:t>邻接数组比邻接链表更节省空间，不需要</a:t>
              </a:r>
              <a:r>
                <a:rPr lang="en-US" altLang="zh-CN" sz="1400" dirty="0">
                  <a:sym typeface="+mn-ea"/>
                </a:rPr>
                <a:t>next</a:t>
              </a:r>
              <a:r>
                <a:rPr lang="zh-CN" altLang="en-US" sz="1400" dirty="0">
                  <a:sym typeface="+mn-ea"/>
                </a:rPr>
                <a:t>指针域。</a:t>
              </a:r>
              <a:endParaRPr lang="en-US" altLang="zh-CN" sz="1400" dirty="0"/>
            </a:p>
            <a:p>
              <a:pPr algn="ctr">
                <a:lnSpc>
                  <a:spcPct val="120000"/>
                </a:lnSpc>
              </a:pPr>
              <a:r>
                <a:rPr lang="zh-CN" altLang="en-US" sz="1400" dirty="0">
                  <a:sym typeface="+mn-ea"/>
                </a:rPr>
                <a:t>邻接数组，说白了，即不规则数组。不规则是因为不需要像邻接矩阵一样为不存在的边开辟空间，某个点的邻接表只需要存储其（连接）指向的顶点集</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61" name="组合 60"/>
          <p:cNvGrpSpPr/>
          <p:nvPr/>
        </p:nvGrpSpPr>
        <p:grpSpPr>
          <a:xfrm>
            <a:off x="1350149" y="407520"/>
            <a:ext cx="5603270" cy="1339796"/>
            <a:chOff x="3320581" y="694122"/>
            <a:chExt cx="5603270" cy="1339796"/>
          </a:xfrm>
        </p:grpSpPr>
        <p:sp>
          <p:nvSpPr>
            <p:cNvPr id="62" name="文本框 61"/>
            <p:cNvSpPr txBox="1"/>
            <p:nvPr/>
          </p:nvSpPr>
          <p:spPr>
            <a:xfrm>
              <a:off x="3320581" y="694122"/>
              <a:ext cx="4900295" cy="583565"/>
            </a:xfrm>
            <a:prstGeom prst="rect">
              <a:avLst/>
            </a:prstGeom>
            <a:noFill/>
          </p:spPr>
          <p:txBody>
            <a:bodyPr wrap="none" rtlCol="0">
              <a:spAutoFit/>
            </a:bodyPr>
            <a:lstStyle/>
            <a:p>
              <a:pPr algn="l" fontAlgn="auto">
                <a:spcBef>
                  <a:spcPts val="0"/>
                </a:spcBef>
                <a:spcAft>
                  <a:spcPts val="0"/>
                </a:spcAft>
              </a:pPr>
              <a:r>
                <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class adjacencyWDigraph</a:t>
              </a:r>
              <a:endParaRPr lang="zh-CN" altLang="en-US"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63" name="文本框 62"/>
            <p:cNvSpPr txBox="1"/>
            <p:nvPr/>
          </p:nvSpPr>
          <p:spPr>
            <a:xfrm>
              <a:off x="3320581" y="1203973"/>
              <a:ext cx="5603270" cy="829945"/>
            </a:xfrm>
            <a:prstGeom prst="rect">
              <a:avLst/>
            </a:prstGeom>
            <a:noFill/>
          </p:spPr>
          <p:txBody>
            <a:bodyPr wrap="square" rtlCol="0">
              <a:spAutoFit/>
            </a:bodyPr>
            <a:lstStyle/>
            <a:p>
              <a:pPr fontAlgn="auto">
                <a:lnSpc>
                  <a:spcPct val="120000"/>
                </a:lnSpc>
                <a:spcBef>
                  <a:spcPts val="0"/>
                </a:spcBef>
                <a:spcAft>
                  <a:spcPts val="0"/>
                </a:spcAft>
              </a:pPr>
              <a:r>
                <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无向有权图（领接数组表示）</a:t>
              </a:r>
              <a:endPar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
        <p:nvSpPr>
          <p:cNvPr id="65" name="Shape 644"/>
          <p:cNvSpPr/>
          <p:nvPr/>
        </p:nvSpPr>
        <p:spPr>
          <a:xfrm rot="8100000" flipH="1">
            <a:off x="551180" y="548005"/>
            <a:ext cx="537210" cy="537210"/>
          </a:xfrm>
          <a:prstGeom prst="roundRect">
            <a:avLst>
              <a:gd name="adj" fmla="val 25760"/>
            </a:avLst>
          </a:prstGeom>
          <a:solidFill>
            <a:schemeClr val="accent2">
              <a:lumMod val="60000"/>
              <a:lumOff val="4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up)">
                                      <p:cBhvr>
                                        <p:cTn id="7" dur="500"/>
                                        <p:tgtEl>
                                          <p:spTgt spid="53"/>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4"/>
                                        </p:tgtEl>
                                        <p:attrNameLst>
                                          <p:attrName>style.visibility</p:attrName>
                                        </p:attrNameLst>
                                      </p:cBhvr>
                                      <p:to>
                                        <p:strVal val="visible"/>
                                      </p:to>
                                    </p:set>
                                    <p:animEffect transition="in" filter="wipe(up)">
                                      <p:cBhvr>
                                        <p:cTn id="11" dur="500"/>
                                        <p:tgtEl>
                                          <p:spTgt spid="54"/>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wipe(up)">
                                      <p:cBhvr>
                                        <p:cTn id="1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361180" y="1836048"/>
            <a:ext cx="10247463" cy="1849043"/>
            <a:chOff x="1117975" y="1735083"/>
            <a:chExt cx="10247463" cy="1849043"/>
          </a:xfrm>
        </p:grpSpPr>
        <p:cxnSp>
          <p:nvCxnSpPr>
            <p:cNvPr id="11" name="直接连接符 10"/>
            <p:cNvCxnSpPr/>
            <p:nvPr/>
          </p:nvCxnSpPr>
          <p:spPr>
            <a:xfrm>
              <a:off x="1236782" y="3476114"/>
              <a:ext cx="1012844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1117975" y="3368102"/>
              <a:ext cx="216024" cy="216024"/>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4" name="椭圆 13"/>
            <p:cNvSpPr/>
            <p:nvPr/>
          </p:nvSpPr>
          <p:spPr>
            <a:xfrm>
              <a:off x="5819036" y="3368102"/>
              <a:ext cx="216024" cy="216024"/>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8" name="椭圆 17"/>
            <p:cNvSpPr/>
            <p:nvPr/>
          </p:nvSpPr>
          <p:spPr>
            <a:xfrm>
              <a:off x="11149414" y="3368102"/>
              <a:ext cx="216024" cy="216024"/>
            </a:xfrm>
            <a:prstGeom prst="ellipse">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19" name="矩形: 圆角 18"/>
            <p:cNvSpPr/>
            <p:nvPr/>
          </p:nvSpPr>
          <p:spPr>
            <a:xfrm>
              <a:off x="4627620" y="1735083"/>
              <a:ext cx="2599055" cy="145478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数据成员（</a:t>
              </a:r>
              <a:r>
                <a:rPr lang="en-US" altLang="zh-CN" sz="24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private</a:t>
              </a:r>
              <a:r>
                <a:rPr lang="zh-CN" altLang="en-US" sz="24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t>
              </a:r>
              <a:endParaRPr lang="zh-CN" altLang="en-US" sz="2400" dirty="0">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43" name="组合 42"/>
          <p:cNvGrpSpPr/>
          <p:nvPr/>
        </p:nvGrpSpPr>
        <p:grpSpPr>
          <a:xfrm>
            <a:off x="379095" y="3978275"/>
            <a:ext cx="3258820" cy="1552662"/>
            <a:chOff x="5389764" y="1537495"/>
            <a:chExt cx="2241974" cy="1553037"/>
          </a:xfrm>
        </p:grpSpPr>
        <p:sp>
          <p:nvSpPr>
            <p:cNvPr id="44" name="矩形 43"/>
            <p:cNvSpPr/>
            <p:nvPr/>
          </p:nvSpPr>
          <p:spPr>
            <a:xfrm>
              <a:off x="5513662" y="2001879"/>
              <a:ext cx="1995448" cy="1088653"/>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int n;                    //number of vertices</a:t>
              </a:r>
              <a:endParaRPr lang="zh-CN" altLang="en-US" sz="20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algn="ctr">
                <a:lnSpc>
                  <a:spcPct val="120000"/>
                </a:lnSpc>
              </a:pPr>
              <a:r>
                <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	</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5" name="矩形 44"/>
            <p:cNvSpPr/>
            <p:nvPr/>
          </p:nvSpPr>
          <p:spPr>
            <a:xfrm>
              <a:off x="5389764" y="1537495"/>
              <a:ext cx="2241974" cy="53416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点的个数</a:t>
              </a:r>
              <a:endPar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46" name="组合 45"/>
          <p:cNvGrpSpPr/>
          <p:nvPr/>
        </p:nvGrpSpPr>
        <p:grpSpPr>
          <a:xfrm>
            <a:off x="8938260" y="4091305"/>
            <a:ext cx="3376295" cy="1182489"/>
            <a:chOff x="5390399" y="1649255"/>
            <a:chExt cx="2241974" cy="1182758"/>
          </a:xfrm>
        </p:grpSpPr>
        <p:sp>
          <p:nvSpPr>
            <p:cNvPr id="47" name="矩形 46"/>
            <p:cNvSpPr/>
            <p:nvPr/>
          </p:nvSpPr>
          <p:spPr>
            <a:xfrm>
              <a:off x="5513662" y="2001879"/>
              <a:ext cx="1995448" cy="830134"/>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int e;                      // number of edges</a:t>
              </a:r>
              <a:endParaRPr lang="zh-CN" altLang="en-US" sz="20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48" name="矩形 47"/>
            <p:cNvSpPr/>
            <p:nvPr/>
          </p:nvSpPr>
          <p:spPr>
            <a:xfrm>
              <a:off x="5390399" y="1649255"/>
              <a:ext cx="2241974" cy="534157"/>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边的个数</a:t>
              </a:r>
              <a:endPar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49" name="组合 48"/>
          <p:cNvGrpSpPr/>
          <p:nvPr/>
        </p:nvGrpSpPr>
        <p:grpSpPr>
          <a:xfrm>
            <a:off x="4231640" y="3978275"/>
            <a:ext cx="3664585" cy="1355725"/>
            <a:chOff x="5389889" y="1475872"/>
            <a:chExt cx="2260342" cy="1355947"/>
          </a:xfrm>
        </p:grpSpPr>
        <p:sp>
          <p:nvSpPr>
            <p:cNvPr id="50" name="矩形 49"/>
            <p:cNvSpPr/>
            <p:nvPr/>
          </p:nvSpPr>
          <p:spPr>
            <a:xfrm>
              <a:off x="5389889" y="2001738"/>
              <a:ext cx="2119518" cy="830081"/>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0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vector&lt;vector&lt;node&gt;&gt;array               //adjacency </a:t>
              </a:r>
              <a:r>
                <a:rPr lang="en-US" altLang="zh-CN" sz="20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array</a:t>
              </a:r>
              <a:endParaRPr lang="en-US" altLang="zh-CN" sz="2000" dirty="0">
                <a:solidFill>
                  <a:schemeClr val="tx1">
                    <a:lumMod val="50000"/>
                    <a:lumOff val="50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51" name="矩形 50"/>
            <p:cNvSpPr/>
            <p:nvPr/>
          </p:nvSpPr>
          <p:spPr>
            <a:xfrm>
              <a:off x="5408257" y="1475872"/>
              <a:ext cx="2241974" cy="534122"/>
            </a:xfrm>
            <a:prstGeom prst="rect">
              <a:avLst/>
            </a:prstGeom>
          </p:spPr>
          <p:txBody>
            <a:bodyPr wrap="square">
              <a:spAutoFit/>
              <a:scene3d>
                <a:camera prst="orthographicFront"/>
                <a:lightRig rig="threePt" dir="t"/>
              </a:scene3d>
              <a:sp3d contourW="12700"/>
            </a:bodyPr>
            <a:lstStyle/>
            <a:p>
              <a:pPr algn="ctr">
                <a:lnSpc>
                  <a:spcPct val="120000"/>
                </a:lnSpc>
              </a:pPr>
              <a:r>
                <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邻接数组</a:t>
              </a:r>
              <a:endParaRPr lang="zh-CN" altLang="en-US" sz="2400" b="1" dirty="0">
                <a:solidFill>
                  <a:schemeClr val="tx1">
                    <a:lumMod val="65000"/>
                    <a:lumOff val="35000"/>
                  </a:scheme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33" name="组合 32"/>
          <p:cNvGrpSpPr/>
          <p:nvPr/>
        </p:nvGrpSpPr>
        <p:grpSpPr>
          <a:xfrm>
            <a:off x="1200289" y="387200"/>
            <a:ext cx="5603270" cy="1191841"/>
            <a:chOff x="3307881" y="694122"/>
            <a:chExt cx="5603270" cy="1191841"/>
          </a:xfrm>
        </p:grpSpPr>
        <p:sp>
          <p:nvSpPr>
            <p:cNvPr id="34" name="文本框 33"/>
            <p:cNvSpPr txBox="1"/>
            <p:nvPr/>
          </p:nvSpPr>
          <p:spPr>
            <a:xfrm>
              <a:off x="3320581" y="694122"/>
              <a:ext cx="4900295" cy="583565"/>
            </a:xfrm>
            <a:prstGeom prst="rect">
              <a:avLst/>
            </a:prstGeom>
            <a:noFill/>
          </p:spPr>
          <p:txBody>
            <a:bodyPr wrap="none" rtlCol="0">
              <a:spAutoFit/>
            </a:bodyPr>
            <a:lstStyle/>
            <a:p>
              <a:pPr algn="l" fontAlgn="auto">
                <a:spcBef>
                  <a:spcPts val="0"/>
                </a:spcBef>
                <a:spcAft>
                  <a:spcPts val="0"/>
                </a:spcAft>
              </a:pPr>
              <a:r>
                <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class adjacencyWDigraph </a:t>
              </a:r>
              <a:endParaRPr sz="3200" b="1" dirty="0">
                <a:solidFill>
                  <a:prstClr val="black"/>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5" name="文本框 34"/>
            <p:cNvSpPr txBox="1"/>
            <p:nvPr/>
          </p:nvSpPr>
          <p:spPr>
            <a:xfrm>
              <a:off x="3307881" y="1203973"/>
              <a:ext cx="5603270" cy="681990"/>
            </a:xfrm>
            <a:prstGeom prst="rect">
              <a:avLst/>
            </a:prstGeom>
            <a:noFill/>
          </p:spPr>
          <p:txBody>
            <a:bodyPr wrap="square" rtlCol="0">
              <a:spAutoFit/>
            </a:bodyPr>
            <a:lstStyle/>
            <a:p>
              <a:pPr fontAlgn="auto">
                <a:lnSpc>
                  <a:spcPct val="120000"/>
                </a:lnSpc>
                <a:spcBef>
                  <a:spcPts val="0"/>
                </a:spcBef>
                <a:spcAft>
                  <a:spcPts val="0"/>
                </a:spcAft>
              </a:pPr>
              <a:r>
                <a:rPr lang="zh-CN" altLang="en-US" sz="20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rPr>
                <a:t>无向有权图（领接数组表示）</a:t>
              </a: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a:p>
              <a:pPr fontAlgn="auto">
                <a:lnSpc>
                  <a:spcPct val="120000"/>
                </a:lnSpc>
                <a:spcBef>
                  <a:spcPts val="0"/>
                </a:spcBef>
                <a:spcAft>
                  <a:spcPts val="0"/>
                </a:spcAft>
              </a:pPr>
              <a:endParaRPr lang="zh-CN" altLang="en-US" sz="1200" dirty="0">
                <a:solidFill>
                  <a:prstClr val="black">
                    <a:lumMod val="50000"/>
                    <a:lumOff val="50000"/>
                  </a:prstClr>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grpSp>
        <p:nvGrpSpPr>
          <p:cNvPr id="36" name="组合 35"/>
          <p:cNvGrpSpPr/>
          <p:nvPr/>
        </p:nvGrpSpPr>
        <p:grpSpPr>
          <a:xfrm>
            <a:off x="551384" y="548004"/>
            <a:ext cx="537440" cy="537440"/>
            <a:chOff x="1126772" y="548004"/>
            <a:chExt cx="537440" cy="537440"/>
          </a:xfrm>
        </p:grpSpPr>
        <p:sp>
          <p:nvSpPr>
            <p:cNvPr id="37" name="Shape 644"/>
            <p:cNvSpPr/>
            <p:nvPr/>
          </p:nvSpPr>
          <p:spPr>
            <a:xfrm rot="8100000" flipH="1">
              <a:off x="1126772" y="548004"/>
              <a:ext cx="537440" cy="537440"/>
            </a:xfrm>
            <a:prstGeom prst="roundRect">
              <a:avLst>
                <a:gd name="adj" fmla="val 25760"/>
              </a:avLst>
            </a:prstGeom>
            <a:solidFill>
              <a:schemeClr val="accent2">
                <a:lumMod val="60000"/>
                <a:lumOff val="40000"/>
              </a:schemeClr>
            </a:solidFill>
            <a:ln w="12700">
              <a:noFill/>
              <a:miter lim="400000"/>
            </a:ln>
            <a:effectLst>
              <a:outerShdw blurRad="50800" dist="12700" dir="2700000" algn="tl" rotWithShape="0">
                <a:prstClr val="black">
                  <a:alpha val="35000"/>
                </a:prstClr>
              </a:outerShdw>
            </a:effectLst>
          </p:spPr>
          <p:txBody>
            <a:bodyPr lIns="25400" tIns="25400" rIns="25400" bIns="25400" anchor="ctr"/>
            <a:lstStyle/>
            <a:p>
              <a:pPr fontAlgn="auto">
                <a:spcBef>
                  <a:spcPts val="0"/>
                </a:spcBef>
                <a:spcAft>
                  <a:spcPts val="0"/>
                </a:spcAft>
                <a:defRPr sz="3200">
                  <a:solidFill>
                    <a:srgbClr val="FFFFFF"/>
                  </a:solidFill>
                </a:defRPr>
              </a:pPr>
              <a:endParaRPr sz="1600" dirty="0">
                <a:solidFill>
                  <a:srgbClr val="FFFFFF"/>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sp>
          <p:nvSpPr>
            <p:cNvPr id="38" name="矩形 37"/>
            <p:cNvSpPr>
              <a:spLocks noChangeArrowheads="1"/>
            </p:cNvSpPr>
            <p:nvPr/>
          </p:nvSpPr>
          <p:spPr bwMode="auto">
            <a:xfrm>
              <a:off x="1240555" y="601280"/>
              <a:ext cx="309873" cy="43053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t">
              <a:spAutoFit/>
            </a:bodyPr>
            <a:lstStyle/>
            <a:p>
              <a:pPr algn="ctr">
                <a:spcBef>
                  <a:spcPct val="0"/>
                </a:spcBef>
              </a:pPr>
              <a:endParaRPr lang="en-US" altLang="zh-CN" sz="2800" b="1" cap="all" dirty="0">
                <a:solidFill>
                  <a:schemeClr val="bg1"/>
                </a:solidFill>
                <a:latin typeface="思源黑体 CN Medium" panose="020B0600000000000000" pitchFamily="34" charset="-122"/>
                <a:ea typeface="思源黑体 CN Medium" panose="020B0600000000000000" pitchFamily="34" charset="-122"/>
                <a:cs typeface="+mn-ea"/>
                <a:sym typeface="思源黑体 CN Medium" panose="020B0600000000000000"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43"/>
                                        </p:tgtEl>
                                        <p:attrNameLst>
                                          <p:attrName>style.visibility</p:attrName>
                                        </p:attrNameLst>
                                      </p:cBhvr>
                                      <p:to>
                                        <p:strVal val="visible"/>
                                      </p:to>
                                    </p:set>
                                    <p:animEffect transition="in" filter="randombar(horizontal)">
                                      <p:cBhvr>
                                        <p:cTn id="11" dur="500"/>
                                        <p:tgtEl>
                                          <p:spTgt spid="43"/>
                                        </p:tgtEl>
                                      </p:cBhvr>
                                    </p:animEffect>
                                  </p:childTnLst>
                                </p:cTn>
                              </p:par>
                              <p:par>
                                <p:cTn id="12" presetID="14" presetClass="entr" presetSubtype="10" fill="hold"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randombar(horizontal)">
                                      <p:cBhvr>
                                        <p:cTn id="14" dur="500"/>
                                        <p:tgtEl>
                                          <p:spTgt spid="46"/>
                                        </p:tgtEl>
                                      </p:cBhvr>
                                    </p:animEffect>
                                  </p:childTnLst>
                                </p:cTn>
                              </p:par>
                              <p:par>
                                <p:cTn id="15" presetID="14" presetClass="entr" presetSubtype="1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randombar(horizontal)">
                                      <p:cBhvr>
                                        <p:cTn id="1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70704192549"/>
  <p:tag name="MH_LIBRARY" val="GRAPHIC"/>
  <p:tag name="MH_TYPE" val="Other"/>
  <p:tag name="MH_ORDER" val="1"/>
</p:tagLst>
</file>

<file path=ppt/tags/tag10.xml><?xml version="1.0" encoding="utf-8"?>
<p:tagLst xmlns:p="http://schemas.openxmlformats.org/presentationml/2006/main">
  <p:tag name="MH_TYPE" val="#NeiR#"/>
  <p:tag name="MH_NUMBER" val="大于六"/>
  <p:tag name="MH_CATEGORY" val="#TuWHP#"/>
  <p:tag name="MH_LAYOUT" val="SubTitleText"/>
  <p:tag name="MH" val="20170704192549"/>
  <p:tag name="MH_LIBRARY" val="GRAPHIC"/>
</p:tagLst>
</file>

<file path=ppt/tags/tag11.xml><?xml version="1.0" encoding="utf-8"?>
<p:tagLst xmlns:p="http://schemas.openxmlformats.org/presentationml/2006/main">
  <p:tag name="MH" val="20170704192549"/>
  <p:tag name="MH_LIBRARY" val="GRAPHIC"/>
  <p:tag name="MH_TYPE" val="Other"/>
  <p:tag name="MH_ORDER" val="1"/>
</p:tagLst>
</file>

<file path=ppt/tags/tag12.xml><?xml version="1.0" encoding="utf-8"?>
<p:tagLst xmlns:p="http://schemas.openxmlformats.org/presentationml/2006/main">
  <p:tag name="MH" val="20170704192549"/>
  <p:tag name="MH_LIBRARY" val="GRAPHIC"/>
  <p:tag name="MH_TYPE" val="Other"/>
  <p:tag name="MH_ORDER" val="2"/>
</p:tagLst>
</file>

<file path=ppt/tags/tag13.xml><?xml version="1.0" encoding="utf-8"?>
<p:tagLst xmlns:p="http://schemas.openxmlformats.org/presentationml/2006/main">
  <p:tag name="MH" val="20170704192549"/>
  <p:tag name="MH_LIBRARY" val="GRAPHIC"/>
  <p:tag name="MH_TYPE" val="Other"/>
  <p:tag name="MH_ORDER" val="3"/>
</p:tagLst>
</file>

<file path=ppt/tags/tag14.xml><?xml version="1.0" encoding="utf-8"?>
<p:tagLst xmlns:p="http://schemas.openxmlformats.org/presentationml/2006/main">
  <p:tag name="MH_TYPE" val="#NeiR#"/>
  <p:tag name="MH_NUMBER" val="大于六"/>
  <p:tag name="MH_CATEGORY" val="#TuWHP#"/>
  <p:tag name="MH_LAYOUT" val="SubTitleText"/>
  <p:tag name="MH" val="20170704192549"/>
  <p:tag name="MH_LIBRARY" val="GRAPHIC"/>
</p:tagLst>
</file>

<file path=ppt/tags/tag15.xml><?xml version="1.0" encoding="utf-8"?>
<p:tagLst xmlns:p="http://schemas.openxmlformats.org/presentationml/2006/main">
  <p:tag name="MH" val="20170704192549"/>
  <p:tag name="MH_LIBRARY" val="GRAPHIC"/>
  <p:tag name="MH_TYPE" val="Other"/>
  <p:tag name="MH_ORDER" val="4"/>
</p:tagLst>
</file>

<file path=ppt/tags/tag16.xml><?xml version="1.0" encoding="utf-8"?>
<p:tagLst xmlns:p="http://schemas.openxmlformats.org/presentationml/2006/main">
  <p:tag name="MH" val="20170704192549"/>
  <p:tag name="MH_LIBRARY" val="GRAPHIC"/>
  <p:tag name="MH_TYPE" val="Other"/>
  <p:tag name="MH_ORDER" val="4"/>
</p:tagLst>
</file>

<file path=ppt/tags/tag17.xml><?xml version="1.0" encoding="utf-8"?>
<p:tagLst xmlns:p="http://schemas.openxmlformats.org/presentationml/2006/main">
  <p:tag name="MH" val="20170704192549"/>
  <p:tag name="MH_LIBRARY" val="GRAPHIC"/>
  <p:tag name="MH_TYPE" val="Other"/>
  <p:tag name="MH_ORDER" val="4"/>
</p:tagLst>
</file>

<file path=ppt/tags/tag18.xml><?xml version="1.0" encoding="utf-8"?>
<p:tagLst xmlns:p="http://schemas.openxmlformats.org/presentationml/2006/main">
  <p:tag name="MH" val="20170704192549"/>
  <p:tag name="MH_LIBRARY" val="GRAPHIC"/>
  <p:tag name="MH_TYPE" val="Other"/>
  <p:tag name="MH_ORDER" val="4"/>
</p:tagLst>
</file>

<file path=ppt/tags/tag19.xml><?xml version="1.0" encoding="utf-8"?>
<p:tagLst xmlns:p="http://schemas.openxmlformats.org/presentationml/2006/main">
  <p:tag name="ISPRING_RESOURCE_PATHS_HASH_PRESENTER" val="ae9610a7ee3cc428f6d1935611d94caddfb1023"/>
  <p:tag name="ISPRING_ULTRA_SCORM_COURSE_ID" val="C7E77F30-E408-4DD6-AF2E-CF82B0AFD7A9"/>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商业计划书1"/>
  <p:tag name="ISPRING_SCORM_ENDPOINT" val="&lt;endpoint&gt;&lt;enable&gt;0&lt;/enable&gt;&lt;lrs&gt;http://&lt;/lrs&gt;&lt;auth&gt;0&lt;/auth&gt;&lt;login&gt;&lt;/login&gt;&lt;password&gt;&lt;/password&gt;&lt;key&gt;&lt;/key&gt;&lt;name&gt;&lt;/name&gt;&lt;email&gt;&lt;/email&gt;&lt;/endpoint&gt;&#10;"/>
</p:tagLst>
</file>

<file path=ppt/tags/tag2.xml><?xml version="1.0" encoding="utf-8"?>
<p:tagLst xmlns:p="http://schemas.openxmlformats.org/presentationml/2006/main">
  <p:tag name="MH" val="20170704192549"/>
  <p:tag name="MH_LIBRARY" val="GRAPHIC"/>
  <p:tag name="MH_TYPE" val="Other"/>
  <p:tag name="MH_ORDER" val="2"/>
</p:tagLst>
</file>

<file path=ppt/tags/tag3.xml><?xml version="1.0" encoding="utf-8"?>
<p:tagLst xmlns:p="http://schemas.openxmlformats.org/presentationml/2006/main">
  <p:tag name="MH" val="20170704192549"/>
  <p:tag name="MH_LIBRARY" val="GRAPHIC"/>
  <p:tag name="MH_TYPE" val="Other"/>
  <p:tag name="MH_ORDER" val="3"/>
</p:tagLst>
</file>

<file path=ppt/tags/tag4.xml><?xml version="1.0" encoding="utf-8"?>
<p:tagLst xmlns:p="http://schemas.openxmlformats.org/presentationml/2006/main">
  <p:tag name="MH" val="20170704192549"/>
  <p:tag name="MH_LIBRARY" val="GRAPHIC"/>
  <p:tag name="MH_TYPE" val="Other"/>
  <p:tag name="MH_ORDER" val="4"/>
</p:tagLst>
</file>

<file path=ppt/tags/tag5.xml><?xml version="1.0" encoding="utf-8"?>
<p:tagLst xmlns:p="http://schemas.openxmlformats.org/presentationml/2006/main">
  <p:tag name="MH" val="20170704192549"/>
  <p:tag name="MH_LIBRARY" val="GRAPHIC"/>
  <p:tag name="MH_TYPE" val="Other"/>
  <p:tag name="MH_ORDER" val="5"/>
</p:tagLst>
</file>

<file path=ppt/tags/tag6.xml><?xml version="1.0" encoding="utf-8"?>
<p:tagLst xmlns:p="http://schemas.openxmlformats.org/presentationml/2006/main">
  <p:tag name="MH_TYPE" val="#NeiR#"/>
  <p:tag name="MH_NUMBER" val="大于六"/>
  <p:tag name="MH_CATEGORY" val="#TuWHP#"/>
  <p:tag name="MH_LAYOUT" val="SubTitleText"/>
  <p:tag name="MH" val="20170704192549"/>
  <p:tag name="MH_LIBRARY" val="GRAPHIC"/>
</p:tagLst>
</file>

<file path=ppt/tags/tag7.xml><?xml version="1.0" encoding="utf-8"?>
<p:tagLst xmlns:p="http://schemas.openxmlformats.org/presentationml/2006/main">
  <p:tag name="MH" val="20170704192549"/>
  <p:tag name="MH_LIBRARY" val="GRAPHIC"/>
  <p:tag name="MH_TYPE" val="Other"/>
  <p:tag name="MH_ORDER" val="4"/>
</p:tagLst>
</file>

<file path=ppt/tags/tag8.xml><?xml version="1.0" encoding="utf-8"?>
<p:tagLst xmlns:p="http://schemas.openxmlformats.org/presentationml/2006/main">
  <p:tag name="MH_TYPE" val="#NeiR#"/>
  <p:tag name="MH_NUMBER" val="大于六"/>
  <p:tag name="MH_CATEGORY" val="#TuWHP#"/>
  <p:tag name="MH_LAYOUT" val="SubTitleText"/>
  <p:tag name="MH" val="20170704192549"/>
  <p:tag name="MH_LIBRARY" val="GRAPHIC"/>
</p:tagLst>
</file>

<file path=ppt/tags/tag9.xml><?xml version="1.0" encoding="utf-8"?>
<p:tagLst xmlns:p="http://schemas.openxmlformats.org/presentationml/2006/main">
  <p:tag name="MH" val="20170704192549"/>
  <p:tag name="MH_LIBRARY" val="GRAPHIC"/>
  <p:tag name="MH_TYPE" val="Other"/>
  <p:tag name="MH_ORDER" val="4"/>
</p:tagLst>
</file>

<file path=ppt/theme/theme1.xml><?xml version="1.0" encoding="utf-8"?>
<a:theme xmlns:a="http://schemas.openxmlformats.org/drawingml/2006/main" name="包图主题2">
  <a:themeElements>
    <a:clrScheme name="自定义 195">
      <a:dk1>
        <a:sysClr val="windowText" lastClr="000000"/>
      </a:dk1>
      <a:lt1>
        <a:sysClr val="window" lastClr="FFFFFF"/>
      </a:lt1>
      <a:dk2>
        <a:srgbClr val="44546A"/>
      </a:dk2>
      <a:lt2>
        <a:srgbClr val="E7E6E6"/>
      </a:lt2>
      <a:accent1>
        <a:srgbClr val="26AAE1"/>
      </a:accent1>
      <a:accent2>
        <a:srgbClr val="1D74B8"/>
      </a:accent2>
      <a:accent3>
        <a:srgbClr val="2D368F"/>
      </a:accent3>
      <a:accent4>
        <a:srgbClr val="26AAE1"/>
      </a:accent4>
      <a:accent5>
        <a:srgbClr val="1D74B8"/>
      </a:accent5>
      <a:accent6>
        <a:srgbClr val="2D368F"/>
      </a:accent6>
      <a:hlink>
        <a:srgbClr val="0563C1"/>
      </a:hlink>
      <a:folHlink>
        <a:srgbClr val="000000"/>
      </a:folHlink>
    </a:clrScheme>
    <a:fontScheme name="kfyh3byu">
      <a:majorFont>
        <a:latin typeface="FZZhengHeiS-R-GB"/>
        <a:ea typeface="FZHei-B01S"/>
        <a:cs typeface=""/>
      </a:majorFont>
      <a:minorFont>
        <a:latin typeface="FZZhengHeiS-R-GB"/>
        <a:ea typeface="FZHei-B01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3327</Words>
  <Application>WPS 演示</Application>
  <PresentationFormat>宽屏</PresentationFormat>
  <Paragraphs>281</Paragraphs>
  <Slides>19</Slides>
  <Notes>32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Arial</vt:lpstr>
      <vt:lpstr>宋体</vt:lpstr>
      <vt:lpstr>Wingdings</vt:lpstr>
      <vt:lpstr>Calibri</vt:lpstr>
      <vt:lpstr>思源黑体 CN Normal</vt:lpstr>
      <vt:lpstr>黑体</vt:lpstr>
      <vt:lpstr>思源黑体 CN Medium</vt:lpstr>
      <vt:lpstr>微软雅黑</vt:lpstr>
      <vt:lpstr>等线</vt:lpstr>
      <vt:lpstr>幼圆</vt:lpstr>
      <vt:lpstr>Arial Unicode MS</vt:lpstr>
      <vt:lpstr>FZZhengHeiS-R-GB</vt:lpstr>
      <vt:lpstr>Segoe Print</vt:lpstr>
      <vt:lpstr>FZHei-B01S</vt:lpstr>
      <vt:lpstr>包图主题2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商业计划书1</dc:title>
  <dc:creator/>
  <cp:lastModifiedBy>逆光，奔跑</cp:lastModifiedBy>
  <cp:revision>536</cp:revision>
  <dcterms:created xsi:type="dcterms:W3CDTF">2015-04-24T01:01:00Z</dcterms:created>
  <dcterms:modified xsi:type="dcterms:W3CDTF">2020-01-06T00:45:15Z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2052-11.1.0.9305</vt:lpwstr>
  </property>
</Properties>
</file>