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08" r:id="rId5"/>
    <p:sldId id="349" r:id="rId6"/>
    <p:sldId id="329" r:id="rId7"/>
    <p:sldId id="354" r:id="rId8"/>
    <p:sldId id="382" r:id="rId9"/>
    <p:sldId id="353" r:id="rId10"/>
    <p:sldId id="387" r:id="rId11"/>
    <p:sldId id="383" r:id="rId12"/>
    <p:sldId id="384" r:id="rId13"/>
    <p:sldId id="385" r:id="rId14"/>
    <p:sldId id="405" r:id="rId15"/>
    <p:sldId id="408" r:id="rId16"/>
    <p:sldId id="409" r:id="rId17"/>
    <p:sldId id="410" r:id="rId18"/>
    <p:sldId id="411" r:id="rId19"/>
    <p:sldId id="389" r:id="rId20"/>
    <p:sldId id="390" r:id="rId21"/>
    <p:sldId id="351" r:id="rId22"/>
    <p:sldId id="426" r:id="rId23"/>
    <p:sldId id="388" r:id="rId24"/>
    <p:sldId id="399" r:id="rId25"/>
    <p:sldId id="416" r:id="rId26"/>
    <p:sldId id="424" r:id="rId27"/>
    <p:sldId id="391" r:id="rId28"/>
    <p:sldId id="400" r:id="rId29"/>
    <p:sldId id="415" r:id="rId30"/>
    <p:sldId id="425" r:id="rId31"/>
    <p:sldId id="352" r:id="rId32"/>
    <p:sldId id="332" r:id="rId33"/>
    <p:sldId id="324" r:id="rId34"/>
  </p:sldIdLst>
  <p:sldSz cx="12192000" cy="6858000"/>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9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9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8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0480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6576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2672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8768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5C"/>
    <a:srgbClr val="8F72FA"/>
    <a:srgbClr val="26ABEE"/>
    <a:srgbClr val="2DBD9B"/>
    <a:srgbClr val="26A284"/>
    <a:srgbClr val="218E73"/>
    <a:srgbClr val="0A745A"/>
    <a:srgbClr val="01795D"/>
    <a:srgbClr val="1D5B4E"/>
    <a:srgbClr val="1D5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94" autoAdjust="0"/>
  </p:normalViewPr>
  <p:slideViewPr>
    <p:cSldViewPr>
      <p:cViewPr varScale="1">
        <p:scale>
          <a:sx n="75" d="100"/>
          <a:sy n="75" d="100"/>
        </p:scale>
        <p:origin x="308" y="52"/>
      </p:cViewPr>
      <p:guideLst>
        <p:guide orient="horz" pos="2240"/>
        <p:guide pos="930"/>
      </p:guideLst>
    </p:cSldViewPr>
  </p:slideViewPr>
  <p:outlineViewPr>
    <p:cViewPr>
      <p:scale>
        <a:sx n="33" d="100"/>
        <a:sy n="33" d="100"/>
      </p:scale>
      <p:origin x="0" y="-348"/>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20.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4021B02-C172-47C2-829C-369644A19499}" type="doc">
      <dgm:prSet loTypeId="urn:microsoft.com/office/officeart/2005/8/layout/vProcess5" loCatId="process" qsTypeId="urn:microsoft.com/office/officeart/2005/8/quickstyle/simple1#1" qsCatId="simple" csTypeId="urn:microsoft.com/office/officeart/2005/8/colors/accent2_1#1" csCatId="accent2" phldr="1"/>
      <dgm:spPr/>
      <dgm:t>
        <a:bodyPr/>
        <a:lstStyle/>
        <a:p>
          <a:endParaRPr lang="zh-CN" altLang="en-US"/>
        </a:p>
      </dgm:t>
    </dgm:pt>
    <dgm:pt modelId="{674C2721-23CD-4761-9516-369E8055DB64}">
      <dgm:prSet phldrT="[文本]" custT="1"/>
      <dgm:spPr/>
      <dgm:t>
        <a:bodyPr/>
        <a:lstStyle/>
        <a:p>
          <a:r>
            <a:rPr lang="en-US" altLang="zh-CN" sz="1600" dirty="0"/>
            <a:t>1.</a:t>
          </a:r>
          <a:r>
            <a:rPr lang="zh-CN" altLang="en-US" sz="1600" dirty="0"/>
            <a:t>声明栈</a:t>
          </a:r>
          <a:r>
            <a:rPr lang="en-US" altLang="zh-CN" sz="1600" dirty="0"/>
            <a:t>stack,</a:t>
          </a:r>
          <a:r>
            <a:rPr lang="zh-CN" altLang="en-US" sz="1600" dirty="0"/>
            <a:t>并把起点压入栈</a:t>
          </a:r>
        </a:p>
      </dgm:t>
    </dgm:pt>
    <dgm:pt modelId="{B634B334-20A2-4A75-9910-9B29AF5A8C42}" cxnId="{60E125B8-F867-40E5-A15C-58AD8B131DD6}" type="parTrans">
      <dgm:prSet/>
      <dgm:spPr/>
      <dgm:t>
        <a:bodyPr/>
        <a:lstStyle/>
        <a:p>
          <a:endParaRPr lang="zh-CN" altLang="en-US"/>
        </a:p>
      </dgm:t>
    </dgm:pt>
    <dgm:pt modelId="{9B73C1DD-48B5-4AAA-8D52-E06E413B9EA3}" cxnId="{60E125B8-F867-40E5-A15C-58AD8B131DD6}" type="sibTrans">
      <dgm:prSet/>
      <dgm:spPr/>
      <dgm:t>
        <a:bodyPr/>
        <a:lstStyle/>
        <a:p>
          <a:endParaRPr lang="zh-CN" altLang="en-US"/>
        </a:p>
      </dgm:t>
    </dgm:pt>
    <dgm:pt modelId="{C504F4A8-A16F-4F02-97FB-7D59A2406F71}">
      <dgm:prSet phldrT="[文本]" custT="1"/>
      <dgm:spPr/>
      <dgm:t>
        <a:bodyPr/>
        <a:lstStyle/>
        <a:p>
          <a:r>
            <a:rPr lang="en-US" altLang="zh-CN" sz="1100" dirty="0"/>
            <a:t>2.While(</a:t>
          </a:r>
          <a:r>
            <a:rPr lang="zh-CN" altLang="en-US" sz="1100" dirty="0"/>
            <a:t>栈不为空</a:t>
          </a:r>
          <a:r>
            <a:rPr lang="en-US" altLang="zh-CN" sz="1100" dirty="0"/>
            <a:t>)</a:t>
          </a:r>
        </a:p>
        <a:p>
          <a:r>
            <a:rPr lang="en-US" altLang="zh-CN" sz="1100" dirty="0"/>
            <a:t>{</a:t>
          </a:r>
        </a:p>
        <a:p>
          <a:r>
            <a:rPr lang="zh-CN" altLang="en-US" sz="1200" dirty="0"/>
            <a:t>获取栈顶元素，并访问。</a:t>
          </a:r>
          <a:endParaRPr lang="en-US" altLang="zh-CN" sz="1200" dirty="0"/>
        </a:p>
        <a:p>
          <a:r>
            <a:rPr lang="zh-CN" altLang="en-US" sz="1200" dirty="0"/>
            <a:t>判断此元素指向的点有没有未访问过的：</a:t>
          </a:r>
          <a:endParaRPr lang="en-US" altLang="zh-CN" sz="1200" dirty="0"/>
        </a:p>
        <a:p>
          <a:r>
            <a:rPr lang="zh-CN" altLang="en-US" sz="1200" dirty="0"/>
            <a:t>若没有，在栈中删除此元素</a:t>
          </a:r>
          <a:endParaRPr lang="en-US" altLang="zh-CN" sz="1200" dirty="0"/>
        </a:p>
        <a:p>
          <a:r>
            <a:rPr lang="zh-CN" altLang="en-US" sz="1200" dirty="0"/>
            <a:t>若有，将此元素指向的点压入栈</a:t>
          </a:r>
          <a:endParaRPr lang="en-US" altLang="zh-CN" sz="1200" dirty="0"/>
        </a:p>
        <a:p>
          <a:r>
            <a:rPr lang="en-US" altLang="zh-CN" sz="1200" dirty="0"/>
            <a:t>}</a:t>
          </a:r>
          <a:endParaRPr lang="zh-CN" altLang="en-US" sz="1200" dirty="0"/>
        </a:p>
      </dgm:t>
    </dgm:pt>
    <dgm:pt modelId="{E59CA995-FBFE-49EB-9E91-008953299D2E}" cxnId="{CA976FEC-714C-44CA-8466-88C71EEC423D}" type="parTrans">
      <dgm:prSet/>
      <dgm:spPr/>
      <dgm:t>
        <a:bodyPr/>
        <a:lstStyle/>
        <a:p>
          <a:endParaRPr lang="zh-CN" altLang="en-US"/>
        </a:p>
      </dgm:t>
    </dgm:pt>
    <dgm:pt modelId="{1EAC425B-5836-47AF-AE68-C682A1623F0A}" cxnId="{CA976FEC-714C-44CA-8466-88C71EEC423D}" type="sibTrans">
      <dgm:prSet/>
      <dgm:spPr/>
      <dgm:t>
        <a:bodyPr/>
        <a:lstStyle/>
        <a:p>
          <a:endParaRPr lang="zh-CN" altLang="en-US"/>
        </a:p>
      </dgm:t>
    </dgm:pt>
    <dgm:pt modelId="{6C13CC81-D571-46A5-A174-C98599B207EC}" type="pres">
      <dgm:prSet presAssocID="{84021B02-C172-47C2-829C-369644A19499}" presName="outerComposite" presStyleCnt="0">
        <dgm:presLayoutVars>
          <dgm:chMax val="5"/>
          <dgm:dir/>
          <dgm:resizeHandles val="exact"/>
        </dgm:presLayoutVars>
      </dgm:prSet>
      <dgm:spPr/>
    </dgm:pt>
    <dgm:pt modelId="{8B68F827-279E-4A5A-AB31-3B6B65A3BA09}" type="pres">
      <dgm:prSet presAssocID="{84021B02-C172-47C2-829C-369644A19499}" presName="dummyMaxCanvas" presStyleCnt="0">
        <dgm:presLayoutVars/>
      </dgm:prSet>
      <dgm:spPr/>
    </dgm:pt>
    <dgm:pt modelId="{D15B3398-AECA-42CE-BD59-C7581934F520}" type="pres">
      <dgm:prSet presAssocID="{84021B02-C172-47C2-829C-369644A19499}" presName="TwoNodes_1" presStyleLbl="node1" presStyleIdx="0" presStyleCnt="2" custScaleX="37814" custScaleY="70230" custLinFactNeighborX="-11163" custLinFactNeighborY="-1621">
        <dgm:presLayoutVars>
          <dgm:bulletEnabled val="1"/>
        </dgm:presLayoutVars>
      </dgm:prSet>
      <dgm:spPr/>
    </dgm:pt>
    <dgm:pt modelId="{BF6B2158-E511-4B7E-A59C-0C6175157F58}" type="pres">
      <dgm:prSet presAssocID="{84021B02-C172-47C2-829C-369644A19499}" presName="TwoNodes_2" presStyleLbl="node1" presStyleIdx="1" presStyleCnt="2" custLinFactNeighborX="4548" custLinFactNeighborY="0">
        <dgm:presLayoutVars>
          <dgm:bulletEnabled val="1"/>
        </dgm:presLayoutVars>
      </dgm:prSet>
      <dgm:spPr/>
    </dgm:pt>
    <dgm:pt modelId="{D6899E6A-DF61-4611-A279-D1331FB7CB65}" type="pres">
      <dgm:prSet presAssocID="{84021B02-C172-47C2-829C-369644A19499}" presName="TwoConn_1-2" presStyleLbl="fgAccFollowNode1" presStyleIdx="0" presStyleCnt="1" custScaleX="75540" custScaleY="62183" custLinFactX="-57759" custLinFactNeighborX="-100000" custLinFactNeighborY="-8730">
        <dgm:presLayoutVars>
          <dgm:bulletEnabled val="1"/>
        </dgm:presLayoutVars>
      </dgm:prSet>
      <dgm:spPr/>
    </dgm:pt>
    <dgm:pt modelId="{0ECF8507-3FEE-4196-BFA5-686925D42969}" type="pres">
      <dgm:prSet presAssocID="{84021B02-C172-47C2-829C-369644A19499}" presName="TwoNodes_1_text" presStyleLbl="node1" presStyleIdx="1" presStyleCnt="2">
        <dgm:presLayoutVars>
          <dgm:bulletEnabled val="1"/>
        </dgm:presLayoutVars>
      </dgm:prSet>
      <dgm:spPr/>
    </dgm:pt>
    <dgm:pt modelId="{11BFC92C-04C9-47EA-8911-357AEC96F4BC}" type="pres">
      <dgm:prSet presAssocID="{84021B02-C172-47C2-829C-369644A19499}" presName="TwoNodes_2_text" presStyleLbl="node1" presStyleIdx="1" presStyleCnt="2">
        <dgm:presLayoutVars>
          <dgm:bulletEnabled val="1"/>
        </dgm:presLayoutVars>
      </dgm:prSet>
      <dgm:spPr/>
    </dgm:pt>
  </dgm:ptLst>
  <dgm:cxnLst>
    <dgm:cxn modelId="{B476A303-04F4-4C01-B2D8-7CD9EC95812D}" type="presOf" srcId="{C504F4A8-A16F-4F02-97FB-7D59A2406F71}" destId="{11BFC92C-04C9-47EA-8911-357AEC96F4BC}" srcOrd="1" destOrd="0" presId="urn:microsoft.com/office/officeart/2005/8/layout/vProcess5"/>
    <dgm:cxn modelId="{41BF9205-2003-4F20-940E-12306D273304}" type="presOf" srcId="{9B73C1DD-48B5-4AAA-8D52-E06E413B9EA3}" destId="{D6899E6A-DF61-4611-A279-D1331FB7CB65}" srcOrd="0" destOrd="0" presId="urn:microsoft.com/office/officeart/2005/8/layout/vProcess5"/>
    <dgm:cxn modelId="{148FF10E-205D-4044-8F4F-742E07DEB60D}" type="presOf" srcId="{84021B02-C172-47C2-829C-369644A19499}" destId="{6C13CC81-D571-46A5-A174-C98599B207EC}" srcOrd="0" destOrd="0" presId="urn:microsoft.com/office/officeart/2005/8/layout/vProcess5"/>
    <dgm:cxn modelId="{C3C5EC28-8069-4559-8EE5-328FEC7E86DE}" type="presOf" srcId="{C504F4A8-A16F-4F02-97FB-7D59A2406F71}" destId="{BF6B2158-E511-4B7E-A59C-0C6175157F58}" srcOrd="0" destOrd="0" presId="urn:microsoft.com/office/officeart/2005/8/layout/vProcess5"/>
    <dgm:cxn modelId="{F37EC94B-31EF-4F27-AD46-186CCA8704CA}" type="presOf" srcId="{674C2721-23CD-4761-9516-369E8055DB64}" destId="{0ECF8507-3FEE-4196-BFA5-686925D42969}" srcOrd="1" destOrd="0" presId="urn:microsoft.com/office/officeart/2005/8/layout/vProcess5"/>
    <dgm:cxn modelId="{59B78888-5C5E-45E0-BB3A-891CB5F41763}" type="presOf" srcId="{674C2721-23CD-4761-9516-369E8055DB64}" destId="{D15B3398-AECA-42CE-BD59-C7581934F520}" srcOrd="0" destOrd="0" presId="urn:microsoft.com/office/officeart/2005/8/layout/vProcess5"/>
    <dgm:cxn modelId="{60E125B8-F867-40E5-A15C-58AD8B131DD6}" srcId="{84021B02-C172-47C2-829C-369644A19499}" destId="{674C2721-23CD-4761-9516-369E8055DB64}" srcOrd="0" destOrd="0" parTransId="{B634B334-20A2-4A75-9910-9B29AF5A8C42}" sibTransId="{9B73C1DD-48B5-4AAA-8D52-E06E413B9EA3}"/>
    <dgm:cxn modelId="{CA976FEC-714C-44CA-8466-88C71EEC423D}" srcId="{84021B02-C172-47C2-829C-369644A19499}" destId="{C504F4A8-A16F-4F02-97FB-7D59A2406F71}" srcOrd="1" destOrd="0" parTransId="{E59CA995-FBFE-49EB-9E91-008953299D2E}" sibTransId="{1EAC425B-5836-47AF-AE68-C682A1623F0A}"/>
    <dgm:cxn modelId="{2D648CB8-A24E-4A5B-BA75-14EB0A0292E4}" type="presParOf" srcId="{6C13CC81-D571-46A5-A174-C98599B207EC}" destId="{8B68F827-279E-4A5A-AB31-3B6B65A3BA09}" srcOrd="0" destOrd="0" presId="urn:microsoft.com/office/officeart/2005/8/layout/vProcess5"/>
    <dgm:cxn modelId="{A737BBEC-A136-4367-AD01-38D7CFE0C6DC}" type="presParOf" srcId="{6C13CC81-D571-46A5-A174-C98599B207EC}" destId="{D15B3398-AECA-42CE-BD59-C7581934F520}" srcOrd="1" destOrd="0" presId="urn:microsoft.com/office/officeart/2005/8/layout/vProcess5"/>
    <dgm:cxn modelId="{A0A0872D-F846-40A4-8A6B-AD8861312A9E}" type="presParOf" srcId="{6C13CC81-D571-46A5-A174-C98599B207EC}" destId="{BF6B2158-E511-4B7E-A59C-0C6175157F58}" srcOrd="2" destOrd="0" presId="urn:microsoft.com/office/officeart/2005/8/layout/vProcess5"/>
    <dgm:cxn modelId="{79B7D7E9-38EB-414F-AFE2-860B8EEFB5A0}" type="presParOf" srcId="{6C13CC81-D571-46A5-A174-C98599B207EC}" destId="{D6899E6A-DF61-4611-A279-D1331FB7CB65}" srcOrd="3" destOrd="0" presId="urn:microsoft.com/office/officeart/2005/8/layout/vProcess5"/>
    <dgm:cxn modelId="{5A74FDCE-997E-4C74-B54D-817B7843934C}" type="presParOf" srcId="{6C13CC81-D571-46A5-A174-C98599B207EC}" destId="{0ECF8507-3FEE-4196-BFA5-686925D42969}" srcOrd="4" destOrd="0" presId="urn:microsoft.com/office/officeart/2005/8/layout/vProcess5"/>
    <dgm:cxn modelId="{FEA6CF14-273D-42B6-B35B-01C040AA086C}" type="presParOf" srcId="{6C13CC81-D571-46A5-A174-C98599B207EC}" destId="{11BFC92C-04C9-47EA-8911-357AEC96F4BC}" srcOrd="5"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D3DE9-8707-462D-B8B5-969C967AF2FB}" type="doc">
      <dgm:prSet loTypeId="urn:microsoft.com/office/officeart/2005/8/layout/process1" loCatId="process" qsTypeId="urn:microsoft.com/office/officeart/2005/8/quickstyle/3d2#1" qsCatId="3D" csTypeId="urn:microsoft.com/office/officeart/2005/8/colors/accent1_2#1" csCatId="accent1" phldr="1"/>
      <dgm:spPr/>
    </dgm:pt>
    <dgm:pt modelId="{EB7013F9-8F3D-48E4-9E79-1277765FA937}">
      <dgm:prSet phldrT="[文本]"/>
      <dgm:spPr/>
      <dgm:t>
        <a:bodyPr/>
        <a:lstStyle/>
        <a:p>
          <a:r>
            <a:rPr lang="en-US" altLang="zh-CN" dirty="0"/>
            <a:t>1.</a:t>
          </a:r>
          <a:r>
            <a:rPr lang="zh-CN" altLang="en-US" dirty="0"/>
            <a:t>选择实例大小</a:t>
          </a:r>
        </a:p>
      </dgm:t>
    </dgm:pt>
    <dgm:pt modelId="{11E68817-AD95-47BD-A0F4-3CBBEE20A548}" cxnId="{AE027051-406B-4FC1-80D4-60110AD7A081}" type="parTrans">
      <dgm:prSet/>
      <dgm:spPr/>
      <dgm:t>
        <a:bodyPr/>
        <a:lstStyle/>
        <a:p>
          <a:endParaRPr lang="zh-CN" altLang="en-US"/>
        </a:p>
      </dgm:t>
    </dgm:pt>
    <dgm:pt modelId="{7A96E322-C9DB-4635-A833-53BAC70D12F9}" cxnId="{AE027051-406B-4FC1-80D4-60110AD7A081}" type="sibTrans">
      <dgm:prSet/>
      <dgm:spPr/>
      <dgm:t>
        <a:bodyPr/>
        <a:lstStyle/>
        <a:p>
          <a:endParaRPr lang="zh-CN" altLang="en-US"/>
        </a:p>
      </dgm:t>
    </dgm:pt>
    <dgm:pt modelId="{87D9EBD8-5802-433B-A505-577AD9737E8D}">
      <dgm:prSet phldrT="[文本]"/>
      <dgm:spPr/>
      <dgm:t>
        <a:bodyPr/>
        <a:lstStyle/>
        <a:p>
          <a:r>
            <a:rPr lang="en-US" altLang="zh-CN" dirty="0"/>
            <a:t>2.</a:t>
          </a:r>
          <a:r>
            <a:rPr lang="zh-CN" altLang="en-US" dirty="0"/>
            <a:t>设计测试数据</a:t>
          </a:r>
        </a:p>
      </dgm:t>
    </dgm:pt>
    <dgm:pt modelId="{C131A5C0-343A-42AB-BEA8-77A6E567EF0E}" cxnId="{B66E12C7-6A4A-4127-A1CE-795C852A17BD}" type="parTrans">
      <dgm:prSet/>
      <dgm:spPr/>
      <dgm:t>
        <a:bodyPr/>
        <a:lstStyle/>
        <a:p>
          <a:endParaRPr lang="zh-CN" altLang="en-US"/>
        </a:p>
      </dgm:t>
    </dgm:pt>
    <dgm:pt modelId="{A041F0E8-9FAA-4B2F-87E0-E3D7DD95E555}" cxnId="{B66E12C7-6A4A-4127-A1CE-795C852A17BD}" type="sibTrans">
      <dgm:prSet/>
      <dgm:spPr/>
      <dgm:t>
        <a:bodyPr/>
        <a:lstStyle/>
        <a:p>
          <a:endParaRPr lang="zh-CN" altLang="en-US"/>
        </a:p>
      </dgm:t>
    </dgm:pt>
    <dgm:pt modelId="{13D54CA8-9130-4254-B8BD-BD4349118F1A}">
      <dgm:prSet phldrT="[文本]"/>
      <dgm:spPr/>
      <dgm:t>
        <a:bodyPr/>
        <a:lstStyle/>
        <a:p>
          <a:r>
            <a:rPr lang="en-US" altLang="zh-CN" dirty="0"/>
            <a:t>3.</a:t>
          </a:r>
          <a:r>
            <a:rPr lang="zh-CN" altLang="en-US" dirty="0"/>
            <a:t>实验设计</a:t>
          </a:r>
        </a:p>
      </dgm:t>
    </dgm:pt>
    <dgm:pt modelId="{F076EFE4-F2E3-444D-86C6-18F3F866CD83}" cxnId="{A5F5A351-0B57-4871-93CE-A2CE64908AFF}" type="parTrans">
      <dgm:prSet/>
      <dgm:spPr/>
      <dgm:t>
        <a:bodyPr/>
        <a:lstStyle/>
        <a:p>
          <a:endParaRPr lang="zh-CN" altLang="en-US"/>
        </a:p>
      </dgm:t>
    </dgm:pt>
    <dgm:pt modelId="{30F9F415-61B8-4781-A305-688320E42471}" cxnId="{A5F5A351-0B57-4871-93CE-A2CE64908AFF}" type="sibTrans">
      <dgm:prSet/>
      <dgm:spPr/>
      <dgm:t>
        <a:bodyPr/>
        <a:lstStyle/>
        <a:p>
          <a:endParaRPr lang="zh-CN" altLang="en-US"/>
        </a:p>
      </dgm:t>
    </dgm:pt>
    <dgm:pt modelId="{A6E139DB-52FC-44E8-9A7A-683740283AD8}" type="pres">
      <dgm:prSet presAssocID="{D9BD3DE9-8707-462D-B8B5-969C967AF2FB}" presName="Name0" presStyleCnt="0">
        <dgm:presLayoutVars>
          <dgm:dir/>
          <dgm:resizeHandles val="exact"/>
        </dgm:presLayoutVars>
      </dgm:prSet>
      <dgm:spPr/>
    </dgm:pt>
    <dgm:pt modelId="{59372EA9-0B3D-46A0-A7B3-C50E8270337B}" type="pres">
      <dgm:prSet presAssocID="{EB7013F9-8F3D-48E4-9E79-1277765FA937}" presName="node" presStyleLbl="node1" presStyleIdx="0" presStyleCnt="3" custLinFactNeighborX="20968" custLinFactNeighborY="-44453">
        <dgm:presLayoutVars>
          <dgm:bulletEnabled val="1"/>
        </dgm:presLayoutVars>
      </dgm:prSet>
      <dgm:spPr/>
    </dgm:pt>
    <dgm:pt modelId="{B29D78B7-FB39-4AB7-B707-2B84D543DF16}" type="pres">
      <dgm:prSet presAssocID="{7A96E322-C9DB-4635-A833-53BAC70D12F9}" presName="sibTrans" presStyleLbl="sibTrans2D1" presStyleIdx="0" presStyleCnt="2"/>
      <dgm:spPr/>
    </dgm:pt>
    <dgm:pt modelId="{73B3A721-BA24-47B3-976D-678AFFCB5759}" type="pres">
      <dgm:prSet presAssocID="{7A96E322-C9DB-4635-A833-53BAC70D12F9}" presName="connectorText" presStyleLbl="sibTrans2D1" presStyleIdx="0" presStyleCnt="2"/>
      <dgm:spPr/>
    </dgm:pt>
    <dgm:pt modelId="{4AF7D099-629C-4B66-A9B4-EFC83FA9BDDB}" type="pres">
      <dgm:prSet presAssocID="{87D9EBD8-5802-433B-A505-577AD9737E8D}" presName="node" presStyleLbl="node1" presStyleIdx="1" presStyleCnt="3" custLinFactNeighborX="15026" custLinFactNeighborY="31931">
        <dgm:presLayoutVars>
          <dgm:bulletEnabled val="1"/>
        </dgm:presLayoutVars>
      </dgm:prSet>
      <dgm:spPr/>
    </dgm:pt>
    <dgm:pt modelId="{186B20E5-5A93-4E23-8D2F-A89F742A11BE}" type="pres">
      <dgm:prSet presAssocID="{A041F0E8-9FAA-4B2F-87E0-E3D7DD95E555}" presName="sibTrans" presStyleLbl="sibTrans2D1" presStyleIdx="1" presStyleCnt="2"/>
      <dgm:spPr/>
    </dgm:pt>
    <dgm:pt modelId="{886F21F0-AF04-45E8-AB27-B0D0FD0DF200}" type="pres">
      <dgm:prSet presAssocID="{A041F0E8-9FAA-4B2F-87E0-E3D7DD95E555}" presName="connectorText" presStyleLbl="sibTrans2D1" presStyleIdx="1" presStyleCnt="2"/>
      <dgm:spPr/>
    </dgm:pt>
    <dgm:pt modelId="{7F1BE788-1141-4870-BE4B-E03C04D47EEE}" type="pres">
      <dgm:prSet presAssocID="{13D54CA8-9130-4254-B8BD-BD4349118F1A}" presName="node" presStyleLbl="node1" presStyleIdx="2" presStyleCnt="3" custLinFactY="24594" custLinFactNeighborX="837" custLinFactNeighborY="100000">
        <dgm:presLayoutVars>
          <dgm:bulletEnabled val="1"/>
        </dgm:presLayoutVars>
      </dgm:prSet>
      <dgm:spPr/>
    </dgm:pt>
  </dgm:ptLst>
  <dgm:cxnLst>
    <dgm:cxn modelId="{638B1904-48F0-44F0-94BF-CCBFD8C9DB95}" type="presOf" srcId="{7A96E322-C9DB-4635-A833-53BAC70D12F9}" destId="{B29D78B7-FB39-4AB7-B707-2B84D543DF16}" srcOrd="0" destOrd="0" presId="urn:microsoft.com/office/officeart/2005/8/layout/process1"/>
    <dgm:cxn modelId="{AD7DB316-605E-4763-ACFB-DD3265AC7BF9}" type="presOf" srcId="{13D54CA8-9130-4254-B8BD-BD4349118F1A}" destId="{7F1BE788-1141-4870-BE4B-E03C04D47EEE}" srcOrd="0" destOrd="0" presId="urn:microsoft.com/office/officeart/2005/8/layout/process1"/>
    <dgm:cxn modelId="{E0D32664-70D9-49DE-A7BA-6D9AFB518999}" type="presOf" srcId="{87D9EBD8-5802-433B-A505-577AD9737E8D}" destId="{4AF7D099-629C-4B66-A9B4-EFC83FA9BDDB}" srcOrd="0" destOrd="0" presId="urn:microsoft.com/office/officeart/2005/8/layout/process1"/>
    <dgm:cxn modelId="{AE027051-406B-4FC1-80D4-60110AD7A081}" srcId="{D9BD3DE9-8707-462D-B8B5-969C967AF2FB}" destId="{EB7013F9-8F3D-48E4-9E79-1277765FA937}" srcOrd="0" destOrd="0" parTransId="{11E68817-AD95-47BD-A0F4-3CBBEE20A548}" sibTransId="{7A96E322-C9DB-4635-A833-53BAC70D12F9}"/>
    <dgm:cxn modelId="{A5F5A351-0B57-4871-93CE-A2CE64908AFF}" srcId="{D9BD3DE9-8707-462D-B8B5-969C967AF2FB}" destId="{13D54CA8-9130-4254-B8BD-BD4349118F1A}" srcOrd="2" destOrd="0" parTransId="{F076EFE4-F2E3-444D-86C6-18F3F866CD83}" sibTransId="{30F9F415-61B8-4781-A305-688320E42471}"/>
    <dgm:cxn modelId="{D345E45A-2DD7-4434-B887-C72247B778CA}" type="presOf" srcId="{EB7013F9-8F3D-48E4-9E79-1277765FA937}" destId="{59372EA9-0B3D-46A0-A7B3-C50E8270337B}" srcOrd="0" destOrd="0" presId="urn:microsoft.com/office/officeart/2005/8/layout/process1"/>
    <dgm:cxn modelId="{63FBC290-8571-43B6-9E58-2A3465B21607}" type="presOf" srcId="{7A96E322-C9DB-4635-A833-53BAC70D12F9}" destId="{73B3A721-BA24-47B3-976D-678AFFCB5759}" srcOrd="1" destOrd="0" presId="urn:microsoft.com/office/officeart/2005/8/layout/process1"/>
    <dgm:cxn modelId="{93B433A1-060D-4B02-98A7-A3420A1A39FB}" type="presOf" srcId="{A041F0E8-9FAA-4B2F-87E0-E3D7DD95E555}" destId="{886F21F0-AF04-45E8-AB27-B0D0FD0DF200}" srcOrd="1" destOrd="0" presId="urn:microsoft.com/office/officeart/2005/8/layout/process1"/>
    <dgm:cxn modelId="{B66E12C7-6A4A-4127-A1CE-795C852A17BD}" srcId="{D9BD3DE9-8707-462D-B8B5-969C967AF2FB}" destId="{87D9EBD8-5802-433B-A505-577AD9737E8D}" srcOrd="1" destOrd="0" parTransId="{C131A5C0-343A-42AB-BEA8-77A6E567EF0E}" sibTransId="{A041F0E8-9FAA-4B2F-87E0-E3D7DD95E555}"/>
    <dgm:cxn modelId="{261271D3-3A1A-4AD0-9922-57E3E6B267C3}" type="presOf" srcId="{D9BD3DE9-8707-462D-B8B5-969C967AF2FB}" destId="{A6E139DB-52FC-44E8-9A7A-683740283AD8}" srcOrd="0" destOrd="0" presId="urn:microsoft.com/office/officeart/2005/8/layout/process1"/>
    <dgm:cxn modelId="{CD7E56F3-C627-4832-B491-1CEF6AE672AC}" type="presOf" srcId="{A041F0E8-9FAA-4B2F-87E0-E3D7DD95E555}" destId="{186B20E5-5A93-4E23-8D2F-A89F742A11BE}" srcOrd="0" destOrd="0" presId="urn:microsoft.com/office/officeart/2005/8/layout/process1"/>
    <dgm:cxn modelId="{423EDB0C-5335-4886-8CAE-606584A014E9}" type="presParOf" srcId="{A6E139DB-52FC-44E8-9A7A-683740283AD8}" destId="{59372EA9-0B3D-46A0-A7B3-C50E8270337B}" srcOrd="0" destOrd="0" presId="urn:microsoft.com/office/officeart/2005/8/layout/process1"/>
    <dgm:cxn modelId="{2FBD0185-5D2E-4BD3-850F-B7E2EB63E9C8}" type="presParOf" srcId="{A6E139DB-52FC-44E8-9A7A-683740283AD8}" destId="{B29D78B7-FB39-4AB7-B707-2B84D543DF16}" srcOrd="1" destOrd="0" presId="urn:microsoft.com/office/officeart/2005/8/layout/process1"/>
    <dgm:cxn modelId="{6404ACC2-07CF-40F8-8C40-1EDB8443978B}" type="presParOf" srcId="{B29D78B7-FB39-4AB7-B707-2B84D543DF16}" destId="{73B3A721-BA24-47B3-976D-678AFFCB5759}" srcOrd="0" destOrd="0" presId="urn:microsoft.com/office/officeart/2005/8/layout/process1"/>
    <dgm:cxn modelId="{7ECFC800-111D-4C39-BA6C-293959DCD721}" type="presParOf" srcId="{A6E139DB-52FC-44E8-9A7A-683740283AD8}" destId="{4AF7D099-629C-4B66-A9B4-EFC83FA9BDDB}" srcOrd="2" destOrd="0" presId="urn:microsoft.com/office/officeart/2005/8/layout/process1"/>
    <dgm:cxn modelId="{91D59E8E-7A22-45BA-9C3E-8996BC7DEFE3}" type="presParOf" srcId="{A6E139DB-52FC-44E8-9A7A-683740283AD8}" destId="{186B20E5-5A93-4E23-8D2F-A89F742A11BE}" srcOrd="3" destOrd="0" presId="urn:microsoft.com/office/officeart/2005/8/layout/process1"/>
    <dgm:cxn modelId="{232CE539-38A8-4B12-B5C4-F0E1A69640C0}" type="presParOf" srcId="{186B20E5-5A93-4E23-8D2F-A89F742A11BE}" destId="{886F21F0-AF04-45E8-AB27-B0D0FD0DF200}" srcOrd="0" destOrd="0" presId="urn:microsoft.com/office/officeart/2005/8/layout/process1"/>
    <dgm:cxn modelId="{56A7EEE7-F54C-44DD-AABD-6B3B792612B6}" type="presParOf" srcId="{A6E139DB-52FC-44E8-9A7A-683740283AD8}" destId="{7F1BE788-1141-4870-BE4B-E03C04D47EEE}"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B3398-AECA-42CE-BD59-C7581934F520}">
      <dsp:nvSpPr>
        <dsp:cNvPr id="0" name=""/>
        <dsp:cNvSpPr/>
      </dsp:nvSpPr>
      <dsp:spPr>
        <a:xfrm>
          <a:off x="1057004" y="234726"/>
          <a:ext cx="2005497" cy="1242825"/>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t>1.</a:t>
          </a:r>
          <a:r>
            <a:rPr lang="zh-CN" altLang="en-US" sz="1600" kern="1200" dirty="0"/>
            <a:t>声明栈</a:t>
          </a:r>
          <a:r>
            <a:rPr lang="en-US" altLang="zh-CN" sz="1600" kern="1200" dirty="0"/>
            <a:t>stack,</a:t>
          </a:r>
          <a:r>
            <a:rPr lang="zh-CN" altLang="en-US" sz="1600" kern="1200" dirty="0"/>
            <a:t>并把起点压入栈</a:t>
          </a:r>
        </a:p>
      </dsp:txBody>
      <dsp:txXfrm>
        <a:off x="1093405" y="271127"/>
        <a:ext cx="1280249" cy="1170023"/>
      </dsp:txXfrm>
    </dsp:sp>
    <dsp:sp modelId="{BF6B2158-E511-4B7E-A59C-0C6175157F58}">
      <dsp:nvSpPr>
        <dsp:cNvPr id="0" name=""/>
        <dsp:cNvSpPr/>
      </dsp:nvSpPr>
      <dsp:spPr>
        <a:xfrm>
          <a:off x="935926" y="2162905"/>
          <a:ext cx="5303583" cy="176964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altLang="zh-CN" sz="1100" kern="1200" dirty="0"/>
            <a:t>2.While(</a:t>
          </a:r>
          <a:r>
            <a:rPr lang="zh-CN" altLang="en-US" sz="1100" kern="1200" dirty="0"/>
            <a:t>栈不为空</a:t>
          </a:r>
          <a:r>
            <a:rPr lang="en-US" altLang="zh-CN" sz="1100" kern="1200" dirty="0"/>
            <a:t>)</a:t>
          </a:r>
        </a:p>
        <a:p>
          <a:pPr marL="0" lvl="0" indent="0" algn="l" defTabSz="488950">
            <a:lnSpc>
              <a:spcPct val="90000"/>
            </a:lnSpc>
            <a:spcBef>
              <a:spcPct val="0"/>
            </a:spcBef>
            <a:spcAft>
              <a:spcPct val="35000"/>
            </a:spcAft>
            <a:buNone/>
          </a:pPr>
          <a:r>
            <a:rPr lang="en-US" altLang="zh-CN" sz="1100" kern="1200" dirty="0"/>
            <a:t>{</a:t>
          </a:r>
        </a:p>
        <a:p>
          <a:pPr marL="0" lvl="0" indent="0" algn="l" defTabSz="488950">
            <a:lnSpc>
              <a:spcPct val="90000"/>
            </a:lnSpc>
            <a:spcBef>
              <a:spcPct val="0"/>
            </a:spcBef>
            <a:spcAft>
              <a:spcPct val="35000"/>
            </a:spcAft>
            <a:buNone/>
          </a:pPr>
          <a:r>
            <a:rPr lang="zh-CN" altLang="en-US" sz="1200" kern="1200" dirty="0"/>
            <a:t>获取栈顶元素，并访问。</a:t>
          </a:r>
          <a:endParaRPr lang="en-US" altLang="zh-CN" sz="1200" kern="1200" dirty="0"/>
        </a:p>
        <a:p>
          <a:pPr marL="0" lvl="0" indent="0" algn="l" defTabSz="488950">
            <a:lnSpc>
              <a:spcPct val="90000"/>
            </a:lnSpc>
            <a:spcBef>
              <a:spcPct val="0"/>
            </a:spcBef>
            <a:spcAft>
              <a:spcPct val="35000"/>
            </a:spcAft>
            <a:buNone/>
          </a:pPr>
          <a:r>
            <a:rPr lang="zh-CN" altLang="en-US" sz="1200" kern="1200" dirty="0"/>
            <a:t>判断此元素指向的点有没有未访问过的：</a:t>
          </a:r>
          <a:endParaRPr lang="en-US" altLang="zh-CN" sz="1200" kern="1200" dirty="0"/>
        </a:p>
        <a:p>
          <a:pPr marL="0" lvl="0" indent="0" algn="l" defTabSz="488950">
            <a:lnSpc>
              <a:spcPct val="90000"/>
            </a:lnSpc>
            <a:spcBef>
              <a:spcPct val="0"/>
            </a:spcBef>
            <a:spcAft>
              <a:spcPct val="35000"/>
            </a:spcAft>
            <a:buNone/>
          </a:pPr>
          <a:r>
            <a:rPr lang="zh-CN" altLang="en-US" sz="1200" kern="1200" dirty="0"/>
            <a:t>若没有，在栈中删除此元素</a:t>
          </a:r>
          <a:endParaRPr lang="en-US" altLang="zh-CN" sz="1200" kern="1200" dirty="0"/>
        </a:p>
        <a:p>
          <a:pPr marL="0" lvl="0" indent="0" algn="l" defTabSz="488950">
            <a:lnSpc>
              <a:spcPct val="90000"/>
            </a:lnSpc>
            <a:spcBef>
              <a:spcPct val="0"/>
            </a:spcBef>
            <a:spcAft>
              <a:spcPct val="35000"/>
            </a:spcAft>
            <a:buNone/>
          </a:pPr>
          <a:r>
            <a:rPr lang="zh-CN" altLang="en-US" sz="1200" kern="1200" dirty="0"/>
            <a:t>若有，将此元素指向的点压入栈</a:t>
          </a:r>
          <a:endParaRPr lang="en-US" altLang="zh-CN" sz="1200" kern="1200" dirty="0"/>
        </a:p>
        <a:p>
          <a:pPr marL="0" lvl="0" indent="0" algn="l" defTabSz="488950">
            <a:lnSpc>
              <a:spcPct val="90000"/>
            </a:lnSpc>
            <a:spcBef>
              <a:spcPct val="0"/>
            </a:spcBef>
            <a:spcAft>
              <a:spcPct val="35000"/>
            </a:spcAft>
            <a:buNone/>
          </a:pPr>
          <a:r>
            <a:rPr lang="en-US" altLang="zh-CN" sz="1200" kern="1200" dirty="0"/>
            <a:t>}</a:t>
          </a:r>
          <a:endParaRPr lang="zh-CN" altLang="en-US" sz="1200" kern="1200" dirty="0"/>
        </a:p>
      </dsp:txBody>
      <dsp:txXfrm>
        <a:off x="987757" y="2214736"/>
        <a:ext cx="3113722" cy="1665987"/>
      </dsp:txXfrm>
    </dsp:sp>
    <dsp:sp modelId="{D6899E6A-DF61-4611-A279-D1331FB7CB65}">
      <dsp:nvSpPr>
        <dsp:cNvPr id="0" name=""/>
        <dsp:cNvSpPr/>
      </dsp:nvSpPr>
      <dsp:spPr>
        <a:xfrm>
          <a:off x="2479331" y="1508221"/>
          <a:ext cx="868915" cy="715273"/>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2674837" y="1508221"/>
        <a:ext cx="477903" cy="538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72EA9-0B3D-46A0-A7B3-C50E8270337B}">
      <dsp:nvSpPr>
        <dsp:cNvPr id="0" name=""/>
        <dsp:cNvSpPr/>
      </dsp:nvSpPr>
      <dsp:spPr>
        <a:xfrm>
          <a:off x="183447" y="1152109"/>
          <a:ext cx="2103326" cy="12619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1.</a:t>
          </a:r>
          <a:r>
            <a:rPr lang="zh-CN" altLang="en-US" sz="2500" kern="1200" dirty="0"/>
            <a:t>选择实例大小</a:t>
          </a:r>
        </a:p>
      </dsp:txBody>
      <dsp:txXfrm>
        <a:off x="220410" y="1189072"/>
        <a:ext cx="2029400" cy="1188069"/>
      </dsp:txXfrm>
    </dsp:sp>
    <dsp:sp modelId="{B29D78B7-FB39-4AB7-B707-2B84D543DF16}">
      <dsp:nvSpPr>
        <dsp:cNvPr id="0" name=""/>
        <dsp:cNvSpPr/>
      </dsp:nvSpPr>
      <dsp:spPr>
        <a:xfrm rot="1105108">
          <a:off x="2473286" y="2008229"/>
          <a:ext cx="442054" cy="52162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476683" y="2091604"/>
        <a:ext cx="309438" cy="312974"/>
      </dsp:txXfrm>
    </dsp:sp>
    <dsp:sp modelId="{4AF7D099-629C-4B66-A9B4-EFC83FA9BDDB}">
      <dsp:nvSpPr>
        <dsp:cNvPr id="0" name=""/>
        <dsp:cNvSpPr/>
      </dsp:nvSpPr>
      <dsp:spPr>
        <a:xfrm>
          <a:off x="3078112" y="2116072"/>
          <a:ext cx="2103326" cy="12619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2.</a:t>
          </a:r>
          <a:r>
            <a:rPr lang="zh-CN" altLang="en-US" sz="2500" kern="1200" dirty="0"/>
            <a:t>设计测试数据</a:t>
          </a:r>
        </a:p>
      </dsp:txBody>
      <dsp:txXfrm>
        <a:off x="3115075" y="2153035"/>
        <a:ext cx="2029400" cy="1188069"/>
      </dsp:txXfrm>
    </dsp:sp>
    <dsp:sp modelId="{186B20E5-5A93-4E23-8D2F-A89F742A11BE}">
      <dsp:nvSpPr>
        <dsp:cNvPr id="0" name=""/>
        <dsp:cNvSpPr/>
      </dsp:nvSpPr>
      <dsp:spPr>
        <a:xfrm rot="1349102">
          <a:off x="5346185" y="3075441"/>
          <a:ext cx="414114" cy="52162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350907" y="3156010"/>
        <a:ext cx="289880" cy="312974"/>
      </dsp:txXfrm>
    </dsp:sp>
    <dsp:sp modelId="{7F1BE788-1141-4870-BE4B-E03C04D47EEE}">
      <dsp:nvSpPr>
        <dsp:cNvPr id="0" name=""/>
        <dsp:cNvSpPr/>
      </dsp:nvSpPr>
      <dsp:spPr>
        <a:xfrm>
          <a:off x="5903388" y="3285475"/>
          <a:ext cx="2103326" cy="12619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3.</a:t>
          </a:r>
          <a:r>
            <a:rPr lang="zh-CN" altLang="en-US" sz="2500" kern="1200" dirty="0"/>
            <a:t>实验设计</a:t>
          </a:r>
        </a:p>
      </dsp:txBody>
      <dsp:txXfrm>
        <a:off x="5940351" y="3322438"/>
        <a:ext cx="2029400" cy="11880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20242" y="1547475"/>
            <a:ext cx="2181226" cy="2181226"/>
          </a:xfrm>
          <a:custGeom>
            <a:avLst/>
            <a:gdLst>
              <a:gd name="connsiteX0" fmla="*/ 1090613 w 2181226"/>
              <a:gd name="connsiteY0" fmla="*/ 0 h 2181226"/>
              <a:gd name="connsiteX1" fmla="*/ 2181226 w 2181226"/>
              <a:gd name="connsiteY1" fmla="*/ 1090613 h 2181226"/>
              <a:gd name="connsiteX2" fmla="*/ 1090613 w 2181226"/>
              <a:gd name="connsiteY2" fmla="*/ 2181226 h 2181226"/>
              <a:gd name="connsiteX3" fmla="*/ 0 w 2181226"/>
              <a:gd name="connsiteY3" fmla="*/ 1090613 h 2181226"/>
              <a:gd name="connsiteX4" fmla="*/ 1090613 w 2181226"/>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6" h="2181226">
                <a:moveTo>
                  <a:pt x="1090613" y="0"/>
                </a:moveTo>
                <a:cubicBezTo>
                  <a:pt x="1692942" y="0"/>
                  <a:pt x="2181226" y="488284"/>
                  <a:pt x="2181226" y="1090613"/>
                </a:cubicBezTo>
                <a:cubicBezTo>
                  <a:pt x="2181226" y="1692942"/>
                  <a:pt x="1692942" y="2181226"/>
                  <a:pt x="1090613" y="2181226"/>
                </a:cubicBezTo>
                <a:cubicBezTo>
                  <a:pt x="488284" y="2181226"/>
                  <a:pt x="0" y="1692942"/>
                  <a:pt x="0" y="1090613"/>
                </a:cubicBezTo>
                <a:cubicBezTo>
                  <a:pt x="0" y="488284"/>
                  <a:pt x="488284" y="0"/>
                  <a:pt x="1090613"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998430"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278205"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600575" y="1603375"/>
            <a:ext cx="2990850" cy="2990850"/>
          </a:xfrm>
          <a:custGeom>
            <a:avLst/>
            <a:gdLst>
              <a:gd name="connsiteX0" fmla="*/ 1495425 w 2990850"/>
              <a:gd name="connsiteY0" fmla="*/ 0 h 2990850"/>
              <a:gd name="connsiteX1" fmla="*/ 2990850 w 2990850"/>
              <a:gd name="connsiteY1" fmla="*/ 1495425 h 2990850"/>
              <a:gd name="connsiteX2" fmla="*/ 1495425 w 2990850"/>
              <a:gd name="connsiteY2" fmla="*/ 2990850 h 2990850"/>
              <a:gd name="connsiteX3" fmla="*/ 0 w 2990850"/>
              <a:gd name="connsiteY3" fmla="*/ 1495425 h 2990850"/>
            </a:gdLst>
            <a:ahLst/>
            <a:cxnLst>
              <a:cxn ang="0">
                <a:pos x="connsiteX0" y="connsiteY0"/>
              </a:cxn>
              <a:cxn ang="0">
                <a:pos x="connsiteX1" y="connsiteY1"/>
              </a:cxn>
              <a:cxn ang="0">
                <a:pos x="connsiteX2" y="connsiteY2"/>
              </a:cxn>
              <a:cxn ang="0">
                <a:pos x="connsiteX3" y="connsiteY3"/>
              </a:cxn>
            </a:cxnLst>
            <a:rect l="l" t="t" r="r" b="b"/>
            <a:pathLst>
              <a:path w="2990850" h="2990850">
                <a:moveTo>
                  <a:pt x="1495425" y="0"/>
                </a:moveTo>
                <a:lnTo>
                  <a:pt x="2990850" y="1495425"/>
                </a:lnTo>
                <a:lnTo>
                  <a:pt x="1495425" y="2990850"/>
                </a:lnTo>
                <a:lnTo>
                  <a:pt x="0" y="1495425"/>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58737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3497792"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6408209"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31862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34793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483325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7209521"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585785"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7" name="组合 6"/>
          <p:cNvGrpSpPr/>
          <p:nvPr userDrawn="1"/>
        </p:nvGrpSpPr>
        <p:grpSpPr>
          <a:xfrm>
            <a:off x="105436" y="256299"/>
            <a:ext cx="524371" cy="484403"/>
            <a:chOff x="971600" y="384487"/>
            <a:chExt cx="393278" cy="363302"/>
          </a:xfrm>
        </p:grpSpPr>
        <p:sp>
          <p:nvSpPr>
            <p:cNvPr id="6" name="矩形 5"/>
            <p:cNvSpPr/>
            <p:nvPr userDrawn="1"/>
          </p:nvSpPr>
          <p:spPr>
            <a:xfrm>
              <a:off x="971600" y="384487"/>
              <a:ext cx="315055" cy="315055"/>
            </a:xfrm>
            <a:prstGeom prst="rect">
              <a:avLst/>
            </a:prstGeom>
            <a:noFill/>
            <a:ln>
              <a:solidFill>
                <a:srgbClr val="3F8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sp>
          <p:nvSpPr>
            <p:cNvPr id="2" name="矩形 1"/>
            <p:cNvSpPr/>
            <p:nvPr userDrawn="1"/>
          </p:nvSpPr>
          <p:spPr>
            <a:xfrm>
              <a:off x="1208431" y="591342"/>
              <a:ext cx="156447" cy="156447"/>
            </a:xfrm>
            <a:prstGeom prst="rect">
              <a:avLst/>
            </a:prstGeom>
            <a:solidFill>
              <a:srgbClr val="56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垂直排列标题与文本">
    <p:spTree>
      <p:nvGrpSpPr>
        <p:cNvPr id="1" name=""/>
        <p:cNvGrpSpPr/>
        <p:nvPr/>
      </p:nvGrpSpPr>
      <p:grpSpPr>
        <a:xfrm>
          <a:off x="0" y="0"/>
          <a:ext cx="0" cy="0"/>
          <a:chOff x="0" y="0"/>
          <a:chExt cx="0" cy="0"/>
        </a:xfrm>
      </p:grpSpPr>
      <p:sp>
        <p:nvSpPr>
          <p:cNvPr id="8" name="Picture Placeholder 4"/>
          <p:cNvSpPr>
            <a:spLocks noGrp="1" noChangeAspect="1"/>
          </p:cNvSpPr>
          <p:nvPr>
            <p:ph type="pic" sz="quarter" idx="14"/>
          </p:nvPr>
        </p:nvSpPr>
        <p:spPr>
          <a:xfrm>
            <a:off x="1271464" y="2574347"/>
            <a:ext cx="3476079" cy="4312681"/>
          </a:xfrm>
          <a:prstGeom prst="rect">
            <a:avLst/>
          </a:prstGeom>
        </p:spPr>
      </p:sp>
      <p:sp>
        <p:nvSpPr>
          <p:cNvPr id="14" name="矩形 13"/>
          <p:cNvSpPr/>
          <p:nvPr userDrawn="1"/>
        </p:nvSpPr>
        <p:spPr>
          <a:xfrm>
            <a:off x="0" y="6887028"/>
            <a:ext cx="6023992" cy="3699792"/>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Picture Placeholder 4"/>
          <p:cNvSpPr>
            <a:spLocks noGrp="1" noChangeAspect="1"/>
          </p:cNvSpPr>
          <p:nvPr>
            <p:ph type="pic" sz="quarter" idx="14"/>
          </p:nvPr>
        </p:nvSpPr>
        <p:spPr>
          <a:xfrm>
            <a:off x="0" y="0"/>
            <a:ext cx="12192000" cy="6858000"/>
          </a:xfrm>
          <a:prstGeom prst="rect">
            <a:avLst/>
          </a:prstGeom>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1"/>
          </p:nvPr>
        </p:nvSpPr>
        <p:spPr>
          <a:xfrm>
            <a:off x="3485356"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2"/>
          </p:nvPr>
        </p:nvSpPr>
        <p:spPr>
          <a:xfrm>
            <a:off x="6096000"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3375232" y="2074434"/>
            <a:ext cx="5427024" cy="2871296"/>
          </a:xfrm>
          <a:custGeom>
            <a:avLst/>
            <a:gdLst>
              <a:gd name="connsiteX0" fmla="*/ 185601 w 4513943"/>
              <a:gd name="connsiteY0" fmla="*/ 0 h 2871296"/>
              <a:gd name="connsiteX1" fmla="*/ 4328342 w 4513943"/>
              <a:gd name="connsiteY1" fmla="*/ 0 h 2871296"/>
              <a:gd name="connsiteX2" fmla="*/ 4513943 w 4513943"/>
              <a:gd name="connsiteY2" fmla="*/ 185601 h 2871296"/>
              <a:gd name="connsiteX3" fmla="*/ 4513943 w 4513943"/>
              <a:gd name="connsiteY3" fmla="*/ 2685695 h 2871296"/>
              <a:gd name="connsiteX4" fmla="*/ 4328342 w 4513943"/>
              <a:gd name="connsiteY4" fmla="*/ 2871296 h 2871296"/>
              <a:gd name="connsiteX5" fmla="*/ 185601 w 4513943"/>
              <a:gd name="connsiteY5" fmla="*/ 2871296 h 2871296"/>
              <a:gd name="connsiteX6" fmla="*/ 0 w 4513943"/>
              <a:gd name="connsiteY6" fmla="*/ 2685695 h 2871296"/>
              <a:gd name="connsiteX7" fmla="*/ 0 w 4513943"/>
              <a:gd name="connsiteY7" fmla="*/ 185601 h 2871296"/>
              <a:gd name="connsiteX8" fmla="*/ 185601 w 4513943"/>
              <a:gd name="connsiteY8" fmla="*/ 0 h 287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943" h="2871296">
                <a:moveTo>
                  <a:pt x="185601" y="0"/>
                </a:moveTo>
                <a:lnTo>
                  <a:pt x="4328342" y="0"/>
                </a:lnTo>
                <a:cubicBezTo>
                  <a:pt x="4430847" y="0"/>
                  <a:pt x="4513943" y="83096"/>
                  <a:pt x="4513943" y="185601"/>
                </a:cubicBezTo>
                <a:lnTo>
                  <a:pt x="4513943" y="2685695"/>
                </a:lnTo>
                <a:cubicBezTo>
                  <a:pt x="4513943" y="2788200"/>
                  <a:pt x="4430847" y="2871296"/>
                  <a:pt x="4328342" y="2871296"/>
                </a:cubicBezTo>
                <a:lnTo>
                  <a:pt x="185601" y="2871296"/>
                </a:lnTo>
                <a:cubicBezTo>
                  <a:pt x="83096" y="2871296"/>
                  <a:pt x="0" y="2788200"/>
                  <a:pt x="0" y="2685695"/>
                </a:cubicBezTo>
                <a:lnTo>
                  <a:pt x="0" y="185601"/>
                </a:lnTo>
                <a:cubicBezTo>
                  <a:pt x="0" y="83096"/>
                  <a:pt x="83096" y="0"/>
                  <a:pt x="185601"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47800"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606062"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7764324"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1"/>
          </p:nvPr>
        </p:nvSpPr>
        <p:spPr>
          <a:xfrm>
            <a:off x="243749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2"/>
          </p:nvPr>
        </p:nvSpPr>
        <p:spPr>
          <a:xfrm>
            <a:off x="4874987"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7312479"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4"/>
          </p:nvPr>
        </p:nvSpPr>
        <p:spPr>
          <a:xfrm>
            <a:off x="974997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064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128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55661"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825205"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782049"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pPr fontAlgn="auto">
              <a:spcBef>
                <a:spcPts val="0"/>
              </a:spcBef>
              <a:spcAft>
                <a:spcPts val="0"/>
              </a:spcAft>
            </a:pP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感谢您下载包图网平台上提供的</a:t>
            </a:r>
            <a:r>
              <a:rPr lang="en-US" altLang="zh-CN" sz="300" dirty="0">
                <a:solidFill>
                  <a:prstClr val="white">
                    <a:alpha val="0"/>
                  </a:prstClr>
                </a:solidFill>
                <a:latin typeface="思源黑体 CN Normal" panose="020B0400000000000000" pitchFamily="34" charset="-122"/>
                <a:ea typeface="思源黑体 CN Normal" panose="020B0400000000000000" pitchFamily="34" charset="-122"/>
                <a:sym typeface="+mn-ea"/>
              </a:rPr>
              <a:t>PPT</a:t>
            </a: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a:p>
            <a:pPr fontAlgn="auto">
              <a:spcBef>
                <a:spcPts val="0"/>
              </a:spcBef>
              <a:spcAft>
                <a:spcPts val="0"/>
              </a:spcAft>
            </a:pPr>
            <a:r>
              <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rPr>
              <a:t>ibaotu.com</a:t>
            </a:r>
            <a:endPar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8.jpe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6.emf"/><Relationship Id="rId1" Type="http://schemas.openxmlformats.org/officeDocument/2006/relationships/package" Target="../embeddings/Document1.docx"/></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3.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image" Target="../media/image5.jpe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6.jpe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7.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176553" y="-1149041"/>
            <a:ext cx="4025900"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506463" y="32172"/>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19981" y="2008566"/>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解决广大同学的路痴问题</a:t>
            </a:r>
            <a:endParaRPr lang="en-US" altLang="zh-CN"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4" name="矩形 259"/>
          <p:cNvSpPr>
            <a:spLocks noChangeArrowheads="1"/>
          </p:cNvSpPr>
          <p:nvPr/>
        </p:nvSpPr>
        <p:spPr bwMode="auto">
          <a:xfrm>
            <a:off x="6277517" y="5499773"/>
            <a:ext cx="1930719" cy="2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228600" indent="-228600">
              <a:buFont typeface="Wingdings" panose="05000000000000000000" pitchFamily="2" charset="2"/>
              <a:buChar char="p"/>
            </a:pPr>
            <a:endParaRPr lang="zh-CN" altLang="en-US" sz="1515"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1833002" y="3764171"/>
            <a:ext cx="8694284" cy="769441"/>
          </a:xfrm>
          <a:prstGeom prst="rect">
            <a:avLst/>
          </a:prstGeom>
          <a:noFill/>
        </p:spPr>
        <p:txBody>
          <a:bodyPr wrap="square" rtlCol="0">
            <a:spAutoFit/>
          </a:bodyPr>
          <a:lstStyle/>
          <a:p>
            <a:pPr algn="ctr" fontAlgn="auto">
              <a:spcBef>
                <a:spcPts val="0"/>
              </a:spcBef>
              <a:spcAft>
                <a:spcPts val="0"/>
              </a:spcAft>
            </a:pP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r>
              <a:rPr lang="en-US" altLang="zh-CN"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燕山大学地图导航</a:t>
            </a:r>
            <a:endPar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5940" y="2204864"/>
            <a:ext cx="1080120" cy="108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15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6"/>
                                        </p:tgtEl>
                                        <p:attrNameLst>
                                          <p:attrName>ppt_y</p:attrName>
                                        </p:attrNameLst>
                                      </p:cBhvr>
                                      <p:tavLst>
                                        <p:tav tm="0">
                                          <p:val>
                                            <p:strVal val="#ppt_y"/>
                                          </p:val>
                                        </p:tav>
                                        <p:tav tm="100000">
                                          <p:val>
                                            <p:strVal val="#ppt_y"/>
                                          </p:val>
                                        </p:tav>
                                      </p:tavLst>
                                    </p:anim>
                                    <p:anim calcmode="lin" valueType="num">
                                      <p:cBhvr>
                                        <p:cTn id="3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6"/>
                                        </p:tgtEl>
                                      </p:cBhvr>
                                    </p:animEffect>
                                  </p:childTnLst>
                                </p:cTn>
                              </p:par>
                            </p:childTnLst>
                          </p:cTn>
                        </p:par>
                        <p:par>
                          <p:cTn id="42" fill="hold">
                            <p:stCondLst>
                              <p:cond delay="2650"/>
                            </p:stCondLst>
                            <p:childTnLst>
                              <p:par>
                                <p:cTn id="43" presetID="47"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650"/>
                            </p:stCondLst>
                            <p:childTnLst>
                              <p:par>
                                <p:cTn id="49" presetID="41" presetClass="entr" presetSubtype="0" fill="hold" grpId="0" nodeType="afterEffect" nodePh="1">
                                  <p:stCondLst>
                                    <p:cond delay="0"/>
                                  </p:stCondLst>
                                  <p:endCondLst>
                                    <p:cond evt="begin" delay="0">
                                      <p:tn val="49"/>
                                    </p:cond>
                                  </p:endCondLst>
                                  <p:iterate type="lt">
                                    <p:tmPct val="10000"/>
                                  </p:iterate>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 calcmode="lin" valueType="num">
                                      <p:cBhvr>
                                        <p:cTn id="5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24"/>
                                        </p:tgtEl>
                                      </p:cBhvr>
                                    </p:animEffect>
                                  </p:childTnLst>
                                </p:cTn>
                              </p:par>
                            </p:childTnLst>
                          </p:cTn>
                        </p:par>
                        <p:par>
                          <p:cTn id="56" fill="hold">
                            <p:stCondLst>
                              <p:cond delay="4150"/>
                            </p:stCondLst>
                            <p:childTnLst>
                              <p:par>
                                <p:cTn id="57" presetID="26" presetClass="emph" presetSubtype="0" fill="hold" grpId="1" nodeType="afterEffect" nodePh="1">
                                  <p:stCondLst>
                                    <p:cond delay="0"/>
                                  </p:stCondLst>
                                  <p:endCondLst>
                                    <p:cond evt="begin" delay="0">
                                      <p:tn val="57"/>
                                    </p:cond>
                                  </p:endCondLst>
                                  <p:iterate type="lt">
                                    <p:tmPct val="0"/>
                                  </p:iterate>
                                  <p:childTnLst>
                                    <p:animEffect transition="out" filter="fade">
                                      <p:cBhvr>
                                        <p:cTn id="58" dur="500" tmFilter="0, 0; .2, .5; .8, .5; 1, 0"/>
                                        <p:tgtEl>
                                          <p:spTgt spid="24"/>
                                        </p:tgtEl>
                                      </p:cBhvr>
                                    </p:animEffect>
                                    <p:animScale>
                                      <p:cBhvr>
                                        <p:cTn id="59"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8" grpId="0" animBg="1"/>
      <p:bldP spid="18" grpId="1" animBg="1"/>
      <p:bldP spid="19" grpId="0"/>
      <p:bldP spid="19" grpId="1"/>
      <p:bldP spid="20" grpId="0" animBg="1"/>
      <p:bldP spid="22" grpId="0"/>
      <p:bldP spid="24" grpId="0"/>
      <p:bldP spid="24" grpId="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1191950" y="1656479"/>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1722492" y="2086374"/>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071870" y="1196975"/>
            <a:ext cx="5614670" cy="5503209"/>
            <a:chOff x="874712" y="3325188"/>
            <a:chExt cx="3811587" cy="2999303"/>
          </a:xfrm>
        </p:grpSpPr>
        <p:sp>
          <p:nvSpPr>
            <p:cNvPr id="35" name="矩形 34"/>
            <p:cNvSpPr/>
            <p:nvPr/>
          </p:nvSpPr>
          <p:spPr>
            <a:xfrm>
              <a:off x="874712" y="3702580"/>
              <a:ext cx="3811587" cy="262191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adjacencyWDigraph(int numberOfVertices = 0)</a:t>
              </a:r>
              <a:endPar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~adjacencyWDigraph()</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numberOfVertices()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numberOfEdges()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existsEdge(int, 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insertEdge(edge&lt;T&gt;*)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eraseEdge(int, 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inDegree(int)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outDegree(int)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directed()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weighted()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circle()</a:t>
              </a:r>
              <a:endPar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dfs(int start)</a:t>
              </a:r>
              <a:endPar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bfs(int start)</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output(ostream&amp;)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2" y="3325188"/>
              <a:ext cx="3023235" cy="29105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成员函数（继承</a:t>
              </a:r>
              <a:r>
                <a:rPr lang="en-US" altLang="zh-CN"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graph</a:t>
              </a: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7" name="图片占位符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75075" y="2009895"/>
            <a:ext cx="4390089" cy="3527068"/>
          </a:xfrm>
          <a:custGeom>
            <a:avLst/>
            <a:gdLst>
              <a:gd name="connsiteX0" fmla="*/ 2092035 w 4390089"/>
              <a:gd name="connsiteY0" fmla="*/ 2508250 h 3664359"/>
              <a:gd name="connsiteX1" fmla="*/ 2618439 w 4390089"/>
              <a:gd name="connsiteY1" fmla="*/ 2866220 h 3664359"/>
              <a:gd name="connsiteX2" fmla="*/ 2546595 w 4390089"/>
              <a:gd name="connsiteY2" fmla="*/ 3400979 h 3664359"/>
              <a:gd name="connsiteX3" fmla="*/ 2075681 w 4390089"/>
              <a:gd name="connsiteY3" fmla="*/ 3664359 h 3664359"/>
              <a:gd name="connsiteX4" fmla="*/ 1549277 w 4390089"/>
              <a:gd name="connsiteY4" fmla="*/ 3306388 h 3664359"/>
              <a:gd name="connsiteX5" fmla="*/ 1621121 w 4390089"/>
              <a:gd name="connsiteY5" fmla="*/ 2771630 h 3664359"/>
              <a:gd name="connsiteX6" fmla="*/ 1033174 w 4390089"/>
              <a:gd name="connsiteY6" fmla="*/ 2398713 h 3664359"/>
              <a:gd name="connsiteX7" fmla="*/ 1559577 w 4390089"/>
              <a:gd name="connsiteY7" fmla="*/ 2756684 h 3664359"/>
              <a:gd name="connsiteX8" fmla="*/ 1487733 w 4390089"/>
              <a:gd name="connsiteY8" fmla="*/ 3291443 h 3664359"/>
              <a:gd name="connsiteX9" fmla="*/ 1016819 w 4390089"/>
              <a:gd name="connsiteY9" fmla="*/ 3554821 h 3664359"/>
              <a:gd name="connsiteX10" fmla="*/ 490417 w 4390089"/>
              <a:gd name="connsiteY10" fmla="*/ 3196852 h 3664359"/>
              <a:gd name="connsiteX11" fmla="*/ 562261 w 4390089"/>
              <a:gd name="connsiteY11" fmla="*/ 2662093 h 3664359"/>
              <a:gd name="connsiteX12" fmla="*/ 3723985 w 4390089"/>
              <a:gd name="connsiteY12" fmla="*/ 1798638 h 3664359"/>
              <a:gd name="connsiteX13" fmla="*/ 4250389 w 4390089"/>
              <a:gd name="connsiteY13" fmla="*/ 2156608 h 3664359"/>
              <a:gd name="connsiteX14" fmla="*/ 4178544 w 4390089"/>
              <a:gd name="connsiteY14" fmla="*/ 2691367 h 3664359"/>
              <a:gd name="connsiteX15" fmla="*/ 3707631 w 4390089"/>
              <a:gd name="connsiteY15" fmla="*/ 2954747 h 3664359"/>
              <a:gd name="connsiteX16" fmla="*/ 3181227 w 4390089"/>
              <a:gd name="connsiteY16" fmla="*/ 2596776 h 3664359"/>
              <a:gd name="connsiteX17" fmla="*/ 3253072 w 4390089"/>
              <a:gd name="connsiteY17" fmla="*/ 2062018 h 3664359"/>
              <a:gd name="connsiteX18" fmla="*/ 2666710 w 4390089"/>
              <a:gd name="connsiteY18" fmla="*/ 1663700 h 3664359"/>
              <a:gd name="connsiteX19" fmla="*/ 3193114 w 4390089"/>
              <a:gd name="connsiteY19" fmla="*/ 2021670 h 3664359"/>
              <a:gd name="connsiteX20" fmla="*/ 3121269 w 4390089"/>
              <a:gd name="connsiteY20" fmla="*/ 2556429 h 3664359"/>
              <a:gd name="connsiteX21" fmla="*/ 2650356 w 4390089"/>
              <a:gd name="connsiteY21" fmla="*/ 2819809 h 3664359"/>
              <a:gd name="connsiteX22" fmla="*/ 2123952 w 4390089"/>
              <a:gd name="connsiteY22" fmla="*/ 2461839 h 3664359"/>
              <a:gd name="connsiteX23" fmla="*/ 2195796 w 4390089"/>
              <a:gd name="connsiteY23" fmla="*/ 1927080 h 3664359"/>
              <a:gd name="connsiteX24" fmla="*/ 1601499 w 4390089"/>
              <a:gd name="connsiteY24" fmla="*/ 1541463 h 3664359"/>
              <a:gd name="connsiteX25" fmla="*/ 2127902 w 4390089"/>
              <a:gd name="connsiteY25" fmla="*/ 1899433 h 3664359"/>
              <a:gd name="connsiteX26" fmla="*/ 2056058 w 4390089"/>
              <a:gd name="connsiteY26" fmla="*/ 2434192 h 3664359"/>
              <a:gd name="connsiteX27" fmla="*/ 1585144 w 4390089"/>
              <a:gd name="connsiteY27" fmla="*/ 2697571 h 3664359"/>
              <a:gd name="connsiteX28" fmla="*/ 1058741 w 4390089"/>
              <a:gd name="connsiteY28" fmla="*/ 2339601 h 3664359"/>
              <a:gd name="connsiteX29" fmla="*/ 1130585 w 4390089"/>
              <a:gd name="connsiteY29" fmla="*/ 1804843 h 3664359"/>
              <a:gd name="connsiteX30" fmla="*/ 542757 w 4390089"/>
              <a:gd name="connsiteY30" fmla="*/ 1455282 h 3664359"/>
              <a:gd name="connsiteX31" fmla="*/ 1070506 w 4390089"/>
              <a:gd name="connsiteY31" fmla="*/ 1814165 h 3664359"/>
              <a:gd name="connsiteX32" fmla="*/ 998646 w 4390089"/>
              <a:gd name="connsiteY32" fmla="*/ 2348914 h 3664359"/>
              <a:gd name="connsiteX33" fmla="*/ 527747 w 4390089"/>
              <a:gd name="connsiteY33" fmla="*/ 2612304 h 3664359"/>
              <a:gd name="connsiteX34" fmla="*/ 0 w 4390089"/>
              <a:gd name="connsiteY34" fmla="*/ 2253419 h 3664359"/>
              <a:gd name="connsiteX35" fmla="*/ 71860 w 4390089"/>
              <a:gd name="connsiteY35" fmla="*/ 1718671 h 3664359"/>
              <a:gd name="connsiteX36" fmla="*/ 3260435 w 4390089"/>
              <a:gd name="connsiteY36" fmla="*/ 839788 h 3664359"/>
              <a:gd name="connsiteX37" fmla="*/ 3786839 w 4390089"/>
              <a:gd name="connsiteY37" fmla="*/ 1197759 h 3664359"/>
              <a:gd name="connsiteX38" fmla="*/ 3714995 w 4390089"/>
              <a:gd name="connsiteY38" fmla="*/ 1732517 h 3664359"/>
              <a:gd name="connsiteX39" fmla="*/ 3244081 w 4390089"/>
              <a:gd name="connsiteY39" fmla="*/ 1995897 h 3664359"/>
              <a:gd name="connsiteX40" fmla="*/ 2717677 w 4390089"/>
              <a:gd name="connsiteY40" fmla="*/ 1637926 h 3664359"/>
              <a:gd name="connsiteX41" fmla="*/ 2789522 w 4390089"/>
              <a:gd name="connsiteY41" fmla="*/ 1103168 h 3664359"/>
              <a:gd name="connsiteX42" fmla="*/ 2212684 w 4390089"/>
              <a:gd name="connsiteY42" fmla="*/ 714375 h 3664359"/>
              <a:gd name="connsiteX43" fmla="*/ 2739089 w 4390089"/>
              <a:gd name="connsiteY43" fmla="*/ 1072345 h 3664359"/>
              <a:gd name="connsiteX44" fmla="*/ 2667244 w 4390089"/>
              <a:gd name="connsiteY44" fmla="*/ 1607104 h 3664359"/>
              <a:gd name="connsiteX45" fmla="*/ 2196332 w 4390089"/>
              <a:gd name="connsiteY45" fmla="*/ 1870484 h 3664359"/>
              <a:gd name="connsiteX46" fmla="*/ 1669927 w 4390089"/>
              <a:gd name="connsiteY46" fmla="*/ 1512513 h 3664359"/>
              <a:gd name="connsiteX47" fmla="*/ 1741771 w 4390089"/>
              <a:gd name="connsiteY47" fmla="*/ 977754 h 3664359"/>
              <a:gd name="connsiteX48" fmla="*/ 3863685 w 4390089"/>
              <a:gd name="connsiteY48" fmla="*/ 0 h 3664359"/>
              <a:gd name="connsiteX49" fmla="*/ 4390089 w 4390089"/>
              <a:gd name="connsiteY49" fmla="*/ 357970 h 3664359"/>
              <a:gd name="connsiteX50" fmla="*/ 4318245 w 4390089"/>
              <a:gd name="connsiteY50" fmla="*/ 892729 h 3664359"/>
              <a:gd name="connsiteX51" fmla="*/ 3847331 w 4390089"/>
              <a:gd name="connsiteY51" fmla="*/ 1156109 h 3664359"/>
              <a:gd name="connsiteX52" fmla="*/ 3320927 w 4390089"/>
              <a:gd name="connsiteY52" fmla="*/ 798138 h 3664359"/>
              <a:gd name="connsiteX53" fmla="*/ 3392771 w 4390089"/>
              <a:gd name="connsiteY53" fmla="*/ 263380 h 366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390089" h="3664359">
                <a:moveTo>
                  <a:pt x="2092035" y="2508250"/>
                </a:moveTo>
                <a:lnTo>
                  <a:pt x="2618439" y="2866220"/>
                </a:lnTo>
                <a:lnTo>
                  <a:pt x="2546595" y="3400979"/>
                </a:lnTo>
                <a:lnTo>
                  <a:pt x="2075681" y="3664359"/>
                </a:lnTo>
                <a:lnTo>
                  <a:pt x="1549277" y="3306388"/>
                </a:lnTo>
                <a:lnTo>
                  <a:pt x="1621121" y="2771630"/>
                </a:lnTo>
                <a:close/>
                <a:moveTo>
                  <a:pt x="1033174" y="2398713"/>
                </a:moveTo>
                <a:lnTo>
                  <a:pt x="1559577" y="2756684"/>
                </a:lnTo>
                <a:lnTo>
                  <a:pt x="1487733" y="3291443"/>
                </a:lnTo>
                <a:lnTo>
                  <a:pt x="1016819" y="3554821"/>
                </a:lnTo>
                <a:lnTo>
                  <a:pt x="490417" y="3196852"/>
                </a:lnTo>
                <a:lnTo>
                  <a:pt x="562261" y="2662093"/>
                </a:lnTo>
                <a:close/>
                <a:moveTo>
                  <a:pt x="3723985" y="1798638"/>
                </a:moveTo>
                <a:lnTo>
                  <a:pt x="4250389" y="2156608"/>
                </a:lnTo>
                <a:lnTo>
                  <a:pt x="4178544" y="2691367"/>
                </a:lnTo>
                <a:lnTo>
                  <a:pt x="3707631" y="2954747"/>
                </a:lnTo>
                <a:lnTo>
                  <a:pt x="3181227" y="2596776"/>
                </a:lnTo>
                <a:lnTo>
                  <a:pt x="3253072" y="2062018"/>
                </a:lnTo>
                <a:close/>
                <a:moveTo>
                  <a:pt x="2666710" y="1663700"/>
                </a:moveTo>
                <a:lnTo>
                  <a:pt x="3193114" y="2021670"/>
                </a:lnTo>
                <a:lnTo>
                  <a:pt x="3121269" y="2556429"/>
                </a:lnTo>
                <a:lnTo>
                  <a:pt x="2650356" y="2819809"/>
                </a:lnTo>
                <a:lnTo>
                  <a:pt x="2123952" y="2461839"/>
                </a:lnTo>
                <a:lnTo>
                  <a:pt x="2195796" y="1927080"/>
                </a:lnTo>
                <a:close/>
                <a:moveTo>
                  <a:pt x="1601499" y="1541463"/>
                </a:moveTo>
                <a:lnTo>
                  <a:pt x="2127902" y="1899433"/>
                </a:lnTo>
                <a:lnTo>
                  <a:pt x="2056058" y="2434192"/>
                </a:lnTo>
                <a:lnTo>
                  <a:pt x="1585144" y="2697571"/>
                </a:lnTo>
                <a:lnTo>
                  <a:pt x="1058741" y="2339601"/>
                </a:lnTo>
                <a:lnTo>
                  <a:pt x="1130585" y="1804843"/>
                </a:lnTo>
                <a:close/>
                <a:moveTo>
                  <a:pt x="542757" y="1455282"/>
                </a:moveTo>
                <a:lnTo>
                  <a:pt x="1070506" y="1814165"/>
                </a:lnTo>
                <a:lnTo>
                  <a:pt x="998646" y="2348914"/>
                </a:lnTo>
                <a:lnTo>
                  <a:pt x="527747" y="2612304"/>
                </a:lnTo>
                <a:lnTo>
                  <a:pt x="0" y="2253419"/>
                </a:lnTo>
                <a:lnTo>
                  <a:pt x="71860" y="1718671"/>
                </a:lnTo>
                <a:close/>
                <a:moveTo>
                  <a:pt x="3260435" y="839788"/>
                </a:moveTo>
                <a:lnTo>
                  <a:pt x="3786839" y="1197759"/>
                </a:lnTo>
                <a:lnTo>
                  <a:pt x="3714995" y="1732517"/>
                </a:lnTo>
                <a:lnTo>
                  <a:pt x="3244081" y="1995897"/>
                </a:lnTo>
                <a:lnTo>
                  <a:pt x="2717677" y="1637926"/>
                </a:lnTo>
                <a:lnTo>
                  <a:pt x="2789522" y="1103168"/>
                </a:lnTo>
                <a:close/>
                <a:moveTo>
                  <a:pt x="2212684" y="714375"/>
                </a:moveTo>
                <a:lnTo>
                  <a:pt x="2739089" y="1072345"/>
                </a:lnTo>
                <a:lnTo>
                  <a:pt x="2667244" y="1607104"/>
                </a:lnTo>
                <a:lnTo>
                  <a:pt x="2196332" y="1870484"/>
                </a:lnTo>
                <a:lnTo>
                  <a:pt x="1669927" y="1512513"/>
                </a:lnTo>
                <a:lnTo>
                  <a:pt x="1741771" y="977754"/>
                </a:lnTo>
                <a:close/>
                <a:moveTo>
                  <a:pt x="3863685" y="0"/>
                </a:moveTo>
                <a:lnTo>
                  <a:pt x="4390089" y="357970"/>
                </a:lnTo>
                <a:lnTo>
                  <a:pt x="4318245" y="892729"/>
                </a:lnTo>
                <a:lnTo>
                  <a:pt x="3847331" y="1156109"/>
                </a:lnTo>
                <a:lnTo>
                  <a:pt x="3320927" y="798138"/>
                </a:lnTo>
                <a:lnTo>
                  <a:pt x="3392771" y="263380"/>
                </a:lnTo>
                <a:close/>
              </a:path>
            </a:pathLst>
          </a:custGeom>
        </p:spPr>
      </p:pic>
      <p:grpSp>
        <p:nvGrpSpPr>
          <p:cNvPr id="16" name="组合 15"/>
          <p:cNvGrpSpPr/>
          <p:nvPr/>
        </p:nvGrpSpPr>
        <p:grpSpPr>
          <a:xfrm>
            <a:off x="1350149" y="407520"/>
            <a:ext cx="5603270" cy="1191841"/>
            <a:chOff x="3320581" y="694122"/>
            <a:chExt cx="5603270" cy="1191841"/>
          </a:xfrm>
        </p:grpSpPr>
        <p:sp>
          <p:nvSpPr>
            <p:cNvPr id="17" name="文本框 16"/>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r>
                <a:rPr lang="en-US" altLang="zh-CN"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5" name="矩形 14"/>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0"/>
                                  </p:stCondLst>
                                  <p:childTnLst>
                                    <p:animEffect transition="out" filter="fade">
                                      <p:cBhvr>
                                        <p:cTn id="6" dur="1000"/>
                                        <p:tgtEl>
                                          <p:spTgt spid="30"/>
                                        </p:tgtEl>
                                      </p:cBhvr>
                                    </p:animEffect>
                                    <p:anim calcmode="lin" valueType="num">
                                      <p:cBhvr>
                                        <p:cTn id="7" dur="1000"/>
                                        <p:tgtEl>
                                          <p:spTgt spid="30"/>
                                        </p:tgtEl>
                                        <p:attrNameLst>
                                          <p:attrName>ppt_x</p:attrName>
                                        </p:attrNameLst>
                                      </p:cBhvr>
                                      <p:tavLst>
                                        <p:tav tm="0">
                                          <p:val>
                                            <p:strVal val="ppt_x"/>
                                          </p:val>
                                        </p:tav>
                                        <p:tav tm="100000">
                                          <p:val>
                                            <p:strVal val="ppt_x"/>
                                          </p:val>
                                        </p:tav>
                                      </p:tavLst>
                                    </p:anim>
                                    <p:anim calcmode="lin" valueType="num">
                                      <p:cBhvr>
                                        <p:cTn id="8" dur="1000"/>
                                        <p:tgtEl>
                                          <p:spTgt spid="30"/>
                                        </p:tgtEl>
                                        <p:attrNameLst>
                                          <p:attrName>ppt_y</p:attrName>
                                        </p:attrNameLst>
                                      </p:cBhvr>
                                      <p:tavLst>
                                        <p:tav tm="0">
                                          <p:val>
                                            <p:strVal val="ppt_y"/>
                                          </p:val>
                                        </p:tav>
                                        <p:tav tm="100000">
                                          <p:val>
                                            <p:strVal val="ppt_y+.1"/>
                                          </p:val>
                                        </p:tav>
                                      </p:tavLst>
                                    </p:anim>
                                    <p:set>
                                      <p:cBhvr>
                                        <p:cTn id="9" dur="1" fill="hold">
                                          <p:stCondLst>
                                            <p:cond delay="999"/>
                                          </p:stCondLst>
                                        </p:cTn>
                                        <p:tgtEl>
                                          <p:spTgt spid="30"/>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31"/>
                                        </p:tgtEl>
                                      </p:cBhvr>
                                    </p:animEffect>
                                    <p:anim calcmode="lin" valueType="num">
                                      <p:cBhvr>
                                        <p:cTn id="12" dur="1000"/>
                                        <p:tgtEl>
                                          <p:spTgt spid="31"/>
                                        </p:tgtEl>
                                        <p:attrNameLst>
                                          <p:attrName>ppt_x</p:attrName>
                                        </p:attrNameLst>
                                      </p:cBhvr>
                                      <p:tavLst>
                                        <p:tav tm="0">
                                          <p:val>
                                            <p:strVal val="ppt_x"/>
                                          </p:val>
                                        </p:tav>
                                        <p:tav tm="100000">
                                          <p:val>
                                            <p:strVal val="ppt_x"/>
                                          </p:val>
                                        </p:tav>
                                      </p:tavLst>
                                    </p:anim>
                                    <p:anim calcmode="lin" valueType="num">
                                      <p:cBhvr>
                                        <p:cTn id="13" dur="1000"/>
                                        <p:tgtEl>
                                          <p:spTgt spid="31"/>
                                        </p:tgtEl>
                                        <p:attrNameLst>
                                          <p:attrName>ppt_y</p:attrName>
                                        </p:attrNameLst>
                                      </p:cBhvr>
                                      <p:tavLst>
                                        <p:tav tm="0">
                                          <p:val>
                                            <p:strVal val="ppt_y"/>
                                          </p:val>
                                        </p:tav>
                                        <p:tav tm="100000">
                                          <p:val>
                                            <p:strVal val="ppt_y+.1"/>
                                          </p:val>
                                        </p:tav>
                                      </p:tavLst>
                                    </p:anim>
                                    <p:set>
                                      <p:cBhvr>
                                        <p:cTn id="14" dur="1" fill="hold">
                                          <p:stCondLst>
                                            <p:cond delay="999"/>
                                          </p:stCondLst>
                                        </p:cTn>
                                        <p:tgtEl>
                                          <p:spTgt spid="31"/>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302385" y="2201545"/>
            <a:ext cx="3884930" cy="3664585"/>
            <a:chOff x="1301441" y="2055079"/>
            <a:chExt cx="2332344" cy="3468568"/>
          </a:xfrm>
        </p:grpSpPr>
        <p:sp>
          <p:nvSpPr>
            <p:cNvPr id="26" name="Rectangle: Rounded Corners 60"/>
            <p:cNvSpPr/>
            <p:nvPr/>
          </p:nvSpPr>
          <p:spPr>
            <a:xfrm>
              <a:off x="1301441" y="2055079"/>
              <a:ext cx="2194340" cy="3468568"/>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7" name="矩形 36"/>
            <p:cNvSpPr/>
            <p:nvPr/>
          </p:nvSpPr>
          <p:spPr>
            <a:xfrm>
              <a:off x="1386455" y="2055079"/>
              <a:ext cx="2247330" cy="31572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numberOfVertices() const { return n; </a:t>
              </a:r>
              <a:r>
                <a:rPr lang="en-US" altLang="zh-CN"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numberOfEdges() const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return e; </a:t>
              </a:r>
              <a:r>
                <a:rPr lang="en-US" altLang="zh-CN"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bool directed() const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 return false; </a:t>
              </a:r>
              <a:r>
                <a:rPr lang="en-US" altLang="zh-CN"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bool weighted() const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 return true;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degree(int theVertex) con</a:t>
              </a:r>
              <a:r>
                <a:rPr lang="en-US" altLang="zh-CN"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st</a:t>
              </a: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{checkVertex(theVertex）；return a[theVertex].size();}</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4" name="组合 53"/>
          <p:cNvGrpSpPr/>
          <p:nvPr/>
        </p:nvGrpSpPr>
        <p:grpSpPr>
          <a:xfrm>
            <a:off x="4678504" y="1270635"/>
            <a:ext cx="6328552" cy="4595495"/>
            <a:chOff x="3388542" y="938213"/>
            <a:chExt cx="4961113" cy="4595495"/>
          </a:xfrm>
        </p:grpSpPr>
        <p:grpSp>
          <p:nvGrpSpPr>
            <p:cNvPr id="6" name="Group 2"/>
            <p:cNvGrpSpPr/>
            <p:nvPr/>
          </p:nvGrpSpPr>
          <p:grpSpPr>
            <a:xfrm>
              <a:off x="3388542" y="938213"/>
              <a:ext cx="4881124" cy="4595495"/>
              <a:chOff x="3480681" y="859790"/>
              <a:chExt cx="4881124" cy="4595495"/>
            </a:xfrm>
          </p:grpSpPr>
          <p:sp>
            <p:nvSpPr>
              <p:cNvPr id="14" name="Rectangle: Rounded Corners 104"/>
              <p:cNvSpPr/>
              <p:nvPr/>
            </p:nvSpPr>
            <p:spPr>
              <a:xfrm>
                <a:off x="5050488" y="1789430"/>
                <a:ext cx="3311317" cy="3665855"/>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Rectangle: Rounded Corners 107"/>
              <p:cNvSpPr/>
              <p:nvPr/>
            </p:nvSpPr>
            <p:spPr>
              <a:xfrm>
                <a:off x="3480681" y="859790"/>
                <a:ext cx="2572385" cy="63881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8" name="矩形 37"/>
            <p:cNvSpPr/>
            <p:nvPr/>
          </p:nvSpPr>
          <p:spPr>
            <a:xfrm>
              <a:off x="3432357" y="1064578"/>
              <a:ext cx="2484120" cy="38608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部分成员函数的实现</a:t>
              </a:r>
              <a:endPar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1" name="矩形 40"/>
            <p:cNvSpPr/>
            <p:nvPr/>
          </p:nvSpPr>
          <p:spPr>
            <a:xfrm>
              <a:off x="4958221" y="1942148"/>
              <a:ext cx="3391434" cy="3192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void eraseEdge(int x, int y)</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Delete the edge (i,j).</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if (x &lt; 0 || x &gt;= n || y &lt; 0 || y &gt;= n || !existsEdge(x, y)) </a:t>
              </a: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return；}vector&lt;node&gt;::iterator it;</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or (it = a[x].begin(); it != a[x].end(); it++){</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if (it-&gt;next == y) </a:t>
              </a: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e--;	a[x].erase(it);return;</a:t>
              </a: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for (it = a[y].begin(); it != a[y].end(); it++) {if (it-&gt;next == x)</a:t>
              </a: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e--;a[y].erase(it);</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return</a:t>
              </a:r>
              <a:r>
                <a:rPr lang="en-US" altLang="zh-CN"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4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1" name="组合 60"/>
          <p:cNvGrpSpPr/>
          <p:nvPr/>
        </p:nvGrpSpPr>
        <p:grpSpPr>
          <a:xfrm>
            <a:off x="1200289" y="342750"/>
            <a:ext cx="5603270" cy="1337256"/>
            <a:chOff x="3320581" y="694122"/>
            <a:chExt cx="5603270" cy="1337256"/>
          </a:xfrm>
        </p:grpSpPr>
        <p:sp>
          <p:nvSpPr>
            <p:cNvPr id="62" name="文本框 61"/>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143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r>
                <a:rPr lang="en-US" altLang="zh-CN"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4" name="组合 63"/>
          <p:cNvGrpSpPr/>
          <p:nvPr/>
        </p:nvGrpSpPr>
        <p:grpSpPr>
          <a:xfrm>
            <a:off x="551384" y="548004"/>
            <a:ext cx="537440" cy="537440"/>
            <a:chOff x="1126772" y="548004"/>
            <a:chExt cx="537440" cy="537440"/>
          </a:xfrm>
          <a:solidFill>
            <a:schemeClr val="accent2">
              <a:lumMod val="60000"/>
              <a:lumOff val="40000"/>
            </a:schemeClr>
          </a:solidFill>
        </p:grpSpPr>
        <p:sp>
          <p:nvSpPr>
            <p:cNvPr id="65"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6" name="矩形 65"/>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1" name="矩形 20"/>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297815" y="2037715"/>
            <a:ext cx="3655060" cy="3664585"/>
            <a:chOff x="1301441" y="2055079"/>
            <a:chExt cx="2194340" cy="3468568"/>
          </a:xfrm>
        </p:grpSpPr>
        <p:sp>
          <p:nvSpPr>
            <p:cNvPr id="26" name="Rectangle: Rounded Corners 60"/>
            <p:cNvSpPr/>
            <p:nvPr/>
          </p:nvSpPr>
          <p:spPr>
            <a:xfrm>
              <a:off x="1301441" y="2055079"/>
              <a:ext cx="2194340" cy="3468568"/>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7" name="矩形 36"/>
            <p:cNvSpPr/>
            <p:nvPr/>
          </p:nvSpPr>
          <p:spPr>
            <a:xfrm>
              <a:off x="1526231" y="2246214"/>
              <a:ext cx="1805940" cy="365429"/>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4" name="组合 53"/>
          <p:cNvGrpSpPr/>
          <p:nvPr/>
        </p:nvGrpSpPr>
        <p:grpSpPr>
          <a:xfrm>
            <a:off x="4052570" y="1270635"/>
            <a:ext cx="3710305" cy="4431665"/>
            <a:chOff x="3021302" y="938213"/>
            <a:chExt cx="3350152" cy="4431665"/>
          </a:xfrm>
        </p:grpSpPr>
        <p:grpSp>
          <p:nvGrpSpPr>
            <p:cNvPr id="6" name="Group 2"/>
            <p:cNvGrpSpPr/>
            <p:nvPr/>
          </p:nvGrpSpPr>
          <p:grpSpPr>
            <a:xfrm>
              <a:off x="3139415" y="938213"/>
              <a:ext cx="3232039" cy="4431665"/>
              <a:chOff x="3231554" y="859790"/>
              <a:chExt cx="3232039" cy="4431665"/>
            </a:xfrm>
          </p:grpSpPr>
          <p:sp>
            <p:nvSpPr>
              <p:cNvPr id="14" name="Rectangle: Rounded Corners 104"/>
              <p:cNvSpPr/>
              <p:nvPr/>
            </p:nvSpPr>
            <p:spPr>
              <a:xfrm>
                <a:off x="3231554" y="1623695"/>
                <a:ext cx="3232039" cy="3667760"/>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Rectangle: Rounded Corners 107"/>
              <p:cNvSpPr/>
              <p:nvPr/>
            </p:nvSpPr>
            <p:spPr>
              <a:xfrm>
                <a:off x="3480681" y="859790"/>
                <a:ext cx="2572385" cy="63881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8" name="矩形 37"/>
            <p:cNvSpPr/>
            <p:nvPr/>
          </p:nvSpPr>
          <p:spPr>
            <a:xfrm>
              <a:off x="3432357" y="1064578"/>
              <a:ext cx="2484120" cy="38608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部分成员函数的实现</a:t>
              </a:r>
              <a:endPar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1" name="矩形 40"/>
            <p:cNvSpPr/>
            <p:nvPr/>
          </p:nvSpPr>
          <p:spPr>
            <a:xfrm>
              <a:off x="3021302" y="1701483"/>
              <a:ext cx="3300843" cy="386080"/>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5" name="组合 54"/>
          <p:cNvGrpSpPr/>
          <p:nvPr/>
        </p:nvGrpSpPr>
        <p:grpSpPr>
          <a:xfrm>
            <a:off x="8081645" y="1944370"/>
            <a:ext cx="4004310" cy="3757930"/>
            <a:chOff x="6003380" y="2055079"/>
            <a:chExt cx="2542715" cy="3648546"/>
          </a:xfrm>
        </p:grpSpPr>
        <p:sp>
          <p:nvSpPr>
            <p:cNvPr id="20" name="Rectangle: Rounded Corners 116"/>
            <p:cNvSpPr/>
            <p:nvPr/>
          </p:nvSpPr>
          <p:spPr>
            <a:xfrm>
              <a:off x="6003380" y="2055079"/>
              <a:ext cx="2542715" cy="3648546"/>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矩形 41"/>
            <p:cNvSpPr/>
            <p:nvPr/>
          </p:nvSpPr>
          <p:spPr>
            <a:xfrm>
              <a:off x="6057530" y="2141823"/>
              <a:ext cx="2488539" cy="374842"/>
            </a:xfrm>
            <a:prstGeom prst="rect">
              <a:avLst/>
            </a:prstGeom>
            <a:noFill/>
          </p:spPr>
          <p:txBody>
            <a:bodyPr wrap="square">
              <a:spAutoFit/>
              <a:scene3d>
                <a:camera prst="orthographicFront"/>
                <a:lightRig rig="threePt" dir="t"/>
              </a:scene3d>
              <a:sp3d contourW="12700"/>
            </a:bodyPr>
            <a:lstStyle/>
            <a:p>
              <a:pPr algn="ctr">
                <a:lnSpc>
                  <a:spcPct val="120000"/>
                </a:lnSpc>
              </a:pP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1" name="组合 60"/>
          <p:cNvGrpSpPr/>
          <p:nvPr/>
        </p:nvGrpSpPr>
        <p:grpSpPr>
          <a:xfrm>
            <a:off x="1200289" y="342750"/>
            <a:ext cx="5603270" cy="1337256"/>
            <a:chOff x="3320581" y="694122"/>
            <a:chExt cx="5603270" cy="1337256"/>
          </a:xfrm>
        </p:grpSpPr>
        <p:sp>
          <p:nvSpPr>
            <p:cNvPr id="62" name="文本框 61"/>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143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r>
                <a:rPr lang="en-US" altLang="zh-CN"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4" name="组合 63"/>
          <p:cNvGrpSpPr/>
          <p:nvPr/>
        </p:nvGrpSpPr>
        <p:grpSpPr>
          <a:xfrm>
            <a:off x="551384" y="548004"/>
            <a:ext cx="537440" cy="537440"/>
            <a:chOff x="1126772" y="548004"/>
            <a:chExt cx="537440" cy="537440"/>
          </a:xfrm>
          <a:solidFill>
            <a:schemeClr val="accent2">
              <a:lumMod val="60000"/>
              <a:lumOff val="40000"/>
            </a:schemeClr>
          </a:solidFill>
        </p:grpSpPr>
        <p:sp>
          <p:nvSpPr>
            <p:cNvPr id="65"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6" name="矩形 65"/>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1" name="矩形 20"/>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 name="文本框 1"/>
          <p:cNvSpPr txBox="1"/>
          <p:nvPr/>
        </p:nvSpPr>
        <p:spPr>
          <a:xfrm>
            <a:off x="711835" y="2316480"/>
            <a:ext cx="2935605" cy="2861310"/>
          </a:xfrm>
          <a:prstGeom prst="rect">
            <a:avLst/>
          </a:prstGeom>
          <a:noFill/>
        </p:spPr>
        <p:txBody>
          <a:bodyPr wrap="square" rtlCol="0">
            <a:spAutoFit/>
          </a:bodyPr>
          <a:p>
            <a:r>
              <a:rPr lang="zh-CN" altLang="en-US"/>
              <a:t>bool existsEdge(int i, int j) </a:t>
            </a:r>
            <a:endParaRPr lang="zh-CN" altLang="en-US"/>
          </a:p>
          <a:p>
            <a:r>
              <a:rPr lang="zh-CN" altLang="en-US"/>
              <a:t>{</a:t>
            </a:r>
            <a:endParaRPr lang="zh-CN" altLang="en-US"/>
          </a:p>
          <a:p>
            <a:r>
              <a:rPr lang="zh-CN" altLang="en-US"/>
              <a:t>  if (i &lt; 0 || i &gt;= n || j &lt; 0 || j      &gt;= n)  </a:t>
            </a:r>
            <a:endParaRPr lang="zh-CN" altLang="en-US"/>
          </a:p>
          <a:p>
            <a:r>
              <a:rPr lang="zh-CN" altLang="en-US"/>
              <a:t>      {return false;}</a:t>
            </a:r>
            <a:endParaRPr lang="zh-CN" altLang="en-US"/>
          </a:p>
          <a:p>
            <a:r>
              <a:rPr lang="zh-CN" altLang="en-US"/>
              <a:t>for (int x = 0; x &lt;a[i].size();x++)</a:t>
            </a:r>
            <a:endParaRPr lang="zh-CN" altLang="en-US"/>
          </a:p>
          <a:p>
            <a:r>
              <a:rPr lang="zh-CN" altLang="en-US"/>
              <a:t>	if (a[i][x].next == j)</a:t>
            </a:r>
            <a:endParaRPr lang="zh-CN" altLang="en-US"/>
          </a:p>
          <a:p>
            <a:r>
              <a:rPr lang="zh-CN" altLang="en-US"/>
              <a:t>	return true;</a:t>
            </a:r>
            <a:endParaRPr lang="zh-CN" altLang="en-US"/>
          </a:p>
          <a:p>
            <a:r>
              <a:rPr lang="zh-CN" altLang="en-US"/>
              <a:t>     return false;</a:t>
            </a:r>
            <a:endParaRPr lang="zh-CN" altLang="en-US"/>
          </a:p>
          <a:p>
            <a:r>
              <a:rPr lang="zh-CN" altLang="en-US"/>
              <a:t>}</a:t>
            </a:r>
            <a:endParaRPr lang="zh-CN" altLang="en-US"/>
          </a:p>
        </p:txBody>
      </p:sp>
      <p:sp>
        <p:nvSpPr>
          <p:cNvPr id="5" name="文本框 4"/>
          <p:cNvSpPr txBox="1"/>
          <p:nvPr/>
        </p:nvSpPr>
        <p:spPr>
          <a:xfrm>
            <a:off x="4483100" y="2329815"/>
            <a:ext cx="3053080" cy="3046095"/>
          </a:xfrm>
          <a:prstGeom prst="rect">
            <a:avLst/>
          </a:prstGeom>
          <a:noFill/>
        </p:spPr>
        <p:txBody>
          <a:bodyPr wrap="square" rtlCol="0">
            <a:spAutoFit/>
          </a:bodyPr>
          <a:p>
            <a:r>
              <a:rPr lang="zh-CN" altLang="en-US" sz="1600"/>
              <a:t>void output(ostream&amp; out) const{	   </a:t>
            </a:r>
            <a:r>
              <a:rPr lang="en-US" altLang="zh-CN" sz="1600"/>
              <a:t>	</a:t>
            </a:r>
            <a:r>
              <a:rPr lang="zh-CN" altLang="en-US" sz="1600"/>
              <a:t>out &lt;&lt; "图的领接数组为："&lt;&lt;    </a:t>
            </a:r>
            <a:r>
              <a:rPr lang="en-US" altLang="zh-CN" sz="1600"/>
              <a:t>	</a:t>
            </a:r>
            <a:r>
              <a:rPr lang="zh-CN" altLang="en-US" sz="1600"/>
              <a:t>endl;</a:t>
            </a:r>
            <a:endParaRPr lang="zh-CN" altLang="en-US" sz="1600"/>
          </a:p>
          <a:p>
            <a:r>
              <a:rPr lang="zh-CN" altLang="en-US" sz="1600"/>
              <a:t>for (int i = 0; i &lt; n; i++){</a:t>
            </a:r>
            <a:endParaRPr lang="zh-CN" altLang="en-US" sz="1600"/>
          </a:p>
          <a:p>
            <a:r>
              <a:rPr lang="zh-CN" altLang="en-US" sz="1600"/>
              <a:t>                     out &lt;&lt; i &lt;&lt; " ";</a:t>
            </a:r>
            <a:endParaRPr lang="zh-CN" altLang="en-US" sz="1600"/>
          </a:p>
          <a:p>
            <a:r>
              <a:rPr lang="zh-CN" altLang="en-US" sz="1600"/>
              <a:t>                     for (int j = 0; j &lt; a[i].size(); j++){</a:t>
            </a:r>
            <a:endParaRPr lang="zh-CN" altLang="en-US" sz="1600"/>
          </a:p>
          <a:p>
            <a:r>
              <a:rPr lang="zh-CN" altLang="en-US" sz="1600"/>
              <a:t>	out &lt;&lt; a[i][j].next &lt;&lt; "," &lt;&lt; a[i][j].weight &lt;&lt; " ";}</a:t>
            </a:r>
            <a:endParaRPr lang="zh-CN" altLang="en-US" sz="1600"/>
          </a:p>
          <a:p>
            <a:r>
              <a:rPr lang="zh-CN" altLang="en-US" sz="1600"/>
              <a:t>	out &lt;&lt; endl;}</a:t>
            </a:r>
            <a:endParaRPr lang="zh-CN" altLang="en-US" sz="1600"/>
          </a:p>
          <a:p>
            <a:r>
              <a:rPr lang="zh-CN" altLang="en-US" sz="1600"/>
              <a:t>	}</a:t>
            </a:r>
            <a:endParaRPr lang="zh-CN" altLang="en-US" sz="1600"/>
          </a:p>
        </p:txBody>
      </p:sp>
      <p:sp>
        <p:nvSpPr>
          <p:cNvPr id="7" name="文本框 6"/>
          <p:cNvSpPr txBox="1"/>
          <p:nvPr/>
        </p:nvSpPr>
        <p:spPr>
          <a:xfrm>
            <a:off x="8268335" y="2279650"/>
            <a:ext cx="3155950" cy="3138170"/>
          </a:xfrm>
          <a:prstGeom prst="rect">
            <a:avLst/>
          </a:prstGeom>
          <a:noFill/>
        </p:spPr>
        <p:txBody>
          <a:bodyPr wrap="square" rtlCol="0">
            <a:spAutoFit/>
          </a:bodyPr>
          <a:p>
            <a:r>
              <a:rPr lang="zh-CN" altLang="en-US"/>
              <a:t>void print(const int &amp;beg, const int&amp;end,constvector&lt;vector&lt;int&gt; &gt; &amp;path){</a:t>
            </a:r>
            <a:endParaRPr lang="zh-CN" altLang="en-US"/>
          </a:p>
          <a:p>
            <a:r>
              <a:rPr lang="zh-CN" altLang="en-US"/>
              <a:t>         if (path[beg][end] &gt;= 0){</a:t>
            </a:r>
            <a:endParaRPr lang="zh-CN" altLang="en-US"/>
          </a:p>
          <a:p>
            <a:r>
              <a:rPr lang="zh-CN" altLang="en-US"/>
              <a:t>   print(beg,path[beg][end], path);</a:t>
            </a:r>
            <a:endParaRPr lang="zh-CN" altLang="en-US"/>
          </a:p>
          <a:p>
            <a:r>
              <a:rPr lang="zh-CN" altLang="en-US"/>
              <a:t>   print(path[beg][end], end,path);</a:t>
            </a:r>
            <a:endParaRPr lang="zh-CN" altLang="en-US"/>
          </a:p>
          <a:p>
            <a:r>
              <a:rPr lang="zh-CN" altLang="en-US"/>
              <a:t>}</a:t>
            </a:r>
            <a:endParaRPr lang="zh-CN" altLang="en-US"/>
          </a:p>
          <a:p>
            <a:r>
              <a:rPr lang="zh-CN" altLang="en-US"/>
              <a:t>else cout &lt;&lt; "-&gt;" &lt;&lt; end;</a:t>
            </a:r>
            <a:endParaRPr lang="zh-CN" altLang="en-US"/>
          </a:p>
          <a:p>
            <a:r>
              <a:rPr lang="zh-CN" altLang="en-US"/>
              <a:t>	}</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249680" y="332740"/>
            <a:ext cx="9676130" cy="62534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811530" y="226695"/>
            <a:ext cx="1614170"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插入边</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340610" y="885825"/>
            <a:ext cx="7672705" cy="6185535"/>
          </a:xfrm>
          <a:prstGeom prst="rect">
            <a:avLst/>
          </a:prstGeom>
          <a:noFill/>
        </p:spPr>
        <p:txBody>
          <a:bodyPr wrap="square" rtlCol="0">
            <a:spAutoFit/>
          </a:bodyPr>
          <a:p>
            <a:r>
              <a:rPr lang="zh-CN" altLang="en-US" sz="1200" b="1">
                <a:sym typeface="+mn-ea"/>
              </a:rPr>
              <a:t>void insertEdge(edge &amp; theEdge) {</a:t>
            </a:r>
            <a:endParaRPr lang="zh-CN" altLang="en-US" sz="1200" b="1"/>
          </a:p>
          <a:p>
            <a:r>
              <a:rPr lang="zh-CN" altLang="en-US" sz="1200" b="1">
                <a:sym typeface="+mn-ea"/>
              </a:rPr>
              <a:t>		int v1 = theEdge.x;</a:t>
            </a:r>
            <a:endParaRPr lang="zh-CN" altLang="en-US" sz="1200" b="1"/>
          </a:p>
          <a:p>
            <a:r>
              <a:rPr lang="zh-CN" altLang="en-US" sz="1200" b="1">
                <a:sym typeface="+mn-ea"/>
              </a:rPr>
              <a:t>		int v2 = theEdge.y;</a:t>
            </a:r>
            <a:endParaRPr lang="zh-CN" altLang="en-US" sz="1200" b="1"/>
          </a:p>
          <a:p>
            <a:r>
              <a:rPr lang="zh-CN" altLang="en-US" sz="1200" b="1">
                <a:sym typeface="+mn-ea"/>
              </a:rPr>
              <a:t>		int w = theEdge.weight;</a:t>
            </a:r>
            <a:endParaRPr lang="zh-CN" altLang="en-US" sz="1200" b="1"/>
          </a:p>
          <a:p>
            <a:r>
              <a:rPr lang="zh-CN" altLang="en-US" sz="1200" b="1">
                <a:sym typeface="+mn-ea"/>
              </a:rPr>
              <a:t>		if (v1 &lt; 0 || v2 &lt; 0 || v1 &gt; n || v2 &gt; n || v1 ==  ostringstream s;</a:t>
            </a:r>
            <a:endParaRPr lang="zh-CN" altLang="en-US" sz="1200" b="1"/>
          </a:p>
          <a:p>
            <a:r>
              <a:rPr lang="zh-CN" altLang="en-US" sz="1200" b="1">
                <a:sym typeface="+mn-ea"/>
              </a:rPr>
              <a:t>		s &lt;&lt; "(" &lt;&lt; v1 &lt;&lt; "," &lt;&lt; v2&lt;&lt; ")             is not a permissible edge";</a:t>
            </a:r>
            <a:endParaRPr lang="zh-CN" altLang="en-US" sz="1200" b="1"/>
          </a:p>
          <a:p>
            <a:r>
              <a:rPr lang="zh-CN" altLang="en-US" sz="1200" b="1">
                <a:sym typeface="+mn-ea"/>
              </a:rPr>
              <a:t>	throwillegalParameterValue(s.str());</a:t>
            </a:r>
            <a:endParaRPr lang="zh-CN" altLang="en-US" sz="1200" b="1"/>
          </a:p>
          <a:p>
            <a:r>
              <a:rPr lang="zh-CN" altLang="en-US" sz="1200" b="1">
                <a:sym typeface="+mn-ea"/>
              </a:rPr>
              <a:t>		}</a:t>
            </a:r>
            <a:endParaRPr lang="zh-CN" altLang="en-US" sz="1200" b="1"/>
          </a:p>
          <a:p>
            <a:r>
              <a:rPr lang="zh-CN" altLang="en-US" sz="1200" b="1">
                <a:sym typeface="+mn-ea"/>
              </a:rPr>
              <a:t>	if (v1 &lt; 0 || v1 &gt;= n || v2 &lt; 0 || v2 &gt;= n)                         </a:t>
            </a:r>
            <a:r>
              <a:rPr lang="en-US" altLang="zh-CN" sz="1200" b="1">
                <a:sym typeface="+mn-ea"/>
              </a:rPr>
              <a:t>		</a:t>
            </a:r>
            <a:r>
              <a:rPr lang="zh-CN" altLang="en-US" sz="1200" b="1">
                <a:sym typeface="+mn-ea"/>
              </a:rPr>
              <a:t>{return;}</a:t>
            </a:r>
            <a:endParaRPr lang="zh-CN" altLang="en-US" sz="1200" b="1"/>
          </a:p>
          <a:p>
            <a:r>
              <a:rPr lang="zh-CN" altLang="en-US" sz="1200" b="1">
                <a:sym typeface="+mn-ea"/>
              </a:rPr>
              <a:t>if (!existsEdge(v1, v2)) {  e++;</a:t>
            </a:r>
            <a:endParaRPr lang="zh-CN" altLang="en-US" sz="1200" b="1">
              <a:sym typeface="+mn-ea"/>
            </a:endParaRPr>
          </a:p>
          <a:p>
            <a:r>
              <a:rPr lang="zh-CN" altLang="en-US" sz="1200" b="1">
                <a:sym typeface="+mn-ea"/>
              </a:rPr>
              <a:t>                                            node tem;</a:t>
            </a:r>
            <a:endParaRPr lang="zh-CN" altLang="en-US" sz="1200" b="1"/>
          </a:p>
          <a:p>
            <a:r>
              <a:rPr lang="zh-CN" altLang="en-US" sz="1200" b="1">
                <a:sym typeface="+mn-ea"/>
              </a:rPr>
              <a:t>		tem.next = v2;</a:t>
            </a:r>
            <a:endParaRPr lang="zh-CN" altLang="en-US" sz="1200" b="1"/>
          </a:p>
          <a:p>
            <a:r>
              <a:rPr lang="zh-CN" altLang="en-US" sz="1200" b="1">
                <a:sym typeface="+mn-ea"/>
              </a:rPr>
              <a:t>		tem.weight = w;</a:t>
            </a:r>
            <a:endParaRPr lang="zh-CN" altLang="en-US" sz="1200" b="1"/>
          </a:p>
          <a:p>
            <a:r>
              <a:rPr lang="zh-CN" altLang="en-US" sz="1200" b="1">
                <a:sym typeface="+mn-ea"/>
              </a:rPr>
              <a:t>		a[v1].push_back(tem);</a:t>
            </a:r>
            <a:endParaRPr lang="zh-CN" altLang="en-US" sz="1200" b="1"/>
          </a:p>
          <a:p>
            <a:r>
              <a:rPr lang="zh-CN" altLang="en-US" sz="1200" b="1">
                <a:sym typeface="+mn-ea"/>
              </a:rPr>
              <a:t>		node tem2;</a:t>
            </a:r>
            <a:endParaRPr lang="zh-CN" altLang="en-US" sz="1200" b="1"/>
          </a:p>
          <a:p>
            <a:r>
              <a:rPr lang="zh-CN" altLang="en-US" sz="1200" b="1">
                <a:sym typeface="+mn-ea"/>
              </a:rPr>
              <a:t>		tem2.next = v1;</a:t>
            </a:r>
            <a:endParaRPr lang="zh-CN" altLang="en-US" sz="1200" b="1"/>
          </a:p>
          <a:p>
            <a:r>
              <a:rPr lang="zh-CN" altLang="en-US" sz="1200" b="1">
                <a:sym typeface="+mn-ea"/>
              </a:rPr>
              <a:t>		tem2.weight = w;</a:t>
            </a:r>
            <a:endParaRPr lang="zh-CN" altLang="en-US" sz="1200" b="1"/>
          </a:p>
          <a:p>
            <a:r>
              <a:rPr lang="zh-CN" altLang="en-US" sz="1200" b="1">
                <a:sym typeface="+mn-ea"/>
              </a:rPr>
              <a:t>		a[v2].push_back(tem2);</a:t>
            </a:r>
            <a:endParaRPr lang="zh-CN" altLang="en-US" sz="1200" b="1"/>
          </a:p>
          <a:p>
            <a:r>
              <a:rPr lang="zh-CN" altLang="en-US" sz="1200" b="1">
                <a:sym typeface="+mn-ea"/>
              </a:rPr>
              <a:t>		}</a:t>
            </a:r>
            <a:endParaRPr lang="zh-CN" altLang="en-US" sz="1200" b="1"/>
          </a:p>
          <a:p>
            <a:r>
              <a:rPr lang="zh-CN" altLang="en-US" sz="1200" b="1">
                <a:sym typeface="+mn-ea"/>
              </a:rPr>
              <a:t>		else {</a:t>
            </a:r>
            <a:endParaRPr lang="zh-CN" altLang="en-US" sz="1200" b="1"/>
          </a:p>
          <a:p>
            <a:r>
              <a:rPr lang="zh-CN" altLang="en-US" sz="1200" b="1">
                <a:sym typeface="+mn-ea"/>
              </a:rPr>
              <a:t>		for (int i = 0; i &lt; a[v1].size(); i++) {</a:t>
            </a:r>
            <a:endParaRPr lang="zh-CN" altLang="en-US" sz="1200" b="1"/>
          </a:p>
          <a:p>
            <a:r>
              <a:rPr lang="zh-CN" altLang="en-US" sz="1200" b="1">
                <a:sym typeface="+mn-ea"/>
              </a:rPr>
              <a:t>		if (a[v1][i].next == v2) {</a:t>
            </a:r>
            <a:endParaRPr lang="zh-CN" altLang="en-US" sz="1200" b="1"/>
          </a:p>
          <a:p>
            <a:r>
              <a:rPr lang="zh-CN" altLang="en-US" sz="1200" b="1">
                <a:sym typeface="+mn-ea"/>
              </a:rPr>
              <a:t>		a[v1][i].weight = w;</a:t>
            </a:r>
            <a:endParaRPr lang="zh-CN" altLang="en-US" sz="1200" b="1"/>
          </a:p>
          <a:p>
            <a:r>
              <a:rPr lang="zh-CN" altLang="en-US" sz="1200" b="1">
                <a:sym typeface="+mn-ea"/>
              </a:rPr>
              <a:t>		break;}}</a:t>
            </a:r>
            <a:endParaRPr lang="zh-CN" altLang="en-US" sz="1200" b="1"/>
          </a:p>
          <a:p>
            <a:r>
              <a:rPr lang="zh-CN" altLang="en-US" sz="1200" b="1">
                <a:sym typeface="+mn-ea"/>
              </a:rPr>
              <a:t>	      for (int i = 0; i &lt; a[v2].size(); i++) {</a:t>
            </a:r>
            <a:endParaRPr lang="zh-CN" altLang="en-US" sz="1200" b="1"/>
          </a:p>
          <a:p>
            <a:r>
              <a:rPr lang="zh-CN" altLang="en-US" sz="1200" b="1">
                <a:sym typeface="+mn-ea"/>
              </a:rPr>
              <a:t>	if (a[v2][i].next == v1) {				a[v2][i].weight = w;				break;</a:t>
            </a:r>
            <a:endParaRPr lang="zh-CN" altLang="en-US" sz="1200" b="1"/>
          </a:p>
          <a:p>
            <a:r>
              <a:rPr lang="zh-CN" altLang="en-US" sz="1200" b="1">
                <a:sym typeface="+mn-ea"/>
              </a:rPr>
              <a:t>	}</a:t>
            </a:r>
            <a:endParaRPr lang="zh-CN" altLang="en-US" sz="1200" b="1">
              <a:sym typeface="+mn-ea"/>
            </a:endParaRPr>
          </a:p>
          <a:p>
            <a:r>
              <a:rPr lang="zh-CN" altLang="en-US" sz="1200" b="1">
                <a:sym typeface="+mn-ea"/>
              </a:rPr>
              <a:t>                          }</a:t>
            </a:r>
            <a:endParaRPr lang="zh-CN" altLang="en-US" sz="1200" b="1">
              <a:sym typeface="+mn-ea"/>
            </a:endParaRPr>
          </a:p>
          <a:p>
            <a:r>
              <a:rPr lang="zh-CN" altLang="en-US" sz="1200" b="1">
                <a:sym typeface="+mn-ea"/>
              </a:rPr>
              <a:t>                     }</a:t>
            </a:r>
            <a:endParaRPr lang="zh-CN" altLang="en-US" sz="1200" b="1">
              <a:sym typeface="+mn-ea"/>
            </a:endParaRPr>
          </a:p>
          <a:p>
            <a:r>
              <a:rPr lang="zh-CN" altLang="en-US" sz="1200" b="1">
                <a:sym typeface="+mn-ea"/>
              </a:rPr>
              <a:t>                   }</a:t>
            </a:r>
            <a:endParaRPr lang="zh-CN" altLang="en-US" sz="1200" b="1"/>
          </a:p>
          <a:p>
            <a:endParaRPr lang="zh-CN" altLang="en-US" sz="1200"/>
          </a:p>
          <a:p>
            <a:r>
              <a:rPr lang="zh-CN" altLang="en-US" sz="1200">
                <a:sym typeface="+mn-ea"/>
              </a:rPr>
              <a:t>		</a:t>
            </a:r>
            <a:endParaRPr lang="zh-CN" altLang="en-US"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514840" cy="61925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811530" y="226695"/>
            <a:ext cx="1614170"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判断有无环</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25800" y="593725"/>
            <a:ext cx="5086985" cy="5507990"/>
          </a:xfrm>
          <a:prstGeom prst="rect">
            <a:avLst/>
          </a:prstGeom>
          <a:noFill/>
        </p:spPr>
        <p:txBody>
          <a:bodyPr wrap="square" rtlCol="0">
            <a:spAutoFit/>
          </a:bodyPr>
          <a:p>
            <a:r>
              <a:rPr lang="zh-CN" altLang="en-US" sz="1600">
                <a:sym typeface="+mn-ea"/>
              </a:rPr>
              <a:t>bool circle(){</a:t>
            </a:r>
            <a:endParaRPr lang="zh-CN" altLang="en-US" sz="1600"/>
          </a:p>
          <a:p>
            <a:r>
              <a:rPr lang="zh-CN" altLang="en-US" sz="1600">
                <a:sym typeface="+mn-ea"/>
              </a:rPr>
              <a:t>                               int *prenode = new int[MaxNode];</a:t>
            </a:r>
            <a:endParaRPr lang="zh-CN" altLang="en-US" sz="1600"/>
          </a:p>
          <a:p>
            <a:r>
              <a:rPr lang="en-US" altLang="zh-CN" sz="1600">
                <a:sym typeface="+mn-ea"/>
              </a:rPr>
              <a:t>	</a:t>
            </a:r>
            <a:r>
              <a:rPr lang="zh-CN" altLang="en-US" sz="1600">
                <a:sym typeface="+mn-ea"/>
              </a:rPr>
              <a:t>int visited[MaxNode], s_top;</a:t>
            </a:r>
            <a:endParaRPr lang="zh-CN" altLang="en-US" sz="1600"/>
          </a:p>
          <a:p>
            <a:r>
              <a:rPr lang="zh-CN" altLang="en-US" sz="1600">
                <a:sym typeface="+mn-ea"/>
              </a:rPr>
              <a:t>	for (int i = 0; i &lt; MaxNode; i++){</a:t>
            </a:r>
            <a:endParaRPr lang="zh-CN" altLang="en-US" sz="1600"/>
          </a:p>
          <a:p>
            <a:r>
              <a:rPr lang="zh-CN" altLang="en-US" sz="1600">
                <a:sym typeface="+mn-ea"/>
              </a:rPr>
              <a:t>	                      prenode[i] = -1;</a:t>
            </a:r>
            <a:endParaRPr lang="zh-CN" altLang="en-US" sz="1600"/>
          </a:p>
          <a:p>
            <a:r>
              <a:rPr lang="zh-CN" altLang="en-US" sz="1600">
                <a:sym typeface="+mn-ea"/>
              </a:rPr>
              <a:t>	                       visited[i] = 0;}</a:t>
            </a:r>
            <a:endParaRPr lang="zh-CN" altLang="en-US" sz="1600"/>
          </a:p>
          <a:p>
            <a:r>
              <a:rPr lang="zh-CN" altLang="en-US" sz="1600">
                <a:sym typeface="+mn-ea"/>
              </a:rPr>
              <a:t>	stack&lt;int&gt;s;</a:t>
            </a:r>
            <a:endParaRPr lang="zh-CN" altLang="en-US" sz="1600"/>
          </a:p>
          <a:p>
            <a:r>
              <a:rPr lang="zh-CN" altLang="en-US" sz="1600">
                <a:sym typeface="+mn-ea"/>
              </a:rPr>
              <a:t>	s.push(0);</a:t>
            </a:r>
            <a:endParaRPr lang="zh-CN" altLang="en-US" sz="1600"/>
          </a:p>
          <a:p>
            <a:r>
              <a:rPr lang="zh-CN" altLang="en-US" sz="1600">
                <a:sym typeface="+mn-ea"/>
              </a:rPr>
              <a:t>	while (!s.empty()){</a:t>
            </a:r>
            <a:endParaRPr lang="zh-CN" altLang="en-US" sz="1600"/>
          </a:p>
          <a:p>
            <a:r>
              <a:rPr lang="zh-CN" altLang="en-US" sz="1600">
                <a:sym typeface="+mn-ea"/>
              </a:rPr>
              <a:t>	s_top = s.top();</a:t>
            </a:r>
            <a:endParaRPr lang="zh-CN" altLang="en-US" sz="1600"/>
          </a:p>
          <a:p>
            <a:r>
              <a:rPr lang="zh-CN" altLang="en-US" sz="1600">
                <a:sym typeface="+mn-ea"/>
              </a:rPr>
              <a:t>	visited[s_top] = 1;</a:t>
            </a:r>
            <a:endParaRPr lang="zh-CN" altLang="en-US" sz="1600"/>
          </a:p>
          <a:p>
            <a:r>
              <a:rPr lang="zh-CN" altLang="en-US" sz="1600">
                <a:sym typeface="+mn-ea"/>
              </a:rPr>
              <a:t>	s.pop()；</a:t>
            </a:r>
            <a:endParaRPr lang="zh-CN" altLang="en-US" sz="1600"/>
          </a:p>
          <a:p>
            <a:r>
              <a:rPr lang="zh-CN" altLang="en-US" sz="1600">
                <a:sym typeface="+mn-ea"/>
              </a:rPr>
              <a:t>	</a:t>
            </a:r>
            <a:r>
              <a:rPr lang="en-US" altLang="zh-CN" sz="1600">
                <a:sym typeface="+mn-ea"/>
              </a:rPr>
              <a:t>f</a:t>
            </a:r>
            <a:r>
              <a:rPr lang="zh-CN" altLang="en-US" sz="1600">
                <a:sym typeface="+mn-ea"/>
              </a:rPr>
              <a:t>or (int i = 0; i &lt; a[s_top].size(); i++){</a:t>
            </a:r>
            <a:endParaRPr lang="zh-CN" altLang="en-US" sz="1600"/>
          </a:p>
          <a:p>
            <a:r>
              <a:rPr lang="zh-CN" altLang="en-US" sz="1600">
                <a:sym typeface="+mn-ea"/>
              </a:rPr>
              <a:t>	if (!visited[a[s_top][i].next]){</a:t>
            </a:r>
            <a:endParaRPr lang="zh-CN" altLang="en-US" sz="1600"/>
          </a:p>
          <a:p>
            <a:r>
              <a:rPr lang="zh-CN" altLang="en-US" sz="1600">
                <a:sym typeface="+mn-ea"/>
              </a:rPr>
              <a:t>	visited[a[s_top][i].next] = 1;				s.push(a[s_top][i].next);</a:t>
            </a:r>
            <a:endParaRPr lang="zh-CN" altLang="en-US" sz="1600"/>
          </a:p>
          <a:p>
            <a:r>
              <a:rPr lang="zh-CN" altLang="en-US" sz="1600">
                <a:sym typeface="+mn-ea"/>
              </a:rPr>
              <a:t>	prenode[a[s_top][i].next] = s_top;}</a:t>
            </a:r>
            <a:endParaRPr lang="zh-CN" altLang="en-US" sz="1600"/>
          </a:p>
          <a:p>
            <a:r>
              <a:rPr lang="zh-CN" altLang="en-US" sz="1600">
                <a:sym typeface="+mn-ea"/>
              </a:rPr>
              <a:t>	else if (a[s_top][i].next != prenode[s_top])				return true;}</a:t>
            </a:r>
            <a:endParaRPr lang="zh-CN" altLang="en-US" sz="1600"/>
          </a:p>
          <a:p>
            <a:r>
              <a:rPr lang="zh-CN" altLang="en-US" sz="1600">
                <a:sym typeface="+mn-ea"/>
              </a:rPr>
              <a:t>                                                      }</a:t>
            </a:r>
            <a:endParaRPr lang="zh-CN" altLang="en-US" sz="1600"/>
          </a:p>
          <a:p>
            <a:r>
              <a:rPr lang="zh-CN" altLang="en-US" sz="1600">
                <a:sym typeface="+mn-ea"/>
              </a:rPr>
              <a:t>	return false;</a:t>
            </a:r>
            <a:endParaRPr lang="zh-CN" altLang="en-US" sz="1600"/>
          </a:p>
          <a:p>
            <a:r>
              <a:rPr lang="zh-CN" altLang="en-US" sz="1600">
                <a:sym typeface="+mn-ea"/>
              </a:rPr>
              <a:t>	}</a:t>
            </a:r>
            <a:endParaRPr lang="zh-CN" altLang="en-US" sz="1600"/>
          </a:p>
        </p:txBody>
      </p:sp>
      <p:pic>
        <p:nvPicPr>
          <p:cNvPr id="2" name="图片 1" descr="Q71G_N906{TEZ)$S0P~A)5S"/>
          <p:cNvPicPr>
            <a:picLocks noChangeAspect="1"/>
          </p:cNvPicPr>
          <p:nvPr/>
        </p:nvPicPr>
        <p:blipFill>
          <a:blip r:embed="rId1"/>
          <a:stretch>
            <a:fillRect/>
          </a:stretch>
        </p:blipFill>
        <p:spPr>
          <a:xfrm>
            <a:off x="7607300" y="2013585"/>
            <a:ext cx="3009900" cy="1238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849485" cy="64230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811530" y="226695"/>
            <a:ext cx="1614170"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DFS</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00985" y="593725"/>
            <a:ext cx="6681470" cy="5507990"/>
          </a:xfrm>
          <a:prstGeom prst="rect">
            <a:avLst/>
          </a:prstGeom>
          <a:noFill/>
        </p:spPr>
        <p:txBody>
          <a:bodyPr wrap="square" rtlCol="0">
            <a:spAutoFit/>
          </a:bodyPr>
          <a:p>
            <a:r>
              <a:rPr lang="zh-CN" altLang="en-US" sz="1600">
                <a:sym typeface="+mn-ea"/>
              </a:rPr>
              <a:t>void dfs(int start){</a:t>
            </a:r>
            <a:endParaRPr lang="zh-CN" altLang="en-US" sz="1600">
              <a:sym typeface="+mn-ea"/>
            </a:endParaRPr>
          </a:p>
          <a:p>
            <a:r>
              <a:rPr lang="zh-CN" altLang="en-US" sz="1600">
                <a:sym typeface="+mn-ea"/>
              </a:rPr>
              <a:t>		int num = 1;</a:t>
            </a:r>
            <a:endParaRPr lang="zh-CN" altLang="en-US" sz="1600">
              <a:sym typeface="+mn-ea"/>
            </a:endParaRPr>
          </a:p>
          <a:p>
            <a:r>
              <a:rPr lang="zh-CN" altLang="en-US" sz="1600">
                <a:sym typeface="+mn-ea"/>
              </a:rPr>
              <a:t>		int visited[MaxNode], s_top;</a:t>
            </a:r>
            <a:endParaRPr lang="zh-CN" altLang="en-US" sz="1600">
              <a:sym typeface="+mn-ea"/>
            </a:endParaRPr>
          </a:p>
          <a:p>
            <a:r>
              <a:rPr lang="zh-CN" altLang="en-US" sz="1600">
                <a:sym typeface="+mn-ea"/>
              </a:rPr>
              <a:t>		for (int i = 0; i &lt; MaxNode; i++){</a:t>
            </a:r>
            <a:endParaRPr lang="zh-CN" altLang="en-US" sz="1600">
              <a:sym typeface="+mn-ea"/>
            </a:endParaRPr>
          </a:p>
          <a:p>
            <a:r>
              <a:rPr lang="zh-CN" altLang="en-US" sz="1600">
                <a:sym typeface="+mn-ea"/>
              </a:rPr>
              <a:t>			visited[i] = 0;}</a:t>
            </a:r>
            <a:endParaRPr lang="zh-CN" altLang="en-US" sz="1600">
              <a:sym typeface="+mn-ea"/>
            </a:endParaRPr>
          </a:p>
          <a:p>
            <a:r>
              <a:rPr lang="zh-CN" altLang="en-US" sz="1600">
                <a:sym typeface="+mn-ea"/>
              </a:rPr>
              <a:t>		visited[start] = 1;</a:t>
            </a:r>
            <a:endParaRPr lang="zh-CN" altLang="en-US" sz="1600">
              <a:sym typeface="+mn-ea"/>
            </a:endParaRPr>
          </a:p>
          <a:p>
            <a:r>
              <a:rPr lang="zh-CN" altLang="en-US" sz="1600">
                <a:sym typeface="+mn-ea"/>
              </a:rPr>
              <a:t>		stack&lt;int&gt;s;</a:t>
            </a:r>
            <a:endParaRPr lang="zh-CN" altLang="en-US" sz="1600">
              <a:sym typeface="+mn-ea"/>
            </a:endParaRPr>
          </a:p>
          <a:p>
            <a:r>
              <a:rPr lang="zh-CN" altLang="en-US" sz="1600">
                <a:sym typeface="+mn-ea"/>
              </a:rPr>
              <a:t>		cout &lt;&lt; start &lt;&lt; "-&gt;";</a:t>
            </a:r>
            <a:endParaRPr lang="zh-CN" altLang="en-US" sz="1600">
              <a:sym typeface="+mn-ea"/>
            </a:endParaRPr>
          </a:p>
          <a:p>
            <a:r>
              <a:rPr lang="zh-CN" altLang="en-US" sz="1600">
                <a:sym typeface="+mn-ea"/>
              </a:rPr>
              <a:t>		for (int i = 0; i &lt; a[start].size(); i++){</a:t>
            </a:r>
            <a:endParaRPr lang="zh-CN" altLang="en-US" sz="1600">
              <a:sym typeface="+mn-ea"/>
            </a:endParaRPr>
          </a:p>
          <a:p>
            <a:r>
              <a:rPr lang="zh-CN" altLang="en-US" sz="1600">
                <a:sym typeface="+mn-ea"/>
              </a:rPr>
              <a:t>			visited[a[start][i].next] = 1;</a:t>
            </a:r>
            <a:endParaRPr lang="zh-CN" altLang="en-US" sz="1600">
              <a:sym typeface="+mn-ea"/>
            </a:endParaRPr>
          </a:p>
          <a:p>
            <a:r>
              <a:rPr lang="zh-CN" altLang="en-US" sz="1600">
                <a:sym typeface="+mn-ea"/>
              </a:rPr>
              <a:t>			s.push(a[start][i].next);}</a:t>
            </a:r>
            <a:endParaRPr lang="zh-CN" altLang="en-US" sz="1600">
              <a:sym typeface="+mn-ea"/>
            </a:endParaRPr>
          </a:p>
          <a:p>
            <a:r>
              <a:rPr lang="zh-CN" altLang="en-US" sz="1600">
                <a:sym typeface="+mn-ea"/>
              </a:rPr>
              <a:t>		while (!s.empty()){</a:t>
            </a:r>
            <a:endParaRPr lang="zh-CN" altLang="en-US" sz="1600">
              <a:sym typeface="+mn-ea"/>
            </a:endParaRPr>
          </a:p>
          <a:p>
            <a:r>
              <a:rPr lang="zh-CN" altLang="en-US" sz="1600">
                <a:sym typeface="+mn-ea"/>
              </a:rPr>
              <a:t>			s_top = s.top();</a:t>
            </a:r>
            <a:endParaRPr lang="zh-CN" altLang="en-US" sz="1600">
              <a:sym typeface="+mn-ea"/>
            </a:endParaRPr>
          </a:p>
          <a:p>
            <a:r>
              <a:rPr lang="zh-CN" altLang="en-US" sz="1600">
                <a:sym typeface="+mn-ea"/>
              </a:rPr>
              <a:t>			visited[s_top] = 1;</a:t>
            </a:r>
            <a:endParaRPr lang="zh-CN" altLang="en-US" sz="1600">
              <a:sym typeface="+mn-ea"/>
            </a:endParaRPr>
          </a:p>
          <a:p>
            <a:r>
              <a:rPr lang="zh-CN" altLang="en-US" sz="1600">
                <a:sym typeface="+mn-ea"/>
              </a:rPr>
              <a:t>			if (num == n - 1)   cout &lt;&lt; s_top;</a:t>
            </a:r>
            <a:endParaRPr lang="zh-CN" altLang="en-US" sz="1600">
              <a:sym typeface="+mn-ea"/>
            </a:endParaRPr>
          </a:p>
          <a:p>
            <a:r>
              <a:rPr lang="zh-CN" altLang="en-US" sz="1600">
                <a:sym typeface="+mn-ea"/>
              </a:rPr>
              <a:t>			else   cout &lt;&lt; s_top &lt;&lt; "-&gt;";</a:t>
            </a:r>
            <a:endParaRPr lang="zh-CN" altLang="en-US" sz="1600">
              <a:sym typeface="+mn-ea"/>
            </a:endParaRPr>
          </a:p>
          <a:p>
            <a:r>
              <a:rPr lang="zh-CN" altLang="en-US" sz="1600">
                <a:sym typeface="+mn-ea"/>
              </a:rPr>
              <a:t>		    num++;  s.pop();</a:t>
            </a:r>
            <a:endParaRPr lang="zh-CN" altLang="en-US" sz="1600">
              <a:sym typeface="+mn-ea"/>
            </a:endParaRPr>
          </a:p>
          <a:p>
            <a:r>
              <a:rPr lang="zh-CN" altLang="en-US" sz="1600">
                <a:sym typeface="+mn-ea"/>
              </a:rPr>
              <a:t>			for (int i = 0; i &lt; a[s_top].size(); i++) {</a:t>
            </a:r>
            <a:endParaRPr lang="zh-CN" altLang="en-US" sz="1600">
              <a:sym typeface="+mn-ea"/>
            </a:endParaRPr>
          </a:p>
          <a:p>
            <a:r>
              <a:rPr lang="zh-CN" altLang="en-US" sz="1600">
                <a:sym typeface="+mn-ea"/>
              </a:rPr>
              <a:t>				if (!visited[a[s_top][i].next]) {</a:t>
            </a:r>
            <a:endParaRPr lang="zh-CN" altLang="en-US" sz="1600">
              <a:sym typeface="+mn-ea"/>
            </a:endParaRPr>
          </a:p>
          <a:p>
            <a:r>
              <a:rPr lang="zh-CN" altLang="en-US" sz="1600">
                <a:sym typeface="+mn-ea"/>
              </a:rPr>
              <a:t>				visited[a[s_top][i].next] = 1;</a:t>
            </a:r>
            <a:endParaRPr lang="zh-CN" altLang="en-US" sz="1600">
              <a:sym typeface="+mn-ea"/>
            </a:endParaRPr>
          </a:p>
          <a:p>
            <a:r>
              <a:rPr lang="zh-CN" altLang="en-US" sz="1600">
                <a:sym typeface="+mn-ea"/>
              </a:rPr>
              <a:t>					s.push(a[s_top][i].next);</a:t>
            </a:r>
            <a:endParaRPr lang="zh-CN" altLang="en-US" sz="1600">
              <a:sym typeface="+mn-ea"/>
            </a:endParaRPr>
          </a:p>
          <a:p>
            <a:r>
              <a:rPr lang="zh-CN" altLang="en-US" sz="1600">
                <a:sym typeface="+mn-ea"/>
              </a:rPr>
              <a:t>				}}}}</a:t>
            </a:r>
            <a:endParaRPr lang="zh-CN" altLang="en-US" sz="1600">
              <a:sym typeface="+mn-ea"/>
            </a:endParaRPr>
          </a:p>
        </p:txBody>
      </p:sp>
      <p:pic>
        <p:nvPicPr>
          <p:cNvPr id="2" name="图片 1" descr="1E$10GU8NV6ON{{N7Z$`$TW"/>
          <p:cNvPicPr>
            <a:picLocks noChangeAspect="1"/>
          </p:cNvPicPr>
          <p:nvPr/>
        </p:nvPicPr>
        <p:blipFill>
          <a:blip r:embed="rId1"/>
          <a:stretch>
            <a:fillRect/>
          </a:stretch>
        </p:blipFill>
        <p:spPr>
          <a:xfrm>
            <a:off x="811530" y="5970270"/>
            <a:ext cx="10058400" cy="7861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338580" y="424180"/>
            <a:ext cx="10539730" cy="64458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811530" y="226695"/>
            <a:ext cx="1614170"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BFS</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00985" y="593725"/>
            <a:ext cx="7310755" cy="4707890"/>
          </a:xfrm>
          <a:prstGeom prst="rect">
            <a:avLst/>
          </a:prstGeom>
          <a:noFill/>
        </p:spPr>
        <p:txBody>
          <a:bodyPr wrap="square" rtlCol="0">
            <a:spAutoFit/>
          </a:bodyPr>
          <a:p>
            <a:r>
              <a:rPr lang="zh-CN" altLang="en-US" sz="2000">
                <a:sym typeface="+mn-ea"/>
              </a:rPr>
              <a:t>void bfs(int start){</a:t>
            </a:r>
            <a:endParaRPr lang="zh-CN" altLang="en-US" sz="2000">
              <a:sym typeface="+mn-ea"/>
            </a:endParaRPr>
          </a:p>
          <a:p>
            <a:r>
              <a:rPr lang="zh-CN" altLang="en-US" sz="2000">
                <a:sym typeface="+mn-ea"/>
              </a:rPr>
              <a:t>		int num = 0;</a:t>
            </a:r>
            <a:endParaRPr lang="zh-CN" altLang="en-US" sz="2000">
              <a:sym typeface="+mn-ea"/>
            </a:endParaRPr>
          </a:p>
          <a:p>
            <a:r>
              <a:rPr lang="zh-CN" altLang="en-US" sz="2000">
                <a:sym typeface="+mn-ea"/>
              </a:rPr>
              <a:t>		bool ver[200] = { 0 };</a:t>
            </a:r>
            <a:endParaRPr lang="zh-CN" altLang="en-US" sz="2000">
              <a:sym typeface="+mn-ea"/>
            </a:endParaRPr>
          </a:p>
          <a:p>
            <a:r>
              <a:rPr lang="zh-CN" altLang="en-US" sz="2000">
                <a:sym typeface="+mn-ea"/>
              </a:rPr>
              <a:t>		queue&lt;int&gt;q;</a:t>
            </a:r>
            <a:endParaRPr lang="zh-CN" altLang="en-US" sz="2000">
              <a:sym typeface="+mn-ea"/>
            </a:endParaRPr>
          </a:p>
          <a:p>
            <a:r>
              <a:rPr lang="zh-CN" altLang="en-US" sz="2000">
                <a:sym typeface="+mn-ea"/>
              </a:rPr>
              <a:t>		ver[start] = 1;</a:t>
            </a:r>
            <a:endParaRPr lang="zh-CN" altLang="en-US" sz="2000">
              <a:sym typeface="+mn-ea"/>
            </a:endParaRPr>
          </a:p>
          <a:p>
            <a:r>
              <a:rPr lang="zh-CN" altLang="en-US" sz="2000">
                <a:sym typeface="+mn-ea"/>
              </a:rPr>
              <a:t>		q.push(start);</a:t>
            </a:r>
            <a:endParaRPr lang="zh-CN" altLang="en-US" sz="2000">
              <a:sym typeface="+mn-ea"/>
            </a:endParaRPr>
          </a:p>
          <a:p>
            <a:r>
              <a:rPr lang="zh-CN" altLang="en-US" sz="2000">
                <a:sym typeface="+mn-ea"/>
              </a:rPr>
              <a:t>		while (!q.empty()){</a:t>
            </a:r>
            <a:endParaRPr lang="zh-CN" altLang="en-US" sz="2000">
              <a:sym typeface="+mn-ea"/>
            </a:endParaRPr>
          </a:p>
          <a:p>
            <a:r>
              <a:rPr lang="zh-CN" altLang="en-US" sz="2000">
                <a:sym typeface="+mn-ea"/>
              </a:rPr>
              <a:t>		int u = q.front();  q.pop();</a:t>
            </a:r>
            <a:endParaRPr lang="zh-CN" altLang="en-US" sz="2000">
              <a:sym typeface="+mn-ea"/>
            </a:endParaRPr>
          </a:p>
          <a:p>
            <a:r>
              <a:rPr lang="zh-CN" altLang="en-US" sz="2000">
                <a:sym typeface="+mn-ea"/>
              </a:rPr>
              <a:t>			if (num == n - 1)  cout &lt;&lt; u;</a:t>
            </a:r>
            <a:endParaRPr lang="zh-CN" altLang="en-US" sz="2000">
              <a:sym typeface="+mn-ea"/>
            </a:endParaRPr>
          </a:p>
          <a:p>
            <a:r>
              <a:rPr lang="zh-CN" altLang="en-US" sz="2000">
                <a:sym typeface="+mn-ea"/>
              </a:rPr>
              <a:t>			else  cout &lt;&lt; u &lt;&lt; "-&gt;"; num++;</a:t>
            </a:r>
            <a:endParaRPr lang="zh-CN" altLang="en-US" sz="2000">
              <a:sym typeface="+mn-ea"/>
            </a:endParaRPr>
          </a:p>
          <a:p>
            <a:r>
              <a:rPr lang="zh-CN" altLang="en-US" sz="2000">
                <a:sym typeface="+mn-ea"/>
              </a:rPr>
              <a:t>			for (int i = 0; i &lt; a[u].size(); i++){</a:t>
            </a:r>
            <a:endParaRPr lang="zh-CN" altLang="en-US" sz="2000">
              <a:sym typeface="+mn-ea"/>
            </a:endParaRPr>
          </a:p>
          <a:p>
            <a:r>
              <a:rPr lang="zh-CN" altLang="en-US" sz="2000">
                <a:sym typeface="+mn-ea"/>
              </a:rPr>
              <a:t>				if (ver[a[u][i].next] == 0){</a:t>
            </a:r>
            <a:endParaRPr lang="zh-CN" altLang="en-US" sz="2000">
              <a:sym typeface="+mn-ea"/>
            </a:endParaRPr>
          </a:p>
          <a:p>
            <a:r>
              <a:rPr lang="zh-CN" altLang="en-US" sz="2000">
                <a:sym typeface="+mn-ea"/>
              </a:rPr>
              <a:t>					ver[a[u][i].next] = 1;</a:t>
            </a:r>
            <a:endParaRPr lang="zh-CN" altLang="en-US" sz="2000">
              <a:sym typeface="+mn-ea"/>
            </a:endParaRPr>
          </a:p>
          <a:p>
            <a:r>
              <a:rPr lang="zh-CN" altLang="en-US" sz="2000">
                <a:sym typeface="+mn-ea"/>
              </a:rPr>
              <a:t>					q.push(a[u][i].next);}</a:t>
            </a:r>
            <a:endParaRPr lang="zh-CN" altLang="en-US" sz="2000">
              <a:sym typeface="+mn-ea"/>
            </a:endParaRPr>
          </a:p>
          <a:p>
            <a:r>
              <a:rPr lang="zh-CN" altLang="en-US" sz="2000">
                <a:sym typeface="+mn-ea"/>
              </a:rPr>
              <a:t>                                                   }}}</a:t>
            </a:r>
            <a:endParaRPr lang="zh-CN" altLang="en-US" sz="2000">
              <a:sym typeface="+mn-ea"/>
            </a:endParaRPr>
          </a:p>
        </p:txBody>
      </p:sp>
      <p:pic>
        <p:nvPicPr>
          <p:cNvPr id="2" name="图片 1" descr="48X1RVU75L@P8853IWF9KK0"/>
          <p:cNvPicPr>
            <a:picLocks noChangeAspect="1"/>
          </p:cNvPicPr>
          <p:nvPr/>
        </p:nvPicPr>
        <p:blipFill>
          <a:blip r:embed="rId1"/>
          <a:stretch>
            <a:fillRect/>
          </a:stretch>
        </p:blipFill>
        <p:spPr>
          <a:xfrm>
            <a:off x="1724660" y="5301615"/>
            <a:ext cx="10057765" cy="7778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665480" y="3192145"/>
            <a:ext cx="2599055" cy="14547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mj-lt"/>
                <a:ea typeface="微软雅黑" panose="020B0503020204020204" pitchFamily="34" charset="-122"/>
                <a:sym typeface="+mn-ea"/>
              </a:rPr>
              <a:t>Dfs</a:t>
            </a:r>
            <a:r>
              <a:rPr lang="zh-CN" altLang="en-US" sz="2400" dirty="0">
                <a:latin typeface="+mj-lt"/>
                <a:ea typeface="微软雅黑" panose="020B0503020204020204" pitchFamily="34" charset="-122"/>
                <a:sym typeface="+mn-ea"/>
              </a:rPr>
              <a:t>简述</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aphicFrame>
        <p:nvGraphicFramePr>
          <p:cNvPr id="6" name="图示 5"/>
          <p:cNvGraphicFramePr/>
          <p:nvPr/>
        </p:nvGraphicFramePr>
        <p:xfrm>
          <a:off x="3683635" y="2386965"/>
          <a:ext cx="6239510" cy="39325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4218981" y="1369603"/>
            <a:ext cx="10438801" cy="922020"/>
          </a:xfrm>
          <a:prstGeom prst="rect">
            <a:avLst/>
          </a:prstGeom>
        </p:spPr>
        <p:txBody>
          <a:bodyPr wrap="square">
            <a:spAutoFit/>
          </a:bodyPr>
          <a:lstStyle/>
          <a:p>
            <a:r>
              <a:rPr lang="zh-CN" altLang="en-US" dirty="0"/>
              <a:t>深度优先搜索 </a:t>
            </a:r>
            <a:r>
              <a:rPr lang="en-US" altLang="zh-CN" dirty="0"/>
              <a:t>Depth First Search</a:t>
            </a:r>
            <a:endParaRPr lang="en-US" altLang="zh-CN" dirty="0"/>
          </a:p>
          <a:p>
            <a:r>
              <a:rPr lang="zh-CN" altLang="en-US" dirty="0">
                <a:sym typeface="+mn-ea"/>
              </a:rPr>
              <a:t>采用数据结构栈</a:t>
            </a:r>
            <a:r>
              <a:rPr lang="zh-CN" altLang="en-US" dirty="0"/>
              <a:t>对纵深方向进行搜索。</a:t>
            </a:r>
            <a:endParaRPr lang="en-US" altLang="zh-CN" dirty="0"/>
          </a:p>
          <a:p>
            <a:r>
              <a:rPr lang="zh-CN" altLang="en-US" dirty="0"/>
              <a:t>方法伪代码：</a:t>
            </a:r>
            <a:endParaRPr lang="en-US" altLang="zh-CN" dirty="0"/>
          </a:p>
        </p:txBody>
      </p:sp>
      <p:sp>
        <p:nvSpPr>
          <p:cNvPr id="11" name="矩形 10"/>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122805" cy="9690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效率检测</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0" name="TextBox 9"/>
          <p:cNvSpPr txBox="1"/>
          <p:nvPr/>
        </p:nvSpPr>
        <p:spPr>
          <a:xfrm>
            <a:off x="3754153" y="1648817"/>
            <a:ext cx="6217352" cy="1198880"/>
          </a:xfrm>
          <a:prstGeom prst="rect">
            <a:avLst/>
          </a:prstGeom>
          <a:noFill/>
        </p:spPr>
        <p:txBody>
          <a:bodyPr wrap="square" rtlCol="0">
            <a:spAutoFit/>
          </a:bodyPr>
          <a:lstStyle/>
          <a:p>
            <a:r>
              <a:rPr lang="zh-CN" altLang="en-US" dirty="0"/>
              <a:t>比较定制与非定制</a:t>
            </a:r>
            <a:r>
              <a:rPr lang="en-US" altLang="zh-CN" dirty="0" err="1"/>
              <a:t>dfs</a:t>
            </a:r>
            <a:r>
              <a:rPr lang="zh-CN" altLang="en-US" dirty="0"/>
              <a:t>代码的时间性能。</a:t>
            </a:r>
            <a:endParaRPr lang="en-US" altLang="zh-CN" dirty="0"/>
          </a:p>
          <a:p>
            <a:r>
              <a:rPr lang="zh-CN" altLang="en-US" dirty="0"/>
              <a:t>最直接的方法即使用时间记录器比较二者耗费时间长短。例如通过程序向有</a:t>
            </a:r>
            <a:r>
              <a:rPr lang="en-US" altLang="zh-CN" dirty="0"/>
              <a:t>100</a:t>
            </a:r>
            <a:r>
              <a:rPr lang="zh-CN" altLang="en-US" dirty="0"/>
              <a:t>个点的图中插入边，分别调用两个</a:t>
            </a:r>
            <a:r>
              <a:rPr lang="en-US" altLang="zh-CN" dirty="0" err="1"/>
              <a:t>dfs</a:t>
            </a:r>
            <a:r>
              <a:rPr lang="zh-CN" altLang="en-US" dirty="0"/>
              <a:t>函数，并用</a:t>
            </a:r>
            <a:r>
              <a:rPr lang="en-US" altLang="zh-CN" dirty="0"/>
              <a:t>clock()</a:t>
            </a:r>
            <a:r>
              <a:rPr lang="zh-CN" altLang="en-US" dirty="0"/>
              <a:t>函数记录耗时。</a:t>
            </a:r>
            <a:endParaRPr lang="en-US" altLang="zh-CN" dirty="0"/>
          </a:p>
        </p:txBody>
      </p:sp>
      <p:graphicFrame>
        <p:nvGraphicFramePr>
          <p:cNvPr id="12" name="图示 11"/>
          <p:cNvGraphicFramePr/>
          <p:nvPr/>
        </p:nvGraphicFramePr>
        <p:xfrm>
          <a:off x="1434465" y="1930400"/>
          <a:ext cx="8006715" cy="46882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矩形 10"/>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63107" y="2982724"/>
            <a:ext cx="1928285"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03</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设计算法实现单源最短路径以及多源最短路径</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580389" cy="400110"/>
          </a:xfrm>
          <a:prstGeom prst="rect">
            <a:avLst/>
          </a:prstGeom>
          <a:noFill/>
        </p:spPr>
        <p:txBody>
          <a:bodyPr wrap="square" rtlCol="0">
            <a:spAutoFit/>
          </a:bodyPr>
          <a:lstStyle/>
          <a:p>
            <a:r>
              <a:rPr lang="en-US" altLang="zh-CN" sz="2000" b="1" i="1" dirty="0">
                <a:solidFill>
                  <a:srgbClr val="00B0F0"/>
                </a:solidFill>
              </a:rPr>
              <a:t>design phase</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0" y="0"/>
            <a:ext cx="10287940" cy="6882780"/>
          </a:xfrm>
          <a:prstGeom prst="rect">
            <a:avLst/>
          </a:prstGeom>
        </p:spPr>
      </p:pic>
      <p:sp>
        <p:nvSpPr>
          <p:cNvPr id="53" name="Freeform 50"/>
          <p:cNvSpPr/>
          <p:nvPr/>
        </p:nvSpPr>
        <p:spPr bwMode="auto">
          <a:xfrm>
            <a:off x="-21344" y="-85480"/>
            <a:ext cx="5999305"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矩形 24"/>
          <p:cNvSpPr/>
          <p:nvPr/>
        </p:nvSpPr>
        <p:spPr>
          <a:xfrm>
            <a:off x="0" y="55000"/>
            <a:ext cx="5977961"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Lst>
            <a:ahLst/>
            <a:cxnLst>
              <a:cxn ang="0">
                <a:pos x="connsiteX0-1" y="connsiteY0-2"/>
              </a:cxn>
              <a:cxn ang="0">
                <a:pos x="connsiteX1-3" y="connsiteY1-4"/>
              </a:cxn>
              <a:cxn ang="0">
                <a:pos x="connsiteX2-5" y="connsiteY2-6"/>
              </a:cxn>
              <a:cxn ang="0">
                <a:pos x="connsiteX3-7" y="connsiteY3-8"/>
              </a:cxn>
            </a:cxnLst>
            <a:rect l="l" t="t" r="r" b="b"/>
            <a:pathLst>
              <a:path w="5977961" h="6827780">
                <a:moveTo>
                  <a:pt x="0" y="0"/>
                </a:moveTo>
                <a:lnTo>
                  <a:pt x="5977961" y="6827780"/>
                </a:lnTo>
                <a:lnTo>
                  <a:pt x="0" y="6827780"/>
                </a:lnTo>
                <a:lnTo>
                  <a:pt x="0"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任意多边形: 形状 77"/>
          <p:cNvSpPr/>
          <p:nvPr/>
        </p:nvSpPr>
        <p:spPr>
          <a:xfrm rot="19507267">
            <a:off x="4095652" y="-1177824"/>
            <a:ext cx="9490867" cy="935288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90867" h="9352888">
                <a:moveTo>
                  <a:pt x="9490867" y="3725496"/>
                </a:moveTo>
                <a:cubicBezTo>
                  <a:pt x="9453162" y="3781635"/>
                  <a:pt x="5613198" y="9364378"/>
                  <a:pt x="5580219" y="9352871"/>
                </a:cubicBezTo>
                <a:lnTo>
                  <a:pt x="2626919" y="7343908"/>
                </a:lnTo>
                <a:lnTo>
                  <a:pt x="0" y="1227475"/>
                </a:lnTo>
                <a:lnTo>
                  <a:pt x="4154785" y="0"/>
                </a:lnTo>
                <a:lnTo>
                  <a:pt x="9490867" y="3725496"/>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文本框 20"/>
          <p:cNvSpPr txBox="1"/>
          <p:nvPr/>
        </p:nvSpPr>
        <p:spPr>
          <a:xfrm>
            <a:off x="4165933" y="2614735"/>
            <a:ext cx="2491708" cy="646331"/>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en-US" altLang="zh-CN"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CONTENT</a:t>
            </a:r>
            <a:endParaRPr lang="zh-CN" altLang="en-US"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cxnSp>
        <p:nvCxnSpPr>
          <p:cNvPr id="22" name="直接连接符 21"/>
          <p:cNvCxnSpPr/>
          <p:nvPr/>
        </p:nvCxnSpPr>
        <p:spPr>
          <a:xfrm>
            <a:off x="5103752" y="3356992"/>
            <a:ext cx="1352288" cy="0"/>
          </a:xfrm>
          <a:prstGeom prst="line">
            <a:avLst/>
          </a:prstGeom>
          <a:ln w="28575" cap="rnd">
            <a:solidFill>
              <a:schemeClr val="accent1">
                <a:lumMod val="50000"/>
              </a:schemeClr>
            </a:solidFill>
            <a:round/>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7939421" y="2811480"/>
            <a:ext cx="3247588" cy="688066"/>
            <a:chOff x="7939421" y="2811480"/>
            <a:chExt cx="3247588" cy="688066"/>
          </a:xfrm>
        </p:grpSpPr>
        <p:grpSp>
          <p:nvGrpSpPr>
            <p:cNvPr id="15" name="组合 14"/>
            <p:cNvGrpSpPr/>
            <p:nvPr/>
          </p:nvGrpSpPr>
          <p:grpSpPr>
            <a:xfrm>
              <a:off x="8670183" y="2811480"/>
              <a:ext cx="2516826" cy="688066"/>
              <a:chOff x="4635712" y="-694836"/>
              <a:chExt cx="2516826" cy="688066"/>
            </a:xfrm>
          </p:grpSpPr>
          <p:sp>
            <p:nvSpPr>
              <p:cNvPr id="16" name="文本框 15"/>
              <p:cNvSpPr txBox="1"/>
              <p:nvPr/>
            </p:nvSpPr>
            <p:spPr>
              <a:xfrm>
                <a:off x="4635712" y="-694836"/>
                <a:ext cx="1465037"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文本框 16"/>
              <p:cNvSpPr txBox="1"/>
              <p:nvPr/>
            </p:nvSpPr>
            <p:spPr>
              <a:xfrm>
                <a:off x="4890458" y="-361389"/>
                <a:ext cx="2262080" cy="354619"/>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设计两个算法实现路线规划</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0" name="椭圆 29"/>
            <p:cNvSpPr/>
            <p:nvPr/>
          </p:nvSpPr>
          <p:spPr>
            <a:xfrm>
              <a:off x="7939421" y="2811480"/>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03</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7939421" y="760533"/>
            <a:ext cx="3155589" cy="698920"/>
            <a:chOff x="7939421" y="760533"/>
            <a:chExt cx="3155589" cy="698920"/>
          </a:xfrm>
        </p:grpSpPr>
        <p:grpSp>
          <p:nvGrpSpPr>
            <p:cNvPr id="9" name="组合 8"/>
            <p:cNvGrpSpPr/>
            <p:nvPr/>
          </p:nvGrpSpPr>
          <p:grpSpPr>
            <a:xfrm>
              <a:off x="8664597" y="760533"/>
              <a:ext cx="2430413" cy="696868"/>
              <a:chOff x="4546751" y="-769738"/>
              <a:chExt cx="2430413" cy="696868"/>
            </a:xfrm>
          </p:grpSpPr>
          <p:sp>
            <p:nvSpPr>
              <p:cNvPr id="10" name="文本框 9"/>
              <p:cNvSpPr txBox="1"/>
              <p:nvPr/>
            </p:nvSpPr>
            <p:spPr>
              <a:xfrm>
                <a:off x="4546751" y="-769738"/>
                <a:ext cx="1467238"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1" name="文本框 10"/>
              <p:cNvSpPr txBox="1"/>
              <p:nvPr/>
            </p:nvSpPr>
            <p:spPr>
              <a:xfrm>
                <a:off x="4819400" y="-418628"/>
                <a:ext cx="2157764" cy="345758"/>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分析问题背景，寻找解决思路</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4" name="椭圆 23"/>
            <p:cNvSpPr/>
            <p:nvPr/>
          </p:nvSpPr>
          <p:spPr>
            <a:xfrm>
              <a:off x="7939421" y="782592"/>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01</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0" name="组合 49"/>
          <p:cNvGrpSpPr/>
          <p:nvPr/>
        </p:nvGrpSpPr>
        <p:grpSpPr>
          <a:xfrm>
            <a:off x="7939421" y="1761507"/>
            <a:ext cx="3341155" cy="712390"/>
            <a:chOff x="7939421" y="1761507"/>
            <a:chExt cx="3341155" cy="712390"/>
          </a:xfrm>
        </p:grpSpPr>
        <p:grpSp>
          <p:nvGrpSpPr>
            <p:cNvPr id="12" name="组合 11"/>
            <p:cNvGrpSpPr/>
            <p:nvPr/>
          </p:nvGrpSpPr>
          <p:grpSpPr>
            <a:xfrm>
              <a:off x="8702079" y="1761507"/>
              <a:ext cx="2578497" cy="688723"/>
              <a:chOff x="4657057" y="-701760"/>
              <a:chExt cx="2578497" cy="688723"/>
            </a:xfrm>
          </p:grpSpPr>
          <p:sp>
            <p:nvSpPr>
              <p:cNvPr id="13" name="文本框 12"/>
              <p:cNvSpPr txBox="1"/>
              <p:nvPr/>
            </p:nvSpPr>
            <p:spPr>
              <a:xfrm>
                <a:off x="4657057" y="-701760"/>
                <a:ext cx="1463564"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文本框 13"/>
              <p:cNvSpPr txBox="1"/>
              <p:nvPr/>
            </p:nvSpPr>
            <p:spPr>
              <a:xfrm>
                <a:off x="4887676" y="-334982"/>
                <a:ext cx="2347878" cy="32194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实现邻接数组表示的加权无向图的类</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椭圆 26"/>
            <p:cNvSpPr/>
            <p:nvPr/>
          </p:nvSpPr>
          <p:spPr>
            <a:xfrm>
              <a:off x="7939421" y="1797036"/>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02</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2" name="组合 51"/>
          <p:cNvGrpSpPr/>
          <p:nvPr/>
        </p:nvGrpSpPr>
        <p:grpSpPr>
          <a:xfrm>
            <a:off x="7917196" y="3825854"/>
            <a:ext cx="3216396" cy="682459"/>
            <a:chOff x="7939421" y="3825854"/>
            <a:chExt cx="3216396" cy="682459"/>
          </a:xfrm>
        </p:grpSpPr>
        <p:grpSp>
          <p:nvGrpSpPr>
            <p:cNvPr id="18" name="组合 17"/>
            <p:cNvGrpSpPr/>
            <p:nvPr/>
          </p:nvGrpSpPr>
          <p:grpSpPr>
            <a:xfrm>
              <a:off x="8687316" y="3825854"/>
              <a:ext cx="2468501" cy="682459"/>
              <a:chOff x="4637229" y="-705030"/>
              <a:chExt cx="2468501" cy="682459"/>
            </a:xfrm>
          </p:grpSpPr>
          <p:sp>
            <p:nvSpPr>
              <p:cNvPr id="19" name="文本框 18"/>
              <p:cNvSpPr txBox="1"/>
              <p:nvPr/>
            </p:nvSpPr>
            <p:spPr>
              <a:xfrm>
                <a:off x="4637229" y="-705030"/>
                <a:ext cx="1466247"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文本框 19"/>
              <p:cNvSpPr txBox="1"/>
              <p:nvPr/>
            </p:nvSpPr>
            <p:spPr>
              <a:xfrm>
                <a:off x="4871074" y="-369315"/>
                <a:ext cx="2234656" cy="346744"/>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小组成员分工合作完成</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3" name="椭圆 32"/>
            <p:cNvSpPr/>
            <p:nvPr/>
          </p:nvSpPr>
          <p:spPr>
            <a:xfrm>
              <a:off x="7939421" y="3825924"/>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04</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3" name="任意多边形: 形状 71"/>
          <p:cNvSpPr/>
          <p:nvPr/>
        </p:nvSpPr>
        <p:spPr bwMode="auto">
          <a:xfrm>
            <a:off x="0" y="3432629"/>
            <a:ext cx="5977961" cy="3425371"/>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 name="connsiteX0-1" fmla="*/ 1753354 w 5039628"/>
              <a:gd name="connsiteY0-2" fmla="*/ 0 h 6870700"/>
              <a:gd name="connsiteX1-3" fmla="*/ 5039628 w 5039628"/>
              <a:gd name="connsiteY1-4" fmla="*/ 6870700 h 6870700"/>
              <a:gd name="connsiteX2-5" fmla="*/ 0 w 5039628"/>
              <a:gd name="connsiteY2-6" fmla="*/ 6870700 h 6870700"/>
              <a:gd name="connsiteX3-7" fmla="*/ 1753354 w 5039628"/>
              <a:gd name="connsiteY3-8" fmla="*/ 0 h 6870700"/>
              <a:gd name="connsiteX0-9" fmla="*/ 2166321 w 5039628"/>
              <a:gd name="connsiteY0-10" fmla="*/ 0 h 2413000"/>
              <a:gd name="connsiteX1-11" fmla="*/ 5039628 w 5039628"/>
              <a:gd name="connsiteY1-12" fmla="*/ 2413000 h 2413000"/>
              <a:gd name="connsiteX2-13" fmla="*/ 0 w 5039628"/>
              <a:gd name="connsiteY2-14" fmla="*/ 2413000 h 2413000"/>
              <a:gd name="connsiteX3-15" fmla="*/ 2166321 w 5039628"/>
              <a:gd name="connsiteY3-16" fmla="*/ 0 h 2413000"/>
              <a:gd name="connsiteX0-17" fmla="*/ 2469163 w 5039628"/>
              <a:gd name="connsiteY0-18" fmla="*/ 0 h 3425371"/>
              <a:gd name="connsiteX1-19" fmla="*/ 5039628 w 5039628"/>
              <a:gd name="connsiteY1-20" fmla="*/ 3425371 h 3425371"/>
              <a:gd name="connsiteX2-21" fmla="*/ 0 w 5039628"/>
              <a:gd name="connsiteY2-22" fmla="*/ 3425371 h 3425371"/>
              <a:gd name="connsiteX3-23" fmla="*/ 2469163 w 5039628"/>
              <a:gd name="connsiteY3-24" fmla="*/ 0 h 3425371"/>
            </a:gdLst>
            <a:ahLst/>
            <a:cxnLst>
              <a:cxn ang="0">
                <a:pos x="connsiteX0-1" y="connsiteY0-2"/>
              </a:cxn>
              <a:cxn ang="0">
                <a:pos x="connsiteX1-3" y="connsiteY1-4"/>
              </a:cxn>
              <a:cxn ang="0">
                <a:pos x="connsiteX2-5" y="connsiteY2-6"/>
              </a:cxn>
              <a:cxn ang="0">
                <a:pos x="connsiteX3-7" y="connsiteY3-8"/>
              </a:cxn>
            </a:cxnLst>
            <a:rect l="l" t="t" r="r" b="b"/>
            <a:pathLst>
              <a:path w="5039628" h="3425371">
                <a:moveTo>
                  <a:pt x="2469163" y="0"/>
                </a:moveTo>
                <a:lnTo>
                  <a:pt x="5039628" y="3425371"/>
                </a:lnTo>
                <a:lnTo>
                  <a:pt x="0" y="3425371"/>
                </a:lnTo>
                <a:lnTo>
                  <a:pt x="2469163"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文本框 44"/>
          <p:cNvSpPr txBox="1"/>
          <p:nvPr/>
        </p:nvSpPr>
        <p:spPr>
          <a:xfrm>
            <a:off x="4279654" y="3111351"/>
            <a:ext cx="816250"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目录</a:t>
            </a:r>
            <a:endPar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0" presetClass="entr" presetSubtype="0" decel="100000" fill="hold" grpId="1"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1000" fill="hold"/>
                                        <p:tgtEl>
                                          <p:spTgt spid="42"/>
                                        </p:tgtEl>
                                        <p:attrNameLst>
                                          <p:attrName>ppt_w</p:attrName>
                                        </p:attrNameLst>
                                      </p:cBhvr>
                                      <p:tavLst>
                                        <p:tav tm="0">
                                          <p:val>
                                            <p:strVal val="#ppt_w+.3"/>
                                          </p:val>
                                        </p:tav>
                                        <p:tav tm="100000">
                                          <p:val>
                                            <p:strVal val="#ppt_w"/>
                                          </p:val>
                                        </p:tav>
                                      </p:tavLst>
                                    </p:anim>
                                    <p:anim calcmode="lin" valueType="num">
                                      <p:cBhvr>
                                        <p:cTn id="20" dur="1000" fill="hold"/>
                                        <p:tgtEl>
                                          <p:spTgt spid="42"/>
                                        </p:tgtEl>
                                        <p:attrNameLst>
                                          <p:attrName>ppt_h</p:attrName>
                                        </p:attrNameLst>
                                      </p:cBhvr>
                                      <p:tavLst>
                                        <p:tav tm="0">
                                          <p:val>
                                            <p:strVal val="#ppt_h"/>
                                          </p:val>
                                        </p:tav>
                                        <p:tav tm="100000">
                                          <p:val>
                                            <p:strVal val="#ppt_h"/>
                                          </p:val>
                                        </p:tav>
                                      </p:tavLst>
                                    </p:anim>
                                    <p:animEffect transition="in" filter="fade">
                                      <p:cBhvr>
                                        <p:cTn id="21" dur="1000"/>
                                        <p:tgtEl>
                                          <p:spTgt spid="42"/>
                                        </p:tgtEl>
                                      </p:cBhvr>
                                    </p:animEffect>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50" presetClass="entr" presetSubtype="0" decel="100000" fill="hold" grpId="1"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1000" fill="hold"/>
                                        <p:tgtEl>
                                          <p:spTgt spid="43"/>
                                        </p:tgtEl>
                                        <p:attrNameLst>
                                          <p:attrName>ppt_w</p:attrName>
                                        </p:attrNameLst>
                                      </p:cBhvr>
                                      <p:tavLst>
                                        <p:tav tm="0">
                                          <p:val>
                                            <p:strVal val="#ppt_w+.3"/>
                                          </p:val>
                                        </p:tav>
                                        <p:tav tm="100000">
                                          <p:val>
                                            <p:strVal val="#ppt_w"/>
                                          </p:val>
                                        </p:tav>
                                      </p:tavLst>
                                    </p:anim>
                                    <p:anim calcmode="lin" valueType="num">
                                      <p:cBhvr>
                                        <p:cTn id="29" dur="1000" fill="hold"/>
                                        <p:tgtEl>
                                          <p:spTgt spid="43"/>
                                        </p:tgtEl>
                                        <p:attrNameLst>
                                          <p:attrName>ppt_h</p:attrName>
                                        </p:attrNameLst>
                                      </p:cBhvr>
                                      <p:tavLst>
                                        <p:tav tm="0">
                                          <p:val>
                                            <p:strVal val="#ppt_h"/>
                                          </p:val>
                                        </p:tav>
                                        <p:tav tm="100000">
                                          <p:val>
                                            <p:strVal val="#ppt_h"/>
                                          </p:val>
                                        </p:tav>
                                      </p:tavLst>
                                    </p:anim>
                                    <p:animEffect transition="in" filter="fade">
                                      <p:cBhvr>
                                        <p:cTn id="30" dur="1000"/>
                                        <p:tgtEl>
                                          <p:spTgt spid="43"/>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childTnLst>
                          </p:cTn>
                        </p:par>
                        <p:par>
                          <p:cTn id="37" fill="hold">
                            <p:stCondLst>
                              <p:cond delay="2000"/>
                            </p:stCondLst>
                            <p:childTnLst>
                              <p:par>
                                <p:cTn id="38" presetID="2" presetClass="entr" presetSubtype="2"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1+#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2" presetClass="entr" presetSubtype="2"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1+#ppt_w/2"/>
                                          </p:val>
                                        </p:tav>
                                        <p:tav tm="100000">
                                          <p:val>
                                            <p:strVal val="#ppt_x"/>
                                          </p:val>
                                        </p:tav>
                                      </p:tavLst>
                                    </p:anim>
                                    <p:anim calcmode="lin" valueType="num">
                                      <p:cBhvr additive="base">
                                        <p:cTn id="46" dur="500" fill="hold"/>
                                        <p:tgtEl>
                                          <p:spTgt spid="50"/>
                                        </p:tgtEl>
                                        <p:attrNameLst>
                                          <p:attrName>ppt_y</p:attrName>
                                        </p:attrNameLst>
                                      </p:cBhvr>
                                      <p:tavLst>
                                        <p:tav tm="0">
                                          <p:val>
                                            <p:strVal val="#ppt_y"/>
                                          </p:val>
                                        </p:tav>
                                        <p:tav tm="100000">
                                          <p:val>
                                            <p:strVal val="#ppt_y"/>
                                          </p:val>
                                        </p:tav>
                                      </p:tavLst>
                                    </p:anim>
                                  </p:childTnLst>
                                </p:cTn>
                              </p:par>
                            </p:childTnLst>
                          </p:cTn>
                        </p:par>
                        <p:par>
                          <p:cTn id="47" fill="hold">
                            <p:stCondLst>
                              <p:cond delay="3000"/>
                            </p:stCondLst>
                            <p:childTnLst>
                              <p:par>
                                <p:cTn id="48" presetID="2" presetClass="entr" presetSubtype="2"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1+#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2" presetClass="entr" presetSubtype="2"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1+#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25" grpId="0" animBg="1"/>
      <p:bldP spid="42" grpId="0" animBg="1"/>
      <p:bldP spid="42" grpId="1" animBg="1"/>
      <p:bldP spid="21" grpId="0"/>
      <p:bldP spid="43" grpId="0" animBg="1"/>
      <p:bldP spid="43" grpId="1" animBg="1"/>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760220" y="436880"/>
            <a:ext cx="584454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主菜单运行截图</a:t>
            </a:r>
            <a:endParaRPr lang="zh-CN" altLang="en-US" sz="2400" dirty="0">
              <a:latin typeface="+mj-lt"/>
              <a:ea typeface="微软雅黑" panose="020B0503020204020204" pitchFamily="34" charset="-122"/>
              <a:sym typeface="+mn-ea"/>
            </a:endParaRPr>
          </a:p>
        </p:txBody>
      </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0" name="矩形 19"/>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2" name="图片 1" descr="H9PC)G0DV{DW562QFT_)YLO"/>
          <p:cNvPicPr>
            <a:picLocks noChangeAspect="1"/>
          </p:cNvPicPr>
          <p:nvPr/>
        </p:nvPicPr>
        <p:blipFill>
          <a:blip r:embed="rId1"/>
          <a:stretch>
            <a:fillRect/>
          </a:stretch>
        </p:blipFill>
        <p:spPr>
          <a:xfrm>
            <a:off x="1906905" y="1678940"/>
            <a:ext cx="7439025" cy="4914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70129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Dijkstra算法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（贪心）</a:t>
            </a: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单源最短路径实现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2" name="MH_Other_4"/>
          <p:cNvSpPr>
            <a:spLocks noChangeArrowheads="1"/>
          </p:cNvSpPr>
          <p:nvPr>
            <p:custDataLst>
              <p:tags r:id="rId1"/>
            </p:custDataLst>
          </p:nvPr>
        </p:nvSpPr>
        <p:spPr bwMode="auto">
          <a:xfrm rot="2053012">
            <a:off x="5580332" y="143829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5" name="组合 4"/>
          <p:cNvGrpSpPr/>
          <p:nvPr/>
        </p:nvGrpSpPr>
        <p:grpSpPr>
          <a:xfrm>
            <a:off x="6598920" y="1473835"/>
            <a:ext cx="5261610" cy="4311756"/>
            <a:chOff x="874712" y="3325188"/>
            <a:chExt cx="3811587" cy="2522608"/>
          </a:xfrm>
        </p:grpSpPr>
        <p:sp>
          <p:nvSpPr>
            <p:cNvPr id="6" name="矩形 5"/>
            <p:cNvSpPr/>
            <p:nvPr/>
          </p:nvSpPr>
          <p:spPr>
            <a:xfrm>
              <a:off x="874712" y="3677812"/>
              <a:ext cx="3811587" cy="2169984"/>
            </a:xfrm>
            <a:prstGeom prst="rect">
              <a:avLst/>
            </a:prstGeom>
          </p:spPr>
          <p:txBody>
            <a:bodyPr wrap="square">
              <a:spAutoFit/>
              <a:scene3d>
                <a:camera prst="orthographicFront"/>
                <a:lightRig rig="threePt" dir="t"/>
              </a:scene3d>
              <a:sp3d contourW="12700"/>
            </a:bodyPr>
            <a:lstStyle/>
            <a:p>
              <a:pPr algn="just">
                <a:lnSpc>
                  <a:spcPct val="120000"/>
                </a:lnSpc>
              </a:pPr>
              <a:r>
                <a:rPr sz="1400" dirty="0">
                  <a:sym typeface="+mn-ea"/>
                </a:rPr>
                <a:t>Dijkstra算法采用的是一种贪心的策略，声明一个数组dis来保存源点到各个顶点的最短距离和一个保存已经找到了最短路径的顶点的集合：T，初始时，原点 s </a:t>
              </a:r>
              <a:r>
                <a:rPr sz="1400" dirty="0" err="1">
                  <a:sym typeface="+mn-ea"/>
                </a:rPr>
                <a:t>的路径权重被赋为</a:t>
              </a:r>
              <a:r>
                <a:rPr sz="1400" dirty="0">
                  <a:sym typeface="+mn-ea"/>
                </a:rPr>
                <a:t> 0 （dis[s] = 0）。</a:t>
              </a:r>
              <a:r>
                <a:rPr sz="1400" dirty="0" err="1">
                  <a:sym typeface="+mn-ea"/>
                </a:rPr>
                <a:t>若对于顶点</a:t>
              </a:r>
              <a:r>
                <a:rPr sz="1400" dirty="0">
                  <a:sym typeface="+mn-ea"/>
                </a:rPr>
                <a:t> s </a:t>
              </a:r>
              <a:r>
                <a:rPr sz="1400" dirty="0" err="1">
                  <a:sym typeface="+mn-ea"/>
                </a:rPr>
                <a:t>存在能直接到达的边（s,m</a:t>
              </a:r>
              <a:r>
                <a:rPr sz="1400" dirty="0">
                  <a:sym typeface="+mn-ea"/>
                </a:rPr>
                <a:t>），</a:t>
              </a:r>
              <a:r>
                <a:rPr sz="1400" dirty="0" err="1">
                  <a:sym typeface="+mn-ea"/>
                </a:rPr>
                <a:t>则把dis</a:t>
              </a:r>
              <a:r>
                <a:rPr sz="1400" dirty="0">
                  <a:sym typeface="+mn-ea"/>
                </a:rPr>
                <a:t>[m]</a:t>
              </a:r>
              <a:r>
                <a:rPr sz="1400" dirty="0" err="1">
                  <a:sym typeface="+mn-ea"/>
                </a:rPr>
                <a:t>设为w（s</a:t>
              </a:r>
              <a:r>
                <a:rPr sz="1400" dirty="0">
                  <a:sym typeface="+mn-ea"/>
                </a:rPr>
                <a:t>, m）,</a:t>
              </a:r>
              <a:r>
                <a:rPr sz="1400" dirty="0" err="1">
                  <a:sym typeface="+mn-ea"/>
                </a:rPr>
                <a:t>同时把所有其他（s不能直接到达的）顶点的路径长度设为无穷大。初始时，集合T只有顶点s</a:t>
              </a:r>
              <a:r>
                <a:rPr sz="1400" dirty="0">
                  <a:sym typeface="+mn-ea"/>
                </a:rPr>
                <a:t>。</a:t>
              </a:r>
              <a:endParaRPr sz="1400" dirty="0">
                <a:sym typeface="+mn-ea"/>
              </a:endParaRPr>
            </a:p>
            <a:p>
              <a:pPr algn="just">
                <a:lnSpc>
                  <a:spcPct val="120000"/>
                </a:lnSpc>
              </a:pPr>
              <a:r>
                <a:rPr sz="1400" dirty="0" err="1">
                  <a:sym typeface="+mn-ea"/>
                </a:rPr>
                <a:t>然后，从dis数组选择最小值，则该值就是源点s到该值对应的顶点的最短路径，并且把该点加入到T中，OK，此时完成一个顶点</a:t>
              </a:r>
              <a:r>
                <a:rPr sz="1400" dirty="0">
                  <a:sym typeface="+mn-ea"/>
                </a:rPr>
                <a:t>，</a:t>
              </a:r>
              <a:endParaRPr sz="1400" dirty="0">
                <a:sym typeface="+mn-ea"/>
              </a:endParaRPr>
            </a:p>
            <a:p>
              <a:pPr algn="just">
                <a:lnSpc>
                  <a:spcPct val="120000"/>
                </a:lnSpc>
              </a:pPr>
              <a:r>
                <a:rPr sz="1400" dirty="0">
                  <a:sym typeface="+mn-ea"/>
                </a:rPr>
                <a:t>然后，我们需要看看新加入的顶点是否可以到达其他顶点并且看看通过该顶点到达其他点的路径长度是否比源点直接到达短，如果是，那么就替换这些顶点在dis中的值。</a:t>
              </a:r>
              <a:endParaRPr sz="1400" dirty="0">
                <a:sym typeface="+mn-ea"/>
              </a:endParaRPr>
            </a:p>
            <a:p>
              <a:pPr algn="just">
                <a:lnSpc>
                  <a:spcPct val="120000"/>
                </a:lnSpc>
              </a:pPr>
              <a:r>
                <a:rPr sz="1400" dirty="0" err="1">
                  <a:sym typeface="+mn-ea"/>
                </a:rPr>
                <a:t>然后，又从dis中找出最小值，重复上述动作，直到T中包含了图的所有顶点</a:t>
              </a:r>
              <a:r>
                <a:rPr sz="1400" dirty="0">
                  <a:sym typeface="+mn-ea"/>
                </a:rPr>
                <a:t>。</a:t>
              </a:r>
              <a:endParaRPr sz="1400" dirty="0">
                <a:sym typeface="+mn-ea"/>
              </a:endParaRPr>
            </a:p>
            <a:p>
              <a:pPr algn="just">
                <a:lnSpc>
                  <a:spcPct val="120000"/>
                </a:lnSpc>
              </a:pPr>
              <a:endParaRPr sz="1400" dirty="0">
                <a:sym typeface="+mn-ea"/>
              </a:endParaRPr>
            </a:p>
          </p:txBody>
        </p:sp>
        <p:sp>
          <p:nvSpPr>
            <p:cNvPr id="8" name="矩形 7"/>
            <p:cNvSpPr/>
            <p:nvPr/>
          </p:nvSpPr>
          <p:spPr>
            <a:xfrm>
              <a:off x="874713" y="3325188"/>
              <a:ext cx="2241974" cy="2477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lt"/>
                  <a:ea typeface="微软雅黑" panose="020B0503020204020204" pitchFamily="34" charset="-122"/>
                  <a:sym typeface="+mn-ea"/>
                </a:rPr>
                <a:t>Dijkstra算法</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原理</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9" name="MH_Other_4"/>
          <p:cNvSpPr>
            <a:spLocks noChangeArrowheads="1"/>
          </p:cNvSpPr>
          <p:nvPr>
            <p:custDataLst>
              <p:tags r:id="rId2"/>
            </p:custDataLst>
          </p:nvPr>
        </p:nvSpPr>
        <p:spPr bwMode="auto">
          <a:xfrm rot="2053012">
            <a:off x="747347" y="42862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5" name="组合 14"/>
          <p:cNvGrpSpPr/>
          <p:nvPr/>
        </p:nvGrpSpPr>
        <p:grpSpPr>
          <a:xfrm>
            <a:off x="853440" y="4161155"/>
            <a:ext cx="5261610" cy="1624274"/>
            <a:chOff x="874712" y="3353215"/>
            <a:chExt cx="3811587" cy="1493563"/>
          </a:xfrm>
        </p:grpSpPr>
        <p:sp>
          <p:nvSpPr>
            <p:cNvPr id="16" name="矩形 15"/>
            <p:cNvSpPr/>
            <p:nvPr/>
          </p:nvSpPr>
          <p:spPr>
            <a:xfrm>
              <a:off x="874712" y="3677812"/>
              <a:ext cx="3811587" cy="1168966"/>
            </a:xfrm>
            <a:prstGeom prst="rect">
              <a:avLst/>
            </a:prstGeom>
          </p:spPr>
          <p:txBody>
            <a:bodyPr wrap="square">
              <a:spAutoFit/>
              <a:scene3d>
                <a:camera prst="orthographicFront"/>
                <a:lightRig rig="threePt" dir="t"/>
              </a:scene3d>
              <a:sp3d contourW="12700"/>
            </a:bodyPr>
            <a:lstStyle/>
            <a:p>
              <a:pPr algn="just">
                <a:lnSpc>
                  <a:spcPct val="120000"/>
                </a:lnSpc>
              </a:pPr>
              <a:r>
                <a:rPr sz="1600" dirty="0">
                  <a:sym typeface="+mn-ea"/>
                </a:rPr>
                <a:t> 迪科斯彻算法使用了广度优先搜索解决赋权有向图或者无向图的单源最短路径问题，算法最终得到一个最短路径树。该算法常用于路由算法或者作为其他图算法的一个子模块。</a:t>
              </a:r>
              <a:endParaRPr sz="1400" dirty="0">
                <a:sym typeface="+mn-ea"/>
              </a:endParaRPr>
            </a:p>
          </p:txBody>
        </p:sp>
        <p:sp>
          <p:nvSpPr>
            <p:cNvPr id="17" name="矩形 16"/>
            <p:cNvSpPr/>
            <p:nvPr/>
          </p:nvSpPr>
          <p:spPr>
            <a:xfrm>
              <a:off x="922552" y="3353215"/>
              <a:ext cx="2403977" cy="3894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算法特点</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0" name="矩形 19"/>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9"/>
                                        </p:tgtEl>
                                      </p:cBhvr>
                                    </p:animEffect>
                                    <p:anim calcmode="lin" valueType="num">
                                      <p:cBhvr>
                                        <p:cTn id="12" dur="1000"/>
                                        <p:tgtEl>
                                          <p:spTgt spid="9"/>
                                        </p:tgtEl>
                                        <p:attrNameLst>
                                          <p:attrName>ppt_x</p:attrName>
                                        </p:attrNameLst>
                                      </p:cBhvr>
                                      <p:tavLst>
                                        <p:tav tm="0">
                                          <p:val>
                                            <p:strVal val="ppt_x"/>
                                          </p:val>
                                        </p:tav>
                                        <p:tav tm="100000">
                                          <p:val>
                                            <p:strVal val="ppt_x"/>
                                          </p:val>
                                        </p:tav>
                                      </p:tavLst>
                                    </p:anim>
                                    <p:anim calcmode="lin" valueType="num">
                                      <p:cBhvr>
                                        <p:cTn id="13" dur="1000"/>
                                        <p:tgtEl>
                                          <p:spTgt spid="9"/>
                                        </p:tgtEl>
                                        <p:attrNameLst>
                                          <p:attrName>ppt_y</p:attrName>
                                        </p:attrNameLst>
                                      </p:cBhvr>
                                      <p:tavLst>
                                        <p:tav tm="0">
                                          <p:val>
                                            <p:strVal val="ppt_y"/>
                                          </p:val>
                                        </p:tav>
                                        <p:tav tm="100000">
                                          <p:val>
                                            <p:strVal val="ppt_y+.1"/>
                                          </p:val>
                                        </p:tav>
                                      </p:tavLst>
                                    </p:anim>
                                    <p:set>
                                      <p:cBhvr>
                                        <p:cTn id="1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131570" y="2461260"/>
            <a:ext cx="2802255" cy="1313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Dijkstra算法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流程图</a:t>
            </a:r>
            <a:endParaRPr lang="zh-CN" altLang="en-US" sz="2400" dirty="0">
              <a:latin typeface="+mj-lt"/>
              <a:ea typeface="微软雅黑" panose="020B0503020204020204" pitchFamily="34" charset="-122"/>
              <a:sym typeface="+mn-ea"/>
            </a:endParaRPr>
          </a:p>
          <a:p>
            <a:pPr algn="ct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单源最短路径实现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9" name="MH_Other_4"/>
          <p:cNvSpPr>
            <a:spLocks noChangeArrowheads="1"/>
          </p:cNvSpPr>
          <p:nvPr>
            <p:custDataLst>
              <p:tags r:id="rId1"/>
            </p:custDataLst>
          </p:nvPr>
        </p:nvSpPr>
        <p:spPr bwMode="auto">
          <a:xfrm rot="2053012">
            <a:off x="747347" y="42862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矩形 19"/>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2" name="图片 1"/>
          <p:cNvPicPr>
            <a:picLocks noChangeAspect="1"/>
          </p:cNvPicPr>
          <p:nvPr/>
        </p:nvPicPr>
        <p:blipFill>
          <a:blip r:embed="rId2"/>
          <a:stretch>
            <a:fillRect/>
          </a:stretch>
        </p:blipFill>
        <p:spPr>
          <a:xfrm>
            <a:off x="4298315" y="1259840"/>
            <a:ext cx="6694805" cy="5121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514840" cy="64757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749935" y="226695"/>
            <a:ext cx="1941195"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Dijkstra</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06040" y="593725"/>
            <a:ext cx="8453120" cy="5631180"/>
          </a:xfrm>
          <a:prstGeom prst="rect">
            <a:avLst/>
          </a:prstGeom>
          <a:noFill/>
        </p:spPr>
        <p:txBody>
          <a:bodyPr wrap="square" rtlCol="0">
            <a:spAutoFit/>
          </a:bodyPr>
          <a:p>
            <a:r>
              <a:rPr lang="zh-CN" altLang="en-US" sz="2000">
                <a:sym typeface="+mn-ea"/>
              </a:rPr>
              <a:t>void Dijkstra(int start, int end) {</a:t>
            </a:r>
            <a:endParaRPr lang="zh-CN" altLang="en-US" sz="2000">
              <a:sym typeface="+mn-ea"/>
            </a:endParaRPr>
          </a:p>
          <a:p>
            <a:r>
              <a:rPr lang="zh-CN" altLang="en-US" sz="2000">
                <a:sym typeface="+mn-ea"/>
              </a:rPr>
              <a:t>	int dis[maxn];	int vis[maxn];int n;</a:t>
            </a:r>
            <a:endParaRPr lang="zh-CN" altLang="en-US" sz="2000">
              <a:sym typeface="+mn-ea"/>
            </a:endParaRPr>
          </a:p>
          <a:p>
            <a:r>
              <a:rPr lang="zh-CN" altLang="en-US" sz="2000">
                <a:sym typeface="+mn-ea"/>
              </a:rPr>
              <a:t>	    memset(path, -1, sizeof(path));</a:t>
            </a:r>
            <a:endParaRPr lang="zh-CN" altLang="en-US" sz="2000">
              <a:sym typeface="+mn-ea"/>
            </a:endParaRPr>
          </a:p>
          <a:p>
            <a:r>
              <a:rPr lang="zh-CN" altLang="en-US" sz="2000">
                <a:sym typeface="+mn-ea"/>
              </a:rPr>
              <a:t>		memset(dis, 0x3f, sizeof(dis));</a:t>
            </a:r>
            <a:endParaRPr lang="zh-CN" altLang="en-US" sz="2000">
              <a:sym typeface="+mn-ea"/>
            </a:endParaRPr>
          </a:p>
          <a:p>
            <a:r>
              <a:rPr lang="zh-CN" altLang="en-US" sz="2000">
                <a:sym typeface="+mn-ea"/>
              </a:rPr>
              <a:t>		memset(vis, 0, sizeof(vis));</a:t>
            </a:r>
            <a:endParaRPr lang="zh-CN" altLang="en-US" sz="2000">
              <a:sym typeface="+mn-ea"/>
            </a:endParaRPr>
          </a:p>
          <a:p>
            <a:r>
              <a:rPr lang="zh-CN" altLang="en-US" sz="2000">
                <a:sym typeface="+mn-ea"/>
              </a:rPr>
              <a:t>		dis[start] = 0; </a:t>
            </a:r>
            <a:endParaRPr lang="zh-CN" altLang="en-US" sz="2000">
              <a:sym typeface="+mn-ea"/>
            </a:endParaRPr>
          </a:p>
          <a:p>
            <a:r>
              <a:rPr lang="zh-CN" altLang="en-US" sz="2000">
                <a:sym typeface="+mn-ea"/>
              </a:rPr>
              <a:t>		while (1){</a:t>
            </a:r>
            <a:endParaRPr lang="zh-CN" altLang="en-US" sz="2000">
              <a:sym typeface="+mn-ea"/>
            </a:endParaRPr>
          </a:p>
          <a:p>
            <a:r>
              <a:rPr lang="zh-CN" altLang="en-US" sz="2000">
                <a:sym typeface="+mn-ea"/>
              </a:rPr>
              <a:t>		int k = 0;</a:t>
            </a:r>
            <a:endParaRPr lang="zh-CN" altLang="en-US" sz="2000">
              <a:sym typeface="+mn-ea"/>
            </a:endParaRPr>
          </a:p>
          <a:p>
            <a:r>
              <a:rPr lang="zh-CN" altLang="en-US" sz="2000">
                <a:sym typeface="+mn-ea"/>
              </a:rPr>
              <a:t>		for (int j = 0; j &lt; n; j++){</a:t>
            </a:r>
            <a:endParaRPr lang="zh-CN" altLang="en-US" sz="2000">
              <a:sym typeface="+mn-ea"/>
            </a:endParaRPr>
          </a:p>
          <a:p>
            <a:r>
              <a:rPr lang="zh-CN" altLang="en-US" sz="2000">
                <a:sym typeface="+mn-ea"/>
              </a:rPr>
              <a:t>			if (!vis[j] &amp;&amp; dis[j] &lt;= dis[k])  k = j; }</a:t>
            </a:r>
            <a:endParaRPr lang="zh-CN" altLang="en-US" sz="2000">
              <a:sym typeface="+mn-ea"/>
            </a:endParaRPr>
          </a:p>
          <a:p>
            <a:r>
              <a:rPr lang="zh-CN" altLang="en-US" sz="2000">
                <a:sym typeface="+mn-ea"/>
              </a:rPr>
              <a:t>			if (!k) return; vis[k] = 1;</a:t>
            </a:r>
            <a:endParaRPr lang="zh-CN" altLang="en-US" sz="2000">
              <a:sym typeface="+mn-ea"/>
            </a:endParaRPr>
          </a:p>
          <a:p>
            <a:r>
              <a:rPr lang="zh-CN" altLang="en-US" sz="2000">
                <a:sym typeface="+mn-ea"/>
              </a:rPr>
              <a:t>			for (int j = 0; j &lt; n; j++) {</a:t>
            </a:r>
            <a:endParaRPr lang="zh-CN" altLang="en-US" sz="2000">
              <a:sym typeface="+mn-ea"/>
            </a:endParaRPr>
          </a:p>
          <a:p>
            <a:r>
              <a:rPr lang="zh-CN" altLang="en-US" sz="2000">
                <a:sym typeface="+mn-ea"/>
              </a:rPr>
              <a:t>				if (dis[j] &gt; dis[k] + a[k][j].weight) {</a:t>
            </a:r>
            <a:endParaRPr lang="zh-CN" altLang="en-US" sz="2000">
              <a:sym typeface="+mn-ea"/>
            </a:endParaRPr>
          </a:p>
          <a:p>
            <a:r>
              <a:rPr lang="zh-CN" altLang="en-US" sz="2000">
                <a:sym typeface="+mn-ea"/>
              </a:rPr>
              <a:t>					dis[j] = dis[k] + a[k][j].weight;</a:t>
            </a:r>
            <a:endParaRPr lang="zh-CN" altLang="en-US" sz="2000">
              <a:sym typeface="+mn-ea"/>
            </a:endParaRPr>
          </a:p>
          <a:p>
            <a:r>
              <a:rPr lang="zh-CN" altLang="en-US" sz="2000">
                <a:sym typeface="+mn-ea"/>
              </a:rPr>
              <a:t>					path[j] = k;}}}</a:t>
            </a:r>
            <a:endParaRPr lang="zh-CN" altLang="en-US" sz="2000">
              <a:sym typeface="+mn-ea"/>
            </a:endParaRPr>
          </a:p>
          <a:p>
            <a:r>
              <a:rPr lang="zh-CN" altLang="en-US" sz="2000">
                <a:sym typeface="+mn-ea"/>
              </a:rPr>
              <a:t>		print(path[end]);</a:t>
            </a:r>
            <a:endParaRPr lang="zh-CN" altLang="en-US" sz="2000">
              <a:sym typeface="+mn-ea"/>
            </a:endParaRPr>
          </a:p>
          <a:p>
            <a:r>
              <a:rPr lang="zh-CN" altLang="en-US" sz="2000">
                <a:sym typeface="+mn-ea"/>
              </a:rPr>
              <a:t>		printf("%d\n", end);</a:t>
            </a:r>
            <a:endParaRPr lang="zh-CN" altLang="en-US" sz="2000">
              <a:sym typeface="+mn-ea"/>
            </a:endParaRPr>
          </a:p>
          <a:p>
            <a:r>
              <a:rPr lang="zh-CN" altLang="en-US" sz="2000">
                <a:sym typeface="+mn-ea"/>
              </a:rPr>
              <a:t>		printf("%d\n", dis[end]);}};</a:t>
            </a:r>
            <a:endParaRPr lang="zh-CN" altLang="en-US" sz="200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514840" cy="64757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749935" y="226695"/>
            <a:ext cx="2397125" cy="94488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Dijkstra</a:t>
            </a:r>
            <a:r>
              <a:rPr lang="zh-CN" altLang="en-US" sz="2400" b="1" dirty="0">
                <a:solidFill>
                  <a:srgbClr val="C00000"/>
                </a:solidFill>
                <a:latin typeface="微软雅黑" panose="020B0503020204020204" pitchFamily="34" charset="-122"/>
                <a:ea typeface="微软雅黑" panose="020B0503020204020204" pitchFamily="34" charset="-122"/>
              </a:rPr>
              <a:t>（运行截图）</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2" name="图片 1" descr="UL2I5))8SZ3UX}[}R3TS4LV"/>
          <p:cNvPicPr>
            <a:picLocks noChangeAspect="1"/>
          </p:cNvPicPr>
          <p:nvPr/>
        </p:nvPicPr>
        <p:blipFill>
          <a:blip r:embed="rId1"/>
          <a:stretch>
            <a:fillRect/>
          </a:stretch>
        </p:blipFill>
        <p:spPr>
          <a:xfrm>
            <a:off x="2588895" y="1871980"/>
            <a:ext cx="6334125" cy="1733550"/>
          </a:xfrm>
          <a:prstGeom prst="rect">
            <a:avLst/>
          </a:prstGeom>
        </p:spPr>
      </p:pic>
      <p:pic>
        <p:nvPicPr>
          <p:cNvPr id="6" name="图片 5" descr="@9O9C7GA1S~4NVC8N[XVFFR"/>
          <p:cNvPicPr>
            <a:picLocks noChangeAspect="1"/>
          </p:cNvPicPr>
          <p:nvPr/>
        </p:nvPicPr>
        <p:blipFill>
          <a:blip r:embed="rId2"/>
          <a:stretch>
            <a:fillRect/>
          </a:stretch>
        </p:blipFill>
        <p:spPr>
          <a:xfrm>
            <a:off x="1715135" y="4123690"/>
            <a:ext cx="9067800" cy="14668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70129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Floyd算法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（动态规划）</a:t>
            </a: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多源最短路径实现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2" name="MH_Other_4"/>
          <p:cNvSpPr>
            <a:spLocks noChangeArrowheads="1"/>
          </p:cNvSpPr>
          <p:nvPr>
            <p:custDataLst>
              <p:tags r:id="rId1"/>
            </p:custDataLst>
          </p:nvPr>
        </p:nvSpPr>
        <p:spPr bwMode="auto">
          <a:xfrm rot="2053012">
            <a:off x="5580332" y="267590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5" name="组合 4"/>
          <p:cNvGrpSpPr/>
          <p:nvPr/>
        </p:nvGrpSpPr>
        <p:grpSpPr>
          <a:xfrm>
            <a:off x="5808345" y="2559685"/>
            <a:ext cx="5261610" cy="2024959"/>
            <a:chOff x="874712" y="3325188"/>
            <a:chExt cx="3811587" cy="1862003"/>
          </a:xfrm>
        </p:grpSpPr>
        <p:sp>
          <p:nvSpPr>
            <p:cNvPr id="6" name="矩形 5"/>
            <p:cNvSpPr/>
            <p:nvPr/>
          </p:nvSpPr>
          <p:spPr>
            <a:xfrm>
              <a:off x="874712" y="3677812"/>
              <a:ext cx="3811587" cy="1509379"/>
            </a:xfrm>
            <a:prstGeom prst="rect">
              <a:avLst/>
            </a:prstGeom>
          </p:spPr>
          <p:txBody>
            <a:bodyPr wrap="square">
              <a:spAutoFit/>
              <a:scene3d>
                <a:camera prst="orthographicFront"/>
                <a:lightRig rig="threePt" dir="t"/>
              </a:scene3d>
              <a:sp3d contourW="12700"/>
            </a:bodyPr>
            <a:lstStyle/>
            <a:p>
              <a:pPr algn="just">
                <a:lnSpc>
                  <a:spcPct val="120000"/>
                </a:lnSpc>
              </a:pPr>
              <a:r>
                <a:rPr sz="1400" dirty="0">
                  <a:sym typeface="+mn-ea"/>
                </a:rPr>
                <a:t>从任意节点i到任意节点j的最短路径不外乎2种可能，1是直接从i到j，2是从i经过若干个节点k到j。所以，算法假设Dis(</a:t>
              </a:r>
              <a:r>
                <a:rPr sz="1400" dirty="0" err="1">
                  <a:sym typeface="+mn-ea"/>
                </a:rPr>
                <a:t>i,j</a:t>
              </a:r>
              <a:r>
                <a:rPr sz="1400" dirty="0">
                  <a:sym typeface="+mn-ea"/>
                </a:rPr>
                <a:t>)</a:t>
              </a:r>
              <a:r>
                <a:rPr sz="1400" dirty="0" err="1">
                  <a:sym typeface="+mn-ea"/>
                </a:rPr>
                <a:t>为节点u到节点v的最短路径的距离，对于每一个节点k，算法检查Dis</a:t>
              </a:r>
              <a:r>
                <a:rPr sz="1400" dirty="0">
                  <a:sym typeface="+mn-ea"/>
                </a:rPr>
                <a:t>(</a:t>
              </a:r>
              <a:r>
                <a:rPr sz="1400" dirty="0" err="1">
                  <a:sym typeface="+mn-ea"/>
                </a:rPr>
                <a:t>i,k</a:t>
              </a:r>
              <a:r>
                <a:rPr sz="1400" dirty="0">
                  <a:sym typeface="+mn-ea"/>
                </a:rPr>
                <a:t>) + Dis(</a:t>
              </a:r>
              <a:r>
                <a:rPr sz="1400" dirty="0" err="1">
                  <a:sym typeface="+mn-ea"/>
                </a:rPr>
                <a:t>k,j</a:t>
              </a:r>
              <a:r>
                <a:rPr sz="1400" dirty="0">
                  <a:sym typeface="+mn-ea"/>
                </a:rPr>
                <a:t>) &lt; Dis(</a:t>
              </a:r>
              <a:r>
                <a:rPr sz="1400" dirty="0" err="1">
                  <a:sym typeface="+mn-ea"/>
                </a:rPr>
                <a:t>i,j</a:t>
              </a:r>
              <a:r>
                <a:rPr sz="1400" dirty="0">
                  <a:sym typeface="+mn-ea"/>
                </a:rPr>
                <a:t>)</a:t>
              </a:r>
              <a:r>
                <a:rPr sz="1400" dirty="0" err="1">
                  <a:sym typeface="+mn-ea"/>
                </a:rPr>
                <a:t>是否成立，如果成立，证明从i到k再到j的路径比i直接到j的路径短，便设置Dis</a:t>
              </a:r>
              <a:r>
                <a:rPr sz="1400" dirty="0">
                  <a:sym typeface="+mn-ea"/>
                </a:rPr>
                <a:t>(</a:t>
              </a:r>
              <a:r>
                <a:rPr sz="1400" dirty="0" err="1">
                  <a:sym typeface="+mn-ea"/>
                </a:rPr>
                <a:t>i,j</a:t>
              </a:r>
              <a:r>
                <a:rPr sz="1400" dirty="0">
                  <a:sym typeface="+mn-ea"/>
                </a:rPr>
                <a:t>) = Dis(</a:t>
              </a:r>
              <a:r>
                <a:rPr sz="1400" dirty="0" err="1">
                  <a:sym typeface="+mn-ea"/>
                </a:rPr>
                <a:t>i,k</a:t>
              </a:r>
              <a:r>
                <a:rPr sz="1400" dirty="0">
                  <a:sym typeface="+mn-ea"/>
                </a:rPr>
                <a:t>) + Dis(</a:t>
              </a:r>
              <a:r>
                <a:rPr sz="1400" dirty="0" err="1">
                  <a:sym typeface="+mn-ea"/>
                </a:rPr>
                <a:t>k,j</a:t>
              </a:r>
              <a:r>
                <a:rPr sz="1400" dirty="0">
                  <a:sym typeface="+mn-ea"/>
                </a:rPr>
                <a:t>)，</a:t>
              </a:r>
              <a:r>
                <a:rPr sz="1400" dirty="0" err="1">
                  <a:sym typeface="+mn-ea"/>
                </a:rPr>
                <a:t>这样一来，当遍历完所有节点k，Dis</a:t>
              </a:r>
              <a:r>
                <a:rPr sz="1400" dirty="0">
                  <a:sym typeface="+mn-ea"/>
                </a:rPr>
                <a:t>(</a:t>
              </a:r>
              <a:r>
                <a:rPr sz="1400" dirty="0" err="1">
                  <a:sym typeface="+mn-ea"/>
                </a:rPr>
                <a:t>i,j</a:t>
              </a:r>
              <a:r>
                <a:rPr sz="1400" dirty="0">
                  <a:sym typeface="+mn-ea"/>
                </a:rPr>
                <a:t>)</a:t>
              </a:r>
              <a:r>
                <a:rPr sz="1400" dirty="0" err="1">
                  <a:sym typeface="+mn-ea"/>
                </a:rPr>
                <a:t>中记录的便是i到j的最短路径的距离</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8" name="矩形 7"/>
            <p:cNvSpPr/>
            <p:nvPr/>
          </p:nvSpPr>
          <p:spPr>
            <a:xfrm>
              <a:off x="874713" y="3325188"/>
              <a:ext cx="2241974" cy="38946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Floyd</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算法原理</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9" name="MH_Other_4"/>
          <p:cNvSpPr>
            <a:spLocks noChangeArrowheads="1"/>
          </p:cNvSpPr>
          <p:nvPr>
            <p:custDataLst>
              <p:tags r:id="rId2"/>
            </p:custDataLst>
          </p:nvPr>
        </p:nvSpPr>
        <p:spPr bwMode="auto">
          <a:xfrm rot="2053012">
            <a:off x="747347" y="42862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5" name="组合 14"/>
          <p:cNvGrpSpPr/>
          <p:nvPr/>
        </p:nvGrpSpPr>
        <p:grpSpPr>
          <a:xfrm>
            <a:off x="853440" y="4161155"/>
            <a:ext cx="5261610" cy="887039"/>
            <a:chOff x="874712" y="3353215"/>
            <a:chExt cx="3811587" cy="815656"/>
          </a:xfrm>
        </p:grpSpPr>
        <p:sp>
          <p:nvSpPr>
            <p:cNvPr id="16" name="矩形 15"/>
            <p:cNvSpPr/>
            <p:nvPr/>
          </p:nvSpPr>
          <p:spPr>
            <a:xfrm>
              <a:off x="874712" y="3677812"/>
              <a:ext cx="3811587" cy="491059"/>
            </a:xfrm>
            <a:prstGeom prst="rect">
              <a:avLst/>
            </a:prstGeom>
          </p:spPr>
          <p:txBody>
            <a:bodyPr wrap="square">
              <a:spAutoFit/>
              <a:scene3d>
                <a:camera prst="orthographicFront"/>
                <a:lightRig rig="threePt" dir="t"/>
              </a:scene3d>
              <a:sp3d contourW="12700"/>
            </a:bodyPr>
            <a:lstStyle/>
            <a:p>
              <a:pPr algn="just">
                <a:lnSpc>
                  <a:spcPct val="120000"/>
                </a:lnSpc>
              </a:pPr>
              <a:r>
                <a:rPr sz="2400" dirty="0">
                  <a:sym typeface="+mn-ea"/>
                </a:rPr>
                <a:t> </a:t>
              </a:r>
              <a:r>
                <a:rPr lang="en-US" sz="2400" dirty="0">
                  <a:sym typeface="+mn-ea"/>
                </a:rPr>
                <a:t>Dis</a:t>
              </a:r>
              <a:r>
                <a:rPr sz="2400" dirty="0">
                  <a:sym typeface="+mn-ea"/>
                </a:rPr>
                <a:t>[</a:t>
              </a:r>
              <a:r>
                <a:rPr sz="2400" dirty="0" err="1">
                  <a:sym typeface="+mn-ea"/>
                </a:rPr>
                <a:t>i,j</a:t>
              </a:r>
              <a:r>
                <a:rPr sz="2400" dirty="0">
                  <a:sym typeface="+mn-ea"/>
                </a:rPr>
                <a:t>]:=min{</a:t>
              </a:r>
              <a:r>
                <a:rPr lang="en-US" sz="2400" dirty="0">
                  <a:sym typeface="+mn-ea"/>
                </a:rPr>
                <a:t>Dis</a:t>
              </a:r>
              <a:r>
                <a:rPr sz="2400" dirty="0">
                  <a:sym typeface="+mn-ea"/>
                </a:rPr>
                <a:t>[</a:t>
              </a:r>
              <a:r>
                <a:rPr sz="2400" dirty="0" err="1">
                  <a:sym typeface="+mn-ea"/>
                </a:rPr>
                <a:t>i,k</a:t>
              </a:r>
              <a:r>
                <a:rPr sz="2400" dirty="0">
                  <a:sym typeface="+mn-ea"/>
                </a:rPr>
                <a:t>]+</a:t>
              </a:r>
              <a:r>
                <a:rPr lang="en-US" sz="2400" dirty="0">
                  <a:sym typeface="+mn-ea"/>
                </a:rPr>
                <a:t>Dis</a:t>
              </a:r>
              <a:r>
                <a:rPr sz="2400" dirty="0">
                  <a:sym typeface="+mn-ea"/>
                </a:rPr>
                <a:t>[</a:t>
              </a:r>
              <a:r>
                <a:rPr sz="2400" dirty="0" err="1">
                  <a:sym typeface="+mn-ea"/>
                </a:rPr>
                <a:t>k,j</a:t>
              </a:r>
              <a:r>
                <a:rPr sz="2400" dirty="0">
                  <a:sym typeface="+mn-ea"/>
                </a:rPr>
                <a:t>],</a:t>
              </a:r>
              <a:r>
                <a:rPr lang="en-US" sz="2400" dirty="0">
                  <a:sym typeface="+mn-ea"/>
                </a:rPr>
                <a:t>Dis</a:t>
              </a:r>
              <a:r>
                <a:rPr sz="2400" dirty="0">
                  <a:sym typeface="+mn-ea"/>
                </a:rPr>
                <a:t>[</a:t>
              </a:r>
              <a:r>
                <a:rPr sz="2400" dirty="0" err="1">
                  <a:sym typeface="+mn-ea"/>
                </a:rPr>
                <a:t>i,j</a:t>
              </a:r>
              <a:r>
                <a:rPr sz="2400" dirty="0">
                  <a:sym typeface="+mn-ea"/>
                </a:rPr>
                <a:t>]}</a:t>
              </a:r>
              <a:r>
                <a:rPr sz="1400" dirty="0">
                  <a:sym typeface="+mn-ea"/>
                </a:rPr>
                <a:t>；</a:t>
              </a:r>
              <a:endParaRPr sz="1400" dirty="0">
                <a:sym typeface="+mn-ea"/>
              </a:endParaRPr>
            </a:p>
          </p:txBody>
        </p:sp>
        <p:sp>
          <p:nvSpPr>
            <p:cNvPr id="17" name="矩形 16"/>
            <p:cNvSpPr/>
            <p:nvPr/>
          </p:nvSpPr>
          <p:spPr>
            <a:xfrm>
              <a:off x="922552" y="3353215"/>
              <a:ext cx="2821301" cy="3646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状态转移方程（</a:t>
              </a:r>
              <a:r>
                <a:rPr lang="en-US" altLang="zh-CN"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Floyd</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算法核心）</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8" name="矩形 17"/>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9"/>
                                        </p:tgtEl>
                                      </p:cBhvr>
                                    </p:animEffect>
                                    <p:anim calcmode="lin" valueType="num">
                                      <p:cBhvr>
                                        <p:cTn id="12" dur="1000"/>
                                        <p:tgtEl>
                                          <p:spTgt spid="9"/>
                                        </p:tgtEl>
                                        <p:attrNameLst>
                                          <p:attrName>ppt_x</p:attrName>
                                        </p:attrNameLst>
                                      </p:cBhvr>
                                      <p:tavLst>
                                        <p:tav tm="0">
                                          <p:val>
                                            <p:strVal val="ppt_x"/>
                                          </p:val>
                                        </p:tav>
                                        <p:tav tm="100000">
                                          <p:val>
                                            <p:strVal val="ppt_x"/>
                                          </p:val>
                                        </p:tav>
                                      </p:tavLst>
                                    </p:anim>
                                    <p:anim calcmode="lin" valueType="num">
                                      <p:cBhvr>
                                        <p:cTn id="13" dur="1000"/>
                                        <p:tgtEl>
                                          <p:spTgt spid="9"/>
                                        </p:tgtEl>
                                        <p:attrNameLst>
                                          <p:attrName>ppt_y</p:attrName>
                                        </p:attrNameLst>
                                      </p:cBhvr>
                                      <p:tavLst>
                                        <p:tav tm="0">
                                          <p:val>
                                            <p:strVal val="ppt_y"/>
                                          </p:val>
                                        </p:tav>
                                        <p:tav tm="100000">
                                          <p:val>
                                            <p:strVal val="ppt_y+.1"/>
                                          </p:val>
                                        </p:tav>
                                      </p:tavLst>
                                    </p:anim>
                                    <p:set>
                                      <p:cBhvr>
                                        <p:cTn id="1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70129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Floyd算法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流程图</a:t>
            </a: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多源最短路径实现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8" name="矩形 17"/>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aphicFrame>
        <p:nvGraphicFramePr>
          <p:cNvPr id="2" name="对象 1">
            <a:hlinkClick r:id="" action="ppaction://ole?verb="/>
          </p:cNvPr>
          <p:cNvGraphicFramePr>
            <a:graphicFrameLocks noChangeAspect="1"/>
          </p:cNvGraphicFramePr>
          <p:nvPr/>
        </p:nvGraphicFramePr>
        <p:xfrm>
          <a:off x="6141085" y="-62865"/>
          <a:ext cx="4265295" cy="6858000"/>
        </p:xfrm>
        <a:graphic>
          <a:graphicData uri="http://schemas.openxmlformats.org/presentationml/2006/ole">
            <mc:AlternateContent xmlns:mc="http://schemas.openxmlformats.org/markup-compatibility/2006">
              <mc:Choice xmlns:v="urn:schemas-microsoft-com:vml" Requires="v">
                <p:oleObj spid="_x0000_s1025" name="" r:id="rId1" imgW="5676265" imgH="9125585" progId="Word.Document.12">
                  <p:embed/>
                </p:oleObj>
              </mc:Choice>
              <mc:Fallback>
                <p:oleObj name="" r:id="rId1" imgW="5676265" imgH="9125585" progId="Word.Document.12">
                  <p:embed/>
                  <p:pic>
                    <p:nvPicPr>
                      <p:cNvPr id="0" name="图片 1024"/>
                      <p:cNvPicPr/>
                      <p:nvPr/>
                    </p:nvPicPr>
                    <p:blipFill>
                      <a:blip r:embed="rId2"/>
                      <a:stretch>
                        <a:fillRect/>
                      </a:stretch>
                    </p:blipFill>
                    <p:spPr>
                      <a:xfrm>
                        <a:off x="6141085" y="-62865"/>
                        <a:ext cx="4265295" cy="685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514840" cy="64757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749935" y="226695"/>
            <a:ext cx="1941195" cy="86423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Floyed</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1130" y="1337945"/>
            <a:ext cx="7532370" cy="3476625"/>
          </a:xfrm>
          <a:prstGeom prst="rect">
            <a:avLst/>
          </a:prstGeom>
          <a:noFill/>
        </p:spPr>
        <p:txBody>
          <a:bodyPr wrap="square" rtlCol="0">
            <a:spAutoFit/>
          </a:bodyPr>
          <a:p>
            <a:r>
              <a:rPr lang="zh-CN" altLang="en-US" sz="2000">
                <a:sym typeface="+mn-ea"/>
              </a:rPr>
              <a:t>void floyd(vector&lt;vector&lt;int&gt; &gt; &amp;distmap,vector&lt;vector&lt;int&gt; &gt; &amp;path) </a:t>
            </a:r>
            <a:endParaRPr lang="zh-CN" altLang="en-US" sz="2000">
              <a:sym typeface="+mn-ea"/>
            </a:endParaRPr>
          </a:p>
          <a:p>
            <a:r>
              <a:rPr lang="zh-CN" altLang="en-US" sz="2000">
                <a:sym typeface="+mn-ea"/>
              </a:rPr>
              <a:t>{</a:t>
            </a:r>
            <a:endParaRPr lang="zh-CN" altLang="en-US" sz="2000">
              <a:sym typeface="+mn-ea"/>
            </a:endParaRPr>
          </a:p>
          <a:p>
            <a:r>
              <a:rPr lang="zh-CN" altLang="en-US" sz="2000">
                <a:sym typeface="+mn-ea"/>
              </a:rPr>
              <a:t>		const int &amp;NODE = distmap.size();</a:t>
            </a:r>
            <a:endParaRPr lang="zh-CN" altLang="en-US" sz="2000">
              <a:sym typeface="+mn-ea"/>
            </a:endParaRPr>
          </a:p>
          <a:p>
            <a:r>
              <a:rPr lang="zh-CN" altLang="en-US" sz="2000">
                <a:sym typeface="+mn-ea"/>
              </a:rPr>
              <a:t>		path.assign(NODE, vector&lt;int&gt;(NODE, -1));</a:t>
            </a:r>
            <a:endParaRPr lang="zh-CN" altLang="en-US" sz="2000">
              <a:sym typeface="+mn-ea"/>
            </a:endParaRPr>
          </a:p>
          <a:p>
            <a:r>
              <a:rPr lang="zh-CN" altLang="en-US" sz="2000">
                <a:sym typeface="+mn-ea"/>
              </a:rPr>
              <a:t>		for (int k = 1; k != NODE; ++k)</a:t>
            </a:r>
            <a:endParaRPr lang="zh-CN" altLang="en-US" sz="2000">
              <a:sym typeface="+mn-ea"/>
            </a:endParaRPr>
          </a:p>
          <a:p>
            <a:r>
              <a:rPr lang="zh-CN" altLang="en-US" sz="2000">
                <a:sym typeface="+mn-ea"/>
              </a:rPr>
              <a:t>		for (int i = 0; i != NODE; ++i)</a:t>
            </a:r>
            <a:endParaRPr lang="zh-CN" altLang="en-US" sz="2000">
              <a:sym typeface="+mn-ea"/>
            </a:endParaRPr>
          </a:p>
          <a:p>
            <a:r>
              <a:rPr lang="zh-CN" altLang="en-US" sz="2000">
                <a:sym typeface="+mn-ea"/>
              </a:rPr>
              <a:t>		for (int j = 0; j != NODE; ++j)</a:t>
            </a:r>
            <a:endParaRPr lang="zh-CN" altLang="en-US" sz="2000">
              <a:sym typeface="+mn-ea"/>
            </a:endParaRPr>
          </a:p>
          <a:p>
            <a:r>
              <a:rPr lang="zh-CN" altLang="en-US" sz="2000">
                <a:sym typeface="+mn-ea"/>
              </a:rPr>
              <a:t>		if (distmap[i][j] &gt; distmap[i][k] + distmap[k][j]){</a:t>
            </a:r>
            <a:endParaRPr lang="zh-CN" altLang="en-US" sz="2000">
              <a:sym typeface="+mn-ea"/>
            </a:endParaRPr>
          </a:p>
          <a:p>
            <a:r>
              <a:rPr lang="zh-CN" altLang="en-US" sz="2000">
                <a:sym typeface="+mn-ea"/>
              </a:rPr>
              <a:t>		distmap[i][j] = distmap[i][k] + distmap[k][j];</a:t>
            </a:r>
            <a:endParaRPr lang="zh-CN" altLang="en-US" sz="2000">
              <a:sym typeface="+mn-ea"/>
            </a:endParaRPr>
          </a:p>
          <a:p>
            <a:r>
              <a:rPr lang="zh-CN" altLang="en-US" sz="2000">
                <a:sym typeface="+mn-ea"/>
              </a:rPr>
              <a:t>		path[i][j] = k;}</a:t>
            </a:r>
            <a:endParaRPr lang="zh-CN" altLang="en-US" sz="2000">
              <a:sym typeface="+mn-ea"/>
            </a:endParaRPr>
          </a:p>
          <a:p>
            <a:r>
              <a:rPr lang="zh-CN" altLang="en-US" sz="2000">
                <a:sym typeface="+mn-ea"/>
              </a:rPr>
              <a:t>}</a:t>
            </a:r>
            <a:endParaRPr lang="zh-CN" altLang="en-US" sz="200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0970" y="332740"/>
            <a:ext cx="9514840" cy="64757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endParaRPr lang="en-US" altLang="zh-CN" sz="2400" dirty="0" smtClean="0"/>
          </a:p>
          <a:p>
            <a:pPr>
              <a:lnSpc>
                <a:spcPct val="150000"/>
              </a:lnSpc>
            </a:pPr>
            <a:endParaRPr lang="en-US" altLang="zh-CN" sz="2400" dirty="0"/>
          </a:p>
        </p:txBody>
      </p:sp>
      <p:sp>
        <p:nvSpPr>
          <p:cNvPr id="4" name="平行四边形 3"/>
          <p:cNvSpPr/>
          <p:nvPr/>
        </p:nvSpPr>
        <p:spPr>
          <a:xfrm>
            <a:off x="638810" y="226695"/>
            <a:ext cx="2529205" cy="10668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Floyed</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（运行截图）</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2" name="图片 1" descr="DO6R4SAJ(58Z~4EL88N0P}J"/>
          <p:cNvPicPr>
            <a:picLocks noChangeAspect="1"/>
          </p:cNvPicPr>
          <p:nvPr/>
        </p:nvPicPr>
        <p:blipFill>
          <a:blip r:embed="rId1"/>
          <a:stretch>
            <a:fillRect/>
          </a:stretch>
        </p:blipFill>
        <p:spPr>
          <a:xfrm>
            <a:off x="1857375" y="1536700"/>
            <a:ext cx="8869680" cy="467106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04</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小组分工合作完成</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2123122" cy="400110"/>
          </a:xfrm>
          <a:prstGeom prst="rect">
            <a:avLst/>
          </a:prstGeom>
          <a:noFill/>
        </p:spPr>
        <p:txBody>
          <a:bodyPr wrap="square" rtlCol="0">
            <a:spAutoFit/>
          </a:bodyPr>
          <a:lstStyle/>
          <a:p>
            <a:r>
              <a:rPr lang="en-US" altLang="zh-CN" sz="2000" b="1" i="1" dirty="0">
                <a:solidFill>
                  <a:srgbClr val="00B0F0"/>
                </a:solidFill>
              </a:rPr>
              <a:t>Project division</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01</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分析问题，寻求解决方案</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901824" cy="400110"/>
          </a:xfrm>
          <a:prstGeom prst="rect">
            <a:avLst/>
          </a:prstGeom>
          <a:noFill/>
        </p:spPr>
        <p:txBody>
          <a:bodyPr wrap="square" rtlCol="0">
            <a:spAutoFit/>
          </a:bodyPr>
          <a:lstStyle/>
          <a:p>
            <a:r>
              <a:rPr lang="en-US" altLang="zh-CN" sz="2000" b="1" i="1" dirty="0">
                <a:solidFill>
                  <a:srgbClr val="00B0F0"/>
                </a:solidFill>
              </a:rPr>
              <a:t>Project analysis</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56746" y="1929172"/>
            <a:ext cx="10237504" cy="972108"/>
            <a:chOff x="1954496" y="2780928"/>
            <a:chExt cx="10237504" cy="972108"/>
          </a:xfrm>
        </p:grpSpPr>
        <p:cxnSp>
          <p:nvCxnSpPr>
            <p:cNvPr id="11" name="直接连接符 10"/>
            <p:cNvCxnSpPr/>
            <p:nvPr/>
          </p:nvCxnSpPr>
          <p:spPr>
            <a:xfrm>
              <a:off x="2063552" y="364502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5554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4998616"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椭圆 16"/>
            <p:cNvSpPr/>
            <p:nvPr/>
          </p:nvSpPr>
          <p:spPr>
            <a:xfrm>
              <a:off x="7430125"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9847029"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195449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乔翱</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矩形: 圆角 19"/>
            <p:cNvSpPr/>
            <p:nvPr/>
          </p:nvSpPr>
          <p:spPr>
            <a:xfrm>
              <a:off x="443981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李华宪</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圆角 20"/>
            <p:cNvSpPr/>
            <p:nvPr/>
          </p:nvSpPr>
          <p:spPr>
            <a:xfrm>
              <a:off x="6816080"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张伟超</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矩形: 圆角 21"/>
            <p:cNvSpPr/>
            <p:nvPr/>
          </p:nvSpPr>
          <p:spPr>
            <a:xfrm>
              <a:off x="9192344"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王响</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3" name="组合 42"/>
          <p:cNvGrpSpPr/>
          <p:nvPr/>
        </p:nvGrpSpPr>
        <p:grpSpPr>
          <a:xfrm>
            <a:off x="471545" y="4546526"/>
            <a:ext cx="2241974" cy="1485818"/>
            <a:chOff x="4886479" y="1649218"/>
            <a:chExt cx="2241974" cy="1485818"/>
          </a:xfrm>
        </p:grpSpPr>
        <p:sp>
          <p:nvSpPr>
            <p:cNvPr id="44" name="矩形 43"/>
            <p:cNvSpPr/>
            <p:nvPr/>
          </p:nvSpPr>
          <p:spPr>
            <a:xfrm>
              <a:off x="5133005" y="2010451"/>
              <a:ext cx="1995448" cy="11245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实现基类中的虚函数，以及邻接矩阵的表示，</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并检测代码正确性。</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44"/>
            <p:cNvSpPr/>
            <p:nvPr/>
          </p:nvSpPr>
          <p:spPr>
            <a:xfrm>
              <a:off x="4886479" y="1649218"/>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6" name="组合 45"/>
          <p:cNvGrpSpPr/>
          <p:nvPr/>
        </p:nvGrpSpPr>
        <p:grpSpPr>
          <a:xfrm>
            <a:off x="3508410" y="4546563"/>
            <a:ext cx="2241974" cy="1218764"/>
            <a:chOff x="5390399" y="1649255"/>
            <a:chExt cx="2241974" cy="1218764"/>
          </a:xfrm>
        </p:grpSpPr>
        <p:sp>
          <p:nvSpPr>
            <p:cNvPr id="47" name="矩形 46"/>
            <p:cNvSpPr/>
            <p:nvPr/>
          </p:nvSpPr>
          <p:spPr>
            <a:xfrm>
              <a:off x="5513662" y="2001879"/>
              <a:ext cx="199544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确定一个图是否具有环路，实现</a:t>
              </a: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BFS</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和</a:t>
              </a: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DFS</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8" name="矩形 47"/>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5940554" y="4684358"/>
            <a:ext cx="2241974" cy="1218764"/>
            <a:chOff x="5390399" y="1649255"/>
            <a:chExt cx="2241974" cy="1218764"/>
          </a:xfrm>
        </p:grpSpPr>
        <p:sp>
          <p:nvSpPr>
            <p:cNvPr id="50" name="矩形 49"/>
            <p:cNvSpPr/>
            <p:nvPr/>
          </p:nvSpPr>
          <p:spPr>
            <a:xfrm>
              <a:off x="5458417" y="2001879"/>
              <a:ext cx="199544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mn-ea"/>
                </a:rPr>
                <a:t>效率检测。需阅读课本第四章内容，严格按照要求正确检测</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矩形 50"/>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2" name="组合 51"/>
          <p:cNvGrpSpPr/>
          <p:nvPr/>
        </p:nvGrpSpPr>
        <p:grpSpPr>
          <a:xfrm>
            <a:off x="8406353" y="4684358"/>
            <a:ext cx="2241974" cy="960319"/>
            <a:chOff x="5390399" y="1649255"/>
            <a:chExt cx="2241974" cy="960319"/>
          </a:xfrm>
        </p:grpSpPr>
        <p:sp>
          <p:nvSpPr>
            <p:cNvPr id="53" name="矩形 52"/>
            <p:cNvSpPr/>
            <p:nvPr/>
          </p:nvSpPr>
          <p:spPr>
            <a:xfrm>
              <a:off x="5513662" y="2001879"/>
              <a:ext cx="1995448" cy="6076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实现应用，设计具体实例，测试代码正确性。</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4" name="矩形 53"/>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3" name="组合 32"/>
          <p:cNvGrpSpPr/>
          <p:nvPr/>
        </p:nvGrpSpPr>
        <p:grpSpPr>
          <a:xfrm>
            <a:off x="1350149" y="407520"/>
            <a:ext cx="5603270" cy="1036149"/>
            <a:chOff x="3320581" y="694122"/>
            <a:chExt cx="5603270" cy="1036149"/>
          </a:xfrm>
        </p:grpSpPr>
        <p:sp>
          <p:nvSpPr>
            <p:cNvPr id="34" name="文本框 33"/>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r>
                <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兄弟齐心，其利断金！</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4</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8" name="图片占位符 7"/>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a:off x="1116791" y="3254103"/>
            <a:ext cx="939751" cy="939751"/>
          </a:xfrm>
        </p:spPr>
      </p:pic>
      <p:pic>
        <p:nvPicPr>
          <p:cNvPr id="9" name="图片占位符 8"/>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a:fillRect/>
          </a:stretch>
        </p:blipFill>
        <p:spPr>
          <a:xfrm>
            <a:off x="3963307" y="3254103"/>
            <a:ext cx="939751" cy="939751"/>
          </a:xfrm>
        </p:spPr>
      </p:pic>
      <p:pic>
        <p:nvPicPr>
          <p:cNvPr id="10" name="图片占位符 9"/>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a:fillRect/>
          </a:stretch>
        </p:blipFill>
        <p:spPr>
          <a:xfrm>
            <a:off x="6681201" y="3254103"/>
            <a:ext cx="939751" cy="939751"/>
          </a:xfrm>
        </p:spPr>
      </p:pic>
      <p:pic>
        <p:nvPicPr>
          <p:cNvPr id="12" name="图片占位符 11"/>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9057465" y="3350623"/>
            <a:ext cx="939751" cy="93975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1000"/>
                            </p:stCondLst>
                            <p:childTnLst>
                              <p:par>
                                <p:cTn id="30" presetID="14" presetClass="entr" presetSubtype="1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randombar(horizontal)">
                                      <p:cBhvr>
                                        <p:cTn id="32" dur="500"/>
                                        <p:tgtEl>
                                          <p:spTgt spid="43"/>
                                        </p:tgtEl>
                                      </p:cBhvr>
                                    </p:animEffect>
                                  </p:childTnLst>
                                </p:cTn>
                              </p:par>
                              <p:par>
                                <p:cTn id="33" presetID="14" presetClass="entr" presetSubtype="1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randombar(horizontal)">
                                      <p:cBhvr>
                                        <p:cTn id="35" dur="500"/>
                                        <p:tgtEl>
                                          <p:spTgt spid="46"/>
                                        </p:tgtEl>
                                      </p:cBhvr>
                                    </p:animEffect>
                                  </p:childTnLst>
                                </p:cTn>
                              </p:par>
                              <p:par>
                                <p:cTn id="36" presetID="14" presetClass="entr" presetSubtype="1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randombar(horizontal)">
                                      <p:cBhvr>
                                        <p:cTn id="38" dur="500"/>
                                        <p:tgtEl>
                                          <p:spTgt spid="49"/>
                                        </p:tgtEl>
                                      </p:cBhvr>
                                    </p:animEffect>
                                  </p:childTnLst>
                                </p:cTn>
                              </p:par>
                              <p:par>
                                <p:cTn id="39" presetID="14" presetClass="entr" presetSubtype="1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randombar(horizontal)">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204" y="1392"/>
            <a:ext cx="12192001" cy="6855215"/>
          </a:xfrm>
          <a:prstGeom prst="rect">
            <a:avLst/>
          </a:prstGeom>
        </p:spPr>
      </p:pic>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667531" y="-315416"/>
            <a:ext cx="4197221"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404864" y="32171"/>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19981" y="2008566"/>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愿你在热爱的道路上笔直前行</a:t>
            </a:r>
            <a:endParaRPr lang="en-US" altLang="zh-CN"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2154244" y="3786304"/>
            <a:ext cx="7883512" cy="769441"/>
          </a:xfrm>
          <a:prstGeom prst="rect">
            <a:avLst/>
          </a:prstGeom>
          <a:noFill/>
        </p:spPr>
        <p:txBody>
          <a:bodyPr wrap="square" rtlCol="0">
            <a:spAutoFit/>
          </a:bodyPr>
          <a:lstStyle/>
          <a:p>
            <a:pPr algn="ctr" fontAlgn="auto">
              <a:spcBef>
                <a:spcPts val="0"/>
              </a:spcBef>
              <a:spcAft>
                <a:spcPts val="0"/>
              </a:spcAft>
            </a:pP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感谢观看</a:t>
            </a:r>
            <a:endPar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884" y="2354456"/>
            <a:ext cx="834231" cy="99929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5940" y="2204864"/>
            <a:ext cx="1080120" cy="108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10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6"/>
                                        </p:tgtEl>
                                        <p:attrNameLst>
                                          <p:attrName>ppt_y</p:attrName>
                                        </p:attrNameLst>
                                      </p:cBhvr>
                                      <p:tavLst>
                                        <p:tav tm="0">
                                          <p:val>
                                            <p:strVal val="#ppt_y"/>
                                          </p:val>
                                        </p:tav>
                                        <p:tav tm="100000">
                                          <p:val>
                                            <p:strVal val="#ppt_y"/>
                                          </p:val>
                                        </p:tav>
                                      </p:tavLst>
                                    </p:anim>
                                    <p:anim calcmode="lin" valueType="num">
                                      <p:cBhvr>
                                        <p:cTn id="43"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6"/>
                                        </p:tgtEl>
                                      </p:cBhvr>
                                    </p:animEffect>
                                  </p:childTnLst>
                                </p:cTn>
                              </p:par>
                            </p:childTnLst>
                          </p:cTn>
                        </p:par>
                        <p:par>
                          <p:cTn id="46" fill="hold">
                            <p:stCondLst>
                              <p:cond delay="1649"/>
                            </p:stCondLst>
                            <p:childTnLst>
                              <p:par>
                                <p:cTn id="47" presetID="47"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9" grpId="0"/>
      <p:bldP spid="19" grpId="1"/>
      <p:bldP spid="18" grpId="0" animBg="1"/>
      <p:bldP spid="18" grpId="1" animBg="1"/>
      <p:bldP spid="20" grpId="0" animBg="1"/>
      <p:bldP spid="22"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2098730" y="1650764"/>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4"/>
            </p:custDataLst>
          </p:nvPr>
        </p:nvSpPr>
        <p:spPr bwMode="auto">
          <a:xfrm rot="2053012">
            <a:off x="6407102" y="345251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5"/>
            </p:custDataLst>
          </p:nvPr>
        </p:nvSpPr>
        <p:spPr bwMode="auto">
          <a:xfrm rot="2053012">
            <a:off x="6056265" y="498603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975081" y="2820213"/>
            <a:ext cx="3811587" cy="2232754"/>
            <a:chOff x="874712" y="3325188"/>
            <a:chExt cx="3811587" cy="2232754"/>
          </a:xfrm>
        </p:grpSpPr>
        <p:sp>
          <p:nvSpPr>
            <p:cNvPr id="35" name="矩形 34"/>
            <p:cNvSpPr/>
            <p:nvPr/>
          </p:nvSpPr>
          <p:spPr>
            <a:xfrm>
              <a:off x="874712" y="3677812"/>
              <a:ext cx="3811587" cy="1880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众所周知，燕山大学地府辽阔，具有东西两个校区，其中，各个建筑物的分布更是十分令人头痛。每次去一个自己不熟悉的教学楼都得绕路走很久，十分浪费时间</a:t>
              </a:r>
              <a:endPar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因此，我们组要做的就是一个燕山大学的地图导航，帮助众多学子解决此类问题</a:t>
              </a:r>
              <a:endPar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3" y="3325188"/>
              <a:ext cx="2241974"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燕山大学</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855" y="1491464"/>
            <a:ext cx="6116426" cy="4587320"/>
          </a:xfrm>
          <a:prstGeom prst="rect">
            <a:avLst/>
          </a:prstGeom>
        </p:spPr>
      </p:pic>
      <p:sp>
        <p:nvSpPr>
          <p:cNvPr id="22" name="矩形 21"/>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H_Other_4"/>
          <p:cNvSpPr>
            <a:spLocks noChangeArrowheads="1"/>
          </p:cNvSpPr>
          <p:nvPr>
            <p:custDataLst>
              <p:tags r:id="rId1"/>
            </p:custDataLst>
          </p:nvPr>
        </p:nvSpPr>
        <p:spPr bwMode="auto">
          <a:xfrm rot="2053012">
            <a:off x="6746827" y="294514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975081" y="2820213"/>
            <a:ext cx="3811587" cy="1716908"/>
            <a:chOff x="874712" y="3325188"/>
            <a:chExt cx="3811587" cy="1716908"/>
          </a:xfrm>
        </p:grpSpPr>
        <p:sp>
          <p:nvSpPr>
            <p:cNvPr id="35" name="矩形 34"/>
            <p:cNvSpPr/>
            <p:nvPr/>
          </p:nvSpPr>
          <p:spPr>
            <a:xfrm>
              <a:off x="874712" y="3677812"/>
              <a:ext cx="3811587" cy="13642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t>用数学语言讲，设</a:t>
              </a:r>
              <a:r>
                <a:rPr lang="en-US" altLang="zh-CN" sz="1400" dirty="0"/>
                <a:t>G</a:t>
              </a:r>
              <a:r>
                <a:rPr lang="zh-CN" altLang="en-US" sz="1400" dirty="0"/>
                <a:t>为图，对图的每一条边</a:t>
              </a:r>
              <a:r>
                <a:rPr lang="en-US" altLang="zh-CN" sz="1400" dirty="0"/>
                <a:t>e</a:t>
              </a:r>
              <a:r>
                <a:rPr lang="zh-CN" altLang="en-US" sz="1400" dirty="0"/>
                <a:t>来说，都对应于一个实数</a:t>
              </a:r>
              <a:r>
                <a:rPr lang="en-US" altLang="zh-CN" sz="1400" dirty="0"/>
                <a:t>W(e)</a:t>
              </a:r>
              <a:r>
                <a:rPr lang="zh-CN" altLang="en-US" sz="1400" dirty="0"/>
                <a:t>（可以通俗的理解为边的“长度”，只是在数学定义中图的权可以为负数），我们把</a:t>
              </a:r>
              <a:r>
                <a:rPr lang="en-US" altLang="zh-CN" sz="1400" dirty="0"/>
                <a:t>W</a:t>
              </a:r>
              <a:r>
                <a:rPr lang="zh-CN" altLang="en-US" sz="1400" dirty="0"/>
                <a:t>（</a:t>
              </a:r>
              <a:r>
                <a:rPr lang="en-US" altLang="zh-CN" sz="1400" dirty="0"/>
                <a:t>e</a:t>
              </a:r>
              <a:r>
                <a:rPr lang="zh-CN" altLang="en-US" sz="1400" dirty="0"/>
                <a:t>）称为</a:t>
              </a:r>
              <a:r>
                <a:rPr lang="en-US" altLang="zh-CN" sz="1400" dirty="0"/>
                <a:t>e</a:t>
              </a:r>
              <a:r>
                <a:rPr lang="zh-CN" altLang="en-US" sz="1400" dirty="0"/>
                <a:t>的“权”。把这样的图</a:t>
              </a:r>
              <a:r>
                <a:rPr lang="en-US" altLang="zh-CN" sz="1400" dirty="0"/>
                <a:t>G</a:t>
              </a:r>
              <a:r>
                <a:rPr lang="zh-CN" altLang="en-US" sz="1400" dirty="0"/>
                <a:t>称为“加权图”。</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40" y="2369079"/>
            <a:ext cx="4762500" cy="2971800"/>
          </a:xfrm>
          <a:prstGeom prst="rect">
            <a:avLst/>
          </a:prstGeom>
        </p:spPr>
      </p:pic>
      <p:sp>
        <p:nvSpPr>
          <p:cNvPr id="13" name="矩形 12"/>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H_Other_4"/>
          <p:cNvSpPr>
            <a:spLocks noChangeArrowheads="1"/>
          </p:cNvSpPr>
          <p:nvPr>
            <p:custDataLst>
              <p:tags r:id="rId1"/>
            </p:custDataLst>
          </p:nvPr>
        </p:nvSpPr>
        <p:spPr bwMode="auto">
          <a:xfrm rot="2053012">
            <a:off x="868632" y="154751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1200150" y="1431290"/>
            <a:ext cx="4222750" cy="3305175"/>
            <a:chOff x="874712" y="3325188"/>
            <a:chExt cx="3336925" cy="2792323"/>
          </a:xfrm>
        </p:grpSpPr>
        <p:sp>
          <p:nvSpPr>
            <p:cNvPr id="35" name="矩形 34"/>
            <p:cNvSpPr/>
            <p:nvPr/>
          </p:nvSpPr>
          <p:spPr>
            <a:xfrm>
              <a:off x="874712" y="4076245"/>
              <a:ext cx="2925007" cy="204126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通过把燕山大学各个地点抽象成一个个点，完后各个地点之间的路线抽象成一条条边，各个地点的距离抽象为边的权值，通过设计的算法找到两点之间的最短路径，从而找到两个地点之间最方便，最短的路线，实现导航功能。</a:t>
              </a:r>
              <a:endPar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2" y="3325188"/>
              <a:ext cx="3336925" cy="82562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实际地图</a:t>
              </a:r>
              <a:r>
                <a:rPr lang="en-US" altLang="zh-CN"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&lt;-------&gt;</a:t>
              </a: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4" name="矩形 13"/>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4" name="图片 3" descr="图"/>
          <p:cNvPicPr>
            <a:picLocks noChangeAspect="1"/>
          </p:cNvPicPr>
          <p:nvPr/>
        </p:nvPicPr>
        <p:blipFill>
          <a:blip r:embed="rId2"/>
          <a:stretch>
            <a:fillRect/>
          </a:stretch>
        </p:blipFill>
        <p:spPr>
          <a:xfrm>
            <a:off x="6701790" y="278765"/>
            <a:ext cx="4586605" cy="64985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408282" y="30993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7" y="2982724"/>
            <a:ext cx="1899045"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02</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实现设计的有权无向图的类</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813352" cy="400110"/>
          </a:xfrm>
          <a:prstGeom prst="rect">
            <a:avLst/>
          </a:prstGeom>
          <a:noFill/>
        </p:spPr>
        <p:txBody>
          <a:bodyPr wrap="square" rtlCol="0">
            <a:spAutoFit/>
          </a:bodyPr>
          <a:lstStyle/>
          <a:p>
            <a:r>
              <a:rPr lang="en-US" altLang="zh-CN" sz="2000" b="1" i="1" dirty="0">
                <a:solidFill>
                  <a:srgbClr val="00B0F0"/>
                </a:solidFill>
              </a:rPr>
              <a:t>major function</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362075" y="2142490"/>
            <a:ext cx="2609215" cy="3912235"/>
            <a:chOff x="1301441" y="2055079"/>
            <a:chExt cx="2194340" cy="3468568"/>
          </a:xfrm>
        </p:grpSpPr>
        <p:grpSp>
          <p:nvGrpSpPr>
            <p:cNvPr id="4" name="Group 1"/>
            <p:cNvGrpSpPr/>
            <p:nvPr/>
          </p:nvGrpSpPr>
          <p:grpSpPr>
            <a:xfrm>
              <a:off x="1301441" y="2055079"/>
              <a:ext cx="2194340" cy="3468568"/>
              <a:chOff x="1401982" y="1976656"/>
              <a:chExt cx="2194340" cy="3468568"/>
            </a:xfrm>
          </p:grpSpPr>
          <p:sp>
            <p:nvSpPr>
              <p:cNvPr id="26" name="Rectangle: Rounded Corners 60"/>
              <p:cNvSpPr/>
              <p:nvPr/>
            </p:nvSpPr>
            <p:spPr>
              <a:xfrm>
                <a:off x="1401982" y="1976656"/>
                <a:ext cx="2194340" cy="3468568"/>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7" name="Rectangle: Rounded Corners 63"/>
              <p:cNvSpPr/>
              <p:nvPr/>
            </p:nvSpPr>
            <p:spPr>
              <a:xfrm>
                <a:off x="1743289" y="4811093"/>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Freeform: Shape 145"/>
              <p:cNvSpPr/>
              <p:nvPr/>
            </p:nvSpPr>
            <p:spPr bwMode="auto">
              <a:xfrm>
                <a:off x="2235420" y="2564673"/>
                <a:ext cx="527464" cy="527464"/>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6" name="矩形 35"/>
            <p:cNvSpPr/>
            <p:nvPr/>
          </p:nvSpPr>
          <p:spPr>
            <a:xfrm>
              <a:off x="1342027" y="2184003"/>
              <a:ext cx="2093408" cy="145532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采用邻接矩阵，优点是可快速判断两点之间是否存在边</a:t>
              </a:r>
              <a:r>
                <a:rPr lang="en-US" altLang="zh-CN" sz="1400" dirty="0">
                  <a:sym typeface="+mn-ea"/>
                </a:rPr>
                <a:t>,</a:t>
              </a:r>
              <a:r>
                <a:rPr lang="zh-CN" altLang="en-US" sz="1400" dirty="0">
                  <a:sym typeface="+mn-ea"/>
                </a:rPr>
                <a:t>可快速添加、删除边，函数时间复杂度皆为</a:t>
              </a:r>
              <a:r>
                <a:rPr lang="en-US" altLang="zh-CN" sz="1400" dirty="0">
                  <a:sym typeface="+mn-ea"/>
                </a:rPr>
                <a:t>Θ(1)</a:t>
              </a:r>
              <a:r>
                <a:rPr lang="zh-CN" altLang="en-US" sz="1400" dirty="0">
                  <a:sym typeface="+mn-ea"/>
                </a:rPr>
                <a:t>，缺点是若顶点间边较少，即图比较稀疏，则浪费空间较大。</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7" name="矩形 36"/>
            <p:cNvSpPr/>
            <p:nvPr/>
          </p:nvSpPr>
          <p:spPr>
            <a:xfrm>
              <a:off x="1642757" y="4939307"/>
              <a:ext cx="1511086" cy="34229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幼圆" panose="02010509060101010101" pitchFamily="49" charset="-122"/>
                  <a:ea typeface="幼圆" panose="02010509060101010101" pitchFamily="49" charset="-122"/>
                  <a:sym typeface="+mn-ea"/>
                </a:rPr>
                <a:t>矩阵描述</a:t>
              </a:r>
              <a:endParaRPr lang="zh-CN" altLang="en-US" sz="1600" b="1" dirty="0">
                <a:solidFill>
                  <a:schemeClr val="bg1"/>
                </a:solidFill>
                <a:latin typeface="幼圆" panose="02010509060101010101" pitchFamily="49" charset="-122"/>
                <a:ea typeface="幼圆" panose="02010509060101010101" pitchFamily="49" charset="-122"/>
                <a:cs typeface="+mn-ea"/>
                <a:sym typeface="+mn-ea"/>
              </a:endParaRPr>
            </a:p>
          </p:txBody>
        </p:sp>
      </p:grpSp>
      <p:grpSp>
        <p:nvGrpSpPr>
          <p:cNvPr id="54" name="组合 53"/>
          <p:cNvGrpSpPr/>
          <p:nvPr/>
        </p:nvGrpSpPr>
        <p:grpSpPr>
          <a:xfrm>
            <a:off x="8249285" y="2055495"/>
            <a:ext cx="2783840" cy="3990340"/>
            <a:chOff x="3947303" y="1911330"/>
            <a:chExt cx="2155539" cy="3612317"/>
          </a:xfrm>
        </p:grpSpPr>
        <p:grpSp>
          <p:nvGrpSpPr>
            <p:cNvPr id="6" name="Group 2"/>
            <p:cNvGrpSpPr/>
            <p:nvPr/>
          </p:nvGrpSpPr>
          <p:grpSpPr>
            <a:xfrm>
              <a:off x="3947303" y="1911330"/>
              <a:ext cx="2155498" cy="3612317"/>
              <a:chOff x="4039442" y="1832907"/>
              <a:chExt cx="2155498" cy="3612317"/>
            </a:xfrm>
          </p:grpSpPr>
          <p:sp>
            <p:nvSpPr>
              <p:cNvPr id="14" name="Rectangle: Rounded Corners 104"/>
              <p:cNvSpPr/>
              <p:nvPr/>
            </p:nvSpPr>
            <p:spPr>
              <a:xfrm>
                <a:off x="4039442" y="1832907"/>
                <a:ext cx="2155498" cy="3612317"/>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Rectangle: Rounded Corners 107"/>
              <p:cNvSpPr/>
              <p:nvPr/>
            </p:nvSpPr>
            <p:spPr>
              <a:xfrm>
                <a:off x="4266784" y="4838755"/>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Shape 160"/>
              <p:cNvSpPr/>
              <p:nvPr/>
            </p:nvSpPr>
            <p:spPr bwMode="auto">
              <a:xfrm>
                <a:off x="4686929" y="2554642"/>
                <a:ext cx="537495" cy="53749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8" name="矩形 37"/>
            <p:cNvSpPr/>
            <p:nvPr/>
          </p:nvSpPr>
          <p:spPr>
            <a:xfrm>
              <a:off x="4222062" y="4934869"/>
              <a:ext cx="1511086" cy="34950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幼圆" panose="02010509060101010101" pitchFamily="49" charset="-122"/>
                  <a:ea typeface="幼圆" panose="02010509060101010101" pitchFamily="49" charset="-122"/>
                  <a:sym typeface="+mn-ea"/>
                </a:rPr>
                <a:t>链表描述</a:t>
              </a:r>
              <a:endParaRPr lang="zh-CN" altLang="en-US" sz="1600" b="1" dirty="0">
                <a:solidFill>
                  <a:schemeClr val="bg1"/>
                </a:solidFill>
                <a:latin typeface="幼圆" panose="02010509060101010101" pitchFamily="49" charset="-122"/>
                <a:ea typeface="幼圆" panose="02010509060101010101" pitchFamily="49" charset="-122"/>
                <a:cs typeface="+mn-ea"/>
                <a:sym typeface="+mn-ea"/>
              </a:endParaRPr>
            </a:p>
          </p:txBody>
        </p:sp>
        <p:sp>
          <p:nvSpPr>
            <p:cNvPr id="41" name="矩形 40"/>
            <p:cNvSpPr/>
            <p:nvPr/>
          </p:nvSpPr>
          <p:spPr>
            <a:xfrm>
              <a:off x="4086980" y="2475849"/>
              <a:ext cx="2015862" cy="125200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邻接表的优点是只存储实际存在的边。其缺点是关注顶点的度时，就可能需要遍历一个链表 。确定邻接与顶点</a:t>
              </a:r>
              <a:r>
                <a:rPr lang="en-US" altLang="zh-CN" sz="1400" dirty="0">
                  <a:sym typeface="+mn-ea"/>
                </a:rPr>
                <a:t>i</a:t>
              </a:r>
              <a:r>
                <a:rPr lang="zh-CN" altLang="en-US" sz="1400" dirty="0">
                  <a:sym typeface="+mn-ea"/>
                </a:rPr>
                <a:t>的顶点需用时</a:t>
              </a:r>
              <a:r>
                <a:rPr lang="en-US" altLang="zh-CN" sz="1400" dirty="0">
                  <a:sym typeface="+mn-ea"/>
                </a:rPr>
                <a:t>Θ(</a:t>
              </a:r>
              <a:r>
                <a:rPr lang="zh-CN" altLang="en-US" sz="1400" dirty="0">
                  <a:sym typeface="+mn-ea"/>
                </a:rPr>
                <a:t>邻接与顶点</a:t>
              </a:r>
              <a:r>
                <a:rPr lang="en-US" altLang="zh-CN" sz="1400" dirty="0">
                  <a:sym typeface="+mn-ea"/>
                </a:rPr>
                <a:t>i</a:t>
              </a:r>
              <a:r>
                <a:rPr lang="zh-CN" altLang="en-US" sz="1400" dirty="0">
                  <a:sym typeface="+mn-ea"/>
                </a:rPr>
                <a:t>的顶点数</a:t>
              </a:r>
              <a:r>
                <a:rPr lang="en-US" altLang="zh-CN" sz="1400" dirty="0">
                  <a:sym typeface="+mn-ea"/>
                </a:rPr>
                <a:t>)</a:t>
              </a:r>
              <a:r>
                <a:rPr lang="zh-CN" altLang="en-US" sz="1400" dirty="0">
                  <a:sym typeface="+mn-ea"/>
                </a:rPr>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5" name="组合 54"/>
          <p:cNvGrpSpPr/>
          <p:nvPr/>
        </p:nvGrpSpPr>
        <p:grpSpPr>
          <a:xfrm>
            <a:off x="4714240" y="2110105"/>
            <a:ext cx="2783205" cy="3947027"/>
            <a:chOff x="6231293" y="2055079"/>
            <a:chExt cx="2783205" cy="3743923"/>
          </a:xfrm>
        </p:grpSpPr>
        <p:grpSp>
          <p:nvGrpSpPr>
            <p:cNvPr id="5" name="Group 8"/>
            <p:cNvGrpSpPr/>
            <p:nvPr/>
          </p:nvGrpSpPr>
          <p:grpSpPr>
            <a:xfrm>
              <a:off x="6231293" y="2055079"/>
              <a:ext cx="2783205" cy="3700780"/>
              <a:chOff x="6327633" y="1976656"/>
              <a:chExt cx="2783205" cy="3700780"/>
            </a:xfrm>
          </p:grpSpPr>
          <p:sp>
            <p:nvSpPr>
              <p:cNvPr id="20" name="Rectangle: Rounded Corners 116"/>
              <p:cNvSpPr/>
              <p:nvPr/>
            </p:nvSpPr>
            <p:spPr>
              <a:xfrm>
                <a:off x="6327633" y="1976656"/>
                <a:ext cx="2783205" cy="3700780"/>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Rectangle: Rounded Corners 119"/>
              <p:cNvSpPr/>
              <p:nvPr/>
            </p:nvSpPr>
            <p:spPr>
              <a:xfrm>
                <a:off x="6894998" y="5074285"/>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Freeform: Shape 159"/>
              <p:cNvSpPr/>
              <p:nvPr/>
            </p:nvSpPr>
            <p:spPr bwMode="auto">
              <a:xfrm>
                <a:off x="7156027" y="2554584"/>
                <a:ext cx="537553" cy="537553"/>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9" name="矩形 38"/>
            <p:cNvSpPr/>
            <p:nvPr/>
          </p:nvSpPr>
          <p:spPr>
            <a:xfrm>
              <a:off x="6798345" y="5152708"/>
              <a:ext cx="1511086" cy="6462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b="1" dirty="0">
                  <a:solidFill>
                    <a:schemeClr val="bg1"/>
                  </a:solidFill>
                  <a:latin typeface="幼圆" panose="02010509060101010101" pitchFamily="49" charset="-122"/>
                  <a:ea typeface="幼圆" panose="02010509060101010101" pitchFamily="49" charset="-122"/>
                  <a:sym typeface="+mn-ea"/>
                </a:rPr>
                <a:t>数组描述</a:t>
              </a:r>
              <a:endParaRPr lang="en-US" altLang="zh-CN" sz="1600" b="1" dirty="0">
                <a:solidFill>
                  <a:schemeClr val="bg1"/>
                </a:solidFill>
                <a:latin typeface="幼圆" panose="02010509060101010101" pitchFamily="49" charset="-122"/>
                <a:ea typeface="幼圆" panose="02010509060101010101" pitchFamily="49" charset="-122"/>
              </a:endParaRPr>
            </a:p>
            <a:p>
              <a:pPr algn="ctr" fontAlgn="auto">
                <a:lnSpc>
                  <a:spcPct val="120000"/>
                </a:lnSpc>
                <a:spcBef>
                  <a:spcPts val="0"/>
                </a:spcBef>
                <a:spcAft>
                  <a:spcPts val="0"/>
                </a:spcAft>
              </a:pPr>
              <a:endParaRPr lang="en-US" altLang="zh-CN" sz="1600" b="1" dirty="0">
                <a:solidFill>
                  <a:schemeClr val="bg1"/>
                </a:solidFill>
                <a:latin typeface="幼圆" panose="02010509060101010101" pitchFamily="49" charset="-122"/>
                <a:ea typeface="幼圆" panose="02010509060101010101" pitchFamily="49" charset="-122"/>
                <a:cs typeface="+mn-ea"/>
                <a:sym typeface="思源黑体 CN Medium" panose="020B0600000000000000" pitchFamily="34" charset="-122"/>
              </a:endParaRPr>
            </a:p>
          </p:txBody>
        </p:sp>
        <p:sp>
          <p:nvSpPr>
            <p:cNvPr id="42" name="矩形 41"/>
            <p:cNvSpPr/>
            <p:nvPr/>
          </p:nvSpPr>
          <p:spPr>
            <a:xfrm>
              <a:off x="6597255" y="2200824"/>
              <a:ext cx="1914235" cy="278273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邻接数组比邻接链表更节省空间，不需要</a:t>
              </a:r>
              <a:r>
                <a:rPr lang="en-US" altLang="zh-CN" sz="1400" dirty="0">
                  <a:sym typeface="+mn-ea"/>
                </a:rPr>
                <a:t>next</a:t>
              </a:r>
              <a:r>
                <a:rPr lang="zh-CN" altLang="en-US" sz="1400" dirty="0">
                  <a:sym typeface="+mn-ea"/>
                </a:rPr>
                <a:t>指针域。</a:t>
              </a:r>
              <a:endParaRPr lang="en-US" altLang="zh-CN" sz="1400" dirty="0"/>
            </a:p>
            <a:p>
              <a:pPr algn="ctr">
                <a:lnSpc>
                  <a:spcPct val="120000"/>
                </a:lnSpc>
              </a:pPr>
              <a:r>
                <a:rPr lang="zh-CN" altLang="en-US" sz="1400" dirty="0">
                  <a:sym typeface="+mn-ea"/>
                </a:rPr>
                <a:t>邻接数组，说白了，即不规则数组。不规则是因为不需要像邻接矩阵一样为不存在的边开辟空间，某个点的邻接表只需要存储其（连接）指向的顶点集</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1" name="组合 60"/>
          <p:cNvGrpSpPr/>
          <p:nvPr/>
        </p:nvGrpSpPr>
        <p:grpSpPr>
          <a:xfrm>
            <a:off x="1350149" y="407520"/>
            <a:ext cx="5603270" cy="1339796"/>
            <a:chOff x="3320581" y="694122"/>
            <a:chExt cx="5603270" cy="1339796"/>
          </a:xfrm>
        </p:grpSpPr>
        <p:sp>
          <p:nvSpPr>
            <p:cNvPr id="62" name="文本框 61"/>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397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65" name="Shape 644"/>
          <p:cNvSpPr/>
          <p:nvPr/>
        </p:nvSpPr>
        <p:spPr>
          <a:xfrm rot="8100000" flipH="1">
            <a:off x="551180" y="548005"/>
            <a:ext cx="537210" cy="53721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8" name="矩形 27"/>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61180" y="1836048"/>
            <a:ext cx="10247463" cy="1849043"/>
            <a:chOff x="1117975" y="1735083"/>
            <a:chExt cx="10247463" cy="1849043"/>
          </a:xfrm>
        </p:grpSpPr>
        <p:cxnSp>
          <p:nvCxnSpPr>
            <p:cNvPr id="11" name="直接连接符 10"/>
            <p:cNvCxnSpPr/>
            <p:nvPr/>
          </p:nvCxnSpPr>
          <p:spPr>
            <a:xfrm>
              <a:off x="1236782" y="347611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17975"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5819036"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11149414"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4627620" y="1735083"/>
              <a:ext cx="2599055" cy="14547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数据成员（</a:t>
              </a:r>
              <a:r>
                <a:rPr lang="en-US" altLang="zh-CN"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private</a:t>
              </a:r>
              <a:r>
                <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3" name="组合 42"/>
          <p:cNvGrpSpPr/>
          <p:nvPr/>
        </p:nvGrpSpPr>
        <p:grpSpPr>
          <a:xfrm>
            <a:off x="379095" y="3978275"/>
            <a:ext cx="3258820" cy="1552662"/>
            <a:chOff x="5389764" y="1537495"/>
            <a:chExt cx="2241974" cy="1553037"/>
          </a:xfrm>
        </p:grpSpPr>
        <p:sp>
          <p:nvSpPr>
            <p:cNvPr id="44" name="矩形 43"/>
            <p:cNvSpPr/>
            <p:nvPr/>
          </p:nvSpPr>
          <p:spPr>
            <a:xfrm>
              <a:off x="5513662" y="2001879"/>
              <a:ext cx="1995448" cy="108865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                    //number of vertices</a:t>
              </a:r>
              <a:endPar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44"/>
            <p:cNvSpPr/>
            <p:nvPr/>
          </p:nvSpPr>
          <p:spPr>
            <a:xfrm>
              <a:off x="5389764" y="1537495"/>
              <a:ext cx="2241974" cy="5341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点的个数</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6" name="组合 45"/>
          <p:cNvGrpSpPr/>
          <p:nvPr/>
        </p:nvGrpSpPr>
        <p:grpSpPr>
          <a:xfrm>
            <a:off x="8938260" y="4091305"/>
            <a:ext cx="3376295" cy="1182489"/>
            <a:chOff x="5390399" y="1649255"/>
            <a:chExt cx="2241974" cy="1182758"/>
          </a:xfrm>
        </p:grpSpPr>
        <p:sp>
          <p:nvSpPr>
            <p:cNvPr id="47" name="矩形 46"/>
            <p:cNvSpPr/>
            <p:nvPr/>
          </p:nvSpPr>
          <p:spPr>
            <a:xfrm>
              <a:off x="5513662" y="2001879"/>
              <a:ext cx="1995448" cy="830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e;                      // number of edges</a:t>
              </a:r>
              <a:endPar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8" name="矩形 47"/>
            <p:cNvSpPr/>
            <p:nvPr/>
          </p:nvSpPr>
          <p:spPr>
            <a:xfrm>
              <a:off x="5390399" y="1649255"/>
              <a:ext cx="2241974" cy="53415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边的个数</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4231640" y="3978275"/>
            <a:ext cx="3664585" cy="1355725"/>
            <a:chOff x="5389889" y="1475872"/>
            <a:chExt cx="2260342" cy="1355947"/>
          </a:xfrm>
        </p:grpSpPr>
        <p:sp>
          <p:nvSpPr>
            <p:cNvPr id="50" name="矩形 49"/>
            <p:cNvSpPr/>
            <p:nvPr/>
          </p:nvSpPr>
          <p:spPr>
            <a:xfrm>
              <a:off x="5389889" y="2001738"/>
              <a:ext cx="2119518" cy="83008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vector&lt;node&gt; *a;               //adjacency </a:t>
              </a:r>
              <a:r>
                <a:rPr lang="en-US" altLang="zh-CN"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array</a:t>
              </a:r>
              <a:endParaRPr lang="en-US" altLang="zh-CN"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矩形 50"/>
            <p:cNvSpPr/>
            <p:nvPr/>
          </p:nvSpPr>
          <p:spPr>
            <a:xfrm>
              <a:off x="5408257" y="1475872"/>
              <a:ext cx="2241974" cy="5341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领接数组</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3" name="矩形 22"/>
          <p:cNvSpPr>
            <a:spLocks noChangeArrowheads="1"/>
          </p:cNvSpPr>
          <p:nvPr/>
        </p:nvSpPr>
        <p:spPr bwMode="auto">
          <a:xfrm>
            <a:off x="665167"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randombar(horizontal)">
                                      <p:cBhvr>
                                        <p:cTn id="11" dur="500"/>
                                        <p:tgtEl>
                                          <p:spTgt spid="43"/>
                                        </p:tgtEl>
                                      </p:cBhvr>
                                    </p:animEffect>
                                  </p:childTnLst>
                                </p:cTn>
                              </p:par>
                              <p:par>
                                <p:cTn id="12" presetID="14" presetClass="entr" presetSubtype="1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randombar(horizontal)">
                                      <p:cBhvr>
                                        <p:cTn id="14" dur="500"/>
                                        <p:tgtEl>
                                          <p:spTgt spid="46"/>
                                        </p:tgtEl>
                                      </p:cBhvr>
                                    </p:animEffect>
                                  </p:childTnLst>
                                </p:cTn>
                              </p:par>
                              <p:par>
                                <p:cTn id="15" presetID="14" presetClass="entr" presetSubtype="1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randombar(horizontal)">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704192549"/>
  <p:tag name="MH_LIBRARY" val="GRAPHIC"/>
  <p:tag name="MH_TYPE" val="Other"/>
  <p:tag name="MH_ORDER" val="1"/>
</p:tagLst>
</file>

<file path=ppt/tags/tag10.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1.xml><?xml version="1.0" encoding="utf-8"?>
<p:tagLst xmlns:p="http://schemas.openxmlformats.org/presentationml/2006/main">
  <p:tag name="MH" val="20170704192549"/>
  <p:tag name="MH_LIBRARY" val="GRAPHIC"/>
  <p:tag name="MH_TYPE" val="Other"/>
  <p:tag name="MH_ORDER" val="1"/>
</p:tagLst>
</file>

<file path=ppt/tags/tag12.xml><?xml version="1.0" encoding="utf-8"?>
<p:tagLst xmlns:p="http://schemas.openxmlformats.org/presentationml/2006/main">
  <p:tag name="MH" val="20170704192549"/>
  <p:tag name="MH_LIBRARY" val="GRAPHIC"/>
  <p:tag name="MH_TYPE" val="Other"/>
  <p:tag name="MH_ORDER" val="2"/>
</p:tagLst>
</file>

<file path=ppt/tags/tag13.xml><?xml version="1.0" encoding="utf-8"?>
<p:tagLst xmlns:p="http://schemas.openxmlformats.org/presentationml/2006/main">
  <p:tag name="MH" val="20170704192549"/>
  <p:tag name="MH_LIBRARY" val="GRAPHIC"/>
  <p:tag name="MH_TYPE" val="Other"/>
  <p:tag name="MH_ORDER" val="3"/>
</p:tagLst>
</file>

<file path=ppt/tags/tag14.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5.xml><?xml version="1.0" encoding="utf-8"?>
<p:tagLst xmlns:p="http://schemas.openxmlformats.org/presentationml/2006/main">
  <p:tag name="MH" val="20170704192549"/>
  <p:tag name="MH_LIBRARY" val="GRAPHIC"/>
  <p:tag name="MH_TYPE" val="Other"/>
  <p:tag name="MH_ORDER" val="4"/>
</p:tagLst>
</file>

<file path=ppt/tags/tag16.xml><?xml version="1.0" encoding="utf-8"?>
<p:tagLst xmlns:p="http://schemas.openxmlformats.org/presentationml/2006/main">
  <p:tag name="MH" val="20170704192549"/>
  <p:tag name="MH_LIBRARY" val="GRAPHIC"/>
  <p:tag name="MH_TYPE" val="Other"/>
  <p:tag name="MH_ORDER" val="4"/>
</p:tagLst>
</file>

<file path=ppt/tags/tag17.xml><?xml version="1.0" encoding="utf-8"?>
<p:tagLst xmlns:p="http://schemas.openxmlformats.org/presentationml/2006/main">
  <p:tag name="MH" val="20170704192549"/>
  <p:tag name="MH_LIBRARY" val="GRAPHIC"/>
  <p:tag name="MH_TYPE" val="Other"/>
  <p:tag name="MH_ORDER" val="4"/>
</p:tagLst>
</file>

<file path=ppt/tags/tag18.xml><?xml version="1.0" encoding="utf-8"?>
<p:tagLst xmlns:p="http://schemas.openxmlformats.org/presentationml/2006/main">
  <p:tag name="MH" val="20170704192549"/>
  <p:tag name="MH_LIBRARY" val="GRAPHIC"/>
  <p:tag name="MH_TYPE" val="Other"/>
  <p:tag name="MH_ORDER" val="4"/>
</p:tagLst>
</file>

<file path=ppt/tags/tag19.xml><?xml version="1.0" encoding="utf-8"?>
<p:tagLst xmlns:p="http://schemas.openxmlformats.org/presentationml/2006/main">
  <p:tag name="MH" val="20170704192549"/>
  <p:tag name="MH_LIBRARY" val="GRAPHIC"/>
  <p:tag name="MH_TYPE" val="Other"/>
  <p:tag name="MH_ORDER" val="4"/>
</p:tagLst>
</file>

<file path=ppt/tags/tag2.xml><?xml version="1.0" encoding="utf-8"?>
<p:tagLst xmlns:p="http://schemas.openxmlformats.org/presentationml/2006/main">
  <p:tag name="MH" val="20170704192549"/>
  <p:tag name="MH_LIBRARY" val="GRAPHIC"/>
  <p:tag name="MH_TYPE" val="Other"/>
  <p:tag name="MH_ORDER" val="2"/>
</p:tagLst>
</file>

<file path=ppt/tags/tag20.xml><?xml version="1.0" encoding="utf-8"?>
<p:tagLst xmlns:p="http://schemas.openxmlformats.org/presentationml/2006/main">
  <p:tag name="ISPRING_RESOURCE_PATHS_HASH_PRESENTER" val="ae9610a7ee3cc428f6d1935611d94caddfb1023"/>
  <p:tag name="ISPRING_ULTRA_SCORM_COURSE_ID" val="C7E77F30-E408-4DD6-AF2E-CF82B0AFD7A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商业计划书1"/>
  <p:tag name="ISPRING_SCORM_ENDPOINT" val="&lt;endpoint&gt;&lt;enable&gt;0&lt;/enable&gt;&lt;lrs&gt;http://&lt;/lrs&gt;&lt;auth&gt;0&lt;/auth&gt;&lt;login&gt;&lt;/login&gt;&lt;password&gt;&lt;/password&gt;&lt;key&gt;&lt;/key&gt;&lt;name&gt;&lt;/name&gt;&lt;email&gt;&lt;/email&gt;&lt;/endpoint&gt;&#10;"/>
</p:tagLst>
</file>

<file path=ppt/tags/tag3.xml><?xml version="1.0" encoding="utf-8"?>
<p:tagLst xmlns:p="http://schemas.openxmlformats.org/presentationml/2006/main">
  <p:tag name="MH" val="20170704192549"/>
  <p:tag name="MH_LIBRARY" val="GRAPHIC"/>
  <p:tag name="MH_TYPE" val="Other"/>
  <p:tag name="MH_ORDER" val="3"/>
</p:tagLst>
</file>

<file path=ppt/tags/tag4.xml><?xml version="1.0" encoding="utf-8"?>
<p:tagLst xmlns:p="http://schemas.openxmlformats.org/presentationml/2006/main">
  <p:tag name="MH" val="20170704192549"/>
  <p:tag name="MH_LIBRARY" val="GRAPHIC"/>
  <p:tag name="MH_TYPE" val="Other"/>
  <p:tag name="MH_ORDER" val="4"/>
</p:tagLst>
</file>

<file path=ppt/tags/tag5.xml><?xml version="1.0" encoding="utf-8"?>
<p:tagLst xmlns:p="http://schemas.openxmlformats.org/presentationml/2006/main">
  <p:tag name="MH" val="20170704192549"/>
  <p:tag name="MH_LIBRARY" val="GRAPHIC"/>
  <p:tag name="MH_TYPE" val="Other"/>
  <p:tag name="MH_ORDER" val="5"/>
</p:tagLst>
</file>

<file path=ppt/tags/tag6.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7.xml><?xml version="1.0" encoding="utf-8"?>
<p:tagLst xmlns:p="http://schemas.openxmlformats.org/presentationml/2006/main">
  <p:tag name="MH" val="20170704192549"/>
  <p:tag name="MH_LIBRARY" val="GRAPHIC"/>
  <p:tag name="MH_TYPE" val="Other"/>
  <p:tag name="MH_ORDER" val="4"/>
</p:tagLst>
</file>

<file path=ppt/tags/tag8.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9.xml><?xml version="1.0" encoding="utf-8"?>
<p:tagLst xmlns:p="http://schemas.openxmlformats.org/presentationml/2006/main">
  <p:tag name="MH" val="20170704192549"/>
  <p:tag name="MH_LIBRARY" val="GRAPHIC"/>
  <p:tag name="MH_TYPE" val="Other"/>
  <p:tag name="MH_ORDER" val="4"/>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kfyh3by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7587</Words>
  <Application>WPS 演示</Application>
  <PresentationFormat>宽屏</PresentationFormat>
  <Paragraphs>511</Paragraphs>
  <Slides>31</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Arial</vt:lpstr>
      <vt:lpstr>宋体</vt:lpstr>
      <vt:lpstr>Wingdings</vt:lpstr>
      <vt:lpstr>Calibri</vt:lpstr>
      <vt:lpstr>思源黑体 CN Normal</vt:lpstr>
      <vt:lpstr>黑体</vt:lpstr>
      <vt:lpstr>思源黑体 CN Medium</vt:lpstr>
      <vt:lpstr>微软雅黑</vt:lpstr>
      <vt:lpstr>等线</vt:lpstr>
      <vt:lpstr>幼圆</vt:lpstr>
      <vt:lpstr>Arial Unicode MS</vt:lpstr>
      <vt:lpstr>包图主题2</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商业计划书1</dc:title>
  <dc:creator>王响</dc:creator>
  <cp:lastModifiedBy>逆光，奔跑</cp:lastModifiedBy>
  <cp:revision>544</cp:revision>
  <dcterms:created xsi:type="dcterms:W3CDTF">2015-04-24T01:01:00Z</dcterms:created>
  <dcterms:modified xsi:type="dcterms:W3CDTF">2020-01-03T05:55:50Z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