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8" r:id="rId4"/>
    <p:sldId id="256" r:id="rId5"/>
    <p:sldId id="257" r:id="rId6"/>
    <p:sldId id="260" r:id="rId7"/>
    <p:sldId id="258" r:id="rId8"/>
    <p:sldId id="266" r:id="rId9"/>
    <p:sldId id="259" r:id="rId10"/>
    <p:sldId id="262" r:id="rId11"/>
    <p:sldId id="263" r:id="rId12"/>
    <p:sldId id="264" r:id="rId14"/>
    <p:sldId id="267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90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1126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r>
              <a:rPr lang="zh-CN" altLang="en-US"/>
              <a:t>深入了解和融入企业文化，技能提升的需求，促进团队内部沟通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93520" y="2420620"/>
            <a:ext cx="6610350" cy="17532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核心领域</a:t>
            </a:r>
            <a:endParaRPr lang="zh-CN" altLang="en-US" sz="72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从不同角度评估测试过程的状态</a:t>
            </a:r>
            <a:endParaRPr lang="zh-CN" altLang="en-US" sz="36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9" name="副标题 3074"/>
          <p:cNvSpPr>
            <a:spLocks noGrp="1"/>
          </p:cNvSpPr>
          <p:nvPr>
            <p:ph type="subTitle" idx="1"/>
          </p:nvPr>
        </p:nvSpPr>
        <p:spPr>
          <a:xfrm>
            <a:off x="1331278" y="2780348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en-US" sz="32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良好的人际沟通技巧也是一个成功的测试工程师的必备</a:t>
            </a: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79705" y="2492375"/>
          <a:ext cx="8858250" cy="260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  <a:gridCol w="1771650"/>
              </a:tblGrid>
              <a:tr h="53784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不同成熟度的需求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7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核心领域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30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测试技能和培训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测试管理者和测试人员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（正式的）方法技术，功能支持，管理通用组织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正式的内部质量保证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411730" y="2420620"/>
            <a:ext cx="47739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承诺和动力</a:t>
            </a:r>
            <a:endParaRPr lang="zh-CN" altLang="en-US" sz="72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副标题 3074"/>
          <p:cNvSpPr>
            <a:spLocks noGrp="1"/>
          </p:cNvSpPr>
          <p:nvPr>
            <p:ph type="subTitle" idx="1"/>
          </p:nvPr>
        </p:nvSpPr>
        <p:spPr>
          <a:xfrm>
            <a:off x="1619250" y="2060575"/>
            <a:ext cx="6259830" cy="114109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28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理解当前任务的重要性，并激励其他员工，为其提供培训和资源</a:t>
            </a:r>
            <a:endParaRPr lang="zh-CN" altLang="zh-CN" sz="28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zh-CN" sz="28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22" name="副标题 3074"/>
          <p:cNvSpPr>
            <a:spLocks noGrp="1"/>
          </p:cNvSpPr>
          <p:nvPr/>
        </p:nvSpPr>
        <p:spPr>
          <a:xfrm>
            <a:off x="4572000" y="5949315"/>
            <a:ext cx="4257040" cy="577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spcBef>
                <a:spcPct val="20000"/>
              </a:spcBef>
              <a:buClrTx/>
              <a:buFontTx/>
            </a:pP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设计并执行测试用例</a:t>
            </a:r>
            <a:endParaRPr lang="zh-CN" altLang="zh-CN" sz="32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20000"/>
              </a:spcBef>
              <a:buClrTx/>
              <a:buFontTx/>
            </a:pPr>
            <a:endParaRPr lang="zh-CN" altLang="zh-CN" sz="3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23" name="副标题 3074"/>
          <p:cNvSpPr>
            <a:spLocks noGrp="1"/>
          </p:cNvSpPr>
          <p:nvPr/>
        </p:nvSpPr>
        <p:spPr>
          <a:xfrm>
            <a:off x="683895" y="5805170"/>
            <a:ext cx="2743835" cy="648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spcBef>
                <a:spcPct val="20000"/>
              </a:spcBef>
              <a:buClrTx/>
              <a:buFontTx/>
            </a:pP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提供支持服务</a:t>
            </a:r>
            <a:endParaRPr lang="zh-CN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经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4255" y="0"/>
            <a:ext cx="1933575" cy="1905000"/>
          </a:xfrm>
          <a:prstGeom prst="rect">
            <a:avLst/>
          </a:prstGeom>
        </p:spPr>
      </p:pic>
      <p:pic>
        <p:nvPicPr>
          <p:cNvPr id="3" name="图片 2" descr="戴眼镜男生理科男理工男程序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3900170"/>
            <a:ext cx="1905000" cy="1905000"/>
          </a:xfrm>
          <a:prstGeom prst="rect">
            <a:avLst/>
          </a:prstGeom>
        </p:spPr>
      </p:pic>
      <p:pic>
        <p:nvPicPr>
          <p:cNvPr id="4" name="图片 3" descr="机械工程师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0" y="4081780"/>
            <a:ext cx="1828165" cy="1828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5" name="副标题 3074"/>
          <p:cNvSpPr>
            <a:spLocks noGrp="1"/>
          </p:cNvSpPr>
          <p:nvPr/>
        </p:nvSpPr>
        <p:spPr>
          <a:xfrm>
            <a:off x="1619885" y="908685"/>
            <a:ext cx="6259513" cy="1228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spcBef>
                <a:spcPct val="20000"/>
              </a:spcBef>
              <a:buClrTx/>
              <a:buFontTx/>
            </a:pPr>
            <a:r>
              <a:rPr lang="zh-CN" altLang="zh-CN" sz="2800">
                <a:latin typeface="微软雅黑" panose="020B0503020204020204" charset="-122"/>
                <a:ea typeface="微软雅黑" panose="020B0503020204020204" charset="-122"/>
              </a:rPr>
              <a:t>做不喜欢的工作，也需要全力保证应完成的任务</a:t>
            </a:r>
            <a:endParaRPr lang="zh-CN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265" y="2420620"/>
            <a:ext cx="3756660" cy="3021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69" name="副标题 3074"/>
          <p:cNvSpPr>
            <a:spLocks noGrp="1"/>
          </p:cNvSpPr>
          <p:nvPr>
            <p:ph type="subTitle" idx="1"/>
          </p:nvPr>
        </p:nvSpPr>
        <p:spPr>
          <a:xfrm>
            <a:off x="1115695" y="2420303"/>
            <a:ext cx="4186238" cy="1668462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24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一个测试工程师在公司没有工作很长时间，可以表明他们没有对测试工作完全尽义务。</a:t>
            </a:r>
            <a:endParaRPr lang="zh-CN" altLang="zh-CN" sz="24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17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436235" y="1557020"/>
            <a:ext cx="3048000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79705" y="2492375"/>
          <a:ext cx="8858250" cy="260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  <a:gridCol w="1771650"/>
              </a:tblGrid>
              <a:tr h="537845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不同成熟度的需求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7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核心领域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30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承诺和动力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预算和时间分配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将测试集成在项目组织中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测试工程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403985" y="2564765"/>
            <a:ext cx="661035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测试技能和培训</a:t>
            </a:r>
            <a:endParaRPr lang="zh-CN" altLang="en-US" sz="7200" b="1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7" name="副标题 3074"/>
          <p:cNvSpPr>
            <a:spLocks noGrp="1"/>
          </p:cNvSpPr>
          <p:nvPr>
            <p:ph type="subTitle" idx="1"/>
          </p:nvPr>
        </p:nvSpPr>
        <p:spPr>
          <a:xfrm>
            <a:off x="395605" y="1484630"/>
            <a:ext cx="8029575" cy="2444115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en-US" sz="24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一个团队中的测试工程师应该有不同的专业技能</a:t>
            </a:r>
            <a:endParaRPr lang="zh-CN" altLang="en-US" sz="24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en-US" sz="24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负载测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615" y="3140710"/>
            <a:ext cx="1535430" cy="1535430"/>
          </a:xfrm>
          <a:prstGeom prst="rect">
            <a:avLst/>
          </a:prstGeom>
        </p:spPr>
      </p:pic>
      <p:pic>
        <p:nvPicPr>
          <p:cNvPr id="3" name="图片 2" descr="安全测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3249930"/>
            <a:ext cx="1316355" cy="1316355"/>
          </a:xfrm>
          <a:prstGeom prst="rect">
            <a:avLst/>
          </a:prstGeom>
        </p:spPr>
      </p:pic>
      <p:pic>
        <p:nvPicPr>
          <p:cNvPr id="4" name="图片 3" descr="性能测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3213100"/>
            <a:ext cx="1334135" cy="1289050"/>
          </a:xfrm>
          <a:prstGeom prst="rect">
            <a:avLst/>
          </a:prstGeom>
        </p:spPr>
      </p:pic>
      <p:sp>
        <p:nvSpPr>
          <p:cNvPr id="5" name="副标题 3074"/>
          <p:cNvSpPr>
            <a:spLocks noGrp="1"/>
          </p:cNvSpPr>
          <p:nvPr/>
        </p:nvSpPr>
        <p:spPr>
          <a:xfrm>
            <a:off x="467995" y="4797425"/>
            <a:ext cx="2457450" cy="536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zh-CN" altLang="en-US" sz="20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性能测试</a:t>
            </a: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副标题 3074"/>
          <p:cNvSpPr>
            <a:spLocks noGrp="1"/>
          </p:cNvSpPr>
          <p:nvPr/>
        </p:nvSpPr>
        <p:spPr>
          <a:xfrm>
            <a:off x="3275965" y="4797425"/>
            <a:ext cx="2457450" cy="536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zh-CN" altLang="en-US" sz="20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安全测试</a:t>
            </a: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副标题 3074"/>
          <p:cNvSpPr>
            <a:spLocks noGrp="1"/>
          </p:cNvSpPr>
          <p:nvPr/>
        </p:nvSpPr>
        <p:spPr>
          <a:xfrm>
            <a:off x="5983605" y="4797425"/>
            <a:ext cx="2457450" cy="536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  <a:buSzTx/>
              <a:buFontTx/>
            </a:pPr>
            <a:r>
              <a:rPr lang="zh-CN" altLang="en-US" sz="2000" kern="1200" baseline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负载测试</a:t>
            </a: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defTabSz="914400">
              <a:buClrTx/>
              <a:buSzTx/>
              <a:buFontTx/>
            </a:pPr>
            <a:endParaRPr lang="zh-CN" altLang="en-US" sz="32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1" name="副标题 3074"/>
          <p:cNvSpPr>
            <a:spLocks noGrp="1"/>
          </p:cNvSpPr>
          <p:nvPr>
            <p:ph type="subTitle" idx="1"/>
          </p:nvPr>
        </p:nvSpPr>
        <p:spPr>
          <a:xfrm>
            <a:off x="1115695" y="692785"/>
            <a:ext cx="6400800" cy="1247140"/>
          </a:xfrm>
        </p:spPr>
        <p:txBody>
          <a:bodyPr anchor="t" anchorCtr="0">
            <a:scene3d>
              <a:camera prst="orthographicFront"/>
              <a:lightRig rig="threePt" dir="t"/>
            </a:scene3d>
          </a:bodyPr>
          <a:p>
            <a:pPr defTabSz="914400">
              <a:buClrTx/>
              <a:buSzTx/>
              <a:buFontTx/>
            </a:pPr>
            <a:r>
              <a:rPr lang="zh-CN" altLang="en-US" sz="4800" b="1" kern="120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培训</a:t>
            </a:r>
            <a:endParaRPr lang="zh-CN" altLang="en-US" sz="4800" b="1" kern="120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24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451735" y="4149090"/>
            <a:ext cx="3728720" cy="22104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培训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1939925"/>
            <a:ext cx="1905000" cy="1905000"/>
          </a:xfrm>
          <a:prstGeom prst="rect">
            <a:avLst/>
          </a:prstGeom>
        </p:spPr>
      </p:pic>
      <p:sp>
        <p:nvSpPr>
          <p:cNvPr id="3" name="副标题 3074"/>
          <p:cNvSpPr>
            <a:spLocks noGrp="1"/>
          </p:cNvSpPr>
          <p:nvPr/>
        </p:nvSpPr>
        <p:spPr>
          <a:xfrm>
            <a:off x="251778" y="1939608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深入了解和融入企业文化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技能提升的需求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促进团队内部沟通</a:t>
            </a:r>
            <a:endParaRPr lang="zh-CN" altLang="en-US" sz="2800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3b9f1f1-a070-4800-a602-bfef19589cfe}"/>
</p:tagLst>
</file>

<file path=ppt/tags/tag2.xml><?xml version="1.0" encoding="utf-8"?>
<p:tagLst xmlns:p="http://schemas.openxmlformats.org/presentationml/2006/main">
  <p:tag name="KSO_WM_UNIT_TABLE_BEAUTIFY" val="smartTable{7c712974-54cc-4287-b763-9e51df0abee0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/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乔翱</dc:creator>
  <cp:lastModifiedBy>qa</cp:lastModifiedBy>
  <cp:revision>5</cp:revision>
  <dcterms:created xsi:type="dcterms:W3CDTF">2021-05-23T09:54:00Z</dcterms:created>
  <dcterms:modified xsi:type="dcterms:W3CDTF">2021-05-27T01:22:57Z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22EAE3A7AD3B47A9BE1EFCF2303F5A09</vt:lpwstr>
  </property>
</Properties>
</file>