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2" r:id="rId3"/>
    <p:sldMasterId id="2147483655" r:id="rId4"/>
    <p:sldMasterId id="2147483658" r:id="rId5"/>
    <p:sldMasterId id="2147483661" r:id="rId6"/>
    <p:sldMasterId id="2147483673" r:id="rId7"/>
    <p:sldMasterId id="2147483685" r:id="rId8"/>
  </p:sldMasterIdLst>
  <p:notesMasterIdLst>
    <p:notesMasterId r:id="rId18"/>
  </p:notesMasterIdLst>
  <p:handoutMasterIdLst>
    <p:handoutMasterId r:id="rId19"/>
  </p:handoutMasterIdLst>
  <p:sldIdLst>
    <p:sldId id="349" r:id="rId9"/>
    <p:sldId id="379" r:id="rId10"/>
    <p:sldId id="350" r:id="rId11"/>
    <p:sldId id="273" r:id="rId12"/>
    <p:sldId id="367" r:id="rId13"/>
    <p:sldId id="369" r:id="rId14"/>
    <p:sldId id="370" r:id="rId15"/>
    <p:sldId id="387" r:id="rId16"/>
    <p:sldId id="351" r:id="rId1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217C"/>
    <a:srgbClr val="FFFF00"/>
    <a:srgbClr val="CC0099"/>
    <a:srgbClr val="CC00FF"/>
    <a:srgbClr val="FF0066"/>
    <a:srgbClr val="FF3300"/>
    <a:srgbClr val="0000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Objects="1">
      <p:cViewPr varScale="1">
        <p:scale>
          <a:sx n="84" d="100"/>
          <a:sy n="84" d="100"/>
        </p:scale>
        <p:origin x="-942" y="-90"/>
      </p:cViewPr>
      <p:guideLst>
        <p:guide orient="horz" pos="1792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53" d="100"/>
          <a:sy n="53" d="100"/>
        </p:scale>
        <p:origin x="-2940" y="-102"/>
      </p:cViewPr>
      <p:guideLst>
        <p:guide orient="horz" pos="2390"/>
        <p:guide pos="2160"/>
      </p:guideLst>
    </p:cSldViewPr>
  </p:notesViewPr>
  <p:gridSpacing cx="44997" cy="44997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1.xml"/><Relationship Id="rId8" Type="http://schemas.openxmlformats.org/officeDocument/2006/relationships/slideMaster" Target="slideMasters/slideMaster7.xml"/><Relationship Id="rId7" Type="http://schemas.openxmlformats.org/officeDocument/2006/relationships/slideMaster" Target="slideMasters/slideMaster6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handoutMaster" Target="handoutMasters/handoutMaster1.xml"/><Relationship Id="rId18" Type="http://schemas.openxmlformats.org/officeDocument/2006/relationships/notesMaster" Target="notesMasters/notesMaster1.xml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15" Type="http://schemas.openxmlformats.org/officeDocument/2006/relationships/slide" Target="slides/slide7.xml"/><Relationship Id="rId14" Type="http://schemas.openxmlformats.org/officeDocument/2006/relationships/slide" Target="slides/slide6.xml"/><Relationship Id="rId13" Type="http://schemas.openxmlformats.org/officeDocument/2006/relationships/slide" Target="slides/slide5.xml"/><Relationship Id="rId12" Type="http://schemas.openxmlformats.org/officeDocument/2006/relationships/slide" Target="slides/slide4.xml"/><Relationship Id="rId11" Type="http://schemas.openxmlformats.org/officeDocument/2006/relationships/slide" Target="slides/slide3.xml"/><Relationship Id="rId10" Type="http://schemas.openxmlformats.org/officeDocument/2006/relationships/slide" Target="slides/slide2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7838766D-ABE4-4880-9EAC-E9DD8182A38C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BD7C4CBD-01E0-47C2-AC0D-7EB260C3725D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0213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3025" y="0"/>
            <a:ext cx="2973388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20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0213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3025" y="8685213"/>
            <a:ext cx="2973388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970662A2-E9BF-4A89-A0ED-8329009C1235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5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4" name="Rectangle 12"/>
          <p:cNvSpPr>
            <a:spLocks noChangeArrowheads="1"/>
          </p:cNvSpPr>
          <p:nvPr userDrawn="1"/>
        </p:nvSpPr>
        <p:spPr bwMode="auto">
          <a:xfrm>
            <a:off x="0" y="2216150"/>
            <a:ext cx="9144000" cy="2430463"/>
          </a:xfrm>
          <a:prstGeom prst="rect">
            <a:avLst/>
          </a:prstGeom>
          <a:solidFill>
            <a:srgbClr val="1C217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pic>
        <p:nvPicPr>
          <p:cNvPr id="3083" name="Picture 11" descr="软件测试教材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8"/>
          <a:stretch>
            <a:fillRect/>
          </a:stretch>
        </p:blipFill>
        <p:spPr bwMode="auto">
          <a:xfrm>
            <a:off x="161925" y="1358900"/>
            <a:ext cx="2190750" cy="3205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5" name="Text Box 13"/>
          <p:cNvSpPr txBox="1">
            <a:spLocks noChangeArrowheads="1"/>
          </p:cNvSpPr>
          <p:nvPr userDrawn="1"/>
        </p:nvSpPr>
        <p:spPr bwMode="auto">
          <a:xfrm>
            <a:off x="2546350" y="2974975"/>
            <a:ext cx="6372225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5400">
                <a:solidFill>
                  <a:srgbClr val="FFFFFF"/>
                </a:solidFill>
                <a:ea typeface="微软雅黑" panose="020B0503020204020204" pitchFamily="34" charset="-122"/>
              </a:rPr>
              <a:t>软件测试与质量保证</a:t>
            </a:r>
            <a:endParaRPr lang="zh-CN" altLang="en-US" sz="5400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sp>
        <p:nvSpPr>
          <p:cNvPr id="3086" name="Text Box 14"/>
          <p:cNvSpPr txBox="1">
            <a:spLocks noChangeArrowheads="1"/>
          </p:cNvSpPr>
          <p:nvPr userDrawn="1"/>
        </p:nvSpPr>
        <p:spPr bwMode="auto">
          <a:xfrm>
            <a:off x="5732462" y="5492750"/>
            <a:ext cx="318611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zh-CN" altLang="en-US" sz="240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主讲教师：董俊  窦燕</a:t>
            </a:r>
            <a:endParaRPr lang="zh-CN" altLang="en-US" sz="240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087" name="Picture 15" descr="logo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6550" y="143635"/>
            <a:ext cx="2457450" cy="636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1917" y="213518"/>
            <a:ext cx="7561262" cy="674688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6375" y="998538"/>
            <a:ext cx="8686800" cy="51117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1917" y="213518"/>
            <a:ext cx="7561262" cy="674688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06375" y="998538"/>
            <a:ext cx="4267200" cy="511175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5975" y="998538"/>
            <a:ext cx="4267200" cy="511175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1917" y="213518"/>
            <a:ext cx="7561262" cy="674688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1917" y="213518"/>
            <a:ext cx="7561262" cy="674688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06375" y="998538"/>
            <a:ext cx="8686800" cy="51117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6863" y="142875"/>
            <a:ext cx="7561262" cy="674688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6375" y="998538"/>
            <a:ext cx="8686800" cy="51117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21475" y="142875"/>
            <a:ext cx="2171700" cy="5967413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06375" y="142875"/>
            <a:ext cx="6362700" cy="596741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53E00B8-B144-40C5-B19A-3A5836476DC8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E243B2-1A9B-48CB-89FF-34FA282047C1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53E00B8-B144-40C5-B19A-3A5836476DC8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E243B2-1A9B-48CB-89FF-34FA282047C1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53E00B8-B144-40C5-B19A-3A5836476DC8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E243B2-1A9B-48CB-89FF-34FA282047C1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53E00B8-B144-40C5-B19A-3A5836476DC8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E243B2-1A9B-48CB-89FF-34FA282047C1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53E00B8-B144-40C5-B19A-3A5836476DC8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E243B2-1A9B-48CB-89FF-34FA282047C1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53E00B8-B144-40C5-B19A-3A5836476DC8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E243B2-1A9B-48CB-89FF-34FA282047C1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53E00B8-B144-40C5-B19A-3A5836476DC8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E243B2-1A9B-48CB-89FF-34FA282047C1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53E00B8-B144-40C5-B19A-3A5836476DC8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E243B2-1A9B-48CB-89FF-34FA282047C1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53E00B8-B144-40C5-B19A-3A5836476DC8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E243B2-1A9B-48CB-89FF-34FA282047C1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296863" y="142875"/>
            <a:ext cx="7561262" cy="674688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206375" y="998538"/>
            <a:ext cx="4267200" cy="24796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25975" y="998538"/>
            <a:ext cx="4267200" cy="24796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206375" y="3630613"/>
            <a:ext cx="4267200" cy="24796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5975" y="3630613"/>
            <a:ext cx="4267200" cy="24796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53E00B8-B144-40C5-B19A-3A5836476DC8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E243B2-1A9B-48CB-89FF-34FA282047C1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53E00B8-B144-40C5-B19A-3A5836476DC8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E243B2-1A9B-48CB-89FF-34FA282047C1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4" Type="http://schemas.openxmlformats.org/officeDocument/2006/relationships/theme" Target="../theme/theme2.xml"/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7" Type="http://schemas.openxmlformats.org/officeDocument/2006/relationships/image" Target="../media/image1.jpeg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/Relationships>
</file>

<file path=ppt/slideMasters/_rels/slideMaster4.xml.rels><?xml version="1.0" encoding="UTF-8" standalone="yes"?>
<Relationships xmlns="http://schemas.openxmlformats.org/package/2006/relationships"><Relationship Id="rId4" Type="http://schemas.openxmlformats.org/officeDocument/2006/relationships/theme" Target="../theme/theme4.xml"/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3" Type="http://schemas.openxmlformats.org/officeDocument/2006/relationships/theme" Target="../theme/theme5.xml"/><Relationship Id="rId12" Type="http://schemas.openxmlformats.org/officeDocument/2006/relationships/image" Target="../media/image7.png"/><Relationship Id="rId11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0.xml"/></Relationships>
</file>

<file path=ppt/slideMasters/_rels/slideMaster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9.xml"/><Relationship Id="rId8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2.xml"/><Relationship Id="rId12" Type="http://schemas.openxmlformats.org/officeDocument/2006/relationships/theme" Target="../theme/theme6.xml"/><Relationship Id="rId11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1.xml"/></Relationships>
</file>

<file path=ppt/slideMasters/_rels/slideMaster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0.xml"/><Relationship Id="rId8" Type="http://schemas.openxmlformats.org/officeDocument/2006/relationships/slideLayout" Target="../slideLayouts/slideLayout39.xml"/><Relationship Id="rId7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3.xml"/><Relationship Id="rId12" Type="http://schemas.openxmlformats.org/officeDocument/2006/relationships/theme" Target="../theme/theme7.xml"/><Relationship Id="rId11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1.xml"/><Relationship Id="rId1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Rectangle 18"/>
          <p:cNvSpPr>
            <a:spLocks noChangeArrowheads="1"/>
          </p:cNvSpPr>
          <p:nvPr userDrawn="1"/>
        </p:nvSpPr>
        <p:spPr bwMode="auto">
          <a:xfrm>
            <a:off x="0" y="0"/>
            <a:ext cx="1781175" cy="6858000"/>
          </a:xfrm>
          <a:prstGeom prst="rect">
            <a:avLst/>
          </a:prstGeom>
          <a:solidFill>
            <a:srgbClr val="0000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7" name="Text Box 20"/>
          <p:cNvSpPr txBox="1">
            <a:spLocks noChangeArrowheads="1"/>
          </p:cNvSpPr>
          <p:nvPr userDrawn="1"/>
        </p:nvSpPr>
        <p:spPr bwMode="auto">
          <a:xfrm>
            <a:off x="363538" y="1557338"/>
            <a:ext cx="990600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6000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课程目录</a:t>
            </a:r>
            <a:endParaRPr lang="zh-CN" altLang="en-US" sz="60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pic>
        <p:nvPicPr>
          <p:cNvPr id="2058" name="Picture 21" descr="燕大图标"/>
          <p:cNvPicPr>
            <a:picLocks noChangeAspect="1" noChangeArrowheads="1"/>
          </p:cNvPicPr>
          <p:nvPr userDrawn="1"/>
        </p:nvPicPr>
        <p:blipFill>
          <a:blip r:embed="rId4">
            <a:clrChange>
              <a:clrFrom>
                <a:srgbClr val="1C6AB2"/>
              </a:clrFrom>
              <a:clrTo>
                <a:srgbClr val="1C6AB2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16" t="14166" r="63625" b="5499"/>
          <a:stretch>
            <a:fillRect/>
          </a:stretch>
        </p:blipFill>
        <p:spPr bwMode="auto">
          <a:xfrm>
            <a:off x="296863" y="188913"/>
            <a:ext cx="1169987" cy="947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8"/>
          <p:cNvSpPr>
            <a:spLocks noChangeArrowheads="1"/>
          </p:cNvSpPr>
          <p:nvPr userDrawn="1"/>
        </p:nvSpPr>
        <p:spPr bwMode="auto">
          <a:xfrm>
            <a:off x="0" y="0"/>
            <a:ext cx="1781175" cy="6858000"/>
          </a:xfrm>
          <a:prstGeom prst="rect">
            <a:avLst/>
          </a:prstGeom>
          <a:solidFill>
            <a:srgbClr val="0000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5" name="Text Box 9"/>
          <p:cNvSpPr txBox="1">
            <a:spLocks noChangeArrowheads="1"/>
          </p:cNvSpPr>
          <p:nvPr userDrawn="1"/>
        </p:nvSpPr>
        <p:spPr bwMode="auto">
          <a:xfrm>
            <a:off x="363538" y="1557338"/>
            <a:ext cx="990600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6000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课程目录</a:t>
            </a:r>
            <a:endParaRPr lang="zh-CN" altLang="en-US" sz="60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pic>
        <p:nvPicPr>
          <p:cNvPr id="3076" name="Picture 10" descr="燕大图标"/>
          <p:cNvPicPr>
            <a:picLocks noChangeAspect="1" noChangeArrowheads="1"/>
          </p:cNvPicPr>
          <p:nvPr userDrawn="1"/>
        </p:nvPicPr>
        <p:blipFill>
          <a:blip r:embed="rId3">
            <a:clrChange>
              <a:clrFrom>
                <a:srgbClr val="1C6AB2"/>
              </a:clrFrom>
              <a:clrTo>
                <a:srgbClr val="1C6AB2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16" t="14166" r="63625" b="5499"/>
          <a:stretch>
            <a:fillRect/>
          </a:stretch>
        </p:blipFill>
        <p:spPr bwMode="auto">
          <a:xfrm>
            <a:off x="296863" y="188913"/>
            <a:ext cx="1169987" cy="947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8" descr="软件测试教材"/>
          <p:cNvPicPr preferRelativeResize="0">
            <a:picLocks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3698875"/>
            <a:ext cx="2159000" cy="2879725"/>
          </a:xfrm>
          <a:prstGeom prst="rect">
            <a:avLst/>
          </a:prstGeom>
          <a:noFill/>
          <a:ln w="19050">
            <a:solidFill>
              <a:srgbClr val="1C217C"/>
            </a:solidFill>
            <a:miter lim="800000"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9" descr="参考教材1"/>
          <p:cNvPicPr preferRelativeResize="0">
            <a:picLocks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91" r="15105"/>
          <a:stretch>
            <a:fillRect/>
          </a:stretch>
        </p:blipFill>
        <p:spPr bwMode="auto">
          <a:xfrm>
            <a:off x="4616450" y="3698875"/>
            <a:ext cx="2159000" cy="2879725"/>
          </a:xfrm>
          <a:prstGeom prst="rect">
            <a:avLst/>
          </a:prstGeom>
          <a:noFill/>
          <a:ln w="19050">
            <a:solidFill>
              <a:srgbClr val="1C217C"/>
            </a:solidFill>
            <a:miter lim="800000"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11" descr="参考教材3"/>
          <p:cNvPicPr preferRelativeResize="0">
            <a:picLocks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51" r="12891" b="4010"/>
          <a:stretch>
            <a:fillRect/>
          </a:stretch>
        </p:blipFill>
        <p:spPr bwMode="auto">
          <a:xfrm>
            <a:off x="2366963" y="3698875"/>
            <a:ext cx="2159000" cy="2879725"/>
          </a:xfrm>
          <a:prstGeom prst="rect">
            <a:avLst/>
          </a:prstGeom>
          <a:noFill/>
          <a:ln w="19050">
            <a:solidFill>
              <a:srgbClr val="1C217C"/>
            </a:solidFill>
            <a:miter lim="800000"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Picture 13" descr="参考教材5"/>
          <p:cNvPicPr preferRelativeResize="0">
            <a:picLocks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462" t="26563" r="34787" b="28516"/>
          <a:stretch>
            <a:fillRect/>
          </a:stretch>
        </p:blipFill>
        <p:spPr bwMode="auto">
          <a:xfrm>
            <a:off x="6867525" y="3698875"/>
            <a:ext cx="2159000" cy="2879725"/>
          </a:xfrm>
          <a:prstGeom prst="rect">
            <a:avLst/>
          </a:prstGeom>
          <a:noFill/>
          <a:ln w="19050">
            <a:solidFill>
              <a:srgbClr val="1C217C"/>
            </a:solidFill>
            <a:miter lim="800000"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2" name="Rectangle 15"/>
          <p:cNvSpPr>
            <a:spLocks noChangeArrowheads="1"/>
          </p:cNvSpPr>
          <p:nvPr userDrawn="1"/>
        </p:nvSpPr>
        <p:spPr bwMode="auto">
          <a:xfrm>
            <a:off x="90488" y="279400"/>
            <a:ext cx="8937625" cy="3328988"/>
          </a:xfrm>
          <a:prstGeom prst="rect">
            <a:avLst/>
          </a:prstGeom>
          <a:solidFill>
            <a:srgbClr val="1C6AB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4103" name="Picture 16" descr="燕大图标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33" t="14166" r="51558" b="5499"/>
          <a:stretch>
            <a:fillRect/>
          </a:stretch>
        </p:blipFill>
        <p:spPr bwMode="auto">
          <a:xfrm>
            <a:off x="6416675" y="593725"/>
            <a:ext cx="2520950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4" name="Text Box 17"/>
          <p:cNvSpPr txBox="1">
            <a:spLocks noChangeArrowheads="1"/>
          </p:cNvSpPr>
          <p:nvPr userDrawn="1"/>
        </p:nvSpPr>
        <p:spPr bwMode="auto">
          <a:xfrm>
            <a:off x="701675" y="819150"/>
            <a:ext cx="8010525" cy="222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4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教学网站：</a:t>
            </a:r>
            <a:endParaRPr lang="zh-CN" altLang="en-US" sz="4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4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4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http://211.81.240.20/moodle</a:t>
            </a:r>
            <a:endParaRPr lang="en-US" altLang="zh-CN" sz="4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1"/>
          <p:cNvSpPr>
            <a:spLocks noChangeArrowheads="1"/>
          </p:cNvSpPr>
          <p:nvPr/>
        </p:nvSpPr>
        <p:spPr bwMode="auto">
          <a:xfrm>
            <a:off x="206375" y="44450"/>
            <a:ext cx="8731250" cy="819150"/>
          </a:xfrm>
          <a:prstGeom prst="rect">
            <a:avLst/>
          </a:prstGeom>
          <a:solidFill>
            <a:srgbClr val="0000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zh-CN" sz="4000">
              <a:solidFill>
                <a:schemeClr val="bg1"/>
              </a:solidFill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96863" y="142875"/>
            <a:ext cx="7561262" cy="67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标题样式</a:t>
            </a:r>
            <a:endParaRPr lang="zh-CN" altLang="en-US" smtClean="0"/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06375" y="998538"/>
            <a:ext cx="8686800" cy="511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6149" name="Text Box 7"/>
          <p:cNvSpPr txBox="1">
            <a:spLocks noChangeArrowheads="1"/>
          </p:cNvSpPr>
          <p:nvPr/>
        </p:nvSpPr>
        <p:spPr bwMode="auto">
          <a:xfrm>
            <a:off x="250825" y="6354763"/>
            <a:ext cx="47259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chemeClr val="bg2"/>
                </a:solidFill>
              </a:rPr>
              <a:t>软件测试与质量保证</a:t>
            </a:r>
            <a:endParaRPr lang="zh-CN" altLang="en-US">
              <a:solidFill>
                <a:schemeClr val="bg2"/>
              </a:solidFill>
            </a:endParaRPr>
          </a:p>
        </p:txBody>
      </p:sp>
      <p:sp>
        <p:nvSpPr>
          <p:cNvPr id="6150" name="Rectangle 17"/>
          <p:cNvSpPr>
            <a:spLocks noChangeArrowheads="1"/>
          </p:cNvSpPr>
          <p:nvPr/>
        </p:nvSpPr>
        <p:spPr bwMode="auto">
          <a:xfrm>
            <a:off x="206375" y="6219825"/>
            <a:ext cx="8686800" cy="44450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100000">
                <a:srgbClr val="000066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6151" name="Picture 10" descr="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197" b="293"/>
          <a:stretch>
            <a:fillRect/>
          </a:stretch>
        </p:blipFill>
        <p:spPr bwMode="auto">
          <a:xfrm>
            <a:off x="8262938" y="6308725"/>
            <a:ext cx="687387" cy="54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Text Box 7"/>
          <p:cNvSpPr txBox="1">
            <a:spLocks noChangeArrowheads="1"/>
          </p:cNvSpPr>
          <p:nvPr userDrawn="1"/>
        </p:nvSpPr>
        <p:spPr bwMode="auto">
          <a:xfrm>
            <a:off x="250825" y="6354763"/>
            <a:ext cx="47259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软件测试与质量保证</a:t>
            </a:r>
            <a:endParaRPr lang="zh-CN" altLang="en-US">
              <a:solidFill>
                <a:srgbClr val="80808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1" name="Rectangle 17"/>
          <p:cNvSpPr>
            <a:spLocks noChangeArrowheads="1"/>
          </p:cNvSpPr>
          <p:nvPr userDrawn="1"/>
        </p:nvSpPr>
        <p:spPr bwMode="auto">
          <a:xfrm>
            <a:off x="206374" y="6219824"/>
            <a:ext cx="8746239" cy="45719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100000">
                <a:srgbClr val="000066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pic>
        <p:nvPicPr>
          <p:cNvPr id="2050" name="Picture 2" descr="C:\Users\D.J\AppData\Local\Temp\Image.png"/>
          <p:cNvPicPr>
            <a:picLocks noChangeAspect="1" noChangeArrowheads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7457" y="6339626"/>
            <a:ext cx="513885" cy="423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17"/>
          <p:cNvSpPr>
            <a:spLocks noChangeArrowheads="1"/>
          </p:cNvSpPr>
          <p:nvPr userDrawn="1"/>
        </p:nvSpPr>
        <p:spPr bwMode="auto">
          <a:xfrm>
            <a:off x="201699" y="188640"/>
            <a:ext cx="8746239" cy="45719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100000">
                <a:srgbClr val="000066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1"/>
            <a:ext cx="9144000" cy="3428999"/>
          </a:xfrm>
          <a:prstGeom prst="rect">
            <a:avLst/>
          </a:prstGeom>
          <a:solidFill>
            <a:srgbClr val="00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0" y="6724604"/>
            <a:ext cx="9144000" cy="133397"/>
          </a:xfrm>
          <a:prstGeom prst="rect">
            <a:avLst/>
          </a:prstGeom>
          <a:solidFill>
            <a:srgbClr val="00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6" name="Text Box 20"/>
          <p:cNvSpPr txBox="1">
            <a:spLocks noChangeArrowheads="1"/>
          </p:cNvSpPr>
          <p:nvPr userDrawn="1"/>
        </p:nvSpPr>
        <p:spPr bwMode="auto">
          <a:xfrm>
            <a:off x="403166" y="1718810"/>
            <a:ext cx="914756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4800" dirty="0" smtClean="0">
                <a:solidFill>
                  <a:srgbClr val="FFFFFF"/>
                </a:solidFill>
                <a:ea typeface="微软雅黑" panose="020B0503020204020204" pitchFamily="34" charset="-122"/>
              </a:rPr>
              <a:t>课程目录</a:t>
            </a:r>
            <a:endParaRPr lang="zh-CN" altLang="en-US" sz="4800" dirty="0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sp>
        <p:nvSpPr>
          <p:cNvPr id="5" name="Rectangle 18"/>
          <p:cNvSpPr>
            <a:spLocks noChangeArrowheads="1"/>
          </p:cNvSpPr>
          <p:nvPr userDrawn="1"/>
        </p:nvSpPr>
        <p:spPr bwMode="auto">
          <a:xfrm>
            <a:off x="-18510" y="0"/>
            <a:ext cx="2790310" cy="685800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Text Box 20"/>
          <p:cNvSpPr txBox="1">
            <a:spLocks noChangeArrowheads="1"/>
          </p:cNvSpPr>
          <p:nvPr userDrawn="1"/>
        </p:nvSpPr>
        <p:spPr bwMode="auto">
          <a:xfrm>
            <a:off x="-18509" y="2644170"/>
            <a:ext cx="2790309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6000" spc="12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en-US" altLang="zh-CN" sz="6000" spc="1200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spcBef>
                <a:spcPct val="50000"/>
              </a:spcBef>
            </a:pPr>
            <a:r>
              <a:rPr lang="en-US" altLang="zh-CN" sz="24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24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8.xml"/><Relationship Id="rId3" Type="http://schemas.openxmlformats.org/officeDocument/2006/relationships/image" Target="../media/image9.GIF"/><Relationship Id="rId2" Type="http://schemas.openxmlformats.org/officeDocument/2006/relationships/image" Target="../media/image8.wmf"/><Relationship Id="rId1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8.wmf"/><Relationship Id="rId1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tags" Target="../tags/tag5.xml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67591" y="1209302"/>
            <a:ext cx="7380820" cy="101473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b="1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成熟度模型</a:t>
            </a:r>
            <a:endParaRPr lang="zh-CN" altLang="en-US" sz="6000" b="1" spc="6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769995" y="2470150"/>
            <a:ext cx="4033520" cy="5219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en-US" altLang="zh-CN" sz="2800" b="1" dirty="0" smtClean="0">
                <a:ln>
                  <a:prstDash val="solid"/>
                </a:ln>
                <a:solidFill>
                  <a:schemeClr val="bg1"/>
                </a:solidFill>
                <a:effectLst>
                  <a:outerShdw blurRad="88000" dist="50800" dir="5040000" algn="tl">
                    <a:srgbClr val="8064A2">
                      <a:tint val="80000"/>
                      <a:satMod val="250000"/>
                      <a:alpha val="45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</a:t>
            </a:r>
            <a:r>
              <a:rPr lang="zh-CN" altLang="en-US" sz="2800" b="1" dirty="0" smtClean="0">
                <a:ln>
                  <a:prstDash val="solid"/>
                </a:ln>
                <a:solidFill>
                  <a:schemeClr val="bg1"/>
                </a:solidFill>
                <a:effectLst>
                  <a:outerShdw blurRad="88000" dist="50800" dir="5040000" algn="tl">
                    <a:srgbClr val="8064A2">
                      <a:tint val="80000"/>
                      <a:satMod val="250000"/>
                      <a:alpha val="45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核心领域</a:t>
            </a:r>
            <a:endParaRPr lang="zh-CN" altLang="en-US" sz="2800" b="1" dirty="0" smtClean="0">
              <a:ln>
                <a:prstDash val="solid"/>
              </a:ln>
              <a:solidFill>
                <a:schemeClr val="bg1"/>
              </a:solidFill>
              <a:effectLst>
                <a:outerShdw blurRad="88000" dist="50800" dir="5040000" algn="tl">
                  <a:srgbClr val="8064A2">
                    <a:tint val="80000"/>
                    <a:satMod val="250000"/>
                    <a:alpha val="45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885180" y="4509135"/>
            <a:ext cx="2874645" cy="1337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/>
              <a:t>班级：</a:t>
            </a:r>
            <a:r>
              <a:rPr lang="en-US" altLang="zh-CN"/>
              <a:t>18</a:t>
            </a:r>
            <a:r>
              <a:rPr lang="zh-CN" altLang="en-US"/>
              <a:t>级软件七班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zh-CN" altLang="en-US"/>
              <a:t>汇报人：杨亚杰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zh-CN" altLang="en-US"/>
              <a:t>汇报时间：</a:t>
            </a:r>
            <a:r>
              <a:rPr lang="en-US" altLang="zh-CN"/>
              <a:t>2021.05.24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421005" y="4051300"/>
            <a:ext cx="830199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/>
              <a:t>如果你是王者荣耀的游戏测评师，</a:t>
            </a:r>
            <a:r>
              <a:rPr lang="zh-CN" altLang="en-US" sz="3600"/>
              <a:t>那么该如何运用</a:t>
            </a:r>
            <a:r>
              <a:rPr lang="en-US" altLang="zh-CN" sz="3600"/>
              <a:t>CMM</a:t>
            </a:r>
            <a:r>
              <a:rPr lang="zh-CN" altLang="en-US" sz="3600"/>
              <a:t>模型测评来解决这个</a:t>
            </a:r>
            <a:r>
              <a:rPr lang="en-US" altLang="zh-CN" sz="3600"/>
              <a:t>BUG</a:t>
            </a:r>
            <a:r>
              <a:rPr lang="zh-CN" altLang="en-US" sz="3600"/>
              <a:t>？</a:t>
            </a:r>
            <a:endParaRPr lang="zh-CN" altLang="en-US" sz="3600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endParaRPr lang="zh-CN" altLang="en-US" sz="3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0244" name="Object 4"/>
          <p:cNvGraphicFramePr>
            <a:graphicFrameLocks noChangeAspect="1"/>
          </p:cNvGraphicFramePr>
          <p:nvPr/>
        </p:nvGraphicFramePr>
        <p:xfrm>
          <a:off x="411480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5" name="" r:id="rId1" imgW="915670" imgH="215900" progId="Equation.3">
                  <p:embed/>
                </p:oleObj>
              </mc:Choice>
              <mc:Fallback>
                <p:oleObj name="" r:id="rId1" imgW="915670" imgH="2159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68"/>
          <p:cNvSpPr>
            <a:spLocks noChangeArrowheads="1"/>
          </p:cNvSpPr>
          <p:nvPr/>
        </p:nvSpPr>
        <p:spPr bwMode="auto">
          <a:xfrm>
            <a:off x="927243" y="1584122"/>
            <a:ext cx="7289514" cy="4526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algn="just" eaLnBrk="0" hangingPunct="0">
              <a:spcBef>
                <a:spcPts val="1200"/>
              </a:spcBef>
              <a:buFontTx/>
              <a:buNone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73990" y="975995"/>
            <a:ext cx="432435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    </a:t>
            </a:r>
            <a:r>
              <a:rPr lang="zh-CN" altLang="en-US"/>
              <a:t>最近王者荣耀刚刚重做了 梦琪 ，在上线</a:t>
            </a:r>
            <a:r>
              <a:rPr lang="zh-CN" altLang="en-US">
                <a:sym typeface="+mn-ea"/>
              </a:rPr>
              <a:t>正式</a:t>
            </a:r>
            <a:r>
              <a:rPr lang="zh-CN" altLang="en-US"/>
              <a:t>服之前测试团队做了大量的程序测试，改正了大量的</a:t>
            </a:r>
            <a:r>
              <a:rPr lang="en-US" altLang="zh-CN"/>
              <a:t>bug</a:t>
            </a:r>
            <a:r>
              <a:rPr lang="zh-CN" altLang="en-US"/>
              <a:t>并形成纸质文档，最终决定上线。</a:t>
            </a:r>
            <a:endParaRPr lang="zh-CN" altLang="en-US"/>
          </a:p>
          <a:p>
            <a:r>
              <a:rPr lang="zh-CN" altLang="en-US"/>
              <a:t>       可是没有写不完的代码，只有改不完的</a:t>
            </a:r>
            <a:r>
              <a:rPr lang="en-US" altLang="zh-CN"/>
              <a:t>bug</a:t>
            </a:r>
            <a:r>
              <a:rPr lang="zh-CN" altLang="en-US"/>
              <a:t>，上线正式服没几天</a:t>
            </a:r>
            <a:r>
              <a:rPr lang="zh-CN" altLang="en-US"/>
              <a:t>广大玩家就发现了一个</a:t>
            </a:r>
            <a:r>
              <a:rPr lang="en-US" altLang="zh-CN"/>
              <a:t>bug</a:t>
            </a:r>
            <a:r>
              <a:rPr lang="zh-CN" altLang="en-US"/>
              <a:t>，也就是图片所示的</a:t>
            </a:r>
            <a:r>
              <a:rPr lang="en-US" altLang="zh-CN"/>
              <a:t>“</a:t>
            </a:r>
            <a:r>
              <a:rPr lang="zh-CN" altLang="en-US"/>
              <a:t>僵尸荣荣</a:t>
            </a:r>
            <a:r>
              <a:rPr lang="en-US" altLang="zh-CN"/>
              <a:t>”</a:t>
            </a:r>
            <a:r>
              <a:rPr lang="zh-CN" altLang="en-US"/>
              <a:t>。</a:t>
            </a:r>
            <a:endParaRPr lang="zh-CN" altLang="en-US">
              <a:sym typeface="+mn-ea"/>
            </a:endParaRPr>
          </a:p>
        </p:txBody>
      </p:sp>
      <p:pic>
        <p:nvPicPr>
          <p:cNvPr id="6" name="图片 5" descr="bili_v_d_16217372399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7705" y="965200"/>
            <a:ext cx="4434205" cy="24942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3709129" y="1422293"/>
            <a:ext cx="3788196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dirty="0">
                <a:solidFill>
                  <a:srgbClr val="1C2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报告</a:t>
            </a:r>
            <a:endParaRPr lang="zh-CN" altLang="en-US" sz="3200" dirty="0">
              <a:solidFill>
                <a:srgbClr val="1C2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Rectangle 11"/>
          <p:cNvSpPr>
            <a:spLocks noChangeArrowheads="1"/>
          </p:cNvSpPr>
          <p:nvPr/>
        </p:nvSpPr>
        <p:spPr bwMode="auto">
          <a:xfrm>
            <a:off x="3176845" y="1579209"/>
            <a:ext cx="269875" cy="26987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>
              <a:solidFill>
                <a:srgbClr val="000000"/>
              </a:solidFill>
            </a:endParaRPr>
          </a:p>
        </p:txBody>
      </p:sp>
      <p:sp>
        <p:nvSpPr>
          <p:cNvPr id="27" name="Text Box 5"/>
          <p:cNvSpPr txBox="1">
            <a:spLocks noChangeArrowheads="1"/>
          </p:cNvSpPr>
          <p:nvPr/>
        </p:nvSpPr>
        <p:spPr bwMode="auto">
          <a:xfrm>
            <a:off x="3709129" y="4031465"/>
            <a:ext cx="3788196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dirty="0">
                <a:solidFill>
                  <a:srgbClr val="1C2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缺陷管理</a:t>
            </a:r>
            <a:endParaRPr lang="zh-CN" altLang="en-US" sz="3200" dirty="0">
              <a:solidFill>
                <a:srgbClr val="1C2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Rectangle 11"/>
          <p:cNvSpPr>
            <a:spLocks noChangeArrowheads="1"/>
          </p:cNvSpPr>
          <p:nvPr/>
        </p:nvSpPr>
        <p:spPr bwMode="auto">
          <a:xfrm>
            <a:off x="3176845" y="4186247"/>
            <a:ext cx="269875" cy="26987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15 </a:t>
            </a:r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报告</a:t>
            </a:r>
            <a:endParaRPr lang="zh-CN" altLang="en-US" sz="3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0244" name="Object 4"/>
          <p:cNvGraphicFramePr>
            <a:graphicFrameLocks noChangeAspect="1"/>
          </p:cNvGraphicFramePr>
          <p:nvPr/>
        </p:nvGraphicFramePr>
        <p:xfrm>
          <a:off x="411480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5" name="" r:id="rId1" imgW="915670" imgH="215900" progId="Equation.3">
                  <p:embed/>
                </p:oleObj>
              </mc:Choice>
              <mc:Fallback>
                <p:oleObj name="" r:id="rId1" imgW="915670" imgH="2159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68"/>
          <p:cNvSpPr>
            <a:spLocks noChangeArrowheads="1"/>
          </p:cNvSpPr>
          <p:nvPr/>
        </p:nvSpPr>
        <p:spPr bwMode="auto">
          <a:xfrm>
            <a:off x="927243" y="1584122"/>
            <a:ext cx="7289514" cy="4526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algn="just" eaLnBrk="0" hangingPunct="0">
              <a:spcBef>
                <a:spcPts val="1200"/>
              </a:spcBef>
              <a:buFontTx/>
              <a:buNone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61290" y="1702435"/>
            <a:ext cx="88652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内部报告：如测试用例、变更申请表、测试报告等。是指团队内部提交的报告书，并不对外公开。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61290" y="3321050"/>
            <a:ext cx="88658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外部报告：如</a:t>
            </a:r>
            <a:r>
              <a:rPr lang="en-US" altLang="zh-CN"/>
              <a:t>bug</a:t>
            </a:r>
            <a:r>
              <a:rPr lang="zh-CN" altLang="en-US"/>
              <a:t>描述、</a:t>
            </a:r>
            <a:r>
              <a:rPr lang="zh-CN" altLang="en-US">
                <a:sym typeface="+mn-ea"/>
              </a:rPr>
              <a:t>优化内容、更新时间</a:t>
            </a:r>
            <a:r>
              <a:rPr lang="zh-CN" altLang="en-US"/>
              <a:t>等。向外公开于客户</a:t>
            </a:r>
            <a:r>
              <a:rPr lang="zh-CN" altLang="en-US"/>
              <a:t>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15 </a:t>
            </a:r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报告</a:t>
            </a:r>
            <a:endParaRPr lang="zh-CN" altLang="en-US" sz="3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9" name="表格 8"/>
          <p:cNvGraphicFramePr/>
          <p:nvPr>
            <p:custDataLst>
              <p:tags r:id="rId1"/>
            </p:custDataLst>
          </p:nvPr>
        </p:nvGraphicFramePr>
        <p:xfrm>
          <a:off x="177165" y="935355"/>
          <a:ext cx="8858250" cy="20688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1650"/>
                <a:gridCol w="1771650"/>
                <a:gridCol w="1771650"/>
                <a:gridCol w="1771650"/>
                <a:gridCol w="1771650"/>
              </a:tblGrid>
              <a:tr h="5378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>
                          <a:solidFill>
                            <a:schemeClr val="tx1"/>
                          </a:solidFill>
                        </a:rPr>
                        <a:t>核心领域</a:t>
                      </a:r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zh-CN" altLang="en-US" sz="1600">
                          <a:solidFill>
                            <a:schemeClr val="tx1"/>
                          </a:solidFill>
                        </a:rPr>
                        <a:t>级</a:t>
                      </a:r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>
                          <a:solidFill>
                            <a:schemeClr val="tx1"/>
                          </a:solidFill>
                        </a:rPr>
                        <a:t>B</a:t>
                      </a:r>
                      <a:r>
                        <a:rPr lang="zh-CN" altLang="en-US" sz="1600">
                          <a:solidFill>
                            <a:schemeClr val="tx1"/>
                          </a:solidFill>
                        </a:rPr>
                        <a:t>级</a:t>
                      </a:r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zh-CN" altLang="en-US" sz="1600">
                          <a:solidFill>
                            <a:schemeClr val="tx1"/>
                          </a:solidFill>
                        </a:rPr>
                        <a:t>级</a:t>
                      </a:r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>
                          <a:solidFill>
                            <a:schemeClr val="tx1"/>
                          </a:solidFill>
                        </a:rPr>
                        <a:t>D</a:t>
                      </a:r>
                      <a:r>
                        <a:rPr lang="zh-CN" altLang="en-US" sz="1600">
                          <a:solidFill>
                            <a:schemeClr val="tx1"/>
                          </a:solidFill>
                        </a:rPr>
                        <a:t>级</a:t>
                      </a:r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53098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>
                          <a:solidFill>
                            <a:schemeClr val="tx1"/>
                          </a:solidFill>
                        </a:rPr>
                        <a:t>报告</a:t>
                      </a:r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>
                          <a:solidFill>
                            <a:schemeClr val="tx1"/>
                          </a:solidFill>
                        </a:rPr>
                        <a:t>缺陷</a:t>
                      </a:r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>
                          <a:solidFill>
                            <a:schemeClr val="tx1"/>
                          </a:solidFill>
                        </a:rPr>
                        <a:t>进展（测试和产品状态），活动（成本和时间，里程碑），考虑优先的缺陷</a:t>
                      </a:r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>
                          <a:solidFill>
                            <a:schemeClr val="tx1"/>
                          </a:solidFill>
                        </a:rPr>
                        <a:t>风险和建议，带有已证实的度量指标</a:t>
                      </a:r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>
                          <a:solidFill>
                            <a:schemeClr val="tx1"/>
                          </a:solidFill>
                        </a:rPr>
                        <a:t>建议一个软件过程的改进特性</a:t>
                      </a:r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1993900" y="3022600"/>
            <a:ext cx="55479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表</a:t>
            </a:r>
            <a:r>
              <a:rPr lang="en-US" altLang="zh-CN"/>
              <a:t>18.1 </a:t>
            </a:r>
            <a:r>
              <a:rPr lang="zh-CN" altLang="en-US"/>
              <a:t>成熟度的需求（部分</a:t>
            </a:r>
            <a:r>
              <a:rPr lang="zh-CN" altLang="en-US"/>
              <a:t>）</a:t>
            </a:r>
            <a:endParaRPr lang="zh-CN" altLang="en-US"/>
          </a:p>
        </p:txBody>
      </p:sp>
      <p:graphicFrame>
        <p:nvGraphicFramePr>
          <p:cNvPr id="4" name="表格 3"/>
          <p:cNvGraphicFramePr/>
          <p:nvPr>
            <p:custDataLst>
              <p:tags r:id="rId2"/>
            </p:custDataLst>
          </p:nvPr>
        </p:nvGraphicFramePr>
        <p:xfrm>
          <a:off x="168910" y="3449955"/>
          <a:ext cx="8863330" cy="200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3095"/>
                <a:gridCol w="633095"/>
                <a:gridCol w="633095"/>
                <a:gridCol w="633095"/>
                <a:gridCol w="633095"/>
                <a:gridCol w="633095"/>
                <a:gridCol w="633095"/>
                <a:gridCol w="633095"/>
                <a:gridCol w="633095"/>
                <a:gridCol w="633095"/>
                <a:gridCol w="633095"/>
                <a:gridCol w="633095"/>
                <a:gridCol w="633095"/>
                <a:gridCol w="633095"/>
              </a:tblGrid>
              <a:tr h="501650">
                <a:tc rowSpan="3"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核心领域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gridSpan="13"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级别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501650">
                <a:tc vMerge="1">
                  <a:tcPr/>
                </a:tc>
                <a:tc gridSpan="5"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控制型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gridSpan="5"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效率型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gridSpan="3"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优化型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</a:tr>
              <a:tr h="501650">
                <a:tc vMerge="1"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50165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报告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1993900" y="5782945"/>
            <a:ext cx="55479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表</a:t>
            </a:r>
            <a:r>
              <a:rPr lang="en-US" altLang="zh-CN"/>
              <a:t>18.2 </a:t>
            </a:r>
            <a:r>
              <a:rPr lang="zh-CN" altLang="en-US"/>
              <a:t>测试成熟度矩阵（部分</a:t>
            </a:r>
            <a:r>
              <a:rPr lang="zh-CN" altLang="en-US"/>
              <a:t>）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16 </a:t>
            </a:r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缺陷管理</a:t>
            </a:r>
            <a:endParaRPr lang="zh-CN" altLang="en-US" sz="3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58445" y="920115"/>
            <a:ext cx="862647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    </a:t>
            </a:r>
            <a:r>
              <a:rPr lang="zh-CN" altLang="en-US"/>
              <a:t>测试工程师报告缺陷并由开发人员修复缺陷。开发人员修复完成后，测试工程师必须验证是否真正修复了缺陷，因此需要遵循一种生命周期来管理缺陷（核心领域的第二个）。</a:t>
            </a:r>
            <a:endParaRPr lang="zh-CN" altLang="en-US"/>
          </a:p>
        </p:txBody>
      </p:sp>
      <p:graphicFrame>
        <p:nvGraphicFramePr>
          <p:cNvPr id="16" name="表格 15"/>
          <p:cNvGraphicFramePr/>
          <p:nvPr>
            <p:custDataLst>
              <p:tags r:id="rId1"/>
            </p:custDataLst>
          </p:nvPr>
        </p:nvGraphicFramePr>
        <p:xfrm>
          <a:off x="177165" y="935355"/>
          <a:ext cx="8858250" cy="20688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1650"/>
                <a:gridCol w="1771650"/>
                <a:gridCol w="1771650"/>
                <a:gridCol w="1771650"/>
                <a:gridCol w="1771650"/>
              </a:tblGrid>
              <a:tr h="5378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>
                          <a:solidFill>
                            <a:schemeClr val="tx1"/>
                          </a:solidFill>
                        </a:rPr>
                        <a:t>核心领域</a:t>
                      </a:r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zh-CN" altLang="en-US" sz="1600">
                          <a:solidFill>
                            <a:schemeClr val="tx1"/>
                          </a:solidFill>
                        </a:rPr>
                        <a:t>级</a:t>
                      </a:r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>
                          <a:solidFill>
                            <a:schemeClr val="tx1"/>
                          </a:solidFill>
                        </a:rPr>
                        <a:t>B</a:t>
                      </a:r>
                      <a:r>
                        <a:rPr lang="zh-CN" altLang="en-US" sz="1600">
                          <a:solidFill>
                            <a:schemeClr val="tx1"/>
                          </a:solidFill>
                        </a:rPr>
                        <a:t>级</a:t>
                      </a:r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zh-CN" altLang="en-US" sz="1600">
                          <a:solidFill>
                            <a:schemeClr val="tx1"/>
                          </a:solidFill>
                        </a:rPr>
                        <a:t>级</a:t>
                      </a:r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>
                          <a:solidFill>
                            <a:schemeClr val="tx1"/>
                          </a:solidFill>
                        </a:rPr>
                        <a:t>D</a:t>
                      </a:r>
                      <a:r>
                        <a:rPr lang="zh-CN" altLang="en-US" sz="1600">
                          <a:solidFill>
                            <a:schemeClr val="tx1"/>
                          </a:solidFill>
                        </a:rPr>
                        <a:t>级</a:t>
                      </a:r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53098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>
                          <a:solidFill>
                            <a:schemeClr val="tx1"/>
                          </a:solidFill>
                        </a:rPr>
                        <a:t>缺陷管理</a:t>
                      </a:r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>
                          <a:solidFill>
                            <a:schemeClr val="tx1"/>
                          </a:solidFill>
                        </a:rPr>
                        <a:t>内部缺陷管理</a:t>
                      </a:r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>
                          <a:solidFill>
                            <a:schemeClr val="tx1"/>
                          </a:solidFill>
                        </a:rPr>
                        <a:t>扩展的缺陷管理有灵活的报告措施</a:t>
                      </a:r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>
                          <a:solidFill>
                            <a:schemeClr val="tx1"/>
                          </a:solidFill>
                        </a:rPr>
                        <a:t>项目缺陷管理</a:t>
                      </a:r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文本框 16"/>
          <p:cNvSpPr txBox="1"/>
          <p:nvPr/>
        </p:nvSpPr>
        <p:spPr>
          <a:xfrm>
            <a:off x="1993900" y="3022600"/>
            <a:ext cx="55479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续表</a:t>
            </a:r>
            <a:r>
              <a:rPr lang="en-US" altLang="zh-CN"/>
              <a:t>18.1 </a:t>
            </a:r>
            <a:r>
              <a:rPr lang="zh-CN" altLang="en-US"/>
              <a:t>不同成熟度的需求（部分</a:t>
            </a:r>
            <a:r>
              <a:rPr lang="zh-CN" altLang="en-US"/>
              <a:t>）</a:t>
            </a:r>
            <a:endParaRPr lang="zh-CN" altLang="en-US"/>
          </a:p>
        </p:txBody>
      </p:sp>
      <p:graphicFrame>
        <p:nvGraphicFramePr>
          <p:cNvPr id="18" name="表格 17"/>
          <p:cNvGraphicFramePr/>
          <p:nvPr>
            <p:custDataLst>
              <p:tags r:id="rId2"/>
            </p:custDataLst>
          </p:nvPr>
        </p:nvGraphicFramePr>
        <p:xfrm>
          <a:off x="168910" y="3449955"/>
          <a:ext cx="8863330" cy="24218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3095"/>
                <a:gridCol w="633095"/>
                <a:gridCol w="633095"/>
                <a:gridCol w="633095"/>
                <a:gridCol w="633095"/>
                <a:gridCol w="633095"/>
                <a:gridCol w="633095"/>
                <a:gridCol w="633095"/>
                <a:gridCol w="633095"/>
                <a:gridCol w="633095"/>
                <a:gridCol w="633095"/>
                <a:gridCol w="633095"/>
                <a:gridCol w="633095"/>
                <a:gridCol w="633095"/>
              </a:tblGrid>
              <a:tr h="501650">
                <a:tc rowSpan="3"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核心领域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gridSpan="13"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级别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329565">
                <a:tc vMerge="1">
                  <a:tcPr/>
                </a:tc>
                <a:tc gridSpan="5"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控制型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gridSpan="5"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效率型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gridSpan="3"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优化型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</a:tr>
              <a:tr h="338455">
                <a:tc vMerge="1"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50165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缺陷管理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文本框 18"/>
          <p:cNvSpPr txBox="1"/>
          <p:nvPr/>
        </p:nvSpPr>
        <p:spPr>
          <a:xfrm>
            <a:off x="1832610" y="5854700"/>
            <a:ext cx="55479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续表</a:t>
            </a:r>
            <a:r>
              <a:rPr lang="en-US" altLang="zh-CN"/>
              <a:t>18.2 </a:t>
            </a:r>
            <a:r>
              <a:rPr lang="zh-CN" altLang="en-US"/>
              <a:t>测试成熟度矩阵（部分</a:t>
            </a:r>
            <a:r>
              <a:rPr lang="zh-CN" altLang="en-US"/>
              <a:t>）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7" grpId="1"/>
      <p:bldP spid="19" grpId="0"/>
      <p:bldP spid="19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288608" y="134620"/>
            <a:ext cx="7561262" cy="674688"/>
          </a:xfrm>
        </p:spPr>
        <p:txBody>
          <a:bodyPr/>
          <a:lstStyle/>
          <a:p>
            <a:pPr eaLnBrk="1" hangingPunct="1"/>
            <a:r>
              <a:rPr 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16 </a:t>
            </a:r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缺陷管理</a:t>
            </a:r>
            <a:endParaRPr lang="zh-CN" altLang="en-US" sz="3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8925" y="1611630"/>
            <a:ext cx="3831590" cy="318706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文本框 2"/>
          <p:cNvSpPr txBox="1"/>
          <p:nvPr/>
        </p:nvSpPr>
        <p:spPr>
          <a:xfrm>
            <a:off x="288925" y="1058545"/>
            <a:ext cx="67570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也可以通过缺陷建模进行缺陷管理（章节</a:t>
            </a:r>
            <a:r>
              <a:rPr lang="en-US" altLang="zh-CN"/>
              <a:t>13.2</a:t>
            </a:r>
            <a:r>
              <a:rPr lang="zh-CN" altLang="en-US"/>
              <a:t>）。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88925" y="5412105"/>
            <a:ext cx="38315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缺陷建模状态转移图</a:t>
            </a:r>
            <a:endParaRPr lang="zh-CN" altLang="en-US"/>
          </a:p>
        </p:txBody>
      </p:sp>
      <p:graphicFrame>
        <p:nvGraphicFramePr>
          <p:cNvPr id="6" name="表格 5"/>
          <p:cNvGraphicFramePr/>
          <p:nvPr>
            <p:custDataLst>
              <p:tags r:id="rId2"/>
            </p:custDataLst>
          </p:nvPr>
        </p:nvGraphicFramePr>
        <p:xfrm>
          <a:off x="4226455" y="1611630"/>
          <a:ext cx="4613910" cy="3169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24355"/>
                <a:gridCol w="2789555"/>
              </a:tblGrid>
              <a:tr h="22034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状态</a:t>
                      </a:r>
                      <a:endParaRPr lang="en-US" altLang="en-US" sz="16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状态负责人</a:t>
                      </a:r>
                      <a:endParaRPr lang="en-US" altLang="en-US" sz="16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034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新建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软件开发经理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034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被搁置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软件开发经理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034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延期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软件开发经理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034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已分配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软件开发人员/软件开发经理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034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打开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软件开发人员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034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已解决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缺陷提交人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034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无法重现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缺陷提交人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034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阻塞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软件开发经理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034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等待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缺陷提交人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034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重复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缺陷提交人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034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功能设计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缺陷提交人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034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关闭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验证人员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4203700" y="5412105"/>
            <a:ext cx="46367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状态负责人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总结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21615" y="997585"/>
            <a:ext cx="87604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/>
              <a:t>我们（测评人员</a:t>
            </a:r>
            <a:r>
              <a:rPr lang="zh-CN" altLang="en-US" sz="3600"/>
              <a:t>）需要做哪些工作呢</a:t>
            </a:r>
            <a:r>
              <a:rPr lang="zh-CN" altLang="en-US" sz="3600"/>
              <a:t>？</a:t>
            </a:r>
            <a:endParaRPr lang="zh-CN" altLang="en-US" sz="3600"/>
          </a:p>
        </p:txBody>
      </p:sp>
      <p:sp>
        <p:nvSpPr>
          <p:cNvPr id="7" name="文本框 6"/>
          <p:cNvSpPr txBox="1"/>
          <p:nvPr/>
        </p:nvSpPr>
        <p:spPr>
          <a:xfrm>
            <a:off x="828040" y="2469515"/>
            <a:ext cx="428625" cy="348361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zh-CN" altLang="en-US" sz="1600"/>
              <a:t>发现软件中的</a:t>
            </a:r>
            <a:r>
              <a:rPr lang="en-US" altLang="zh-CN" sz="1600"/>
              <a:t>bug</a:t>
            </a:r>
            <a:endParaRPr lang="en-US" altLang="zh-CN" sz="1600"/>
          </a:p>
        </p:txBody>
      </p:sp>
      <p:sp>
        <p:nvSpPr>
          <p:cNvPr id="8" name="文本框 7"/>
          <p:cNvSpPr txBox="1"/>
          <p:nvPr/>
        </p:nvSpPr>
        <p:spPr>
          <a:xfrm>
            <a:off x="2285365" y="2469515"/>
            <a:ext cx="428625" cy="383603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zh-CN" altLang="en-US" sz="1600"/>
              <a:t>形成</a:t>
            </a:r>
            <a:r>
              <a:rPr lang="zh-CN" altLang="en-US" sz="1600" b="1"/>
              <a:t>测试用例报告</a:t>
            </a:r>
            <a:endParaRPr lang="zh-CN" altLang="en-US" sz="1600" b="1"/>
          </a:p>
        </p:txBody>
      </p:sp>
      <p:sp>
        <p:nvSpPr>
          <p:cNvPr id="9" name="文本框 8"/>
          <p:cNvSpPr txBox="1"/>
          <p:nvPr/>
        </p:nvSpPr>
        <p:spPr>
          <a:xfrm>
            <a:off x="3612515" y="2469515"/>
            <a:ext cx="675005" cy="38354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zh-CN" altLang="en-US" sz="1600"/>
              <a:t>包括有测试资源、测试进度、测试策略、测试方法、测试工具、测试风险等</a:t>
            </a:r>
            <a:endParaRPr lang="zh-CN" altLang="en-US" sz="1600"/>
          </a:p>
        </p:txBody>
      </p:sp>
      <p:sp>
        <p:nvSpPr>
          <p:cNvPr id="13" name="文本框 12"/>
          <p:cNvSpPr txBox="1"/>
          <p:nvPr/>
        </p:nvSpPr>
        <p:spPr>
          <a:xfrm>
            <a:off x="5067300" y="2469515"/>
            <a:ext cx="675005" cy="3902075"/>
          </a:xfrm>
          <a:prstGeom prst="rect">
            <a:avLst/>
          </a:prstGeom>
          <a:noFill/>
        </p:spPr>
        <p:txBody>
          <a:bodyPr vert="eaVert" wrap="square" rtlCol="0" anchor="t">
            <a:spAutoFit/>
          </a:bodyPr>
          <a:p>
            <a:r>
              <a:rPr lang="zh-CN" altLang="en-US" sz="1600">
                <a:sym typeface="+mn-ea"/>
              </a:rPr>
              <a:t>测试人员将发现的缺陷编写成正式的</a:t>
            </a:r>
            <a:r>
              <a:rPr lang="zh-CN" altLang="en-US" sz="1600" b="1">
                <a:sym typeface="+mn-ea"/>
              </a:rPr>
              <a:t>缺陷报告</a:t>
            </a:r>
            <a:r>
              <a:rPr lang="zh-CN" altLang="en-US" sz="1600">
                <a:sym typeface="+mn-ea"/>
              </a:rPr>
              <a:t>，提交给开发人员进行缺陷的修复</a:t>
            </a:r>
            <a:endParaRPr lang="zh-CN" altLang="en-US" sz="160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2135" y="1778000"/>
            <a:ext cx="8195310" cy="690880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6499225" y="2468880"/>
            <a:ext cx="675005" cy="382714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zh-CN" altLang="en-US" sz="1600"/>
              <a:t>判断</a:t>
            </a:r>
            <a:r>
              <a:rPr lang="zh-CN" altLang="en-US" sz="1600"/>
              <a:t>缺陷是否被修复或着是否出现了新的缺陷</a:t>
            </a:r>
            <a:endParaRPr lang="zh-CN" altLang="en-US" sz="1600"/>
          </a:p>
        </p:txBody>
      </p:sp>
      <p:sp>
        <p:nvSpPr>
          <p:cNvPr id="16" name="文本框 15"/>
          <p:cNvSpPr txBox="1"/>
          <p:nvPr/>
        </p:nvSpPr>
        <p:spPr>
          <a:xfrm>
            <a:off x="8003540" y="2459990"/>
            <a:ext cx="675005" cy="391096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zh-CN" altLang="en-US" sz="1600"/>
              <a:t>测试完成后根据结果分析软件质量。最后给出一个软件是否可以被发布的结论。</a:t>
            </a:r>
            <a:endParaRPr lang="zh-CN" altLang="en-US"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67591" y="2098302"/>
            <a:ext cx="7380820" cy="101473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b="1" spc="6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谢谢聆听</a:t>
            </a:r>
            <a:endParaRPr lang="zh-CN" altLang="en-US" sz="6000" b="1" spc="600" dirty="0" smtClea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2288" y="3744035"/>
            <a:ext cx="8639424" cy="8309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en-US" altLang="zh-CN" sz="4800" b="1" dirty="0" smtClean="0">
                <a:ln>
                  <a:prstDash val="solid"/>
                </a:ln>
                <a:solidFill>
                  <a:srgbClr val="000066"/>
                </a:solidFill>
                <a:effectLst>
                  <a:outerShdw blurRad="88000" dist="50800" dir="5040000" algn="tl">
                    <a:srgbClr val="8064A2">
                      <a:tint val="80000"/>
                      <a:satMod val="250000"/>
                      <a:alpha val="45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End</a:t>
            </a:r>
            <a:endParaRPr lang="en-US" altLang="zh-CN" sz="4800" b="1" dirty="0" smtClean="0">
              <a:ln>
                <a:prstDash val="solid"/>
              </a:ln>
              <a:solidFill>
                <a:srgbClr val="000066"/>
              </a:solidFill>
              <a:effectLst>
                <a:outerShdw blurRad="88000" dist="50800" dir="5040000" algn="tl">
                  <a:srgbClr val="8064A2">
                    <a:tint val="80000"/>
                    <a:satMod val="250000"/>
                    <a:alpha val="45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TABLE_BEAUTIFY" val="smartTable{c2ba6e74-dfc5-487e-a65c-60d12c1e46e2}"/>
</p:tagLst>
</file>

<file path=ppt/tags/tag2.xml><?xml version="1.0" encoding="utf-8"?>
<p:tagLst xmlns:p="http://schemas.openxmlformats.org/presentationml/2006/main">
  <p:tag name="KSO_WM_UNIT_TABLE_BEAUTIFY" val="smartTable{36f41f54-200f-4de0-861e-7e0fc760f3d8}"/>
</p:tagLst>
</file>

<file path=ppt/tags/tag3.xml><?xml version="1.0" encoding="utf-8"?>
<p:tagLst xmlns:p="http://schemas.openxmlformats.org/presentationml/2006/main">
  <p:tag name="KSO_WM_UNIT_TABLE_BEAUTIFY" val="smartTable{c2ba6e74-dfc5-487e-a65c-60d12c1e46e2}"/>
</p:tagLst>
</file>

<file path=ppt/tags/tag4.xml><?xml version="1.0" encoding="utf-8"?>
<p:tagLst xmlns:p="http://schemas.openxmlformats.org/presentationml/2006/main">
  <p:tag name="KSO_WM_UNIT_TABLE_BEAUTIFY" val="smartTable{36f41f54-200f-4de0-861e-7e0fc760f3d8}"/>
</p:tagLst>
</file>

<file path=ppt/tags/tag5.xml><?xml version="1.0" encoding="utf-8"?>
<p:tagLst xmlns:p="http://schemas.openxmlformats.org/presentationml/2006/main">
  <p:tag name="KSO_WM_UNIT_TABLE_BEAUTIFY" val="smartTable{7f8be52c-37ce-40f0-b327-639455fc3de4}"/>
</p:tagLst>
</file>

<file path=ppt/theme/theme1.xml><?xml version="1.0" encoding="utf-8"?>
<a:theme xmlns:a="http://schemas.openxmlformats.org/drawingml/2006/main" name="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自定义设计方案">
  <a:themeElements>
    <a:clrScheme name="2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2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2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5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6_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1137</Words>
  <Application>WPS 演示</Application>
  <PresentationFormat>全屏显示(4:3)</PresentationFormat>
  <Paragraphs>369</Paragraphs>
  <Slides>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7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24" baseType="lpstr">
      <vt:lpstr>Arial</vt:lpstr>
      <vt:lpstr>宋体</vt:lpstr>
      <vt:lpstr>Wingdings</vt:lpstr>
      <vt:lpstr>微软雅黑</vt:lpstr>
      <vt:lpstr>Calibri</vt:lpstr>
      <vt:lpstr>Arial Unicode MS</vt:lpstr>
      <vt:lpstr>自定义设计方案</vt:lpstr>
      <vt:lpstr>1_自定义设计方案</vt:lpstr>
      <vt:lpstr>2_自定义设计方案</vt:lpstr>
      <vt:lpstr>默认设计模板</vt:lpstr>
      <vt:lpstr>2_默认设计模板</vt:lpstr>
      <vt:lpstr>5_自定义设计方案</vt:lpstr>
      <vt:lpstr>6_自定义设计方案</vt:lpstr>
      <vt:lpstr>Equation.3</vt:lpstr>
      <vt:lpstr>Equation.3</vt:lpstr>
      <vt:lpstr>PowerPoint 演示文稿</vt:lpstr>
      <vt:lpstr>案例</vt:lpstr>
      <vt:lpstr>PowerPoint 演示文稿</vt:lpstr>
      <vt:lpstr>15 报告</vt:lpstr>
      <vt:lpstr>15 报告</vt:lpstr>
      <vt:lpstr>16 缺陷管理</vt:lpstr>
      <vt:lpstr>16 缺陷管理</vt:lpstr>
      <vt:lpstr>总结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zhao</dc:creator>
  <cp:lastModifiedBy>杰了个逊</cp:lastModifiedBy>
  <cp:revision>317</cp:revision>
  <dcterms:created xsi:type="dcterms:W3CDTF">2014-05-16T23:07:00Z</dcterms:created>
  <dcterms:modified xsi:type="dcterms:W3CDTF">2021-05-23T08:37:17Z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2052-11.3.0.9228</vt:lpwstr>
  </property>
</Properties>
</file>