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5" r:id="rId3"/>
    <p:sldMasterId id="2147483658" r:id="rId4"/>
    <p:sldMasterId id="2147483661" r:id="rId5"/>
    <p:sldMasterId id="2147483673" r:id="rId6"/>
    <p:sldMasterId id="2147483685" r:id="rId7"/>
  </p:sldMasterIdLst>
  <p:notesMasterIdLst>
    <p:notesMasterId r:id="rId15"/>
  </p:notesMasterIdLst>
  <p:handoutMasterIdLst>
    <p:handoutMasterId r:id="rId16"/>
  </p:handoutMasterIdLst>
  <p:sldIdLst>
    <p:sldId id="273" r:id="rId8"/>
    <p:sldId id="389" r:id="rId9"/>
    <p:sldId id="367" r:id="rId10"/>
    <p:sldId id="390" r:id="rId11"/>
    <p:sldId id="391" r:id="rId12"/>
    <p:sldId id="369" r:id="rId13"/>
    <p:sldId id="351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9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7C"/>
    <a:srgbClr val="FFFF00"/>
    <a:srgbClr val="CC0099"/>
    <a:srgbClr val="CC00FF"/>
    <a:srgbClr val="FF0066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3" d="100"/>
          <a:sy n="63" d="100"/>
        </p:scale>
        <p:origin x="1380" y="48"/>
      </p:cViewPr>
      <p:guideLst>
        <p:guide orient="horz" pos="17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940" y="-102"/>
      </p:cViewPr>
      <p:guideLst>
        <p:guide orient="horz" pos="2390"/>
        <p:guide pos="2160"/>
      </p:guideLst>
    </p:cSldViewPr>
  </p:notesViewPr>
  <p:gridSpacing cx="44997" cy="4499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38766D-ABE4-4880-9EAC-E9DD8182A38C}" type="datetimeFigureOut">
              <a:rPr lang="zh-CN" altLang="en-US"/>
              <a:t>2021/5/26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7C4CBD-01E0-47C2-AC0D-7EB260C3725D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0662A2-E9BF-4A89-A0ED-8329009C123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>
                <a:solidFill>
                  <a:srgbClr val="FFFFFF"/>
                </a:solidFill>
                <a:ea typeface="微软雅黑" panose="020B0503020204020204" pitchFamily="34" charset="-122"/>
              </a:rPr>
              <a:t>软件测试与质量保证</a:t>
            </a:r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5732462" y="5492750"/>
            <a:ext cx="3186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主讲教师：董俊  窦燕</a:t>
            </a: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63" y="142875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96863" y="142875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06375" y="998538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5975" y="998538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06375" y="3630613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3630613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  <a:t>2021/5/26 Wednesday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heme" Target="../theme/theme3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8"/>
          <p:cNvSpPr>
            <a:spLocks noChangeArrowheads="1"/>
          </p:cNvSpPr>
          <p:nvPr userDrawn="1"/>
        </p:nvSpPr>
        <p:spPr bwMode="auto">
          <a:xfrm>
            <a:off x="0" y="0"/>
            <a:ext cx="1781175" cy="68580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Text Box 20"/>
          <p:cNvSpPr txBox="1">
            <a:spLocks noChangeArrowheads="1"/>
          </p:cNvSpPr>
          <p:nvPr userDrawn="1"/>
        </p:nvSpPr>
        <p:spPr bwMode="auto">
          <a:xfrm>
            <a:off x="363538" y="1557338"/>
            <a:ext cx="99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dirty="0">
                <a:solidFill>
                  <a:schemeClr val="bg1"/>
                </a:solidFill>
                <a:ea typeface="微软雅黑" panose="020B0503020204020204" pitchFamily="34" charset="-122"/>
              </a:rPr>
              <a:t>课程目录</a:t>
            </a:r>
          </a:p>
        </p:txBody>
      </p:sp>
      <p:pic>
        <p:nvPicPr>
          <p:cNvPr id="2058" name="Picture 21" descr="燕大图标"/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1C6AB2"/>
              </a:clrFrom>
              <a:clrTo>
                <a:srgbClr val="1C6A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4166" r="63625" b="5499"/>
          <a:stretch>
            <a:fillRect/>
          </a:stretch>
        </p:blipFill>
        <p:spPr bwMode="auto">
          <a:xfrm>
            <a:off x="296863" y="188913"/>
            <a:ext cx="11699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 userDrawn="1"/>
        </p:nvSpPr>
        <p:spPr bwMode="auto">
          <a:xfrm>
            <a:off x="0" y="0"/>
            <a:ext cx="1781175" cy="68580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Text Box 9"/>
          <p:cNvSpPr txBox="1">
            <a:spLocks noChangeArrowheads="1"/>
          </p:cNvSpPr>
          <p:nvPr userDrawn="1"/>
        </p:nvSpPr>
        <p:spPr bwMode="auto">
          <a:xfrm>
            <a:off x="363538" y="1557338"/>
            <a:ext cx="99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dirty="0">
                <a:solidFill>
                  <a:schemeClr val="bg1"/>
                </a:solidFill>
                <a:ea typeface="微软雅黑" panose="020B0503020204020204" pitchFamily="34" charset="-122"/>
              </a:rPr>
              <a:t>课程目录</a:t>
            </a:r>
          </a:p>
        </p:txBody>
      </p:sp>
      <p:pic>
        <p:nvPicPr>
          <p:cNvPr id="3076" name="Picture 10" descr="燕大图标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1C6AB2"/>
              </a:clrFrom>
              <a:clrTo>
                <a:srgbClr val="1C6A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4166" r="63625" b="5499"/>
          <a:stretch>
            <a:fillRect/>
          </a:stretch>
        </p:blipFill>
        <p:spPr bwMode="auto">
          <a:xfrm>
            <a:off x="296863" y="188913"/>
            <a:ext cx="11699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软件测试教材"/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9" descr="参考教材1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r="15105"/>
          <a:stretch>
            <a:fillRect/>
          </a:stretch>
        </p:blipFill>
        <p:spPr bwMode="auto">
          <a:xfrm>
            <a:off x="4616450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11" descr="参考教材3"/>
          <p:cNvPicPr preferRelativeResize="0"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12891" b="4010"/>
          <a:stretch>
            <a:fillRect/>
          </a:stretch>
        </p:blipFill>
        <p:spPr bwMode="auto">
          <a:xfrm>
            <a:off x="2366963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13" descr="参考教材5"/>
          <p:cNvPicPr preferRelativeResize="0">
            <a:picLocks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2" t="26563" r="34787" b="28516"/>
          <a:stretch>
            <a:fillRect/>
          </a:stretch>
        </p:blipFill>
        <p:spPr bwMode="auto">
          <a:xfrm>
            <a:off x="6867525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15"/>
          <p:cNvSpPr>
            <a:spLocks noChangeArrowheads="1"/>
          </p:cNvSpPr>
          <p:nvPr userDrawn="1"/>
        </p:nvSpPr>
        <p:spPr bwMode="auto">
          <a:xfrm>
            <a:off x="90488" y="279400"/>
            <a:ext cx="8937625" cy="3328988"/>
          </a:xfrm>
          <a:prstGeom prst="rect">
            <a:avLst/>
          </a:prstGeom>
          <a:solidFill>
            <a:srgbClr val="1C6A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3" name="Picture 16" descr="燕大图标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3" t="14166" r="51558" b="5499"/>
          <a:stretch>
            <a:fillRect/>
          </a:stretch>
        </p:blipFill>
        <p:spPr bwMode="auto">
          <a:xfrm>
            <a:off x="6416675" y="593725"/>
            <a:ext cx="25209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17"/>
          <p:cNvSpPr txBox="1">
            <a:spLocks noChangeArrowheads="1"/>
          </p:cNvSpPr>
          <p:nvPr userDrawn="1"/>
        </p:nvSpPr>
        <p:spPr bwMode="auto">
          <a:xfrm>
            <a:off x="701675" y="819150"/>
            <a:ext cx="80105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教学网站：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http://211.81.240.20/moodle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ChangeArrowheads="1"/>
          </p:cNvSpPr>
          <p:nvPr/>
        </p:nvSpPr>
        <p:spPr bwMode="auto">
          <a:xfrm>
            <a:off x="206375" y="44450"/>
            <a:ext cx="8731250" cy="81915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6863" y="142875"/>
            <a:ext cx="75612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软件测试与质量保证</a:t>
            </a:r>
          </a:p>
        </p:txBody>
      </p:sp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206375" y="6219825"/>
            <a:ext cx="8686800" cy="444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1" name="Picture 10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97" b="293"/>
          <a:stretch>
            <a:fillRect/>
          </a:stretch>
        </p:blipFill>
        <p:spPr bwMode="auto">
          <a:xfrm>
            <a:off x="8262938" y="6308725"/>
            <a:ext cx="6873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软件测试与质量保证</a:t>
            </a: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01699" y="188640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342899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ext Box 20"/>
          <p:cNvSpPr txBox="1">
            <a:spLocks noChangeArrowheads="1"/>
          </p:cNvSpPr>
          <p:nvPr userDrawn="1"/>
        </p:nvSpPr>
        <p:spPr bwMode="auto">
          <a:xfrm>
            <a:off x="403166" y="1718810"/>
            <a:ext cx="9147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dirty="0">
                <a:solidFill>
                  <a:srgbClr val="FFFFFF"/>
                </a:solidFill>
                <a:ea typeface="微软雅黑" panose="020B0503020204020204" pitchFamily="34" charset="-122"/>
              </a:rPr>
              <a:t>课程目录</a:t>
            </a: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-18510" y="0"/>
            <a:ext cx="2790310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-18509" y="2644170"/>
            <a:ext cx="27903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spc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spc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3600" dirty="0">
                <a:ea typeface="微软雅黑" panose="020B0503020204020204" pitchFamily="34" charset="-122"/>
              </a:rPr>
              <a:t>评估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5670" imgH="215900" progId="Equation.3">
                  <p:embed/>
                </p:oleObj>
              </mc:Choice>
              <mc:Fallback>
                <p:oleObj r:id="rId2" imgW="91567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222" y="2214081"/>
            <a:ext cx="6479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评估：测试仅是质量保证的一个方面。可以通过评估除了源代码之外开发过程中建立的所有产品的质量，从而改进整个系统的质量。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3600" dirty="0">
                <a:ea typeface="微软雅黑" panose="020B0503020204020204" pitchFamily="34" charset="-122"/>
              </a:rPr>
              <a:t>评估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5670" imgH="215900" progId="Equation.3">
                  <p:embed/>
                </p:oleObj>
              </mc:Choice>
              <mc:Fallback>
                <p:oleObj r:id="rId2" imgW="915670" imgH="2159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222" y="1767235"/>
            <a:ext cx="6479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如，评估需求和设计文档、用户手册和系统开发中用到的不同的工具是非常有益的。测试相关的评估概念能够应用于整个开发过程中。在执行测试之前评估其他产品，可以降低软件开发的开销。因为评估中间产品能尽早的发现缺陷。</a:t>
            </a:r>
          </a:p>
        </p:txBody>
      </p:sp>
    </p:spTree>
    <p:extLst>
      <p:ext uri="{BB962C8B-B14F-4D97-AF65-F5344CB8AC3E}">
        <p14:creationId xmlns:p14="http://schemas.microsoft.com/office/powerpoint/2010/main" val="57791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9405549"/>
              </p:ext>
            </p:extLst>
          </p:nvPr>
        </p:nvGraphicFramePr>
        <p:xfrm>
          <a:off x="708939" y="2304075"/>
          <a:ext cx="7964469" cy="1923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376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核心领域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55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评估</a:t>
                      </a:r>
                      <a:endParaRPr kumimoji="0" lang="en-US" altLang="zh-C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ctr">
                        <a:buNone/>
                      </a:pPr>
                      <a:r>
                        <a: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技术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评估</a:t>
                      </a:r>
                      <a:endParaRPr kumimoji="0" lang="en-US" altLang="zh-C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策略</a:t>
                      </a:r>
                      <a:endParaRPr kumimoji="0" lang="en-US" altLang="zh-C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ctr"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17177" y="4369775"/>
            <a:ext cx="554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表</a:t>
            </a:r>
            <a:r>
              <a:rPr lang="en-US" altLang="zh-CN" sz="2400" dirty="0"/>
              <a:t>18.1 </a:t>
            </a:r>
            <a:r>
              <a:rPr lang="zh-CN" altLang="en-US" sz="2400" dirty="0"/>
              <a:t>成熟度的需求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600" dirty="0">
                <a:ea typeface="微软雅黑" panose="020B0503020204020204" pitchFamily="34" charset="-122"/>
              </a:rPr>
              <a:t>低级别测试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5670" imgH="215900" progId="Equation.3">
                  <p:embed/>
                </p:oleObj>
              </mc:Choice>
              <mc:Fallback>
                <p:oleObj r:id="rId2" imgW="915670" imgH="2159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222" y="1767235"/>
            <a:ext cx="6479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低级别测试：测试过程不仅仅局限在系统测试，在整个系统进行系统测试之前，很多测试（包括单元测试和集成测试）需要分别由各个程序员和集成测试工程师进行。</a:t>
            </a:r>
          </a:p>
        </p:txBody>
      </p:sp>
    </p:spTree>
    <p:extLst>
      <p:ext uri="{BB962C8B-B14F-4D97-AF65-F5344CB8AC3E}">
        <p14:creationId xmlns:p14="http://schemas.microsoft.com/office/powerpoint/2010/main" val="5900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3600" dirty="0">
                <a:ea typeface="微软雅黑" panose="020B0503020204020204" pitchFamily="34" charset="-122"/>
              </a:rPr>
              <a:t>低级别测试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5670" imgH="215900" progId="Equation.3">
                  <p:embed/>
                </p:oleObj>
              </mc:Choice>
              <mc:Fallback>
                <p:oleObj r:id="rId2" imgW="915670" imgH="2159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222" y="1274792"/>
            <a:ext cx="64795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如果对单元测试和集成测试没有很强的信心，只能导致系统测试的失败，也就是如果基本的功能不起作用，那么进行系统测试是没有意义的。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低级别测试（也就是单元测试和集成测试）的有效性来自于这样一个事实，即要在开发阶段尽早修复其缺陷。</a:t>
            </a:r>
          </a:p>
        </p:txBody>
      </p:sp>
    </p:spTree>
    <p:extLst>
      <p:ext uri="{BB962C8B-B14F-4D97-AF65-F5344CB8AC3E}">
        <p14:creationId xmlns:p14="http://schemas.microsoft.com/office/powerpoint/2010/main" val="313505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低级别测试</a:t>
            </a: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4590584"/>
              </p:ext>
            </p:extLst>
          </p:nvPr>
        </p:nvGraphicFramePr>
        <p:xfrm>
          <a:off x="490062" y="1944099"/>
          <a:ext cx="8163875" cy="2446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26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核心领域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800" dirty="0">
                          <a:solidFill>
                            <a:schemeClr val="tx1"/>
                          </a:solidFill>
                        </a:rPr>
                        <a:t>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07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低级别测试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低级别测试生命周期（计划、规范和执行）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白盒</a:t>
                      </a:r>
                      <a:endParaRPr kumimoji="0" lang="en-US" altLang="zh-CN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ctr">
                        <a:buNone/>
                      </a:pPr>
                      <a:r>
                        <a: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技术 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kumimoji="0" lang="zh-CN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低级别测试策略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602198" y="4778910"/>
            <a:ext cx="5547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续表</a:t>
            </a:r>
            <a:r>
              <a:rPr lang="en-US" altLang="zh-CN" sz="2800" dirty="0"/>
              <a:t>18.1 </a:t>
            </a:r>
            <a:r>
              <a:rPr lang="zh-CN" altLang="en-US" sz="2800" dirty="0"/>
              <a:t>成熟度的需求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591" y="2098302"/>
            <a:ext cx="738082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288" y="3744035"/>
            <a:ext cx="863942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4800" b="1" dirty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2ba6e74-dfc5-487e-a65c-60d12c1e46e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2ba6e74-dfc5-487e-a65c-60d12c1e46e2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268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微软雅黑</vt:lpstr>
      <vt:lpstr>Arial</vt:lpstr>
      <vt:lpstr>Calibri</vt:lpstr>
      <vt:lpstr>自定义设计方案</vt:lpstr>
      <vt:lpstr>1_自定义设计方案</vt:lpstr>
      <vt:lpstr>2_自定义设计方案</vt:lpstr>
      <vt:lpstr>默认设计模板</vt:lpstr>
      <vt:lpstr>2_默认设计模板</vt:lpstr>
      <vt:lpstr>5_自定义设计方案</vt:lpstr>
      <vt:lpstr>6_自定义设计方案</vt:lpstr>
      <vt:lpstr>Equation.3</vt:lpstr>
      <vt:lpstr>19评估</vt:lpstr>
      <vt:lpstr>19评估</vt:lpstr>
      <vt:lpstr>19 评估</vt:lpstr>
      <vt:lpstr>20低级别测试</vt:lpstr>
      <vt:lpstr>20低级别测试</vt:lpstr>
      <vt:lpstr>20 低级别测试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</dc:creator>
  <cp:lastModifiedBy>晓文</cp:lastModifiedBy>
  <cp:revision>323</cp:revision>
  <dcterms:created xsi:type="dcterms:W3CDTF">2014-05-16T23:07:00Z</dcterms:created>
  <dcterms:modified xsi:type="dcterms:W3CDTF">2021-05-26T14:05:58Z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