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61" r:id="rId2"/>
    <p:sldId id="256" r:id="rId3"/>
    <p:sldId id="258" r:id="rId4"/>
    <p:sldId id="263" r:id="rId5"/>
    <p:sldId id="264" r:id="rId6"/>
    <p:sldId id="279" r:id="rId7"/>
    <p:sldId id="272" r:id="rId8"/>
    <p:sldId id="267" r:id="rId9"/>
    <p:sldId id="273" r:id="rId10"/>
    <p:sldId id="274" r:id="rId11"/>
    <p:sldId id="257" r:id="rId12"/>
    <p:sldId id="275" r:id="rId13"/>
    <p:sldId id="280" r:id="rId14"/>
    <p:sldId id="276" r:id="rId15"/>
    <p:sldId id="260" r:id="rId16"/>
    <p:sldId id="281" r:id="rId17"/>
    <p:sldId id="277" r:id="rId18"/>
    <p:sldId id="278" r:id="rId19"/>
    <p:sldId id="268" r:id="rId20"/>
    <p:sldId id="270" r:id="rId21"/>
    <p:sldId id="271" r:id="rId22"/>
    <p:sldId id="282" r:id="rId23"/>
    <p:sldId id="283" r:id="rId24"/>
    <p:sldId id="284" r:id="rId25"/>
    <p:sldId id="285" r:id="rId26"/>
    <p:sldId id="288" r:id="rId27"/>
    <p:sldId id="262" r:id="rId28"/>
    <p:sldId id="289" r:id="rId29"/>
    <p:sldId id="287" r:id="rId30"/>
    <p:sldId id="290" r:id="rId31"/>
    <p:sldId id="291" r:id="rId32"/>
    <p:sldId id="292" r:id="rId33"/>
    <p:sldId id="293" r:id="rId34"/>
    <p:sldId id="295" r:id="rId35"/>
    <p:sldId id="297" r:id="rId36"/>
    <p:sldId id="300" r:id="rId37"/>
    <p:sldId id="301" r:id="rId38"/>
    <p:sldId id="302" r:id="rId39"/>
    <p:sldId id="303" r:id="rId40"/>
    <p:sldId id="304" r:id="rId41"/>
    <p:sldId id="305" r:id="rId42"/>
    <p:sldId id="307" r:id="rId43"/>
    <p:sldId id="308" r:id="rId44"/>
    <p:sldId id="309" r:id="rId45"/>
    <p:sldId id="310" r:id="rId46"/>
    <p:sldId id="313" r:id="rId47"/>
    <p:sldId id="314" r:id="rId48"/>
    <p:sldId id="315" r:id="rId49"/>
    <p:sldId id="316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89745-E9C2-43DE-8368-850BF73CAA2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4C28B-69A9-490F-B792-EB684ACE8C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7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4C28B-69A9-490F-B792-EB684ACE8C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6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4C28B-69A9-490F-B792-EB684ACE8C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9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4C28B-69A9-490F-B792-EB684ACE8CE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1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0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0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5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9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52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6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32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8DE9D-7AC6-4607-B1C0-4A707E820FD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DE9D-7AC6-4607-B1C0-4A707E820FD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22DC-4C16-4FBE-B096-DA2EFB3E3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5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2.png"/><Relationship Id="rId7" Type="http://schemas.openxmlformats.org/officeDocument/2006/relationships/image" Target="../media/image77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3.png"/><Relationship Id="rId5" Type="http://schemas.openxmlformats.org/officeDocument/2006/relationships/image" Target="../media/image75.png"/><Relationship Id="rId10" Type="http://schemas.openxmlformats.org/officeDocument/2006/relationships/image" Target="../media/image82.png"/><Relationship Id="rId4" Type="http://schemas.openxmlformats.org/officeDocument/2006/relationships/image" Target="../media/image73.png"/><Relationship Id="rId9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5.png"/><Relationship Id="rId7" Type="http://schemas.openxmlformats.org/officeDocument/2006/relationships/image" Target="../media/image10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08.png"/><Relationship Id="rId4" Type="http://schemas.openxmlformats.org/officeDocument/2006/relationships/image" Target="../media/image1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7" Type="http://schemas.openxmlformats.org/officeDocument/2006/relationships/image" Target="../media/image178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>
            <a:extLst>
              <a:ext uri="{FF2B5EF4-FFF2-40B4-BE49-F238E27FC236}">
                <a16:creationId xmlns:a16="http://schemas.microsoft.com/office/drawing/2014/main" id="{B7523D67-5A8E-4A2F-9517-1C3CFC343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26" y="2355969"/>
            <a:ext cx="752301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在这一章里我们要对于域作一些进一步的讨论．我们不准备证明一些复杂的结构定理，而主要是对单扩域、代数扩域、多项式的分裂域、有限域等作一些讨论．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34DABA4C-9B2D-40B8-B262-6EB697FAF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635" y="1106750"/>
            <a:ext cx="3581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000" b="1" dirty="0"/>
              <a:t>    </a:t>
            </a:r>
            <a:r>
              <a:rPr lang="zh-CN" altLang="en-US" sz="4000" b="1" dirty="0"/>
              <a:t>第五章  扩域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3EEBEED-19FC-4641-8AA0-B460A034839C}"/>
                  </a:ext>
                </a:extLst>
              </p:cNvPr>
              <p:cNvSpPr/>
              <p:nvPr/>
            </p:nvSpPr>
            <p:spPr>
              <a:xfrm>
                <a:off x="577780" y="698360"/>
                <a:ext cx="8083900" cy="3327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2.2</a:t>
                </a:r>
                <a:r>
                  <a:rPr lang="zh-CN" altLang="en-US" sz="2400" dirty="0"/>
                  <a:t>　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上的一个超越元，那么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)≅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的商域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这里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上的一个未定元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的多项式环．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上的一个代数元，那么</a:t>
                </a: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type m:val="skw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这里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上唯一确定的最高次项系数为１且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的不可约多项式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3EEBEED-19FC-4641-8AA0-B460A0348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80" y="698360"/>
                <a:ext cx="8083900" cy="3327258"/>
              </a:xfrm>
              <a:prstGeom prst="rect">
                <a:avLst/>
              </a:prstGeom>
              <a:blipFill>
                <a:blip r:embed="rId2"/>
                <a:stretch>
                  <a:fillRect l="-1207" t="-1468" b="-3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63CBEC1-8D87-4565-8CC1-84034495E1FE}"/>
                  </a:ext>
                </a:extLst>
              </p:cNvPr>
              <p:cNvSpPr/>
              <p:nvPr/>
            </p:nvSpPr>
            <p:spPr>
              <a:xfrm>
                <a:off x="823965" y="4102892"/>
                <a:ext cx="6868048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证明</a:t>
                </a:r>
                <a:r>
                  <a:rPr lang="en-US" altLang="zh-CN" sz="2400" dirty="0"/>
                  <a:t>: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包含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的多项式环</a:t>
                </a:r>
                <a:endParaRPr lang="en-US" altLang="zh-CN" sz="2400" dirty="0"/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63CBEC1-8D87-4565-8CC1-84034495E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65" y="4102892"/>
                <a:ext cx="6868048" cy="878510"/>
              </a:xfrm>
              <a:prstGeom prst="rect">
                <a:avLst/>
              </a:prstGeom>
              <a:blipFill>
                <a:blip r:embed="rId3"/>
                <a:stretch>
                  <a:fillRect l="-1331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F1B698-1CE0-4628-958F-44D2D6D54E3F}"/>
                  </a:ext>
                </a:extLst>
              </p:cNvPr>
              <p:cNvSpPr/>
              <p:nvPr/>
            </p:nvSpPr>
            <p:spPr>
              <a:xfrm>
                <a:off x="1532374" y="4981402"/>
                <a:ext cx="4084654" cy="837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F1B698-1CE0-4628-958F-44D2D6D54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74" y="4981402"/>
                <a:ext cx="4084654" cy="837537"/>
              </a:xfrm>
              <a:prstGeom prst="rect">
                <a:avLst/>
              </a:prstGeom>
              <a:blipFill>
                <a:blip r:embed="rId4"/>
                <a:stretch>
                  <a:fillRect l="-2239" t="-27536" b="-10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7BF0DD0-2079-475A-BD12-E95DE86ABFEE}"/>
                  </a:ext>
                </a:extLst>
              </p:cNvPr>
              <p:cNvSpPr/>
              <p:nvPr/>
            </p:nvSpPr>
            <p:spPr>
              <a:xfrm>
                <a:off x="1559213" y="6000096"/>
                <a:ext cx="20154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400" dirty="0"/>
                  <a:t>是满同态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7BF0DD0-2079-475A-BD12-E95DE86AB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213" y="6000096"/>
                <a:ext cx="2015488" cy="461665"/>
              </a:xfrm>
              <a:prstGeom prst="rect">
                <a:avLst/>
              </a:prstGeom>
              <a:blipFill>
                <a:blip r:embed="rId5"/>
                <a:stretch>
                  <a:fillRect l="-2727" t="-10526" r="-393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4FF0699-E21F-4A5A-B0E5-C2827E6E76DF}"/>
                  </a:ext>
                </a:extLst>
              </p:cNvPr>
              <p:cNvSpPr/>
              <p:nvPr/>
            </p:nvSpPr>
            <p:spPr>
              <a:xfrm>
                <a:off x="731440" y="717702"/>
                <a:ext cx="71266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上的一个超越元，则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上的一个未定元，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4FF0699-E21F-4A5A-B0E5-C2827E6E76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40" y="717702"/>
                <a:ext cx="7126695" cy="461665"/>
              </a:xfrm>
              <a:prstGeom prst="rect">
                <a:avLst/>
              </a:prstGeom>
              <a:blipFill>
                <a:blip r:embed="rId2"/>
                <a:stretch>
                  <a:fillRect l="-1369" t="-9333" r="-171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B29DA8A-DFE3-4FFD-BB9C-50F38AFDD14D}"/>
                  </a:ext>
                </a:extLst>
              </p:cNvPr>
              <p:cNvSpPr/>
              <p:nvPr/>
            </p:nvSpPr>
            <p:spPr>
              <a:xfrm>
                <a:off x="731440" y="1248251"/>
                <a:ext cx="676589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单射，故为同构</a:t>
                </a:r>
                <a:r>
                  <a:rPr lang="en-US" altLang="zh-CN" sz="2400" dirty="0"/>
                  <a:t>. </a:t>
                </a:r>
                <a:r>
                  <a:rPr lang="zh-CN" altLang="en-US" sz="2400" dirty="0"/>
                  <a:t>于是有</a:t>
                </a:r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zh-CN" altLang="en-US" sz="2400" dirty="0"/>
                      <m:t>的商域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的商域 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B29DA8A-DFE3-4FFD-BB9C-50F38AFDD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40" y="1248251"/>
                <a:ext cx="6765890" cy="830997"/>
              </a:xfrm>
              <a:prstGeom prst="rect">
                <a:avLst/>
              </a:prstGeom>
              <a:blipFill>
                <a:blip r:embed="rId3"/>
                <a:stretch>
                  <a:fillRect l="-1441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A27EC44-BD9D-46E2-BA14-EA99B53F818D}"/>
                  </a:ext>
                </a:extLst>
              </p:cNvPr>
              <p:cNvSpPr/>
              <p:nvPr/>
            </p:nvSpPr>
            <p:spPr>
              <a:xfrm>
                <a:off x="725451" y="2232265"/>
                <a:ext cx="77225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上的一个代数元，则由同态基本定理知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A27EC44-BD9D-46E2-BA14-EA99B53F8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1" y="2232265"/>
                <a:ext cx="7722544" cy="461665"/>
              </a:xfrm>
              <a:prstGeom prst="rect">
                <a:avLst/>
              </a:prstGeom>
              <a:blipFill>
                <a:blip r:embed="rId4"/>
                <a:stretch>
                  <a:fillRect l="-118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1D59215-FB52-4E79-88D1-490C63373491}"/>
                  </a:ext>
                </a:extLst>
              </p:cNvPr>
              <p:cNvSpPr/>
              <p:nvPr/>
            </p:nvSpPr>
            <p:spPr>
              <a:xfrm>
                <a:off x="2690963" y="2693930"/>
                <a:ext cx="2846843" cy="573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]≅</m:t>
                    </m:r>
                    <m:f>
                      <m:fPr>
                        <m:type m:val="skw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ker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1D59215-FB52-4E79-88D1-490C63373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63" y="2693930"/>
                <a:ext cx="2846843" cy="573170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3D22A80-08D2-4083-9D84-34F35F362900}"/>
                  </a:ext>
                </a:extLst>
              </p:cNvPr>
              <p:cNvSpPr/>
              <p:nvPr/>
            </p:nvSpPr>
            <p:spPr>
              <a:xfrm>
                <a:off x="725451" y="3437877"/>
                <a:ext cx="8016875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因为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主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理想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整环</m:t>
                    </m:r>
                  </m:oMath>
                </a14:m>
                <a:r>
                  <a:rPr lang="zh-CN" altLang="en-US" sz="2400" dirty="0"/>
                  <a:t>，故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这里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3D22A80-08D2-4083-9D84-34F35F362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1" y="3437877"/>
                <a:ext cx="8016875" cy="509178"/>
              </a:xfrm>
              <a:prstGeom prst="rect">
                <a:avLst/>
              </a:prstGeom>
              <a:blipFill>
                <a:blip r:embed="rId6"/>
                <a:stretch>
                  <a:fillRect l="-1141" t="-2410" b="-25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E09C4E-CBEF-4469-A448-AC8A91DEAFE7}"/>
                  </a:ext>
                </a:extLst>
              </p:cNvPr>
              <p:cNvSpPr/>
              <p:nvPr/>
            </p:nvSpPr>
            <p:spPr>
              <a:xfrm>
                <a:off x="648307" y="3964557"/>
                <a:ext cx="65917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因为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代数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元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故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ker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从而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E09C4E-CBEF-4469-A448-AC8A91DEA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07" y="3964557"/>
                <a:ext cx="6591741" cy="461665"/>
              </a:xfrm>
              <a:prstGeom prst="rect">
                <a:avLst/>
              </a:prstGeom>
              <a:blipFill>
                <a:blip r:embed="rId7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FE2C519-6119-4D96-9ABD-D124DB0BB160}"/>
                  </a:ext>
                </a:extLst>
              </p:cNvPr>
              <p:cNvSpPr/>
              <p:nvPr/>
            </p:nvSpPr>
            <p:spPr>
              <a:xfrm>
                <a:off x="648307" y="4448939"/>
                <a:ext cx="81492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又</m:t>
                    </m:r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最高</m:t>
                    </m:r>
                  </m:oMath>
                </a14:m>
                <a:r>
                  <a:rPr lang="zh-CN" altLang="en-US" sz="2400" dirty="0"/>
                  <a:t>次项系数非零，且乘以单位后仍是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400" dirty="0"/>
                  <a:t>的生成元，</a:t>
                </a:r>
                <a:endParaRPr lang="en-US" altLang="zh-CN" sz="2400" dirty="0"/>
              </a:p>
              <a:p>
                <a:r>
                  <a:rPr lang="zh-CN" altLang="en-US" sz="2400" dirty="0"/>
                  <a:t>于是不失一般性，我们可以设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最高次项系数为</a:t>
                </a:r>
                <a:r>
                  <a:rPr lang="en-US" altLang="zh-CN" sz="2400" dirty="0"/>
                  <a:t>1.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FE2C519-6119-4D96-9ABD-D124DB0BB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07" y="4448939"/>
                <a:ext cx="8149226" cy="830997"/>
              </a:xfrm>
              <a:prstGeom prst="rect">
                <a:avLst/>
              </a:prstGeom>
              <a:blipFill>
                <a:blip r:embed="rId8"/>
                <a:stretch>
                  <a:fillRect l="-1122" t="-5147" r="-4936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3A77296-9FF9-4149-8E49-5B2B9E3552D9}"/>
                  </a:ext>
                </a:extLst>
              </p:cNvPr>
              <p:cNvSpPr/>
              <p:nvPr/>
            </p:nvSpPr>
            <p:spPr>
              <a:xfrm>
                <a:off x="693963" y="5309887"/>
                <a:ext cx="74203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由</m:t>
                    </m:r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知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)≥1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非零非单位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3A77296-9FF9-4149-8E49-5B2B9E355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63" y="5309887"/>
                <a:ext cx="7420365" cy="461665"/>
              </a:xfrm>
              <a:prstGeom prst="rect">
                <a:avLst/>
              </a:prstGeom>
              <a:blipFill>
                <a:blip r:embed="rId9"/>
                <a:stretch>
                  <a:fillRect l="-740" t="-10526" r="-32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299160C-F6E1-40C8-94D0-653C12F994A1}"/>
                  </a:ext>
                </a:extLst>
              </p:cNvPr>
              <p:cNvSpPr/>
              <p:nvPr/>
            </p:nvSpPr>
            <p:spPr>
              <a:xfrm>
                <a:off x="725451" y="5909465"/>
                <a:ext cx="3005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下证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是不可约的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299160C-F6E1-40C8-94D0-653C12F99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1" y="5909465"/>
                <a:ext cx="3005182" cy="461665"/>
              </a:xfrm>
              <a:prstGeom prst="rect">
                <a:avLst/>
              </a:prstGeom>
              <a:blipFill>
                <a:blip r:embed="rId10"/>
                <a:stretch>
                  <a:fillRect l="-304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4C0E882-B26C-432A-B646-FB77225B8867}"/>
                  </a:ext>
                </a:extLst>
              </p:cNvPr>
              <p:cNvSpPr/>
              <p:nvPr/>
            </p:nvSpPr>
            <p:spPr>
              <a:xfrm>
                <a:off x="1070050" y="1893594"/>
                <a:ext cx="67530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4C0E882-B26C-432A-B646-FB77225B8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50" y="1893594"/>
                <a:ext cx="6753067" cy="461665"/>
              </a:xfrm>
              <a:prstGeom prst="rect">
                <a:avLst/>
              </a:prstGeom>
              <a:blipFill>
                <a:blip r:embed="rId2"/>
                <a:stretch>
                  <a:fillRect l="-1445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94795E8-FA28-4B4D-B51F-31C56AD66B39}"/>
                  </a:ext>
                </a:extLst>
              </p:cNvPr>
              <p:cNvSpPr/>
              <p:nvPr/>
            </p:nvSpPr>
            <p:spPr>
              <a:xfrm>
                <a:off x="1070050" y="975156"/>
                <a:ext cx="718171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可约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的次数都小于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次数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94795E8-FA28-4B4D-B51F-31C56AD66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50" y="975156"/>
                <a:ext cx="7181711" cy="830997"/>
              </a:xfrm>
              <a:prstGeom prst="rect">
                <a:avLst/>
              </a:prstGeom>
              <a:blipFill>
                <a:blip r:embed="rId3"/>
                <a:stretch>
                  <a:fillRect l="-1358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DDE3018-CA16-4271-87DC-76CFDBEBFF55}"/>
                  </a:ext>
                </a:extLst>
              </p:cNvPr>
              <p:cNvSpPr/>
              <p:nvPr/>
            </p:nvSpPr>
            <p:spPr>
              <a:xfrm>
                <a:off x="1070050" y="2452484"/>
                <a:ext cx="768773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在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里，即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zh-CN" altLang="en-US" sz="2400" dirty="0"/>
                      <m:t>被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400" dirty="0"/>
                      <m:t>整除，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DDE3018-CA16-4271-87DC-76CFDBEBF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50" y="2452484"/>
                <a:ext cx="7687738" cy="461665"/>
              </a:xfrm>
              <a:prstGeom prst="rect">
                <a:avLst/>
              </a:prstGeom>
              <a:blipFill>
                <a:blip r:embed="rId4"/>
                <a:stretch>
                  <a:fillRect l="-126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A10E3D-D2C0-4676-AC83-4C342725469C}"/>
                  </a:ext>
                </a:extLst>
              </p:cNvPr>
              <p:cNvSpPr/>
              <p:nvPr/>
            </p:nvSpPr>
            <p:spPr>
              <a:xfrm>
                <a:off x="1070050" y="3011374"/>
                <a:ext cx="45440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这是一个矛盾，从而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不可约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A10E3D-D2C0-4676-AC83-4C3427254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50" y="3011374"/>
                <a:ext cx="4544064" cy="461665"/>
              </a:xfrm>
              <a:prstGeom prst="rect">
                <a:avLst/>
              </a:prstGeom>
              <a:blipFill>
                <a:blip r:embed="rId5"/>
                <a:stretch>
                  <a:fillRect l="-214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FB82BD-718D-41BF-8E92-A86053FF2BF5}"/>
                  </a:ext>
                </a:extLst>
              </p:cNvPr>
              <p:cNvSpPr/>
              <p:nvPr/>
            </p:nvSpPr>
            <p:spPr>
              <a:xfrm>
                <a:off x="1070050" y="3560480"/>
                <a:ext cx="7719614" cy="638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于是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极大理想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f>
                      <m:fPr>
                        <m:type m:val="skw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域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FB82BD-718D-41BF-8E92-A86053FF2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50" y="3560480"/>
                <a:ext cx="7719614" cy="638060"/>
              </a:xfrm>
              <a:prstGeom prst="rect">
                <a:avLst/>
              </a:prstGeom>
              <a:blipFill>
                <a:blip r:embed="rId6"/>
                <a:stretch>
                  <a:fillRect l="-1264" r="-237"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765DEA4-B42B-4209-91E5-FA2B29B7C779}"/>
                  </a:ext>
                </a:extLst>
              </p:cNvPr>
              <p:cNvSpPr/>
              <p:nvPr/>
            </p:nvSpPr>
            <p:spPr>
              <a:xfrm>
                <a:off x="1097425" y="4222988"/>
                <a:ext cx="5802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即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765DEA4-B42B-4209-91E5-FA2B29B7C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25" y="4222988"/>
                <a:ext cx="5802294" cy="461665"/>
              </a:xfrm>
              <a:prstGeom prst="rect">
                <a:avLst/>
              </a:prstGeom>
              <a:blipFill>
                <a:blip r:embed="rId7"/>
                <a:stretch>
                  <a:fillRect l="-1576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B02610B-DA45-4A79-B11D-3F908F67408B}"/>
                  </a:ext>
                </a:extLst>
              </p:cNvPr>
              <p:cNvSpPr/>
              <p:nvPr/>
            </p:nvSpPr>
            <p:spPr>
              <a:xfrm>
                <a:off x="2037716" y="4919156"/>
                <a:ext cx="3271164" cy="826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故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f>
                        <m:fPr>
                          <m:type m:val="skw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B02610B-DA45-4A79-B11D-3F908F674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716" y="4919156"/>
                <a:ext cx="3271164" cy="8264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FD0482E-D594-4E49-9ACD-E3AD36785894}"/>
                  </a:ext>
                </a:extLst>
              </p:cNvPr>
              <p:cNvSpPr/>
              <p:nvPr/>
            </p:nvSpPr>
            <p:spPr>
              <a:xfrm>
                <a:off x="822218" y="1445220"/>
                <a:ext cx="81364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也是</m:t>
                    </m:r>
                  </m:oMath>
                </a14:m>
                <a:r>
                  <a:rPr lang="zh-CN" altLang="en-US" sz="2400" dirty="0"/>
                  <a:t>最高次项系数为１且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的不可约多项式，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FD0482E-D594-4E49-9ACD-E3AD367858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18" y="1445220"/>
                <a:ext cx="8136458" cy="461665"/>
              </a:xfrm>
              <a:prstGeom prst="rect">
                <a:avLst/>
              </a:prstGeom>
              <a:blipFill>
                <a:blip r:embed="rId2"/>
                <a:stretch>
                  <a:fillRect l="-1199" t="-9211" r="-15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B561F67-38AF-4D18-97F4-AEDC4C39F9B3}"/>
                  </a:ext>
                </a:extLst>
              </p:cNvPr>
              <p:cNvSpPr/>
              <p:nvPr/>
            </p:nvSpPr>
            <p:spPr>
              <a:xfrm>
                <a:off x="822218" y="2026626"/>
                <a:ext cx="75754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B561F67-38AF-4D18-97F4-AEDC4C39F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18" y="2026626"/>
                <a:ext cx="7575472" cy="461665"/>
              </a:xfrm>
              <a:prstGeom prst="rect">
                <a:avLst/>
              </a:prstGeom>
              <a:blipFill>
                <a:blip r:embed="rId3"/>
                <a:stretch>
                  <a:fillRect l="-128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1FB4C2-F50D-4441-8245-A3200D86D4D5}"/>
                  </a:ext>
                </a:extLst>
              </p:cNvPr>
              <p:cNvSpPr/>
              <p:nvPr/>
            </p:nvSpPr>
            <p:spPr>
              <a:xfrm>
                <a:off x="822218" y="863814"/>
                <a:ext cx="32622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最后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证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的唯一</m:t>
                    </m:r>
                  </m:oMath>
                </a14:m>
                <a:r>
                  <a:rPr lang="zh-CN" altLang="en-US" sz="2400" dirty="0"/>
                  <a:t>性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1FB4C2-F50D-4441-8245-A3200D86D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18" y="863814"/>
                <a:ext cx="3262253" cy="461665"/>
              </a:xfrm>
              <a:prstGeom prst="rect">
                <a:avLst/>
              </a:prstGeom>
              <a:blipFill>
                <a:blip r:embed="rId4"/>
                <a:stretch>
                  <a:fillRect l="-2991" t="-10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63C8AE1-FA59-48BE-9DEB-F3A3BF2B09AE}"/>
                  </a:ext>
                </a:extLst>
              </p:cNvPr>
              <p:cNvSpPr/>
              <p:nvPr/>
            </p:nvSpPr>
            <p:spPr>
              <a:xfrm>
                <a:off x="1297022" y="3050402"/>
                <a:ext cx="5450610" cy="2362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00"/>
                    </a:solidFill>
                  </a:rPr>
                  <a:t>注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：令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是由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生成的主理想，即</a:t>
                </a:r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对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任意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，都有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ker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63C8AE1-FA59-48BE-9DEB-F3A3BF2B0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22" y="3050402"/>
                <a:ext cx="5450610" cy="2362378"/>
              </a:xfrm>
              <a:prstGeom prst="rect">
                <a:avLst/>
              </a:prstGeom>
              <a:blipFill>
                <a:blip r:embed="rId5"/>
                <a:stretch>
                  <a:fillRect l="-1790" t="-9794" b="-2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FEDC5CE-70AB-4784-98F6-846D3E1DEB51}"/>
                  </a:ext>
                </a:extLst>
              </p:cNvPr>
              <p:cNvSpPr/>
              <p:nvPr/>
            </p:nvSpPr>
            <p:spPr>
              <a:xfrm>
                <a:off x="943859" y="5744058"/>
                <a:ext cx="72562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/>
                  <a:t>定义</a:t>
                </a:r>
                <a:r>
                  <a:rPr lang="en-US" altLang="zh-CN" sz="2400" b="1" dirty="0"/>
                  <a:t>2.3 </a:t>
                </a:r>
                <a:r>
                  <a:rPr lang="zh-CN" altLang="en-US" sz="2400" dirty="0"/>
                  <a:t>上述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定理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称为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FEDC5CE-70AB-4784-98F6-846D3E1DE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59" y="5744058"/>
                <a:ext cx="7256282" cy="461665"/>
              </a:xfrm>
              <a:prstGeom prst="rect">
                <a:avLst/>
              </a:prstGeom>
              <a:blipFill>
                <a:blip r:embed="rId6"/>
                <a:stretch>
                  <a:fillRect l="-1345" t="-10526" r="-42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4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8" name="Rectangle 42">
            <a:extLst>
              <a:ext uri="{FF2B5EF4-FFF2-40B4-BE49-F238E27FC236}">
                <a16:creationId xmlns:a16="http://schemas.microsoft.com/office/drawing/2014/main" id="{852B8E68-5BA5-4160-A4A5-C99E7CDD8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609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1517D31-B46F-4AD4-B1DC-AAA3ECB81AFB}"/>
                  </a:ext>
                </a:extLst>
              </p:cNvPr>
              <p:cNvSpPr/>
              <p:nvPr/>
            </p:nvSpPr>
            <p:spPr>
              <a:xfrm>
                <a:off x="943859" y="1355194"/>
                <a:ext cx="753566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2.4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设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上的一个代数元，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最高次项系数为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多项式，则下述命题等价：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上的极小多项式；</a:t>
                </a:r>
                <a:endParaRPr lang="en-US" altLang="zh-CN" sz="2400" dirty="0"/>
              </a:p>
              <a:p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任意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，都有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最高次项系数为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且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根的</m:t>
                    </m:r>
                  </m:oMath>
                </a14:m>
                <a:r>
                  <a:rPr lang="zh-CN" altLang="en-US" sz="2400" dirty="0"/>
                  <a:t>次数   </a:t>
                </a:r>
                <a:endParaRPr lang="en-US" altLang="zh-CN" sz="2400" dirty="0"/>
              </a:p>
              <a:p>
                <a:r>
                  <a:rPr lang="en-US" altLang="zh-CN" sz="2400" dirty="0"/>
                  <a:t>         </a:t>
                </a:r>
                <a:r>
                  <a:rPr lang="zh-CN" altLang="en-US" sz="2400" dirty="0"/>
                  <a:t>最低的多项式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1517D31-B46F-4AD4-B1DC-AAA3ECB81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59" y="1355194"/>
                <a:ext cx="7535668" cy="2308324"/>
              </a:xfrm>
              <a:prstGeom prst="rect">
                <a:avLst/>
              </a:prstGeom>
              <a:blipFill>
                <a:blip r:embed="rId2"/>
                <a:stretch>
                  <a:fillRect l="-1294" t="-2111" b="-5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16B31B6-E1EC-4AD5-BB6B-CBBC33A8ADA7}"/>
                  </a:ext>
                </a:extLst>
              </p:cNvPr>
              <p:cNvSpPr/>
              <p:nvPr/>
            </p:nvSpPr>
            <p:spPr>
              <a:xfrm>
                <a:off x="1295400" y="3853020"/>
                <a:ext cx="2166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证明</m:t>
                    </m:r>
                  </m:oMath>
                </a14:m>
                <a:r>
                  <a:rPr lang="zh-CN" altLang="en-US" sz="2400" dirty="0"/>
                  <a:t>留给大家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16B31B6-E1EC-4AD5-BB6B-CBBC33A8A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853020"/>
                <a:ext cx="2166619" cy="461665"/>
              </a:xfrm>
              <a:prstGeom prst="rect">
                <a:avLst/>
              </a:prstGeom>
              <a:blipFill>
                <a:blip r:embed="rId3"/>
                <a:stretch>
                  <a:fillRect l="-2535" t="-10526" r="-84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3DA7691-914C-4DD9-B0D7-DDD147476B28}"/>
                  </a:ext>
                </a:extLst>
              </p:cNvPr>
              <p:cNvSpPr/>
              <p:nvPr/>
            </p:nvSpPr>
            <p:spPr>
              <a:xfrm>
                <a:off x="1295400" y="4799059"/>
                <a:ext cx="62949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2400" dirty="0">
                    <a:solidFill>
                      <a:prstClr val="black"/>
                    </a:solidFill>
                  </a:rPr>
                  <a:t>例：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在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zh-CN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的极小多项为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3DA7691-914C-4DD9-B0D7-DDD147476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799059"/>
                <a:ext cx="6294930" cy="461665"/>
              </a:xfrm>
              <a:prstGeom prst="rect">
                <a:avLst/>
              </a:prstGeom>
              <a:blipFill>
                <a:blip r:embed="rId4"/>
                <a:stretch>
                  <a:fillRect l="-155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FA506ED-F380-41D9-B6EB-759A8BEFB492}"/>
                  </a:ext>
                </a:extLst>
              </p:cNvPr>
              <p:cNvSpPr/>
              <p:nvPr/>
            </p:nvSpPr>
            <p:spPr>
              <a:xfrm>
                <a:off x="1295400" y="5450226"/>
                <a:ext cx="6099637" cy="489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例：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√2,√2</m:t>
                    </m:r>
                  </m:oMath>
                </a14:m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√3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在</a:t>
                </a:r>
                <a:r>
                  <a:rPr lang="en-US" altLang="zh-CN" sz="2400" dirty="0"/>
                  <a:t>Q</a:t>
                </a:r>
                <a:r>
                  <a:rPr lang="zh-CN" altLang="en-US" sz="2400" dirty="0"/>
                  <a:t>上的极小多项式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FA506ED-F380-41D9-B6EB-759A8BEFB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450226"/>
                <a:ext cx="6099637" cy="489173"/>
              </a:xfrm>
              <a:prstGeom prst="rect">
                <a:avLst/>
              </a:prstGeom>
              <a:blipFill>
                <a:blip r:embed="rId5"/>
                <a:stretch>
                  <a:fillRect t="-375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316" name="Text Box 52">
                <a:extLst>
                  <a:ext uri="{FF2B5EF4-FFF2-40B4-BE49-F238E27FC236}">
                    <a16:creationId xmlns:a16="http://schemas.microsoft.com/office/drawing/2014/main" id="{EA1F138F-48B0-49EC-902E-8378753F9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677" y="898005"/>
                <a:ext cx="8482645" cy="1790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    定理</a:t>
                </a:r>
                <a:r>
                  <a:rPr lang="en-US" altLang="zh-CN" sz="2400" b="1" dirty="0"/>
                  <a:t>2.5 </a:t>
                </a:r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上的一个代数元，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上的极小多项式，且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f>
                      <m:fPr>
                        <m:type m:val="skw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/>
                  <a:t> 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的每一个元都可以唯一地表成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形式，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这里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次数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/>
                  <a:t>即有　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|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/>
                  <a:t>}.</a:t>
                </a:r>
                <a:r>
                  <a:rPr lang="zh-CN" altLang="en-US" sz="2400" dirty="0"/>
                  <a:t>　　</a:t>
                </a:r>
              </a:p>
            </p:txBody>
          </p:sp>
        </mc:Choice>
        <mc:Fallback xmlns="">
          <p:sp>
            <p:nvSpPr>
              <p:cNvPr id="11316" name="Text Box 52">
                <a:extLst>
                  <a:ext uri="{FF2B5EF4-FFF2-40B4-BE49-F238E27FC236}">
                    <a16:creationId xmlns:a16="http://schemas.microsoft.com/office/drawing/2014/main" id="{EA1F138F-48B0-49EC-902E-8378753F9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677" y="898005"/>
                <a:ext cx="8482645" cy="1790170"/>
              </a:xfrm>
              <a:prstGeom prst="rect">
                <a:avLst/>
              </a:prstGeom>
              <a:blipFill>
                <a:blip r:embed="rId2"/>
                <a:stretch>
                  <a:fillRect t="-3741" b="-64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9C37A95-422B-4AD2-8A24-E299EB099515}"/>
                  </a:ext>
                </a:extLst>
              </p:cNvPr>
              <p:cNvSpPr/>
              <p:nvPr/>
            </p:nvSpPr>
            <p:spPr>
              <a:xfrm>
                <a:off x="762043" y="2967335"/>
                <a:ext cx="82398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证明：</a:t>
                </a:r>
                <a:r>
                  <a:rPr lang="zh-CN" altLang="en-US" sz="2400" dirty="0"/>
                  <a:t>由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，知</m:t>
                    </m:r>
                  </m:oMath>
                </a14:m>
                <a:r>
                  <a:rPr lang="zh-CN" altLang="en-US" sz="2400" dirty="0"/>
                  <a:t>对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任意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9C37A95-422B-4AD2-8A24-E299EB099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43" y="2967335"/>
                <a:ext cx="8239875" cy="461665"/>
              </a:xfrm>
              <a:prstGeom prst="rect">
                <a:avLst/>
              </a:prstGeom>
              <a:blipFill>
                <a:blip r:embed="rId3"/>
                <a:stretch>
                  <a:fillRect l="-110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ABACE71-50D3-4FB6-B548-D2608B06B058}"/>
                  </a:ext>
                </a:extLst>
              </p:cNvPr>
              <p:cNvSpPr/>
              <p:nvPr/>
            </p:nvSpPr>
            <p:spPr>
              <a:xfrm>
                <a:off x="780404" y="3429000"/>
                <a:ext cx="4896533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使得 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ABACE71-50D3-4FB6-B548-D2608B06B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04" y="3429000"/>
                <a:ext cx="4896533" cy="473591"/>
              </a:xfrm>
              <a:prstGeom prst="rect">
                <a:avLst/>
              </a:prstGeom>
              <a:blipFill>
                <a:blip r:embed="rId4"/>
                <a:stretch>
                  <a:fillRect l="-1868" t="-125974" b="-192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FE4B9E0-72CE-4A9D-ADAA-78641EEF5869}"/>
                  </a:ext>
                </a:extLst>
              </p:cNvPr>
              <p:cNvSpPr/>
              <p:nvPr/>
            </p:nvSpPr>
            <p:spPr>
              <a:xfrm>
                <a:off x="780404" y="3985851"/>
                <a:ext cx="77613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其中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或</m:t>
                    </m:r>
                  </m:oMath>
                </a14:m>
                <a:r>
                  <a:rPr lang="en-US" altLang="zh-CN" sz="2400" dirty="0"/>
                  <a:t>deg(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&lt;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FE4B9E0-72CE-4A9D-ADAA-78641EEF5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04" y="3985851"/>
                <a:ext cx="7761355" cy="461665"/>
              </a:xfrm>
              <a:prstGeom prst="rect">
                <a:avLst/>
              </a:prstGeom>
              <a:blipFill>
                <a:blip r:embed="rId5"/>
                <a:stretch>
                  <a:fillRect l="-1178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30BE096-5D87-4BBE-BB8F-EB267B69A1E0}"/>
                  </a:ext>
                </a:extLst>
              </p:cNvPr>
              <p:cNvSpPr/>
              <p:nvPr/>
            </p:nvSpPr>
            <p:spPr>
              <a:xfrm>
                <a:off x="780404" y="4482220"/>
                <a:ext cx="5143963" cy="483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故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/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30BE096-5D87-4BBE-BB8F-EB267B69A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04" y="4482220"/>
                <a:ext cx="5143963" cy="483722"/>
              </a:xfrm>
              <a:prstGeom prst="rect">
                <a:avLst/>
              </a:prstGeom>
              <a:blipFill>
                <a:blip r:embed="rId6"/>
                <a:stretch>
                  <a:fillRect l="-1066" t="-120000" b="-18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EE81331-31DA-4C10-967D-3F0269AA6B2C}"/>
                  </a:ext>
                </a:extLst>
              </p:cNvPr>
              <p:cNvSpPr/>
              <p:nvPr/>
            </p:nvSpPr>
            <p:spPr>
              <a:xfrm>
                <a:off x="577361" y="4724081"/>
                <a:ext cx="6589880" cy="1130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又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故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EE81331-31DA-4C10-967D-3F0269AA6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61" y="4724081"/>
                <a:ext cx="6589880" cy="11301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6E2D8CC-043E-45D0-B73F-663BECAECC15}"/>
                  </a:ext>
                </a:extLst>
              </p:cNvPr>
              <p:cNvSpPr/>
              <p:nvPr/>
            </p:nvSpPr>
            <p:spPr>
              <a:xfrm>
                <a:off x="1030005" y="1470585"/>
                <a:ext cx="6961393" cy="483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若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/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使得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6E2D8CC-043E-45D0-B73F-663BECAEC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05" y="1470585"/>
                <a:ext cx="6961393" cy="483722"/>
              </a:xfrm>
              <a:prstGeom prst="rect">
                <a:avLst/>
              </a:prstGeom>
              <a:blipFill>
                <a:blip r:embed="rId2"/>
                <a:stretch>
                  <a:fillRect l="-788" t="-120000" b="-18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E8FFFED-D21F-419A-A191-CBB3BD40FFA8}"/>
                  </a:ext>
                </a:extLst>
              </p:cNvPr>
              <p:cNvSpPr/>
              <p:nvPr/>
            </p:nvSpPr>
            <p:spPr>
              <a:xfrm>
                <a:off x="1030005" y="2082580"/>
                <a:ext cx="28335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必有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E8FFFED-D21F-419A-A191-CBB3BD40F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05" y="2082580"/>
                <a:ext cx="2833596" cy="461665"/>
              </a:xfrm>
              <a:prstGeom prst="rect">
                <a:avLst/>
              </a:prstGeom>
              <a:blipFill>
                <a:blip r:embed="rId3"/>
                <a:stretch>
                  <a:fillRect l="-3441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E35BFA6-94F6-4C0A-8B05-55ECEC27C1AD}"/>
                  </a:ext>
                </a:extLst>
              </p:cNvPr>
              <p:cNvSpPr/>
              <p:nvPr/>
            </p:nvSpPr>
            <p:spPr>
              <a:xfrm>
                <a:off x="1030005" y="3253350"/>
                <a:ext cx="39175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E35BFA6-94F6-4C0A-8B05-55ECEC27C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05" y="3253350"/>
                <a:ext cx="3917547" cy="461665"/>
              </a:xfrm>
              <a:prstGeom prst="rect">
                <a:avLst/>
              </a:prstGeom>
              <a:blipFill>
                <a:blip r:embed="rId4"/>
                <a:stretch>
                  <a:fillRect l="-2488" t="-10667" r="-1244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4D6727-F422-458E-B27A-07D6077F1957}"/>
                  </a:ext>
                </a:extLst>
              </p:cNvPr>
              <p:cNvSpPr/>
              <p:nvPr/>
            </p:nvSpPr>
            <p:spPr>
              <a:xfrm>
                <a:off x="1030005" y="2663412"/>
                <a:ext cx="61804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否则令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，则有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4D6727-F422-458E-B27A-07D6077F1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05" y="2663412"/>
                <a:ext cx="6180474" cy="461665"/>
              </a:xfrm>
              <a:prstGeom prst="rect">
                <a:avLst/>
              </a:prstGeom>
              <a:blipFill>
                <a:blip r:embed="rId5"/>
                <a:stretch>
                  <a:fillRect l="-157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E7AABC3-C7D0-4EEE-9FBC-7F5C5B4CD197}"/>
                  </a:ext>
                </a:extLst>
              </p:cNvPr>
              <p:cNvSpPr/>
              <p:nvPr/>
            </p:nvSpPr>
            <p:spPr>
              <a:xfrm>
                <a:off x="1030005" y="3834182"/>
                <a:ext cx="670600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deg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矛盾</a:t>
                </a:r>
                <a:r>
                  <a:rPr lang="en-US" altLang="zh-CN" sz="2400" dirty="0"/>
                  <a:t>.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E7AABC3-C7D0-4EEE-9FBC-7F5C5B4CD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05" y="3834182"/>
                <a:ext cx="6706003" cy="509178"/>
              </a:xfrm>
              <a:prstGeom prst="rect">
                <a:avLst/>
              </a:prstGeom>
              <a:blipFill>
                <a:blip r:embed="rId6"/>
                <a:stretch>
                  <a:fillRect l="-1455" t="-3614" b="-25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D4235066-24D8-49A7-8466-AB9EC6358A8D}"/>
              </a:ext>
            </a:extLst>
          </p:cNvPr>
          <p:cNvSpPr/>
          <p:nvPr/>
        </p:nvSpPr>
        <p:spPr>
          <a:xfrm>
            <a:off x="1030005" y="911810"/>
            <a:ext cx="1800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下证唯一性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AEBFFFB-2661-4F76-B88D-1D45A16C98E8}"/>
                  </a:ext>
                </a:extLst>
              </p:cNvPr>
              <p:cNvSpPr/>
              <p:nvPr/>
            </p:nvSpPr>
            <p:spPr>
              <a:xfrm>
                <a:off x="1030850" y="4898037"/>
                <a:ext cx="733423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/>
                  <a:t>注：要把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相加，只需把相应的系数相加</a:t>
                </a:r>
                <a:r>
                  <a:rPr lang="en-US" altLang="zh-CN" sz="2400" dirty="0"/>
                  <a:t>.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的乘积等于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，这里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所得的余式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AEBFFFB-2661-4F76-B88D-1D45A16C9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50" y="4898037"/>
                <a:ext cx="7334238" cy="1200329"/>
              </a:xfrm>
              <a:prstGeom prst="rect">
                <a:avLst/>
              </a:prstGeom>
              <a:blipFill>
                <a:blip r:embed="rId7"/>
                <a:stretch>
                  <a:fillRect l="-1247" t="-406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7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9265DF1-607F-483D-B835-81DBC210DF38}"/>
                  </a:ext>
                </a:extLst>
              </p:cNvPr>
              <p:cNvSpPr/>
              <p:nvPr/>
            </p:nvSpPr>
            <p:spPr>
              <a:xfrm>
                <a:off x="865572" y="1582419"/>
                <a:ext cx="76214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en-US" sz="2400" dirty="0"/>
                  <a:t>以上的讨论是在域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有扩域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的前提下进行的．现在我们问，若是只给了一个域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，是不是有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的单扩域存在</a:t>
                </a:r>
                <a:r>
                  <a:rPr lang="en-US" altLang="zh-CN" sz="2400" dirty="0"/>
                  <a:t>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9265DF1-607F-483D-B835-81DBC210D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72" y="1582419"/>
                <a:ext cx="7621481" cy="830997"/>
              </a:xfrm>
              <a:prstGeom prst="rect">
                <a:avLst/>
              </a:prstGeom>
              <a:blipFill>
                <a:blip r:embed="rId2"/>
                <a:stretch>
                  <a:fillRect l="-1280" t="-5147" r="-800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4BAA248-C4C7-49D5-9DF7-60C075F077C4}"/>
                  </a:ext>
                </a:extLst>
              </p:cNvPr>
              <p:cNvSpPr/>
              <p:nvPr/>
            </p:nvSpPr>
            <p:spPr>
              <a:xfrm>
                <a:off x="865572" y="3207304"/>
                <a:ext cx="7621481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存在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的单超越扩域容易看出：我们知道，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上的一个未定元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的多项式环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的商域都是存在的．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的商域显然是包含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的最小域，而按照未定元的定义，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上的一个超越元．因此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的商域就是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的一个单超越扩域，并且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的任何单超越扩域都是同构的．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4BAA248-C4C7-49D5-9DF7-60C075F07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72" y="3207304"/>
                <a:ext cx="7621481" cy="1938992"/>
              </a:xfrm>
              <a:prstGeom prst="rect">
                <a:avLst/>
              </a:prstGeom>
              <a:blipFill>
                <a:blip r:embed="rId3"/>
                <a:stretch>
                  <a:fillRect l="-1280" t="-2201" r="-720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2FB9FE6-EAAA-409F-9EC9-A746BB1D110C}"/>
                  </a:ext>
                </a:extLst>
              </p:cNvPr>
              <p:cNvSpPr/>
              <p:nvPr/>
            </p:nvSpPr>
            <p:spPr>
              <a:xfrm>
                <a:off x="412072" y="706701"/>
                <a:ext cx="8652029" cy="2160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en-US" sz="2400" dirty="0"/>
                  <a:t>现在我们证明</a:t>
                </a:r>
                <a:endParaRPr lang="zh-CN" altLang="en-US" sz="2400" b="1" dirty="0"/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2.6</a:t>
                </a:r>
                <a:r>
                  <a:rPr lang="zh-CN" altLang="en-US" sz="2400" dirty="0"/>
                  <a:t>  对于任一给定域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以及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上一元多项式环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的不可约多项式</a:t>
                </a:r>
                <a:endParaRPr lang="en-US" altLang="zh-CN" sz="2400" dirty="0"/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　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总存在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的单代数扩域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，其中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2FB9FE6-EAAA-409F-9EC9-A746BB1D1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72" y="706701"/>
                <a:ext cx="8652029" cy="2160591"/>
              </a:xfrm>
              <a:prstGeom prst="rect">
                <a:avLst/>
              </a:prstGeom>
              <a:blipFill>
                <a:blip r:embed="rId2"/>
                <a:stretch>
                  <a:fillRect l="-1128" t="-1977" b="-5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8BC0E72-73C0-4D27-AD1A-02B6C71D2632}"/>
                  </a:ext>
                </a:extLst>
              </p:cNvPr>
              <p:cNvSpPr/>
              <p:nvPr/>
            </p:nvSpPr>
            <p:spPr>
              <a:xfrm>
                <a:off x="681361" y="2867292"/>
                <a:ext cx="7781278" cy="638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证明</a:t>
                </a:r>
                <a:r>
                  <a:rPr lang="en-US" altLang="zh-CN" sz="2400" dirty="0"/>
                  <a:t>: </a:t>
                </a:r>
                <a:r>
                  <a:rPr lang="zh-CN" altLang="en-US" sz="2400" dirty="0"/>
                  <a:t>作域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，则有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zh-CN" altLang="en-US" sz="2400" dirty="0"/>
                      <m:t>到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zh-CN" altLang="en-US" sz="2400" dirty="0"/>
                      <m:t>的同态满射</m:t>
                    </m:r>
                  </m:oMath>
                </a14:m>
                <a:r>
                  <a:rPr lang="zh-CN" altLang="en-US" sz="2400" dirty="0"/>
                  <a:t>　　　　　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8BC0E72-73C0-4D27-AD1A-02B6C71D2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1" y="2867292"/>
                <a:ext cx="7781278" cy="638060"/>
              </a:xfrm>
              <a:prstGeom prst="rect">
                <a:avLst/>
              </a:prstGeom>
              <a:blipFill>
                <a:blip r:embed="rId3"/>
                <a:stretch>
                  <a:fillRect l="-1254"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B01298-2C69-478F-87BB-E8061F0CF465}"/>
                  </a:ext>
                </a:extLst>
              </p:cNvPr>
              <p:cNvSpPr/>
              <p:nvPr/>
            </p:nvSpPr>
            <p:spPr>
              <a:xfrm>
                <a:off x="2272112" y="3562641"/>
                <a:ext cx="6378605" cy="968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lang="zh-CN" altLang="en-US" sz="2400" dirty="0"/>
                  <a:t> ，这里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所在的剩余类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AB01298-2C69-478F-87BB-E8061F0CF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112" y="3562641"/>
                <a:ext cx="6378605" cy="968663"/>
              </a:xfrm>
              <a:prstGeom prst="rect">
                <a:avLst/>
              </a:prstGeom>
              <a:blipFill>
                <a:blip r:embed="rId4"/>
                <a:stretch>
                  <a:fillRect l="-287" b="-13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D5942BA-BFC1-484F-89AD-9545BC26CC78}"/>
                  </a:ext>
                </a:extLst>
              </p:cNvPr>
              <p:cNvSpPr/>
              <p:nvPr/>
            </p:nvSpPr>
            <p:spPr>
              <a:xfrm>
                <a:off x="956568" y="4588593"/>
                <a:ext cx="7000043" cy="502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由于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，在这个同态满射之下，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与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bar>
                  </m:oMath>
                </a14:m>
                <a:r>
                  <a:rPr lang="zh-CN" altLang="en-US" sz="2400" dirty="0"/>
                  <a:t>同构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D5942BA-BFC1-484F-89AD-9545BC26C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68" y="4588593"/>
                <a:ext cx="7000043" cy="502766"/>
              </a:xfrm>
              <a:prstGeom prst="rect">
                <a:avLst/>
              </a:prstGeom>
              <a:blipFill>
                <a:blip r:embed="rId5"/>
                <a:stretch>
                  <a:fillRect l="-1394" t="-1220" b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97F1797-6BCA-4BA3-900D-90BB1196DA0A}"/>
                  </a:ext>
                </a:extLst>
              </p:cNvPr>
              <p:cNvSpPr/>
              <p:nvPr/>
            </p:nvSpPr>
            <p:spPr>
              <a:xfrm>
                <a:off x="956568" y="5005281"/>
                <a:ext cx="7781278" cy="913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这样，由于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bar>
                  </m:oMath>
                </a14:m>
                <a:r>
                  <a:rPr lang="zh-CN" altLang="en-US" sz="2400" dirty="0"/>
                  <a:t>没有共同元，从而我们可以把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/>
                  <a:t>的子集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bar>
                  </m:oMath>
                </a14:m>
                <a:r>
                  <a:rPr lang="zh-CN" altLang="en-US" sz="2400" dirty="0"/>
                  <a:t>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来掉换，而得到一个域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/>
                  <a:t>，使得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97F1797-6BCA-4BA3-900D-90BB1196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68" y="5005281"/>
                <a:ext cx="7781278" cy="913199"/>
              </a:xfrm>
              <a:prstGeom prst="rect">
                <a:avLst/>
              </a:prstGeom>
              <a:blipFill>
                <a:blip r:embed="rId6"/>
                <a:stretch>
                  <a:fillRect l="-1254" b="-1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27E0874-478B-4ECA-B8BE-D79FF9461F7B}"/>
                  </a:ext>
                </a:extLst>
              </p:cNvPr>
              <p:cNvSpPr/>
              <p:nvPr/>
            </p:nvSpPr>
            <p:spPr>
              <a:xfrm>
                <a:off x="3120133" y="5997525"/>
                <a:ext cx="23412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27E0874-478B-4ECA-B8BE-D79FF9461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33" y="5997525"/>
                <a:ext cx="2341282" cy="461665"/>
              </a:xfrm>
              <a:prstGeom prst="rect">
                <a:avLst/>
              </a:prstGeom>
              <a:blipFill>
                <a:blip r:embed="rId7"/>
                <a:stretch>
                  <a:fillRect l="-781" t="-10526" r="-312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75730B4-61B0-4EB4-963B-69D8CA50FF20}"/>
                  </a:ext>
                </a:extLst>
              </p:cNvPr>
              <p:cNvSpPr/>
              <p:nvPr/>
            </p:nvSpPr>
            <p:spPr>
              <a:xfrm>
                <a:off x="6487247" y="728974"/>
                <a:ext cx="2506093" cy="105259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75730B4-61B0-4EB4-963B-69D8CA50F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247" y="728974"/>
                <a:ext cx="2506093" cy="10525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476AFE0-97B2-42A8-AF40-77ED113FEEC1}"/>
                  </a:ext>
                </a:extLst>
              </p:cNvPr>
              <p:cNvSpPr/>
              <p:nvPr/>
            </p:nvSpPr>
            <p:spPr>
              <a:xfrm>
                <a:off x="847818" y="1223251"/>
                <a:ext cx="5384307" cy="885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/>
                  <a:t>里的逆象，则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)→</m:t>
                          </m:r>
                          <m:bar>
                            <m:barPr>
                              <m:pos m:val="top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ba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bar>
                        <m:barPr>
                          <m:pos m:val="top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ba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ba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476AFE0-97B2-42A8-AF40-77ED113FE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8" y="1223251"/>
                <a:ext cx="5384307" cy="885371"/>
              </a:xfrm>
              <a:prstGeom prst="rect">
                <a:avLst/>
              </a:prstGeom>
              <a:blipFill>
                <a:blip r:embed="rId3"/>
                <a:stretch>
                  <a:fillRect l="-1699" t="-4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9949977-AC28-4FF8-AB3B-F6D4252CA012}"/>
                  </a:ext>
                </a:extLst>
              </p:cNvPr>
              <p:cNvSpPr/>
              <p:nvPr/>
            </p:nvSpPr>
            <p:spPr>
              <a:xfrm>
                <a:off x="847818" y="2173080"/>
                <a:ext cx="57370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从而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上的代数元，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9949977-AC28-4FF8-AB3B-F6D4252CA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8" y="2173080"/>
                <a:ext cx="5737083" cy="461665"/>
              </a:xfrm>
              <a:prstGeom prst="rect">
                <a:avLst/>
              </a:prstGeom>
              <a:blipFill>
                <a:blip r:embed="rId4"/>
                <a:stretch>
                  <a:fillRect l="-1594" t="-9211" r="-74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DABA82D-0E1F-4F9C-BC0A-203556A258B4}"/>
                  </a:ext>
                </a:extLst>
              </p:cNvPr>
              <p:cNvSpPr/>
              <p:nvPr/>
            </p:nvSpPr>
            <p:spPr>
              <a:xfrm>
                <a:off x="787141" y="796323"/>
                <a:ext cx="52724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 </a:t>
                </a:r>
                <a:r>
                  <a:rPr lang="zh-CN" altLang="en-US" sz="2400" dirty="0"/>
                  <a:t>现在我们看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 的元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/>
                  <a:t>里的像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zh-CN" altLang="en-US" sz="2400" dirty="0"/>
                  <a:t>．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DABA82D-0E1F-4F9C-BC0A-203556A25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41" y="796323"/>
                <a:ext cx="5272405" cy="461665"/>
              </a:xfrm>
              <a:prstGeom prst="rect">
                <a:avLst/>
              </a:prstGeom>
              <a:blipFill>
                <a:blip r:embed="rId5"/>
                <a:stretch>
                  <a:fillRect l="-462" t="-9333" r="-80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66">
                <a:extLst>
                  <a:ext uri="{FF2B5EF4-FFF2-40B4-BE49-F238E27FC236}">
                    <a16:creationId xmlns:a16="http://schemas.microsoft.com/office/drawing/2014/main" id="{BE3B2F7A-30DB-4AE9-A532-D2C5FB4D9D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202" y="2648082"/>
                <a:ext cx="51897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就是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上的极小多项式．</a:t>
                </a:r>
              </a:p>
            </p:txBody>
          </p:sp>
        </mc:Choice>
        <mc:Fallback xmlns="">
          <p:sp>
            <p:nvSpPr>
              <p:cNvPr id="36" name="Text Box 66">
                <a:extLst>
                  <a:ext uri="{FF2B5EF4-FFF2-40B4-BE49-F238E27FC236}">
                    <a16:creationId xmlns:a16="http://schemas.microsoft.com/office/drawing/2014/main" id="{BE3B2F7A-30DB-4AE9-A532-D2C5FB4D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5202" y="2648082"/>
                <a:ext cx="5189739" cy="461665"/>
              </a:xfrm>
              <a:prstGeom prst="rect">
                <a:avLst/>
              </a:prstGeom>
              <a:blipFill>
                <a:blip r:embed="rId6"/>
                <a:stretch>
                  <a:fillRect l="-1880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910DF3E-C6A1-49B0-9F9F-CAD7E0DDDF45}"/>
                  </a:ext>
                </a:extLst>
              </p:cNvPr>
              <p:cNvSpPr/>
              <p:nvPr/>
            </p:nvSpPr>
            <p:spPr>
              <a:xfrm>
                <a:off x="6240224" y="2657351"/>
                <a:ext cx="4940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910DF3E-C6A1-49B0-9F9F-CAD7E0DDD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24" y="2657351"/>
                <a:ext cx="49404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DB22EBF-A97F-4843-812A-9EF27B8E967A}"/>
                  </a:ext>
                </a:extLst>
              </p:cNvPr>
              <p:cNvSpPr/>
              <p:nvPr/>
            </p:nvSpPr>
            <p:spPr>
              <a:xfrm>
                <a:off x="787141" y="3535532"/>
                <a:ext cx="2151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注</m:t>
                    </m:r>
                  </m:oMath>
                </a14:m>
                <a:r>
                  <a:rPr lang="zh-CN" altLang="en-US" sz="2400" b="1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DB22EBF-A97F-4843-812A-9EF27B8E9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41" y="3535532"/>
                <a:ext cx="2151166" cy="461665"/>
              </a:xfrm>
              <a:prstGeom prst="rect">
                <a:avLst/>
              </a:prstGeom>
              <a:blipFill>
                <a:blip r:embed="rId8"/>
                <a:stretch>
                  <a:fillRect l="-1983" t="-10526" r="-3683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3B91351-77EC-4245-9F31-1BD4E5F59846}"/>
                  </a:ext>
                </a:extLst>
              </p:cNvPr>
              <p:cNvSpPr/>
              <p:nvPr/>
            </p:nvSpPr>
            <p:spPr>
              <a:xfrm>
                <a:off x="967011" y="4371155"/>
                <a:ext cx="7683578" cy="514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任取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存在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/>
                  <a:t>中的像是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3B91351-77EC-4245-9F31-1BD4E5F59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11" y="4371155"/>
                <a:ext cx="7683578" cy="514821"/>
              </a:xfrm>
              <a:prstGeom prst="rect">
                <a:avLst/>
              </a:prstGeom>
              <a:blipFill>
                <a:blip r:embed="rId9"/>
                <a:stretch>
                  <a:fillRect r="-317" b="-2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A9D4427-262F-4BEB-A212-B25850796202}"/>
                  </a:ext>
                </a:extLst>
              </p:cNvPr>
              <p:cNvSpPr/>
              <p:nvPr/>
            </p:nvSpPr>
            <p:spPr>
              <a:xfrm>
                <a:off x="995864" y="4840159"/>
                <a:ext cx="4178131" cy="514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又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zh-CN" altLang="en-US" sz="2400" dirty="0"/>
                      <m:t>中的像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也是</m:t>
                    </m:r>
                    <m:bar>
                      <m:barPr>
                        <m:pos m:val="top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lang="zh-CN" altLang="en-US" sz="2400" dirty="0"/>
                  <a:t>，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A9D4427-262F-4BEB-A212-B25850796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64" y="4840159"/>
                <a:ext cx="4178131" cy="514821"/>
              </a:xfrm>
              <a:prstGeom prst="rect">
                <a:avLst/>
              </a:prstGeom>
              <a:blipFill>
                <a:blip r:embed="rId10"/>
                <a:stretch>
                  <a:fillRect r="-1312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17C2032-1E3E-479C-8EA5-144B446252FE}"/>
                  </a:ext>
                </a:extLst>
              </p:cNvPr>
              <p:cNvSpPr/>
              <p:nvPr/>
            </p:nvSpPr>
            <p:spPr>
              <a:xfrm>
                <a:off x="995864" y="5307137"/>
                <a:ext cx="50022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17C2032-1E3E-479C-8EA5-144B44625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64" y="5307137"/>
                <a:ext cx="5002203" cy="461665"/>
              </a:xfrm>
              <a:prstGeom prst="rect">
                <a:avLst/>
              </a:prstGeom>
              <a:blipFill>
                <a:blip r:embed="rId11"/>
                <a:stretch>
                  <a:fillRect l="-1827" t="-10667" r="-974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B0B5FA9-BEC1-492A-B104-9FDA93119DD5}"/>
                  </a:ext>
                </a:extLst>
              </p:cNvPr>
              <p:cNvSpPr/>
              <p:nvPr/>
            </p:nvSpPr>
            <p:spPr>
              <a:xfrm>
                <a:off x="1001129" y="3979085"/>
                <a:ext cx="24589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显然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)⊆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B0B5FA9-BEC1-492A-B104-9FDA93119D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29" y="3979085"/>
                <a:ext cx="2458943" cy="461665"/>
              </a:xfrm>
              <a:prstGeom prst="rect">
                <a:avLst/>
              </a:prstGeom>
              <a:blipFill>
                <a:blip r:embed="rId12"/>
                <a:stretch>
                  <a:fillRect l="-3713" t="-10667" r="-297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6" grpId="0"/>
      <p:bldP spid="9" grpId="0"/>
      <p:bldP spid="10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CA5E61-F456-4FC1-9175-6AF64E36A99E}"/>
              </a:ext>
            </a:extLst>
          </p:cNvPr>
          <p:cNvSpPr/>
          <p:nvPr/>
        </p:nvSpPr>
        <p:spPr>
          <a:xfrm>
            <a:off x="2057400" y="420470"/>
            <a:ext cx="4011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 §</a:t>
            </a:r>
            <a:r>
              <a:rPr lang="zh-CN" altLang="en-US" sz="3600" b="1" dirty="0"/>
              <a:t>１．  扩域、素域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04B1758-2785-44C8-9763-FCBBAD472E9B}"/>
                  </a:ext>
                </a:extLst>
              </p:cNvPr>
              <p:cNvSpPr/>
              <p:nvPr/>
            </p:nvSpPr>
            <p:spPr>
              <a:xfrm>
                <a:off x="824143" y="1679285"/>
                <a:ext cx="7538622" cy="833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en-US" sz="2400" b="1" dirty="0"/>
                  <a:t>定义</a:t>
                </a:r>
                <a:r>
                  <a:rPr lang="en-US" altLang="zh-CN" sz="2400" b="1" dirty="0"/>
                  <a:t>1.1</a:t>
                </a:r>
                <a:r>
                  <a:rPr lang="zh-CN" altLang="en-US" sz="2400" dirty="0"/>
                  <a:t>　一个域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叫做一个域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的扩域（扩张），假如是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的子域．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04B1758-2785-44C8-9763-FCBBAD472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43" y="1679285"/>
                <a:ext cx="7538622" cy="833096"/>
              </a:xfrm>
              <a:prstGeom prst="rect">
                <a:avLst/>
              </a:prstGeom>
              <a:blipFill>
                <a:blip r:embed="rId2"/>
                <a:stretch>
                  <a:fillRect l="-1213" t="-583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1B701C6-187C-4F3F-B938-88EC0B1F3249}"/>
                  </a:ext>
                </a:extLst>
              </p:cNvPr>
              <p:cNvSpPr/>
              <p:nvPr/>
            </p:nvSpPr>
            <p:spPr>
              <a:xfrm>
                <a:off x="912920" y="3198181"/>
                <a:ext cx="753862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我们知道，实数域是在它的子域有理数域上建立起来的，而复数域是在它的子域实数域上建立起来的</a:t>
                </a:r>
                <a:r>
                  <a:rPr lang="en-US" altLang="zh-CN" sz="2400" dirty="0"/>
                  <a:t>. </a:t>
                </a:r>
                <a:r>
                  <a:rPr lang="zh-CN" altLang="en-US" sz="2400" dirty="0"/>
                  <a:t>这里蕴含一个研究域的方法：</a:t>
                </a:r>
                <a:endParaRPr lang="en-US" altLang="zh-CN" sz="2400" dirty="0"/>
              </a:p>
              <a:p>
                <a:pPr algn="ctr"/>
                <a:r>
                  <a:rPr lang="zh-CN" altLang="en-US" sz="2400" b="1" dirty="0"/>
                  <a:t>从一个给定的域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2400" b="1" dirty="0"/>
                  <a:t>出发，来研究它的扩域．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1B701C6-187C-4F3F-B938-88EC0B1F3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20" y="3198181"/>
                <a:ext cx="7538622" cy="1569660"/>
              </a:xfrm>
              <a:prstGeom prst="rect">
                <a:avLst/>
              </a:prstGeom>
              <a:blipFill>
                <a:blip r:embed="rId3"/>
                <a:stretch>
                  <a:fillRect l="-1294" t="-2724" r="-4773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5E54231-74BE-4452-8A70-885545B436D4}"/>
                  </a:ext>
                </a:extLst>
              </p:cNvPr>
              <p:cNvSpPr/>
              <p:nvPr/>
            </p:nvSpPr>
            <p:spPr>
              <a:xfrm>
                <a:off x="852254" y="739689"/>
                <a:ext cx="721532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给了域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的一个最高系数为１的不可约多项式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，可能存在若干个单代数扩域，满足上述定理，此时我们有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5E54231-74BE-4452-8A70-885545B4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54" y="739689"/>
                <a:ext cx="7215325" cy="1200329"/>
              </a:xfrm>
              <a:prstGeom prst="rect">
                <a:avLst/>
              </a:prstGeom>
              <a:blipFill>
                <a:blip r:embed="rId2"/>
                <a:stretch>
                  <a:fillRect l="-1352" t="-3553" r="-845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5758D40-51E6-4F0C-A100-FACC2A84CCC9}"/>
                  </a:ext>
                </a:extLst>
              </p:cNvPr>
              <p:cNvSpPr/>
              <p:nvPr/>
            </p:nvSpPr>
            <p:spPr>
              <a:xfrm>
                <a:off x="772358" y="2082331"/>
                <a:ext cx="775908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2.7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的两个单代数扩域，并且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上有相同的极小多项式．那么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同构．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5758D40-51E6-4F0C-A100-FACC2A84C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8" y="2082331"/>
                <a:ext cx="7759082" cy="830997"/>
              </a:xfrm>
              <a:prstGeom prst="rect">
                <a:avLst/>
              </a:prstGeom>
              <a:blipFill>
                <a:blip r:embed="rId3"/>
                <a:stretch>
                  <a:fillRect l="-1257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360C966-C066-47A2-8FE4-B826AC139E43}"/>
                  </a:ext>
                </a:extLst>
              </p:cNvPr>
              <p:cNvSpPr/>
              <p:nvPr/>
            </p:nvSpPr>
            <p:spPr>
              <a:xfrm>
                <a:off x="870009" y="2969030"/>
                <a:ext cx="775908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：假定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，次数是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．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360C966-C066-47A2-8FE4-B826AC139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09" y="2969030"/>
                <a:ext cx="7759082" cy="461665"/>
              </a:xfrm>
              <a:prstGeom prst="rect">
                <a:avLst/>
              </a:prstGeom>
              <a:blipFill>
                <a:blip r:embed="rId4"/>
                <a:stretch>
                  <a:fillRect l="-125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81661D6-A1D9-48E5-BD82-3CFE7B232173}"/>
                  </a:ext>
                </a:extLst>
              </p:cNvPr>
              <p:cNvSpPr/>
              <p:nvPr/>
            </p:nvSpPr>
            <p:spPr>
              <a:xfrm>
                <a:off x="1103050" y="4290989"/>
                <a:ext cx="7661430" cy="1942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映射</a:t>
                </a:r>
                <a:endParaRPr lang="en-US" altLang="zh-CN" sz="2400" dirty="0"/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显然是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同构间的同构映射．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81661D6-A1D9-48E5-BD82-3CFE7B232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0" y="4290989"/>
                <a:ext cx="7661430" cy="1942711"/>
              </a:xfrm>
              <a:prstGeom prst="rect">
                <a:avLst/>
              </a:prstGeom>
              <a:blipFill>
                <a:blip r:embed="rId5"/>
                <a:stretch>
                  <a:fillRect l="-1273" t="-2194" b="-6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7B70D0E-5AD5-4B1F-B783-6D62E2A46AC4}"/>
                  </a:ext>
                </a:extLst>
              </p:cNvPr>
              <p:cNvSpPr/>
              <p:nvPr/>
            </p:nvSpPr>
            <p:spPr>
              <a:xfrm>
                <a:off x="1103050" y="3415878"/>
                <a:ext cx="7097697" cy="875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的元都可以写成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/>
                  <a:t>的形式，而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的元都可以写成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/>
                  <a:t>的形式，这里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．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7B70D0E-5AD5-4B1F-B783-6D62E2A46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0" y="3415878"/>
                <a:ext cx="7097697" cy="875111"/>
              </a:xfrm>
              <a:prstGeom prst="rect">
                <a:avLst/>
              </a:prstGeom>
              <a:blipFill>
                <a:blip r:embed="rId6"/>
                <a:stretch>
                  <a:fillRect l="-1375" t="-66667" r="-430" b="-10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D7B320B-753B-4BFD-9309-39DD0A774B53}"/>
                  </a:ext>
                </a:extLst>
              </p:cNvPr>
              <p:cNvSpPr/>
              <p:nvPr/>
            </p:nvSpPr>
            <p:spPr>
              <a:xfrm>
                <a:off x="1100829" y="2228671"/>
                <a:ext cx="743948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 定理</a:t>
                </a:r>
                <a:r>
                  <a:rPr lang="en-US" altLang="zh-CN" sz="2400" b="1" dirty="0"/>
                  <a:t>2.7’</a:t>
                </a:r>
                <a:r>
                  <a:rPr lang="zh-CN" altLang="en-US" sz="2400" dirty="0"/>
                  <a:t>　给定域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以及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的最高系数为１的不可约多项式，在同构的意义下，存在而且仅存在域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的一个单扩域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，使得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D7B320B-753B-4BFD-9309-39DD0A774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29" y="2228671"/>
                <a:ext cx="7439487" cy="1200329"/>
              </a:xfrm>
              <a:prstGeom prst="rect">
                <a:avLst/>
              </a:prstGeom>
              <a:blipFill>
                <a:blip r:embed="rId2"/>
                <a:stretch>
                  <a:fillRect l="-1311" t="-4061" r="-57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>
            <a:extLst>
              <a:ext uri="{FF2B5EF4-FFF2-40B4-BE49-F238E27FC236}">
                <a16:creationId xmlns:a16="http://schemas.microsoft.com/office/drawing/2014/main" id="{4D456868-33BE-4687-8FF3-2DB34F763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739914"/>
            <a:ext cx="502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000" b="1" dirty="0"/>
              <a:t>      §3. </a:t>
            </a:r>
            <a:r>
              <a:rPr lang="zh-CN" altLang="en-US" sz="4000" b="1" dirty="0"/>
              <a:t>代数扩域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2685663-218C-485F-8CFD-475D055621E3}"/>
                  </a:ext>
                </a:extLst>
              </p:cNvPr>
              <p:cNvSpPr/>
              <p:nvPr/>
            </p:nvSpPr>
            <p:spPr>
              <a:xfrm>
                <a:off x="878889" y="1596545"/>
                <a:ext cx="7892249" cy="2899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上一节的结果告诉我们，把域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上一个超越元或一个代数元添加于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所得到的单扩域的结构完全不同．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我们有以下事实：设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的一个扩域，并且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含有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上的超越元．那么总存在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的一个子域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　　　　　　　　　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使得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是由添加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上的超越元而得到的，而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只含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上的代数元．</a:t>
                </a: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2685663-218C-485F-8CFD-475D05562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89" y="1596545"/>
                <a:ext cx="7892249" cy="2899255"/>
              </a:xfrm>
              <a:prstGeom prst="rect">
                <a:avLst/>
              </a:prstGeom>
              <a:blipFill>
                <a:blip r:embed="rId2"/>
                <a:stretch>
                  <a:fillRect l="-1158" t="-1471" b="-3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88FAA569-F411-43F7-A3B0-94F9F6E850E2}"/>
              </a:ext>
            </a:extLst>
          </p:cNvPr>
          <p:cNvSpPr/>
          <p:nvPr/>
        </p:nvSpPr>
        <p:spPr>
          <a:xfrm>
            <a:off x="878889" y="4744733"/>
            <a:ext cx="77235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这一事实的证明已超出本书的范围．这个事实告诉我们，一个扩域可以分成两部分：一个超越的、一个代数的部分．我们以下将不再讨论超越的扩域，而只对代数的扩域作一些进一步的研究．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42">
                <a:extLst>
                  <a:ext uri="{FF2B5EF4-FFF2-40B4-BE49-F238E27FC236}">
                    <a16:creationId xmlns:a16="http://schemas.microsoft.com/office/drawing/2014/main" id="{7D54D4A7-60C2-45D4-BCE2-C473F36DB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300" y="932663"/>
                <a:ext cx="815340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dirty="0"/>
                  <a:t>    </a:t>
                </a:r>
                <a:r>
                  <a:rPr lang="zh-CN" altLang="en-US" sz="2400" b="1" dirty="0"/>
                  <a:t>定义</a:t>
                </a:r>
                <a:r>
                  <a:rPr lang="en-US" altLang="zh-CN" sz="2400" b="1" dirty="0"/>
                  <a:t>3.1</a:t>
                </a:r>
                <a:r>
                  <a:rPr lang="zh-CN" altLang="en-US" sz="2400" dirty="0"/>
                  <a:t>　若域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的一个扩域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的每一个元都是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上的一个代数元，那么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叫做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</a:t>
                </a:r>
                <a:r>
                  <a:rPr lang="zh-CN" altLang="en-US" sz="2400" b="1" dirty="0"/>
                  <a:t>代数扩域（扩张）</a:t>
                </a:r>
                <a:r>
                  <a:rPr lang="zh-CN" altLang="en-US" sz="2400" dirty="0"/>
                  <a:t>．</a:t>
                </a:r>
              </a:p>
            </p:txBody>
          </p:sp>
        </mc:Choice>
        <mc:Fallback xmlns="">
          <p:sp>
            <p:nvSpPr>
              <p:cNvPr id="75" name="Text Box 42">
                <a:extLst>
                  <a:ext uri="{FF2B5EF4-FFF2-40B4-BE49-F238E27FC236}">
                    <a16:creationId xmlns:a16="http://schemas.microsoft.com/office/drawing/2014/main" id="{7D54D4A7-60C2-45D4-BCE2-C473F36DB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" y="932663"/>
                <a:ext cx="8153400" cy="830997"/>
              </a:xfrm>
              <a:prstGeom prst="rect">
                <a:avLst/>
              </a:prstGeom>
              <a:blipFill>
                <a:blip r:embed="rId2"/>
                <a:stretch>
                  <a:fillRect t="-8088" b="-139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30" name="矩形 9229">
                <a:extLst>
                  <a:ext uri="{FF2B5EF4-FFF2-40B4-BE49-F238E27FC236}">
                    <a16:creationId xmlns:a16="http://schemas.microsoft.com/office/drawing/2014/main" id="{A415A91D-3D5A-48D3-A8A6-C68D95EBD67F}"/>
                  </a:ext>
                </a:extLst>
              </p:cNvPr>
              <p:cNvSpPr/>
              <p:nvPr/>
            </p:nvSpPr>
            <p:spPr>
              <a:xfrm>
                <a:off x="873055" y="1923533"/>
                <a:ext cx="765838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 </a:t>
                </a:r>
                <a:r>
                  <a:rPr lang="zh-CN" altLang="en-US" sz="2400" dirty="0"/>
                  <a:t>我们首先提出以下问题：假定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是添加集合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所得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的扩域，并且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的元都是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上的代数元，那么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的元是否都是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上的代数元？</a:t>
                </a:r>
              </a:p>
            </p:txBody>
          </p:sp>
        </mc:Choice>
        <mc:Fallback xmlns="">
          <p:sp>
            <p:nvSpPr>
              <p:cNvPr id="9230" name="矩形 9229">
                <a:extLst>
                  <a:ext uri="{FF2B5EF4-FFF2-40B4-BE49-F238E27FC236}">
                    <a16:creationId xmlns:a16="http://schemas.microsoft.com/office/drawing/2014/main" id="{A415A91D-3D5A-48D3-A8A6-C68D95EBD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55" y="1923533"/>
                <a:ext cx="7658385" cy="1200329"/>
              </a:xfrm>
              <a:prstGeom prst="rect">
                <a:avLst/>
              </a:prstGeom>
              <a:blipFill>
                <a:blip r:embed="rId3"/>
                <a:stretch>
                  <a:fillRect l="-1193" t="-3571" r="-1114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31" name="矩形 9230">
                <a:extLst>
                  <a:ext uri="{FF2B5EF4-FFF2-40B4-BE49-F238E27FC236}">
                    <a16:creationId xmlns:a16="http://schemas.microsoft.com/office/drawing/2014/main" id="{6B415DC7-E9D0-4F28-8DC2-5393513E27E0}"/>
                  </a:ext>
                </a:extLst>
              </p:cNvPr>
              <p:cNvSpPr/>
              <p:nvPr/>
            </p:nvSpPr>
            <p:spPr>
              <a:xfrm>
                <a:off x="749423" y="3223748"/>
                <a:ext cx="8066060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en-US" altLang="zh-CN" sz="2400" dirty="0"/>
                  <a:t> </a:t>
                </a:r>
                <a:r>
                  <a:rPr lang="zh-CN" altLang="en-US" sz="2400" dirty="0"/>
                  <a:t>为了解答这个问题，我们需要扩域的次数这一个概念．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假定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的一个扩域．那么对于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的加法和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的乘法（数乘）来说，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作成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上的一个向量空间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231" name="矩形 9230">
                <a:extLst>
                  <a:ext uri="{FF2B5EF4-FFF2-40B4-BE49-F238E27FC236}">
                    <a16:creationId xmlns:a16="http://schemas.microsoft.com/office/drawing/2014/main" id="{6B415DC7-E9D0-4F28-8DC2-5393513E2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23" y="3223748"/>
                <a:ext cx="8066060" cy="1274195"/>
              </a:xfrm>
              <a:prstGeom prst="rect">
                <a:avLst/>
              </a:prstGeom>
              <a:blipFill>
                <a:blip r:embed="rId4"/>
                <a:stretch>
                  <a:fillRect l="-1209" t="-3349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45EC84C-41AD-435C-866C-8B0470EC01EE}"/>
                  </a:ext>
                </a:extLst>
              </p:cNvPr>
              <p:cNvSpPr/>
              <p:nvPr/>
            </p:nvSpPr>
            <p:spPr>
              <a:xfrm>
                <a:off x="873055" y="4851826"/>
                <a:ext cx="794242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定义</a:t>
                </a:r>
                <a:r>
                  <a:rPr lang="en-US" altLang="zh-CN" sz="2400" b="1" dirty="0"/>
                  <a:t>3.2</a:t>
                </a:r>
                <a:r>
                  <a:rPr lang="zh-CN" altLang="en-US" sz="2400" dirty="0"/>
                  <a:t>　若是域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的一个扩域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作为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上的向量空间有维数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叫做</a:t>
                </a:r>
                <a:r>
                  <a:rPr lang="zh-CN" altLang="en-US" sz="2400" b="1" dirty="0"/>
                  <a:t>扩域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b="1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b="1" dirty="0"/>
                  <a:t>上的次数</a:t>
                </a:r>
                <a:r>
                  <a:rPr lang="zh-CN" altLang="en-US" sz="2400" dirty="0"/>
                  <a:t>，记做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．这时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叫做域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</a:t>
                </a:r>
                <a:r>
                  <a:rPr lang="zh-CN" altLang="en-US" sz="2400" b="1" dirty="0"/>
                  <a:t>有限扩域</a:t>
                </a:r>
                <a:r>
                  <a:rPr lang="zh-CN" altLang="en-US" sz="2400" dirty="0"/>
                  <a:t>；否则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叫做域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</a:t>
                </a:r>
                <a:r>
                  <a:rPr lang="zh-CN" altLang="en-US" sz="2400" b="1" dirty="0"/>
                  <a:t>无限扩域</a:t>
                </a:r>
                <a:r>
                  <a:rPr lang="zh-CN" altLang="en-US" sz="2400" dirty="0"/>
                  <a:t>．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45EC84C-41AD-435C-866C-8B0470EC0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55" y="4851826"/>
                <a:ext cx="7942428" cy="1200329"/>
              </a:xfrm>
              <a:prstGeom prst="rect">
                <a:avLst/>
              </a:prstGeom>
              <a:blipFill>
                <a:blip r:embed="rId5"/>
                <a:stretch>
                  <a:fillRect l="-1151" t="-4061" r="-307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/>
      <p:bldP spid="9231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" name="Text Box 71">
            <a:extLst>
              <a:ext uri="{FF2B5EF4-FFF2-40B4-BE49-F238E27FC236}">
                <a16:creationId xmlns:a16="http://schemas.microsoft.com/office/drawing/2014/main" id="{01CF17E9-380F-473D-9207-10513E191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85" y="698376"/>
            <a:ext cx="472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/>
              <a:t>关于扩域的次数我们有重要的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D599F7B-E882-474B-A66F-701B862E673F}"/>
                  </a:ext>
                </a:extLst>
              </p:cNvPr>
              <p:cNvSpPr/>
              <p:nvPr/>
            </p:nvSpPr>
            <p:spPr>
              <a:xfrm>
                <a:off x="817485" y="1155576"/>
                <a:ext cx="750903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3.3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的有限扩域，而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的有限扩域</a:t>
                </a:r>
                <a:r>
                  <a:rPr lang="en-US" altLang="zh-CN" sz="2400" dirty="0"/>
                  <a:t>. </a:t>
                </a:r>
                <a:r>
                  <a:rPr lang="zh-CN" altLang="en-US" sz="2400" dirty="0"/>
                  <a:t>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也是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的有限扩域，并且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D599F7B-E882-474B-A66F-701B862E6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5" y="1155576"/>
                <a:ext cx="7509030" cy="830997"/>
              </a:xfrm>
              <a:prstGeom prst="rect">
                <a:avLst/>
              </a:prstGeom>
              <a:blipFill>
                <a:blip r:embed="rId2"/>
                <a:stretch>
                  <a:fillRect l="-1218" t="-5882" r="-731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1D0D4F8-BD90-4159-876F-1EF596710F60}"/>
                  </a:ext>
                </a:extLst>
              </p:cNvPr>
              <p:cNvSpPr/>
              <p:nvPr/>
            </p:nvSpPr>
            <p:spPr>
              <a:xfrm>
                <a:off x="924017" y="2033586"/>
                <a:ext cx="767844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/>
                  <a:t>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… 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dirty="0"/>
                  <a:t>是向量空间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上的一个基，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/>
                  <a:t>是向量空间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上的一个基．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1D0D4F8-BD90-4159-876F-1EF596710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17" y="2033586"/>
                <a:ext cx="7678445" cy="1200329"/>
              </a:xfrm>
              <a:prstGeom prst="rect">
                <a:avLst/>
              </a:prstGeom>
              <a:blipFill>
                <a:blip r:embed="rId3"/>
                <a:stretch>
                  <a:fillRect l="-1271" t="-4082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EFA345-76E0-4FA1-BC56-B8DEF7B9D4D7}"/>
                  </a:ext>
                </a:extLst>
              </p:cNvPr>
              <p:cNvSpPr/>
              <p:nvPr/>
            </p:nvSpPr>
            <p:spPr>
              <a:xfrm>
                <a:off x="870751" y="3769484"/>
                <a:ext cx="80553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dirty="0"/>
                  <a:t> </a:t>
                </a:r>
                <a:r>
                  <a:rPr lang="zh-CN" altLang="en-US" sz="2400" dirty="0"/>
                  <a:t>我们只须证明，这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𝑟𝑠</m:t>
                    </m:r>
                  </m:oMath>
                </a14:m>
                <a:r>
                  <a:rPr lang="zh-CN" altLang="en-US" sz="2400" dirty="0"/>
                  <a:t>个元是向量空间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上的一个基．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EFA345-76E0-4FA1-BC56-B8DEF7B9D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1" y="3769484"/>
                <a:ext cx="8055377" cy="461665"/>
              </a:xfrm>
              <a:prstGeom prst="rect">
                <a:avLst/>
              </a:prstGeom>
              <a:blipFill>
                <a:blip r:embed="rId4"/>
                <a:stretch>
                  <a:fillRect l="-37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95E1759-42BA-4D15-8ABB-79A4A8020CA2}"/>
                  </a:ext>
                </a:extLst>
              </p:cNvPr>
              <p:cNvSpPr/>
              <p:nvPr/>
            </p:nvSpPr>
            <p:spPr>
              <a:xfrm>
                <a:off x="924017" y="3259636"/>
                <a:ext cx="7469450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的元（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/>
                  <a:t>１，２，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；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/>
                  <a:t>１，２，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/>
                  <a:t>）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95E1759-42BA-4D15-8ABB-79A4A8020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17" y="3259636"/>
                <a:ext cx="7469450" cy="491417"/>
              </a:xfrm>
              <a:prstGeom prst="rect">
                <a:avLst/>
              </a:prstGeom>
              <a:blipFill>
                <a:blip r:embed="rId5"/>
                <a:stretch>
                  <a:fillRect l="-1306" t="-875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82B7F80-634E-4123-A7DA-C301BCA5DEF0}"/>
                  </a:ext>
                </a:extLst>
              </p:cNvPr>
              <p:cNvSpPr/>
              <p:nvPr/>
            </p:nvSpPr>
            <p:spPr>
              <a:xfrm>
                <a:off x="1017603" y="4231149"/>
                <a:ext cx="4371144" cy="503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设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82B7F80-634E-4123-A7DA-C301BCA5D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03" y="4231149"/>
                <a:ext cx="4371144" cy="503792"/>
              </a:xfrm>
              <a:prstGeom prst="rect">
                <a:avLst/>
              </a:prstGeom>
              <a:blipFill>
                <a:blip r:embed="rId6"/>
                <a:stretch>
                  <a:fillRect l="-3905" t="-118072" b="-17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BA7A00C-7097-4171-BF03-F448209DBD69}"/>
                  </a:ext>
                </a:extLst>
              </p:cNvPr>
              <p:cNvSpPr/>
              <p:nvPr/>
            </p:nvSpPr>
            <p:spPr>
              <a:xfrm>
                <a:off x="941772" y="4781262"/>
                <a:ext cx="5513032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BA7A00C-7097-4171-BF03-F448209DB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72" y="4781262"/>
                <a:ext cx="5513032" cy="103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3124080-BF2D-433F-8176-D52613E9C9F9}"/>
                  </a:ext>
                </a:extLst>
              </p:cNvPr>
              <p:cNvSpPr/>
              <p:nvPr/>
            </p:nvSpPr>
            <p:spPr>
              <a:xfrm>
                <a:off x="1141890" y="5913915"/>
                <a:ext cx="5437202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对于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来说线性无关，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3124080-BF2D-433F-8176-D52613E9C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90" y="5913915"/>
                <a:ext cx="5437202" cy="491417"/>
              </a:xfrm>
              <a:prstGeom prst="rect">
                <a:avLst/>
              </a:prstGeom>
              <a:blipFill>
                <a:blip r:embed="rId8"/>
                <a:stretch>
                  <a:fillRect l="-1682" t="-7407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42DBF71-D98E-4889-ABED-3C5DC2437950}"/>
                  </a:ext>
                </a:extLst>
              </p:cNvPr>
              <p:cNvSpPr/>
              <p:nvPr/>
            </p:nvSpPr>
            <p:spPr>
              <a:xfrm>
                <a:off x="1069757" y="719305"/>
                <a:ext cx="7488315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/>
                  <a:t>１，２，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；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/>
                  <a:t>１，２，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42DBF71-D98E-4889-ABED-3C5DC2437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57" y="719305"/>
                <a:ext cx="7488315" cy="491417"/>
              </a:xfrm>
              <a:prstGeom prst="rect">
                <a:avLst/>
              </a:prstGeom>
              <a:blipFill>
                <a:blip r:embed="rId2"/>
                <a:stretch>
                  <a:fillRect l="-2197" t="-120988" b="-17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6CF23-30CE-46DB-B9E4-2D5FC3B10142}"/>
                  </a:ext>
                </a:extLst>
              </p:cNvPr>
              <p:cNvSpPr/>
              <p:nvPr/>
            </p:nvSpPr>
            <p:spPr>
              <a:xfrm>
                <a:off x="1069757" y="2099967"/>
                <a:ext cx="7898289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这就是说，以上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𝑟𝑠</m:t>
                    </m:r>
                  </m:oMath>
                </a14:m>
                <a:r>
                  <a:rPr lang="zh-CN" altLang="en-US" sz="2400" dirty="0"/>
                  <a:t>的个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对于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来说线性无关．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E6CF23-30CE-46DB-B9E4-2D5FC3B10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57" y="2099967"/>
                <a:ext cx="7898289" cy="491417"/>
              </a:xfrm>
              <a:prstGeom prst="rect">
                <a:avLst/>
              </a:prstGeom>
              <a:blipFill>
                <a:blip r:embed="rId3"/>
                <a:stretch>
                  <a:fillRect l="-1157" t="-7407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27FE5DE-CACA-4147-8207-BE003CE37A29}"/>
                  </a:ext>
                </a:extLst>
              </p:cNvPr>
              <p:cNvSpPr/>
              <p:nvPr/>
            </p:nvSpPr>
            <p:spPr>
              <a:xfrm>
                <a:off x="1069757" y="2564160"/>
                <a:ext cx="7488315" cy="1354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现在假定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的一个任意元．因为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是 上的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的一个基，故有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zh-CN" altLang="en-US" sz="2400" dirty="0"/>
                  <a:t>  　　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27FE5DE-CACA-4147-8207-BE003CE37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57" y="2564160"/>
                <a:ext cx="7488315" cy="1354473"/>
              </a:xfrm>
              <a:prstGeom prst="rect">
                <a:avLst/>
              </a:prstGeom>
              <a:blipFill>
                <a:blip r:embed="rId4"/>
                <a:stretch>
                  <a:fillRect l="-1221" t="-2703" r="-5289" b="-6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471C482-5404-4481-94EF-22F44ABE22BB}"/>
                  </a:ext>
                </a:extLst>
              </p:cNvPr>
              <p:cNvSpPr/>
              <p:nvPr/>
            </p:nvSpPr>
            <p:spPr>
              <a:xfrm>
                <a:off x="1149656" y="3952082"/>
                <a:ext cx="5402062" cy="940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又由于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的一个基，故有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   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471C482-5404-4481-94EF-22F44ABE2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56" y="3952082"/>
                <a:ext cx="5402062" cy="940579"/>
              </a:xfrm>
              <a:prstGeom prst="rect">
                <a:avLst/>
              </a:prstGeom>
              <a:blipFill>
                <a:blip r:embed="rId5"/>
                <a:stretch>
                  <a:fillRect l="-1806" t="-16774" b="-9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22C96A-6636-45BF-919E-49D74D7E403B}"/>
                  </a:ext>
                </a:extLst>
              </p:cNvPr>
              <p:cNvSpPr/>
              <p:nvPr/>
            </p:nvSpPr>
            <p:spPr>
              <a:xfrm>
                <a:off x="1149656" y="4934262"/>
                <a:ext cx="5650637" cy="955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en-US" sz="2400" dirty="0"/>
                  <a:t>这样，我们有</a:t>
                </a:r>
                <a:endParaRPr lang="en-US" altLang="zh-CN" sz="2400" dirty="0"/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22C96A-6636-45BF-919E-49D74D7E4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56" y="4934262"/>
                <a:ext cx="5650637" cy="955390"/>
              </a:xfrm>
              <a:prstGeom prst="rect">
                <a:avLst/>
              </a:prstGeom>
              <a:blipFill>
                <a:blip r:embed="rId6"/>
                <a:stretch>
                  <a:fillRect l="-1726" t="-15924" b="-89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BDA10E0-6DD8-45A4-B200-14D1B241B333}"/>
                  </a:ext>
                </a:extLst>
              </p:cNvPr>
              <p:cNvSpPr/>
              <p:nvPr/>
            </p:nvSpPr>
            <p:spPr>
              <a:xfrm>
                <a:off x="1069757" y="5931253"/>
                <a:ext cx="7488316" cy="49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/>
                  <a:t> </a:t>
                </a:r>
                <a:r>
                  <a:rPr lang="zh-CN" altLang="en-US" sz="2400" dirty="0"/>
                  <a:t>这就证明了，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是向量空间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上的一个基．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BDA10E0-6DD8-45A4-B200-14D1B241B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57" y="5931253"/>
                <a:ext cx="7488316" cy="491417"/>
              </a:xfrm>
              <a:prstGeom prst="rect">
                <a:avLst/>
              </a:prstGeom>
              <a:blipFill>
                <a:blip r:embed="rId7"/>
                <a:stretch>
                  <a:fillRect l="-325" t="-7407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F9C1842-298C-47BB-B480-BDEC6961B3F1}"/>
                  </a:ext>
                </a:extLst>
              </p:cNvPr>
              <p:cNvSpPr/>
              <p:nvPr/>
            </p:nvSpPr>
            <p:spPr>
              <a:xfrm>
                <a:off x="1069757" y="1207610"/>
                <a:ext cx="7624924" cy="890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对于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来说线性无关</a:t>
                </a:r>
                <a:r>
                  <a:rPr lang="en-US" altLang="zh-CN" sz="2400" dirty="0"/>
                  <a:t>,</a:t>
                </a: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/>
                  <a:t>１，２，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；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/>
                  <a:t>１，２，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F9C1842-298C-47BB-B480-BDEC6961B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57" y="1207610"/>
                <a:ext cx="7624924" cy="890500"/>
              </a:xfrm>
              <a:prstGeom prst="rect">
                <a:avLst/>
              </a:prstGeom>
              <a:blipFill>
                <a:blip r:embed="rId8"/>
                <a:stretch>
                  <a:fillRect l="-1199" t="-4795" b="-1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DE7C694-616B-46AB-A454-6FD9B71C8931}"/>
                  </a:ext>
                </a:extLst>
              </p:cNvPr>
              <p:cNvSpPr/>
              <p:nvPr/>
            </p:nvSpPr>
            <p:spPr>
              <a:xfrm>
                <a:off x="736846" y="1952093"/>
                <a:ext cx="7670307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推论</a:t>
                </a:r>
                <a:r>
                  <a:rPr lang="en-US" altLang="zh-CN" sz="2400" b="1" dirty="0"/>
                  <a:t>3.4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/>
                  <a:t>是域，其中后一个是前一个的有限扩域．那么以下等式成立：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  　　　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DE7C694-616B-46AB-A454-6FD9B71C8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6" y="1952093"/>
                <a:ext cx="7670307" cy="1274195"/>
              </a:xfrm>
              <a:prstGeom prst="rect">
                <a:avLst/>
              </a:prstGeom>
              <a:blipFill>
                <a:blip r:embed="rId2"/>
                <a:stretch>
                  <a:fillRect l="-1272" t="-3828" b="-5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38FC4C80-95E7-4C13-B2F6-CE264FA5E113}"/>
              </a:ext>
            </a:extLst>
          </p:cNvPr>
          <p:cNvSpPr/>
          <p:nvPr/>
        </p:nvSpPr>
        <p:spPr>
          <a:xfrm>
            <a:off x="1109709" y="4268809"/>
            <a:ext cx="7248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zh-CN" altLang="en-US" sz="2400" dirty="0"/>
              <a:t>现在我们证明下述几个定理来解答前面提出的问题．</a:t>
            </a:r>
          </a:p>
        </p:txBody>
      </p:sp>
    </p:spTree>
    <p:extLst>
      <p:ext uri="{BB962C8B-B14F-4D97-AF65-F5344CB8AC3E}">
        <p14:creationId xmlns:p14="http://schemas.microsoft.com/office/powerpoint/2010/main" val="308604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5D24454-B31D-4094-B728-ACE33B8B4CEB}"/>
                  </a:ext>
                </a:extLst>
              </p:cNvPr>
              <p:cNvSpPr/>
              <p:nvPr/>
            </p:nvSpPr>
            <p:spPr>
              <a:xfrm>
                <a:off x="418407" y="362327"/>
                <a:ext cx="8394645" cy="1717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3.5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的一个单代数扩域．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上的极小多项式那么</a:t>
                </a:r>
                <a:endParaRPr lang="en-US" altLang="zh-CN" sz="2400" dirty="0"/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（</a:t>
                </a:r>
                <a:r>
                  <a:rPr lang="en-US" altLang="zh-CN" sz="2400" dirty="0" err="1">
                    <a:solidFill>
                      <a:srgbClr val="000000"/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的一个有限扩张，且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deg(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en-US" altLang="zh-CN" sz="2400" dirty="0"/>
                  <a:t>   (ii)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的一个代数扩域．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5D24454-B31D-4094-B728-ACE33B8B4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07" y="362327"/>
                <a:ext cx="8394645" cy="1717393"/>
              </a:xfrm>
              <a:prstGeom prst="rect">
                <a:avLst/>
              </a:prstGeom>
              <a:blipFill>
                <a:blip r:embed="rId2"/>
                <a:stretch>
                  <a:fillRect l="-1162" t="-2837"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55">
                <a:extLst>
                  <a:ext uri="{FF2B5EF4-FFF2-40B4-BE49-F238E27FC236}">
                    <a16:creationId xmlns:a16="http://schemas.microsoft.com/office/drawing/2014/main" id="{98EDFDF4-FFCD-4A7F-B876-233827614C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1693" y="2413337"/>
                <a:ext cx="7660613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2400" dirty="0"/>
                  <a:t>证明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: (</a:t>
                </a:r>
                <a:r>
                  <a:rPr lang="en-US" altLang="zh-CN" sz="2400" dirty="0" err="1">
                    <a:sym typeface="Wingdings" panose="05000000000000000000" pitchFamily="2" charset="2"/>
                  </a:rPr>
                  <a:t>i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)</a:t>
                </a:r>
                <a:r>
                  <a:rPr lang="zh-CN" altLang="en-US" sz="2400" dirty="0"/>
                  <a:t>设</a:t>
                </a:r>
                <a:r>
                  <a:rPr lang="en-US" altLang="zh-CN" sz="2400" dirty="0"/>
                  <a:t> deg(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任取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可以写成</a:t>
                </a:r>
                <a:endParaRPr lang="en-US" altLang="zh-CN" sz="2400" dirty="0"/>
              </a:p>
              <a:p>
                <a:pPr algn="ctr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0" name="Text Box 55">
                <a:extLst>
                  <a:ext uri="{FF2B5EF4-FFF2-40B4-BE49-F238E27FC236}">
                    <a16:creationId xmlns:a16="http://schemas.microsoft.com/office/drawing/2014/main" id="{98EDFDF4-FFCD-4A7F-B876-233827614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693" y="2413337"/>
                <a:ext cx="7660613" cy="1015663"/>
              </a:xfrm>
              <a:prstGeom prst="rect">
                <a:avLst/>
              </a:prstGeom>
              <a:blipFill>
                <a:blip r:embed="rId3"/>
                <a:stretch>
                  <a:fillRect l="-1274" t="-6587" r="-637" b="-10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63EF842-CEE1-4069-AB7E-812039A60ECF}"/>
                  </a:ext>
                </a:extLst>
              </p:cNvPr>
              <p:cNvSpPr/>
              <p:nvPr/>
            </p:nvSpPr>
            <p:spPr>
              <a:xfrm>
                <a:off x="1320552" y="3616039"/>
                <a:ext cx="6502894" cy="1070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dirty="0"/>
                  <a:t>,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为根的多项式，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63EF842-CEE1-4069-AB7E-812039A60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52" y="3616039"/>
                <a:ext cx="6502894" cy="1070806"/>
              </a:xfrm>
              <a:prstGeom prst="rect">
                <a:avLst/>
              </a:prstGeom>
              <a:blipFill>
                <a:blip r:embed="rId4"/>
                <a:stretch>
                  <a:fillRect l="-2627" t="-54545" r="-6191" b="-83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D2BA755-B06A-44D0-96AC-06D95C4BF037}"/>
                  </a:ext>
                </a:extLst>
              </p:cNvPr>
              <p:cNvSpPr/>
              <p:nvPr/>
            </p:nvSpPr>
            <p:spPr>
              <a:xfrm>
                <a:off x="1372790" y="5404574"/>
                <a:ext cx="4572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D2BA755-B06A-44D0-96AC-06D95C4BF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790" y="5404574"/>
                <a:ext cx="4572000" cy="461665"/>
              </a:xfrm>
              <a:prstGeom prst="rect">
                <a:avLst/>
              </a:prstGeom>
              <a:blipFill>
                <a:blip r:embed="rId5"/>
                <a:stretch>
                  <a:fillRect l="-2000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BC1742-98BC-47B6-A394-7D1C3A0E65F3}"/>
                  </a:ext>
                </a:extLst>
              </p:cNvPr>
              <p:cNvSpPr/>
              <p:nvPr/>
            </p:nvSpPr>
            <p:spPr>
              <a:xfrm>
                <a:off x="1320552" y="5937394"/>
                <a:ext cx="75494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上面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就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证明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了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… 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构成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一组基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BC1742-98BC-47B6-A394-7D1C3A0E6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52" y="5937394"/>
                <a:ext cx="7549439" cy="461665"/>
              </a:xfrm>
              <a:prstGeom prst="rect">
                <a:avLst/>
              </a:prstGeom>
              <a:blipFill>
                <a:blip r:embed="rId6"/>
                <a:stretch>
                  <a:fillRect l="-1292" t="-10526" r="-40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758BE42-ABC3-4046-A570-ECB8A7E0B767}"/>
                  </a:ext>
                </a:extLst>
              </p:cNvPr>
              <p:cNvSpPr/>
              <p:nvPr/>
            </p:nvSpPr>
            <p:spPr>
              <a:xfrm>
                <a:off x="1372790" y="4857554"/>
                <a:ext cx="64858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nor/>
                      </m:rPr>
                      <a:rPr lang="zh-CN" altLang="en-US" sz="2400" dirty="0"/>
                      <m:t>以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zh-CN" altLang="en-US" sz="2400" dirty="0"/>
                      <m:t>为根的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次数最低的</m:t>
                    </m:r>
                    <m:r>
                      <m:rPr>
                        <m:nor/>
                      </m:rPr>
                      <a:rPr lang="zh-CN" altLang="en-US" sz="2400" dirty="0"/>
                      <m:t>多项式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758BE42-ABC3-4046-A570-ECB8A7E0B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790" y="4857554"/>
                <a:ext cx="6485878" cy="461665"/>
              </a:xfrm>
              <a:prstGeom prst="rect">
                <a:avLst/>
              </a:prstGeom>
              <a:blipFill>
                <a:blip r:embed="rId7"/>
                <a:stretch>
                  <a:fillRect l="-141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" grpId="0"/>
      <p:bldP spid="7" grpId="0"/>
      <p:bldP spid="8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35321D5-302D-431A-BF0C-38BFBD7CB110}"/>
                  </a:ext>
                </a:extLst>
              </p:cNvPr>
              <p:cNvSpPr/>
              <p:nvPr/>
            </p:nvSpPr>
            <p:spPr>
              <a:xfrm>
                <a:off x="1273945" y="1166952"/>
                <a:ext cx="628573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0" dirty="0">
                    <a:solidFill>
                      <a:srgbClr val="000000"/>
                    </a:solidFill>
                  </a:rPr>
                  <a:t>任取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1,  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⋯,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一定</m:t>
                    </m:r>
                  </m:oMath>
                </a14:m>
                <a:r>
                  <a:rPr lang="zh-CN" altLang="en-US" sz="2400" dirty="0"/>
                  <a:t>线性相关</a:t>
                </a:r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35321D5-302D-431A-BF0C-38BFBD7CB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45" y="1166952"/>
                <a:ext cx="6285731" cy="461665"/>
              </a:xfrm>
              <a:prstGeom prst="rect">
                <a:avLst/>
              </a:prstGeom>
              <a:blipFill>
                <a:blip r:embed="rId3"/>
                <a:stretch>
                  <a:fillRect l="-1552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EB350B4-C0BE-4DC7-BD1D-65D624060476}"/>
                  </a:ext>
                </a:extLst>
              </p:cNvPr>
              <p:cNvSpPr/>
              <p:nvPr/>
            </p:nvSpPr>
            <p:spPr>
              <a:xfrm>
                <a:off x="1273945" y="1722268"/>
                <a:ext cx="557961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从而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存在不全为零的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EB350B4-C0BE-4DC7-BD1D-65D624060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45" y="1722268"/>
                <a:ext cx="5579615" cy="1015663"/>
              </a:xfrm>
              <a:prstGeom prst="rect">
                <a:avLst/>
              </a:prstGeom>
              <a:blipFill>
                <a:blip r:embed="rId4"/>
                <a:stretch>
                  <a:fillRect l="-1749" t="-4217" b="-13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329DDF0-4C9C-4AAC-AB74-68E88F862148}"/>
                  </a:ext>
                </a:extLst>
              </p:cNvPr>
              <p:cNvSpPr/>
              <p:nvPr/>
            </p:nvSpPr>
            <p:spPr>
              <a:xfrm>
                <a:off x="1282823" y="2763420"/>
                <a:ext cx="5419817" cy="853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是非零多项式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的根</m:t>
                    </m:r>
                  </m:oMath>
                </a14:m>
                <a:r>
                  <a:rPr lang="zh-CN" altLang="en-US" sz="2400" dirty="0"/>
                  <a:t>，故为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400" dirty="0"/>
                  <a:t>的代数元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329DDF0-4C9C-4AAC-AB74-68E88F862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23" y="2763420"/>
                <a:ext cx="5419817" cy="853054"/>
              </a:xfrm>
              <a:prstGeom prst="rect">
                <a:avLst/>
              </a:prstGeom>
              <a:blipFill>
                <a:blip r:embed="rId5"/>
                <a:stretch>
                  <a:fillRect l="-1685" t="-68571" b="-6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8D652A-0CDD-47EE-A026-753C37D6C60B}"/>
                  </a:ext>
                </a:extLst>
              </p:cNvPr>
              <p:cNvSpPr/>
              <p:nvPr/>
            </p:nvSpPr>
            <p:spPr>
              <a:xfrm>
                <a:off x="1282823" y="3641963"/>
                <a:ext cx="732868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这就是说，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的任意元都是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上的代数元，从而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的代数扩域．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8D652A-0CDD-47EE-A026-753C37D6C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23" y="3641963"/>
                <a:ext cx="7328688" cy="830997"/>
              </a:xfrm>
              <a:prstGeom prst="rect">
                <a:avLst/>
              </a:prstGeom>
              <a:blipFill>
                <a:blip r:embed="rId6"/>
                <a:stretch>
                  <a:fillRect l="-1247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F2FB65-4883-4D97-9713-96ADD52F5DB3}"/>
                  </a:ext>
                </a:extLst>
              </p:cNvPr>
              <p:cNvSpPr/>
              <p:nvPr/>
            </p:nvSpPr>
            <p:spPr>
              <a:xfrm>
                <a:off x="1227337" y="5118912"/>
                <a:ext cx="66893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推论</a:t>
                </a:r>
                <a:r>
                  <a:rPr lang="en-US" altLang="zh-CN" sz="2400" b="1" dirty="0"/>
                  <a:t>3.6   </a:t>
                </a:r>
                <a:r>
                  <a:rPr lang="zh-CN" altLang="en-US" sz="2400" dirty="0"/>
                  <a:t>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的有限扩域一定是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的代数扩域．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5F2FB65-4883-4D97-9713-96ADD52F5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337" y="5118912"/>
                <a:ext cx="6689325" cy="461665"/>
              </a:xfrm>
              <a:prstGeom prst="rect">
                <a:avLst/>
              </a:prstGeom>
              <a:blipFill>
                <a:blip r:embed="rId7"/>
                <a:stretch>
                  <a:fillRect l="-364" t="-10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13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75E4103-2956-422A-B6DA-2D4A8605A9A6}"/>
                  </a:ext>
                </a:extLst>
              </p:cNvPr>
              <p:cNvSpPr/>
              <p:nvPr/>
            </p:nvSpPr>
            <p:spPr>
              <a:xfrm>
                <a:off x="847818" y="1067514"/>
                <a:ext cx="786117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3.7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都是域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上的代数元．那么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的有限扩域，因而是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的代数扩域．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75E4103-2956-422A-B6DA-2D4A8605A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8" y="1067514"/>
                <a:ext cx="7861177" cy="830997"/>
              </a:xfrm>
              <a:prstGeom prst="rect">
                <a:avLst/>
              </a:prstGeom>
              <a:blipFill>
                <a:blip r:embed="rId2"/>
                <a:stretch>
                  <a:fillRect l="-1163" t="-5882" r="-7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9E1C95-1020-4235-B777-82322A18B339}"/>
                  </a:ext>
                </a:extLst>
              </p:cNvPr>
              <p:cNvSpPr/>
              <p:nvPr/>
            </p:nvSpPr>
            <p:spPr>
              <a:xfrm>
                <a:off x="847818" y="2131334"/>
                <a:ext cx="704221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en-US" sz="2400" b="1" dirty="0"/>
                  <a:t>推论</a:t>
                </a:r>
                <a:r>
                  <a:rPr lang="en-US" altLang="zh-CN" sz="2400" b="1" dirty="0"/>
                  <a:t>3.8 </a:t>
                </a:r>
                <a:r>
                  <a:rPr lang="zh-CN" altLang="en-US" sz="2400" b="1" dirty="0"/>
                  <a:t> </a:t>
                </a:r>
                <a:r>
                  <a:rPr lang="zh-CN" altLang="en-US" sz="2400" dirty="0"/>
                  <a:t>一个域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上的两个代数元的和、差、积与商（分母不为零）仍是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上的代数元．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9E1C95-1020-4235-B777-82322A18B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8" y="2131334"/>
                <a:ext cx="7042211" cy="830997"/>
              </a:xfrm>
              <a:prstGeom prst="rect">
                <a:avLst/>
              </a:prstGeom>
              <a:blipFill>
                <a:blip r:embed="rId3"/>
                <a:stretch>
                  <a:fillRect l="-1299" t="-5882" r="-779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8B581F7-FDC7-453D-BE6B-9DE93DC782D3}"/>
                  </a:ext>
                </a:extLst>
              </p:cNvPr>
              <p:cNvSpPr/>
              <p:nvPr/>
            </p:nvSpPr>
            <p:spPr>
              <a:xfrm>
                <a:off x="847818" y="3247347"/>
                <a:ext cx="773689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3.9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，这里集合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只包含域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上的代数元． 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的代数扩域．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8B581F7-FDC7-453D-BE6B-9DE93DC78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8" y="3247347"/>
                <a:ext cx="7736890" cy="830997"/>
              </a:xfrm>
              <a:prstGeom prst="rect">
                <a:avLst/>
              </a:prstGeom>
              <a:blipFill>
                <a:blip r:embed="rId4"/>
                <a:stretch>
                  <a:fillRect l="-1182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B2B8318-CB28-4504-954D-7A274F9FA675}"/>
                  </a:ext>
                </a:extLst>
              </p:cNvPr>
              <p:cNvSpPr/>
              <p:nvPr/>
            </p:nvSpPr>
            <p:spPr>
              <a:xfrm>
                <a:off x="847818" y="4087384"/>
                <a:ext cx="8244209" cy="1050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证明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任取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中有限个元素，而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(≠0)</m:t>
                    </m:r>
                  </m:oMath>
                </a14:m>
                <a:r>
                  <a:rPr lang="zh-CN" altLang="en-US" sz="2400" dirty="0"/>
                  <a:t>是上这些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上的多项式．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B2B8318-CB28-4504-954D-7A274F9FA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8" y="4087384"/>
                <a:ext cx="8244209" cy="1050031"/>
              </a:xfrm>
              <a:prstGeom prst="rect">
                <a:avLst/>
              </a:prstGeom>
              <a:blipFill>
                <a:blip r:embed="rId5"/>
                <a:stretch>
                  <a:fillRect r="-1109" b="-12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F26DD80-5EF3-4E7D-A374-00B5E1258830}"/>
                  </a:ext>
                </a:extLst>
              </p:cNvPr>
              <p:cNvSpPr/>
              <p:nvPr/>
            </p:nvSpPr>
            <p:spPr>
              <a:xfrm>
                <a:off x="847818" y="5328821"/>
                <a:ext cx="7970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于是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，从而是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上的代数元．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F26DD80-5EF3-4E7D-A374-00B5E1258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8" y="5328821"/>
                <a:ext cx="7970878" cy="461665"/>
              </a:xfrm>
              <a:prstGeom prst="rect">
                <a:avLst/>
              </a:prstGeom>
              <a:blipFill>
                <a:blip r:embed="rId6"/>
                <a:stretch>
                  <a:fillRect l="-114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4" name="Rectangle 38">
            <a:extLst>
              <a:ext uri="{FF2B5EF4-FFF2-40B4-BE49-F238E27FC236}">
                <a16:creationId xmlns:a16="http://schemas.microsoft.com/office/drawing/2014/main" id="{C1859783-51EF-49F3-BB29-E32BA56A2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23" y="372862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2584AFA-24CE-4D90-A6EB-A91175AB0FCF}"/>
                  </a:ext>
                </a:extLst>
              </p:cNvPr>
              <p:cNvSpPr/>
              <p:nvPr/>
            </p:nvSpPr>
            <p:spPr>
              <a:xfrm>
                <a:off x="858024" y="655433"/>
                <a:ext cx="7599284" cy="1623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1.2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是一个域．若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的特征是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，那么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含有一个与有理数域同构的子域；若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的特征是素数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，那么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含有一个与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同构的子域，这里 </a:t>
                </a:r>
                <a:r>
                  <a:rPr lang="en-US" altLang="zh-CN" sz="2400" dirty="0"/>
                  <a:t>Z</a:t>
                </a:r>
                <a:r>
                  <a:rPr lang="zh-CN" altLang="en-US" sz="2400" dirty="0"/>
                  <a:t>是整数环，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是由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生成的主理想．</a:t>
                </a: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2584AFA-24CE-4D90-A6EB-A91175AB0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24" y="655433"/>
                <a:ext cx="7599284" cy="1623008"/>
              </a:xfrm>
              <a:prstGeom prst="rect">
                <a:avLst/>
              </a:prstGeom>
              <a:blipFill>
                <a:blip r:embed="rId3"/>
                <a:stretch>
                  <a:fillRect l="-1284" t="-3008" r="-883" b="-46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0" name="矩形 9239">
                <a:extLst>
                  <a:ext uri="{FF2B5EF4-FFF2-40B4-BE49-F238E27FC236}">
                    <a16:creationId xmlns:a16="http://schemas.microsoft.com/office/drawing/2014/main" id="{2A120CD8-1D78-45AE-BE18-29A32890971A}"/>
                  </a:ext>
                </a:extLst>
              </p:cNvPr>
              <p:cNvSpPr/>
              <p:nvPr/>
            </p:nvSpPr>
            <p:spPr>
              <a:xfrm>
                <a:off x="856595" y="2311037"/>
                <a:ext cx="79455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包含一个单位元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400" dirty="0"/>
                  <a:t>因此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也包含所有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𝑛𝑒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9240" name="矩形 9239">
                <a:extLst>
                  <a:ext uri="{FF2B5EF4-FFF2-40B4-BE49-F238E27FC236}">
                    <a16:creationId xmlns:a16="http://schemas.microsoft.com/office/drawing/2014/main" id="{2A120CD8-1D78-45AE-BE18-29A328909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" y="2311037"/>
                <a:ext cx="7945571" cy="461665"/>
              </a:xfrm>
              <a:prstGeom prst="rect">
                <a:avLst/>
              </a:prstGeom>
              <a:blipFill>
                <a:blip r:embed="rId4"/>
                <a:stretch>
                  <a:fillRect l="-122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1" name="矩形 9240">
                <a:extLst>
                  <a:ext uri="{FF2B5EF4-FFF2-40B4-BE49-F238E27FC236}">
                    <a16:creationId xmlns:a16="http://schemas.microsoft.com/office/drawing/2014/main" id="{E3543285-9864-404A-B801-1B67EFEA19FB}"/>
                  </a:ext>
                </a:extLst>
              </p:cNvPr>
              <p:cNvSpPr/>
              <p:nvPr/>
            </p:nvSpPr>
            <p:spPr>
              <a:xfrm>
                <a:off x="1561512" y="2781819"/>
                <a:ext cx="7492294" cy="1348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令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𝑛𝑒</m:t>
                        </m:r>
                      </m:e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/>
                  <a:t>显然是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一个子环，且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　　　　　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𝑛𝑒</m:t>
                    </m:r>
                  </m:oMath>
                </a14:m>
                <a:r>
                  <a:rPr lang="zh-CN" altLang="en-US" sz="2400" dirty="0"/>
                  <a:t>　　　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显然是整数环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4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/>
                  <a:t>的一个同态满射</a:t>
                </a:r>
              </a:p>
            </p:txBody>
          </p:sp>
        </mc:Choice>
        <mc:Fallback xmlns="">
          <p:sp>
            <p:nvSpPr>
              <p:cNvPr id="9241" name="矩形 9240">
                <a:extLst>
                  <a:ext uri="{FF2B5EF4-FFF2-40B4-BE49-F238E27FC236}">
                    <a16:creationId xmlns:a16="http://schemas.microsoft.com/office/drawing/2014/main" id="{E3543285-9864-404A-B801-1B67EFEA1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512" y="2781819"/>
                <a:ext cx="7492294" cy="1348061"/>
              </a:xfrm>
              <a:prstGeom prst="rect">
                <a:avLst/>
              </a:prstGeom>
              <a:blipFill>
                <a:blip r:embed="rId5"/>
                <a:stretch>
                  <a:fillRect l="-1221" t="-3167" b="-9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2" name="矩形 9241">
                <a:extLst>
                  <a:ext uri="{FF2B5EF4-FFF2-40B4-BE49-F238E27FC236}">
                    <a16:creationId xmlns:a16="http://schemas.microsoft.com/office/drawing/2014/main" id="{22359BC5-7CEF-4DCD-A72E-AF975EF1C353}"/>
                  </a:ext>
                </a:extLst>
              </p:cNvPr>
              <p:cNvSpPr/>
              <p:nvPr/>
            </p:nvSpPr>
            <p:spPr>
              <a:xfrm>
                <a:off x="985423" y="4135564"/>
                <a:ext cx="79353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（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的特征是 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．这时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，故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是同构</m:t>
                    </m:r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9242" name="矩形 9241">
                <a:extLst>
                  <a:ext uri="{FF2B5EF4-FFF2-40B4-BE49-F238E27FC236}">
                    <a16:creationId xmlns:a16="http://schemas.microsoft.com/office/drawing/2014/main" id="{22359BC5-7CEF-4DCD-A72E-AF975EF1C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3" y="4135564"/>
                <a:ext cx="7935387" cy="461665"/>
              </a:xfrm>
              <a:prstGeom prst="rect">
                <a:avLst/>
              </a:prstGeom>
              <a:blipFill>
                <a:blip r:embed="rId6"/>
                <a:stretch>
                  <a:fillRect l="-1230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4" name="矩形 9243">
                <a:extLst>
                  <a:ext uri="{FF2B5EF4-FFF2-40B4-BE49-F238E27FC236}">
                    <a16:creationId xmlns:a16="http://schemas.microsoft.com/office/drawing/2014/main" id="{93FC280A-C59F-4CAF-95E7-284F9AB4D624}"/>
                  </a:ext>
                </a:extLst>
              </p:cNvPr>
              <p:cNvSpPr/>
              <p:nvPr/>
            </p:nvSpPr>
            <p:spPr>
              <a:xfrm>
                <a:off x="856595" y="5058198"/>
                <a:ext cx="7089860" cy="513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en-US" altLang="zh-CN" sz="2400" dirty="0"/>
                  <a:t> </a:t>
                </a:r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ii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的特征是素数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．这时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type m:val="skw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ker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44" name="矩形 9243">
                <a:extLst>
                  <a:ext uri="{FF2B5EF4-FFF2-40B4-BE49-F238E27FC236}">
                    <a16:creationId xmlns:a16="http://schemas.microsoft.com/office/drawing/2014/main" id="{93FC280A-C59F-4CAF-95E7-284F9AB4D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95" y="5058198"/>
                <a:ext cx="7089860" cy="513410"/>
              </a:xfrm>
              <a:prstGeom prst="rect">
                <a:avLst/>
              </a:prstGeom>
              <a:blipFill>
                <a:blip r:embed="rId7"/>
                <a:stretch>
                  <a:fillRect l="-430" t="-145238" b="-22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5" name="矩形 9244">
                <a:extLst>
                  <a:ext uri="{FF2B5EF4-FFF2-40B4-BE49-F238E27FC236}">
                    <a16:creationId xmlns:a16="http://schemas.microsoft.com/office/drawing/2014/main" id="{3E268821-FF3C-46EF-B168-4079087030F5}"/>
                  </a:ext>
                </a:extLst>
              </p:cNvPr>
              <p:cNvSpPr/>
              <p:nvPr/>
            </p:nvSpPr>
            <p:spPr>
              <a:xfrm>
                <a:off x="1561512" y="5508983"/>
                <a:ext cx="77548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en-US" sz="2400" dirty="0"/>
                  <a:t>又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我们有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𝑝𝑍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45" name="矩形 9244">
                <a:extLst>
                  <a:ext uri="{FF2B5EF4-FFF2-40B4-BE49-F238E27FC236}">
                    <a16:creationId xmlns:a16="http://schemas.microsoft.com/office/drawing/2014/main" id="{3E268821-FF3C-46EF-B168-407908703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512" y="5508983"/>
                <a:ext cx="7754864" cy="461665"/>
              </a:xfrm>
              <a:prstGeom prst="rect">
                <a:avLst/>
              </a:prstGeom>
              <a:blipFill>
                <a:blip r:embed="rId8"/>
                <a:stretch>
                  <a:fillRect l="-1179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6" name="矩形 9245">
                <a:extLst>
                  <a:ext uri="{FF2B5EF4-FFF2-40B4-BE49-F238E27FC236}">
                    <a16:creationId xmlns:a16="http://schemas.microsoft.com/office/drawing/2014/main" id="{6AB4D479-AD6E-4550-9F1F-831BBBB7AC27}"/>
                  </a:ext>
                </a:extLst>
              </p:cNvPr>
              <p:cNvSpPr/>
              <p:nvPr/>
            </p:nvSpPr>
            <p:spPr>
              <a:xfrm>
                <a:off x="1587405" y="5996368"/>
                <a:ext cx="2666499" cy="515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FontTx/>
                  <a:buNone/>
                </a:pPr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246" name="矩形 9245">
                <a:extLst>
                  <a:ext uri="{FF2B5EF4-FFF2-40B4-BE49-F238E27FC236}">
                    <a16:creationId xmlns:a16="http://schemas.microsoft.com/office/drawing/2014/main" id="{6AB4D479-AD6E-4550-9F1F-831BBBB7A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05" y="5996368"/>
                <a:ext cx="2666499" cy="515013"/>
              </a:xfrm>
              <a:prstGeom prst="rect">
                <a:avLst/>
              </a:prstGeom>
              <a:blipFill>
                <a:blip r:embed="rId9"/>
                <a:stretch>
                  <a:fillRect l="-3425" t="-145238" b="-22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47" name="矩形 9246">
                <a:extLst>
                  <a:ext uri="{FF2B5EF4-FFF2-40B4-BE49-F238E27FC236}">
                    <a16:creationId xmlns:a16="http://schemas.microsoft.com/office/drawing/2014/main" id="{CDB10278-2274-48AD-806E-8A3DE109684B}"/>
                  </a:ext>
                </a:extLst>
              </p:cNvPr>
              <p:cNvSpPr/>
              <p:nvPr/>
            </p:nvSpPr>
            <p:spPr>
              <a:xfrm>
                <a:off x="1587405" y="4580982"/>
                <a:ext cx="69645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分式域</a:t>
                </a:r>
                <a:r>
                  <a:rPr lang="en-US" altLang="zh-CN" sz="2400" dirty="0"/>
                  <a:t>Q</a:t>
                </a:r>
                <a:r>
                  <a:rPr lang="zh-CN" altLang="en-US" sz="2400" dirty="0"/>
                  <a:t>同构于有理数域，而</a:t>
                </a:r>
                <a:r>
                  <a:rPr lang="en-US" altLang="zh-CN" sz="2400" dirty="0"/>
                  <a:t>Q</a:t>
                </a:r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的子域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247" name="矩形 9246">
                <a:extLst>
                  <a:ext uri="{FF2B5EF4-FFF2-40B4-BE49-F238E27FC236}">
                    <a16:creationId xmlns:a16="http://schemas.microsoft.com/office/drawing/2014/main" id="{CDB10278-2274-48AD-806E-8A3DE1096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05" y="4580982"/>
                <a:ext cx="6964599" cy="461665"/>
              </a:xfrm>
              <a:prstGeom prst="rect">
                <a:avLst/>
              </a:prstGeom>
              <a:blipFill>
                <a:blip r:embed="rId10"/>
                <a:stretch>
                  <a:fillRect l="-1312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929E42C-E8CA-4EBA-A93E-9EB5B9733503}"/>
                  </a:ext>
                </a:extLst>
              </p:cNvPr>
              <p:cNvSpPr/>
              <p:nvPr/>
            </p:nvSpPr>
            <p:spPr>
              <a:xfrm>
                <a:off x="7848600" y="6052418"/>
                <a:ext cx="5135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929E42C-E8CA-4EBA-A93E-9EB5B9733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6052418"/>
                <a:ext cx="5135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0" grpId="0"/>
      <p:bldP spid="9241" grpId="0"/>
      <p:bldP spid="9242" grpId="0"/>
      <p:bldP spid="9244" grpId="0"/>
      <p:bldP spid="9245" grpId="0"/>
      <p:bldP spid="9246" grpId="0"/>
      <p:bldP spid="9247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C628AFDF-5F74-46AF-B584-60DAEC6E5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5483" y="762000"/>
            <a:ext cx="4709604" cy="65246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§4.  </a:t>
            </a:r>
            <a:r>
              <a:rPr lang="zh-CN" altLang="en-US" b="1" dirty="0"/>
              <a:t>多项式的分裂域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20EA109-E876-4112-B3C9-CC34867C1F22}"/>
                  </a:ext>
                </a:extLst>
              </p:cNvPr>
              <p:cNvSpPr/>
              <p:nvPr/>
            </p:nvSpPr>
            <p:spPr>
              <a:xfrm>
                <a:off x="1149657" y="2127499"/>
                <a:ext cx="748831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       </a:t>
                </a:r>
                <a:r>
                  <a:rPr lang="zh-CN" altLang="en-US" sz="2400" dirty="0"/>
                  <a:t>我们都知道代数基本定理告诉我们，复数域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上一元多项式环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的每一个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次多项式在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里有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个根，换一句话说，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的每一个多项式在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里都能分解为一次因子的乘积。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20EA109-E876-4112-B3C9-CC34867C1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57" y="2127499"/>
                <a:ext cx="7488316" cy="1569660"/>
              </a:xfrm>
              <a:prstGeom prst="rect">
                <a:avLst/>
              </a:prstGeom>
              <a:blipFill>
                <a:blip r:embed="rId2"/>
                <a:stretch>
                  <a:fillRect l="-1303" t="-3113" r="-570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7D65C8A-EDEE-44B6-A267-D71EDE1E32E8}"/>
                  </a:ext>
                </a:extLst>
              </p:cNvPr>
              <p:cNvSpPr/>
              <p:nvPr/>
            </p:nvSpPr>
            <p:spPr>
              <a:xfrm>
                <a:off x="1099271" y="4213752"/>
                <a:ext cx="748831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      </a:t>
                </a:r>
                <a:r>
                  <a:rPr lang="zh-CN" altLang="en-US" sz="2400" dirty="0"/>
                  <a:t>若是一个域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上的一元多项式环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的每一个多项式在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里都能分解为一次因子的乘积，那么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显然不再有真正的代数扩域，即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上的代数元一定属于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。这样的一个域叫做</a:t>
                </a:r>
                <a:r>
                  <a:rPr lang="zh-CN" altLang="en-US" sz="2400" b="1" dirty="0"/>
                  <a:t>代数闭域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7D65C8A-EDEE-44B6-A267-D71EDE1E3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71" y="4213752"/>
                <a:ext cx="7488315" cy="1569660"/>
              </a:xfrm>
              <a:prstGeom prst="rect">
                <a:avLst/>
              </a:prstGeom>
              <a:blipFill>
                <a:blip r:embed="rId3"/>
                <a:stretch>
                  <a:fillRect l="-1221" t="-3101" r="-325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>
            <a:extLst>
              <a:ext uri="{FF2B5EF4-FFF2-40B4-BE49-F238E27FC236}">
                <a16:creationId xmlns:a16="http://schemas.microsoft.com/office/drawing/2014/main" id="{65073105-54B1-4C89-AD37-159F7FB61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49" y="433368"/>
            <a:ext cx="802020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事实上我们有：</a:t>
            </a:r>
            <a:r>
              <a:rPr lang="zh-CN" altLang="en-US" sz="2400" b="1" dirty="0"/>
              <a:t>对于每一个域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都存在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的代数扩域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，而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是代数闭域，这样的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是唯一的，称为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的代数闭包。</a:t>
            </a:r>
            <a:endParaRPr lang="en-US" altLang="zh-CN" sz="2400" b="1" dirty="0"/>
          </a:p>
          <a:p>
            <a:endParaRPr lang="en-US" altLang="zh-CN" sz="2400" dirty="0"/>
          </a:p>
          <a:p>
            <a:r>
              <a:rPr lang="zh-CN" altLang="en-US" sz="2400" dirty="0"/>
              <a:t>这一事实的证明也超出本书范围。但分裂的理论可以在一定意义下弥补这一个缺陷。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18D46B5-A337-4DB4-B735-1CA053C53A32}"/>
                  </a:ext>
                </a:extLst>
              </p:cNvPr>
              <p:cNvSpPr/>
              <p:nvPr/>
            </p:nvSpPr>
            <p:spPr>
              <a:xfrm>
                <a:off x="772102" y="2962147"/>
                <a:ext cx="788455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定义</a:t>
                </a:r>
                <a:r>
                  <a:rPr lang="en-US" altLang="zh-CN" sz="2400" b="1" dirty="0"/>
                  <a:t>4.1</a:t>
                </a:r>
                <a:r>
                  <a:rPr lang="zh-CN" altLang="en-US" sz="2400" dirty="0"/>
                  <a:t>  域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的一个扩域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叫做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次</a:t>
                </a:r>
                <a:r>
                  <a:rPr lang="zh-CN" altLang="en-US" sz="2400" b="1" dirty="0"/>
                  <a:t>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b="1" dirty="0"/>
                  <a:t>在</a:t>
                </a:r>
                <a:r>
                  <a:rPr lang="en-US" altLang="zh-CN" sz="2400" b="1" dirty="0"/>
                  <a:t>F</a:t>
                </a:r>
                <a:r>
                  <a:rPr lang="zh-CN" altLang="en-US" sz="2400" b="1" dirty="0"/>
                  <a:t>上的一个分裂域</a:t>
                </a:r>
                <a:r>
                  <a:rPr lang="zh-CN" altLang="en-US" sz="2400" dirty="0"/>
                  <a:t>（或</a:t>
                </a:r>
                <a:r>
                  <a:rPr lang="zh-CN" altLang="en-US" sz="2400" b="1" dirty="0"/>
                  <a:t>根域</a:t>
                </a:r>
                <a:r>
                  <a:rPr lang="zh-CN" altLang="en-US" sz="2400" dirty="0"/>
                  <a:t>），假如</a:t>
                </a:r>
              </a:p>
              <a:p>
                <a:r>
                  <a:rPr lang="zh-CN" altLang="en-US" sz="2400" dirty="0"/>
                  <a:t> （</a:t>
                </a:r>
                <a:r>
                  <a:rPr lang="en-US" altLang="zh-CN" sz="2400" dirty="0"/>
                  <a:t>ⅰ</a:t>
                </a:r>
                <a:r>
                  <a:rPr lang="zh-CN" altLang="en-US" sz="2400" dirty="0"/>
                  <a:t>）在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里（有时简称在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里）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可以分解为一次因子的积：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    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r>
                  <a:rPr lang="zh-CN" altLang="en-US" sz="2400" dirty="0"/>
                  <a:t>         </a:t>
                </a:r>
              </a:p>
              <a:p>
                <a:r>
                  <a:rPr lang="zh-CN" altLang="en-US" sz="2400" dirty="0"/>
                  <a:t> （</a:t>
                </a:r>
                <a:r>
                  <a:rPr lang="en-US" altLang="zh-CN" sz="2400" dirty="0"/>
                  <a:t>ⅱ</a:t>
                </a:r>
                <a:r>
                  <a:rPr lang="zh-CN" altLang="en-US" sz="2400" dirty="0"/>
                  <a:t>）在一个小于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的中间域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sz="2400" dirty="0"/>
                  <a:t>里，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 不能这样地分解，即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是满足（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）的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的最小扩域</a:t>
                </a:r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18D46B5-A337-4DB4-B735-1CA053C53A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02" y="2962147"/>
                <a:ext cx="7884553" cy="3046988"/>
              </a:xfrm>
              <a:prstGeom prst="rect">
                <a:avLst/>
              </a:prstGeom>
              <a:blipFill>
                <a:blip r:embed="rId2"/>
                <a:stretch>
                  <a:fillRect l="-1237" t="-1600" b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55" name="Rectangle 15">
                <a:extLst>
                  <a:ext uri="{FF2B5EF4-FFF2-40B4-BE49-F238E27FC236}">
                    <a16:creationId xmlns:a16="http://schemas.microsoft.com/office/drawing/2014/main" id="{D6813489-FE73-4181-931E-9DF6FFD60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353" y="4305565"/>
                <a:ext cx="7596948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2400" dirty="0"/>
                  <a:t> </a:t>
                </a:r>
                <a:r>
                  <a:rPr lang="zh-CN" altLang="en-US" sz="2400" dirty="0"/>
                  <a:t>根据这个定理，如果有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上的多项式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的分裂域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存在，那么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刚好是把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的根添加于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所得的扩域。因此我们也把多项式的分裂叫做它的根域。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163855" name="Rectangle 15">
                <a:extLst>
                  <a:ext uri="{FF2B5EF4-FFF2-40B4-BE49-F238E27FC236}">
                    <a16:creationId xmlns:a16="http://schemas.microsoft.com/office/drawing/2014/main" id="{D6813489-FE73-4181-931E-9DF6FFD60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353" y="4305565"/>
                <a:ext cx="7596948" cy="1200329"/>
              </a:xfrm>
              <a:prstGeom prst="rect">
                <a:avLst/>
              </a:prstGeom>
              <a:blipFill>
                <a:blip r:embed="rId2"/>
                <a:stretch>
                  <a:fillRect l="-1284" t="-3553" r="-5217" b="-116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0055DF0-C0FD-454A-B77F-625105A9DC5B}"/>
                  </a:ext>
                </a:extLst>
              </p:cNvPr>
              <p:cNvSpPr/>
              <p:nvPr/>
            </p:nvSpPr>
            <p:spPr>
              <a:xfrm>
                <a:off x="828988" y="1523257"/>
                <a:ext cx="785278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4.2  </a:t>
                </a:r>
                <a:r>
                  <a:rPr lang="zh-CN" altLang="en-US" sz="2400" dirty="0"/>
                  <a:t>令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是域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的一个分裂域：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   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400" dirty="0"/>
                  <a:t>,</a:t>
                </a:r>
              </a:p>
              <a:p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0055DF0-C0FD-454A-B77F-625105A9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88" y="1523257"/>
                <a:ext cx="7852788" cy="1200329"/>
              </a:xfrm>
              <a:prstGeom prst="rect">
                <a:avLst/>
              </a:prstGeom>
              <a:blipFill>
                <a:blip r:embed="rId3"/>
                <a:stretch>
                  <a:fillRect l="-1242" t="-406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8D9F5AE1-3A36-4BFE-A3E1-1BCF67FC5218}"/>
              </a:ext>
            </a:extLst>
          </p:cNvPr>
          <p:cNvSpPr/>
          <p:nvPr/>
        </p:nvSpPr>
        <p:spPr>
          <a:xfrm>
            <a:off x="828988" y="2903377"/>
            <a:ext cx="2797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 </a:t>
            </a:r>
            <a:r>
              <a:rPr lang="zh-CN" altLang="en-US" sz="2400" b="1" dirty="0"/>
              <a:t>证明：由定义易得</a:t>
            </a:r>
            <a:r>
              <a:rPr lang="en-US" altLang="zh-CN" sz="2400" b="1" dirty="0"/>
              <a:t>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5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19" name="Rectangle 31">
            <a:extLst>
              <a:ext uri="{FF2B5EF4-FFF2-40B4-BE49-F238E27FC236}">
                <a16:creationId xmlns:a16="http://schemas.microsoft.com/office/drawing/2014/main" id="{27127B40-85DD-45CB-B1A8-B6470A431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84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F901F52-788F-4874-8AA1-F889AB906E7E}"/>
                  </a:ext>
                </a:extLst>
              </p:cNvPr>
              <p:cNvSpPr/>
              <p:nvPr/>
            </p:nvSpPr>
            <p:spPr>
              <a:xfrm>
                <a:off x="768700" y="1097583"/>
                <a:ext cx="752621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4.3  </a:t>
                </a:r>
                <a:r>
                  <a:rPr lang="zh-CN" altLang="en-US" sz="2400" dirty="0"/>
                  <a:t>给了域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上一元多项式环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的一个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次多项式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，一定存在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的分裂域</a:t>
                </a:r>
                <a:r>
                  <a:rPr lang="en-US" altLang="zh-CN" sz="2400" dirty="0"/>
                  <a:t>E.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F901F52-788F-4874-8AA1-F889AB906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00" y="1097583"/>
                <a:ext cx="7526217" cy="830997"/>
              </a:xfrm>
              <a:prstGeom prst="rect">
                <a:avLst/>
              </a:prstGeom>
              <a:blipFill>
                <a:blip r:embed="rId2"/>
                <a:stretch>
                  <a:fillRect l="-1215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E3BB843-DD61-47D8-BEA1-FCBC2B77474E}"/>
                  </a:ext>
                </a:extLst>
              </p:cNvPr>
              <p:cNvSpPr/>
              <p:nvPr/>
            </p:nvSpPr>
            <p:spPr>
              <a:xfrm>
                <a:off x="828990" y="2157130"/>
                <a:ext cx="668215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证明：</a:t>
                </a:r>
                <a:r>
                  <a:rPr lang="zh-CN" altLang="en-US" sz="2400" dirty="0"/>
                  <a:t> 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里一定有，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r>
                  <a:rPr lang="zh-CN" altLang="en-US" sz="2400" dirty="0"/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最高系数为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的不可约多项式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E3BB843-DD61-47D8-BEA1-FCBC2B774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90" y="2157130"/>
                <a:ext cx="6682155" cy="1200329"/>
              </a:xfrm>
              <a:prstGeom prst="rect">
                <a:avLst/>
              </a:prstGeom>
              <a:blipFill>
                <a:blip r:embed="rId3"/>
                <a:stretch>
                  <a:fillRect l="-1460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55D1EFB-F0A0-4E93-B4A1-8D89630B34F7}"/>
                  </a:ext>
                </a:extLst>
              </p:cNvPr>
              <p:cNvSpPr/>
              <p:nvPr/>
            </p:nvSpPr>
            <p:spPr>
              <a:xfrm>
                <a:off x="768700" y="3357459"/>
                <a:ext cx="78829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于是存在域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在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上的极小多项式是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55D1EFB-F0A0-4E93-B4A1-8D89630B3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00" y="3357459"/>
                <a:ext cx="7882932" cy="461665"/>
              </a:xfrm>
              <a:prstGeom prst="rect">
                <a:avLst/>
              </a:prstGeom>
              <a:blipFill>
                <a:blip r:embed="rId4"/>
                <a:stretch>
                  <a:fillRect l="-1160" t="-10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3BD5ED3-2E88-43FD-AFC3-5273769DC9DB}"/>
                  </a:ext>
                </a:extLst>
              </p:cNvPr>
              <p:cNvSpPr/>
              <p:nvPr/>
            </p:nvSpPr>
            <p:spPr>
              <a:xfrm>
                <a:off x="828990" y="3955742"/>
                <a:ext cx="776235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，所以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/>
                  <a:t>. </a:t>
                </a:r>
                <a:r>
                  <a:rPr lang="zh-CN" altLang="en-US" sz="2400" dirty="0"/>
                  <a:t>因此在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里有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最高系数为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的不可约多项式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3BD5ED3-2E88-43FD-AFC3-5273769DC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90" y="3955742"/>
                <a:ext cx="7762352" cy="1200329"/>
              </a:xfrm>
              <a:prstGeom prst="rect">
                <a:avLst/>
              </a:prstGeom>
              <a:blipFill>
                <a:blip r:embed="rId5"/>
                <a:stretch>
                  <a:fillRect l="-1257" t="-406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DFA0A8-AB0E-499C-853D-FDE398D50FA9}"/>
                  </a:ext>
                </a:extLst>
              </p:cNvPr>
              <p:cNvSpPr/>
              <p:nvPr/>
            </p:nvSpPr>
            <p:spPr>
              <a:xfrm>
                <a:off x="828990" y="5361967"/>
                <a:ext cx="60849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重复以上推理，即可找到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的分裂域</a:t>
                </a:r>
                <a:r>
                  <a:rPr lang="en-US" altLang="zh-CN" sz="2400" dirty="0"/>
                  <a:t>E.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DFA0A8-AB0E-499C-853D-FDE398D50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90" y="5361967"/>
                <a:ext cx="6084999" cy="461665"/>
              </a:xfrm>
              <a:prstGeom prst="rect">
                <a:avLst/>
              </a:prstGeom>
              <a:blipFill>
                <a:blip r:embed="rId6"/>
                <a:stretch>
                  <a:fillRect l="-1603" t="-10667" r="-601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7943" name="Text Box 7">
                <a:extLst>
                  <a:ext uri="{FF2B5EF4-FFF2-40B4-BE49-F238E27FC236}">
                    <a16:creationId xmlns:a16="http://schemas.microsoft.com/office/drawing/2014/main" id="{85030036-E467-42DB-85B8-9616F94DE1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401" y="1065699"/>
                <a:ext cx="7597948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/>
                  <a:t>域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上一个多项式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当然可能有不同的在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上的分裂域。但是这些域都同构。要证明这一点，我们需要两个引理。</a:t>
                </a:r>
              </a:p>
            </p:txBody>
          </p:sp>
        </mc:Choice>
        <mc:Fallback xmlns="">
          <p:sp>
            <p:nvSpPr>
              <p:cNvPr id="167943" name="Text Box 7">
                <a:extLst>
                  <a:ext uri="{FF2B5EF4-FFF2-40B4-BE49-F238E27FC236}">
                    <a16:creationId xmlns:a16="http://schemas.microsoft.com/office/drawing/2014/main" id="{85030036-E467-42DB-85B8-9616F94DE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401" y="1065699"/>
                <a:ext cx="7597948" cy="830997"/>
              </a:xfrm>
              <a:prstGeom prst="rect">
                <a:avLst/>
              </a:prstGeom>
              <a:blipFill>
                <a:blip r:embed="rId2"/>
                <a:stretch>
                  <a:fillRect l="-1203" t="-5882" r="-5213" b="-169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975" name="Rectangle 39">
            <a:extLst>
              <a:ext uri="{FF2B5EF4-FFF2-40B4-BE49-F238E27FC236}">
                <a16:creationId xmlns:a16="http://schemas.microsoft.com/office/drawing/2014/main" id="{013FD455-A5CD-46DA-98FC-AD3679D48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2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B9A25D0-A386-42BF-B2A7-2E9BD0FD924D}"/>
                  </a:ext>
                </a:extLst>
              </p:cNvPr>
              <p:cNvSpPr/>
              <p:nvPr/>
            </p:nvSpPr>
            <p:spPr>
              <a:xfrm>
                <a:off x="747825" y="2457327"/>
                <a:ext cx="764834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引理 </a:t>
                </a:r>
                <a:r>
                  <a:rPr lang="en-US" altLang="zh-CN" sz="2400" b="1" dirty="0"/>
                  <a:t>4.4 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是两个同构的域。那么多项式环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也同构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B9A25D0-A386-42BF-B2A7-2E9BD0FD9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5" y="2457327"/>
                <a:ext cx="7648349" cy="830997"/>
              </a:xfrm>
              <a:prstGeom prst="rect">
                <a:avLst/>
              </a:prstGeom>
              <a:blipFill>
                <a:blip r:embed="rId3"/>
                <a:stretch>
                  <a:fillRect l="-1276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9535B0E-79B4-4229-99A0-F123AE227F02}"/>
                  </a:ext>
                </a:extLst>
              </p:cNvPr>
              <p:cNvSpPr/>
              <p:nvPr/>
            </p:nvSpPr>
            <p:spPr>
              <a:xfrm>
                <a:off x="787401" y="3458888"/>
                <a:ext cx="7963319" cy="1640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 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之间的同构，我们规定一个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到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的映射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映成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易证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之间的同构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9535B0E-79B4-4229-99A0-F123AE227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1" y="3458888"/>
                <a:ext cx="7963319" cy="1640064"/>
              </a:xfrm>
              <a:prstGeom prst="rect">
                <a:avLst/>
              </a:prstGeom>
              <a:blipFill>
                <a:blip r:embed="rId4"/>
                <a:stretch>
                  <a:fillRect l="-1149" t="-2602" b="-7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8817BE-7F47-4CDC-A475-20934D8D569E}"/>
                  </a:ext>
                </a:extLst>
              </p:cNvPr>
              <p:cNvSpPr/>
              <p:nvPr/>
            </p:nvSpPr>
            <p:spPr>
              <a:xfrm>
                <a:off x="747825" y="5610720"/>
                <a:ext cx="809974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00"/>
                    </a:solidFill>
                  </a:rPr>
                  <a:t>注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在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同构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下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的不可约多项式映成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不可约多项式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8817BE-7F47-4CDC-A475-20934D8D5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5" y="5610720"/>
                <a:ext cx="8099749" cy="830997"/>
              </a:xfrm>
              <a:prstGeom prst="rect">
                <a:avLst/>
              </a:prstGeom>
              <a:blipFill>
                <a:blip r:embed="rId5"/>
                <a:stretch>
                  <a:fillRect l="-1205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31" name="Rectangle 47">
            <a:extLst>
              <a:ext uri="{FF2B5EF4-FFF2-40B4-BE49-F238E27FC236}">
                <a16:creationId xmlns:a16="http://schemas.microsoft.com/office/drawing/2014/main" id="{07E1D8FF-12E9-48CB-8D93-D0F673BA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0033" name="Rectangle 49">
            <a:extLst>
              <a:ext uri="{FF2B5EF4-FFF2-40B4-BE49-F238E27FC236}">
                <a16:creationId xmlns:a16="http://schemas.microsoft.com/office/drawing/2014/main" id="{2575AEF7-B632-425C-9B2C-D3C623CFE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33788"/>
            <a:ext cx="215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900"/>
              <a:t> </a:t>
            </a:r>
            <a:endParaRPr lang="en-US" altLang="zh-CN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E59EF6-8E10-411E-8FB4-034F1C8058DA}"/>
                  </a:ext>
                </a:extLst>
              </p:cNvPr>
              <p:cNvSpPr/>
              <p:nvPr/>
            </p:nvSpPr>
            <p:spPr>
              <a:xfrm>
                <a:off x="733528" y="748053"/>
                <a:ext cx="7827667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/>
                  <a:t>引理 </a:t>
                </a:r>
                <a:r>
                  <a:rPr lang="en-US" altLang="zh-CN" sz="2400" b="1" dirty="0"/>
                  <a:t>4.5  </a:t>
                </a:r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是两个同构的域，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的一个最高系数为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的不可约多项式，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是与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的不可约多项式。又假定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的单扩域，满足条件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zh-CN" altLang="en-US" sz="2400" dirty="0"/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之间的一个同构映射，并且这个同构映射保持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之间的同构映射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E59EF6-8E10-411E-8FB4-034F1C805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28" y="748053"/>
                <a:ext cx="7827667" cy="2308324"/>
              </a:xfrm>
              <a:prstGeom prst="rect">
                <a:avLst/>
              </a:prstGeom>
              <a:blipFill>
                <a:blip r:embed="rId2"/>
                <a:stretch>
                  <a:fillRect l="-1168" t="-2116" r="-779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6CE267A-8467-4EB2-9C7E-55DC967EAACB}"/>
                  </a:ext>
                </a:extLst>
              </p:cNvPr>
              <p:cNvSpPr/>
              <p:nvPr/>
            </p:nvSpPr>
            <p:spPr>
              <a:xfrm>
                <a:off x="733528" y="3349236"/>
                <a:ext cx="7928150" cy="1257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证明：</a:t>
                </a:r>
                <a:r>
                  <a:rPr lang="zh-CN" altLang="en-US" sz="2400" dirty="0"/>
                  <a:t> 假定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的次数是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的次数也是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。从而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中任意元有形式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sz="2400" dirty="0"/>
                  <a:t>,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 </a:t>
                </a: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solidFill>
                      <a:srgbClr val="000000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中任意元有形式</m:t>
                    </m:r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/>
                  <a:t>  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6CE267A-8467-4EB2-9C7E-55DC967EA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28" y="3349236"/>
                <a:ext cx="7928150" cy="1257652"/>
              </a:xfrm>
              <a:prstGeom prst="rect">
                <a:avLst/>
              </a:prstGeom>
              <a:blipFill>
                <a:blip r:embed="rId3"/>
                <a:stretch>
                  <a:fillRect l="-1153" t="-3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0F1F94E-280F-44A6-B994-FB0DE90506D6}"/>
                  </a:ext>
                </a:extLst>
              </p:cNvPr>
              <p:cNvSpPr/>
              <p:nvPr/>
            </p:nvSpPr>
            <p:spPr>
              <a:xfrm>
                <a:off x="705620" y="4775256"/>
                <a:ext cx="8084448" cy="1229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dirty="0"/>
                        <m:t>和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dirty="0"/>
                        <m:t>之间的同构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，则易知</m:t>
                      </m:r>
                    </m:oMath>
                  </m:oMathPara>
                </a14:m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之间的同构，并且保持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之间的同构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0F1F94E-280F-44A6-B994-FB0DE9050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0" y="4775256"/>
                <a:ext cx="8084448" cy="1229183"/>
              </a:xfrm>
              <a:prstGeom prst="rect">
                <a:avLst/>
              </a:prstGeom>
              <a:blipFill>
                <a:blip r:embed="rId4"/>
                <a:stretch>
                  <a:fillRect l="-1207" r="-2036" b="-10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DC234F6-FA27-4BC8-A8A6-0B0DF02B05D2}"/>
              </a:ext>
            </a:extLst>
          </p:cNvPr>
          <p:cNvSpPr/>
          <p:nvPr/>
        </p:nvSpPr>
        <p:spPr>
          <a:xfrm>
            <a:off x="912602" y="1376389"/>
            <a:ext cx="6709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现在我们证明一个多项式的分裂域的唯一性。</a:t>
            </a:r>
          </a:p>
          <a:p>
            <a:r>
              <a:rPr lang="zh-CN" altLang="en-US" sz="2400" dirty="0"/>
              <a:t>事实上我们证明更一般的结果：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29">
                <a:extLst>
                  <a:ext uri="{FF2B5EF4-FFF2-40B4-BE49-F238E27FC236}">
                    <a16:creationId xmlns:a16="http://schemas.microsoft.com/office/drawing/2014/main" id="{FEC6A917-5735-4C9B-BA27-7E3A04CEC2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756" y="2736188"/>
                <a:ext cx="8005310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定理 </a:t>
                </a:r>
                <a:r>
                  <a:rPr lang="en-US" altLang="zh-CN" sz="2400" b="1" dirty="0"/>
                  <a:t>3 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是同构的域，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是在引理</a:t>
                </a:r>
                <a:r>
                  <a:rPr lang="en-US" altLang="zh-CN" sz="2400" dirty="0"/>
                  <a:t>4.4</a:t>
                </a:r>
                <a:r>
                  <a:rPr lang="zh-CN" altLang="en-US" sz="2400" dirty="0"/>
                  <a:t>的意义下相对应的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次多项式</a:t>
                </a:r>
                <a:r>
                  <a:rPr lang="en-US" altLang="zh-CN" sz="2400" dirty="0"/>
                  <a:t>. </a:t>
                </a:r>
                <a:r>
                  <a:rPr lang="zh-CN" altLang="en-US" sz="2400" dirty="0"/>
                  <a:t>又假定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上的一个分裂域，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上的一个分裂域，</a:t>
                </a:r>
              </a:p>
              <a:p>
                <a:r>
                  <a:rPr lang="zh-CN" altLang="en-US" sz="2400" dirty="0"/>
                  <a:t>那么在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间存在一个同构映射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sz="2400" dirty="0"/>
                  <a:t>，且该同构保持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之间的同构，并且经过次序调换后，在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sz="2400" dirty="0"/>
                  <a:t>之下有</a:t>
                </a:r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6" name="Text Box 29">
                <a:extLst>
                  <a:ext uri="{FF2B5EF4-FFF2-40B4-BE49-F238E27FC236}">
                    <a16:creationId xmlns:a16="http://schemas.microsoft.com/office/drawing/2014/main" id="{FEC6A917-5735-4C9B-BA27-7E3A04CEC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756" y="2736188"/>
                <a:ext cx="8005310" cy="2677656"/>
              </a:xfrm>
              <a:prstGeom prst="rect">
                <a:avLst/>
              </a:prstGeom>
              <a:blipFill>
                <a:blip r:embed="rId2"/>
                <a:stretch>
                  <a:fillRect l="-1219" t="-1822" b="-432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4409D67-7A9D-4EDC-935F-DCD7095B81A2}"/>
                  </a:ext>
                </a:extLst>
              </p:cNvPr>
              <p:cNvSpPr/>
              <p:nvPr/>
            </p:nvSpPr>
            <p:spPr>
              <a:xfrm>
                <a:off x="653142" y="889899"/>
                <a:ext cx="47779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证明</a:t>
                </a:r>
                <a:r>
                  <a:rPr lang="en-US" altLang="zh-CN" sz="2400" dirty="0"/>
                  <a:t>:</a:t>
                </a:r>
                <a:r>
                  <a:rPr lang="zh-CN" altLang="en-US" sz="2400" dirty="0"/>
                  <a:t> 我们已经知道：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4409D67-7A9D-4EDC-935F-DCD7095B8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2" y="889899"/>
                <a:ext cx="4777992" cy="461665"/>
              </a:xfrm>
              <a:prstGeom prst="rect">
                <a:avLst/>
              </a:prstGeom>
              <a:blipFill>
                <a:blip r:embed="rId2"/>
                <a:stretch>
                  <a:fillRect l="-510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FCD2CC3-256D-46F8-94CE-5BDDEFC00CDB}"/>
                  </a:ext>
                </a:extLst>
              </p:cNvPr>
              <p:cNvSpPr/>
              <p:nvPr/>
            </p:nvSpPr>
            <p:spPr>
              <a:xfrm>
                <a:off x="748601" y="1495936"/>
                <a:ext cx="753209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假定对于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我们能够分别掉换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的次序，使得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FCD2CC3-256D-46F8-94CE-5BDDEFC00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01" y="1495936"/>
                <a:ext cx="7532094" cy="830997"/>
              </a:xfrm>
              <a:prstGeom prst="rect">
                <a:avLst/>
              </a:prstGeom>
              <a:blipFill>
                <a:blip r:embed="rId3"/>
                <a:stretch>
                  <a:fillRect l="-1296" t="-5839" b="-8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2DC8006-7D00-49BC-8D78-5FF40D87253B}"/>
                  </a:ext>
                </a:extLst>
              </p:cNvPr>
              <p:cNvSpPr/>
              <p:nvPr/>
            </p:nvSpPr>
            <p:spPr>
              <a:xfrm>
                <a:off x="798844" y="2452349"/>
                <a:ext cx="766689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这个同构映射保持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间的同构映射，并且在这个同构映射之下，</a:t>
                </a:r>
              </a:p>
              <a:p>
                <a:pPr algn="ctr"/>
                <a:r>
                  <a:rPr lang="zh-CN" altLang="en-US" sz="24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       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2DC8006-7D00-49BC-8D78-5FF40D872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44" y="2452349"/>
                <a:ext cx="7666891" cy="1200329"/>
              </a:xfrm>
              <a:prstGeom prst="rect">
                <a:avLst/>
              </a:prstGeom>
              <a:blipFill>
                <a:blip r:embed="rId4"/>
                <a:stretch>
                  <a:fillRect l="-1192" t="-3553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B92DDFF-A446-4446-8B0F-3280092D2F7E}"/>
                  </a:ext>
                </a:extLst>
              </p:cNvPr>
              <p:cNvSpPr/>
              <p:nvPr/>
            </p:nvSpPr>
            <p:spPr>
              <a:xfrm>
                <a:off x="762204" y="3699791"/>
                <a:ext cx="774017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设在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里有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r>
                  <a:rPr lang="zh-CN" altLang="en-US" sz="2400" dirty="0"/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的一个最高系数为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的不可约多项式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B92DDFF-A446-4446-8B0F-3280092D2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04" y="3699791"/>
                <a:ext cx="7740170" cy="1200329"/>
              </a:xfrm>
              <a:prstGeom prst="rect">
                <a:avLst/>
              </a:prstGeom>
              <a:blipFill>
                <a:blip r:embed="rId5"/>
                <a:stretch>
                  <a:fillRect l="-1181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454C82-65D4-4203-83DD-2C8997C6415B}"/>
                  </a:ext>
                </a:extLst>
              </p:cNvPr>
              <p:cNvSpPr/>
              <p:nvPr/>
            </p:nvSpPr>
            <p:spPr>
              <a:xfrm>
                <a:off x="748173" y="4971222"/>
                <a:ext cx="769495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由引理</a:t>
                </a:r>
                <a:r>
                  <a:rPr lang="en-US" altLang="zh-CN" sz="2400" dirty="0"/>
                  <a:t>4.4</a:t>
                </a:r>
                <a:r>
                  <a:rPr lang="zh-CN" altLang="en-US" sz="2400" dirty="0"/>
                  <a:t>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r>
                  <a:rPr lang="zh-CN" altLang="en-US" sz="2400" dirty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的一个最高系数为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的不可约多项式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454C82-65D4-4203-83DD-2C8997C64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3" y="4971222"/>
                <a:ext cx="7694953" cy="1200329"/>
              </a:xfrm>
              <a:prstGeom prst="rect">
                <a:avLst/>
              </a:prstGeom>
              <a:blipFill>
                <a:blip r:embed="rId6"/>
                <a:stretch>
                  <a:fillRect l="-1268" t="-406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A4A6623-4F0B-405B-8BFC-28E13AEE380C}"/>
                  </a:ext>
                </a:extLst>
              </p:cNvPr>
              <p:cNvSpPr/>
              <p:nvPr/>
            </p:nvSpPr>
            <p:spPr>
              <a:xfrm>
                <a:off x="710919" y="931907"/>
                <a:ext cx="781761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里，因子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进一步分别分解为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A4A6623-4F0B-405B-8BFC-28E13AEE3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9" y="931907"/>
                <a:ext cx="7817617" cy="830997"/>
              </a:xfrm>
              <a:prstGeom prst="rect">
                <a:avLst/>
              </a:prstGeom>
              <a:blipFill>
                <a:blip r:embed="rId2"/>
                <a:stretch>
                  <a:fillRect l="-1248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27CFCB1-C4DF-4B7F-A498-429B6D0EDE83}"/>
                  </a:ext>
                </a:extLst>
              </p:cNvPr>
              <p:cNvSpPr/>
              <p:nvPr/>
            </p:nvSpPr>
            <p:spPr>
              <a:xfrm>
                <a:off x="1233433" y="1784265"/>
                <a:ext cx="64786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27CFCB1-C4DF-4B7F-A498-429B6D0ED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433" y="1784265"/>
                <a:ext cx="6478677" cy="461665"/>
              </a:xfrm>
              <a:prstGeom prst="rect">
                <a:avLst/>
              </a:prstGeom>
              <a:blipFill>
                <a:blip r:embed="rId3"/>
                <a:stretch>
                  <a:fillRect t="-10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DAA034-239E-4E99-A7D6-38BAF4CDD5E5}"/>
                  </a:ext>
                </a:extLst>
              </p:cNvPr>
              <p:cNvSpPr/>
              <p:nvPr/>
            </p:nvSpPr>
            <p:spPr>
              <a:xfrm>
                <a:off x="725991" y="2405340"/>
                <a:ext cx="745839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分别掉换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的次序，不妨假定</a:t>
                </a:r>
              </a:p>
              <a:p>
                <a:r>
                  <a:rPr lang="zh-CN" altLang="en-US" sz="2400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=0, 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DAA034-239E-4E99-A7D6-38BAF4CDD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1" y="2405340"/>
                <a:ext cx="7458391" cy="830997"/>
              </a:xfrm>
              <a:prstGeom prst="rect">
                <a:avLst/>
              </a:prstGeom>
              <a:blipFill>
                <a:blip r:embed="rId4"/>
                <a:stretch>
                  <a:fillRect l="-1225" t="-5147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7BBA662-96E2-4521-804A-2581628D7283}"/>
                  </a:ext>
                </a:extLst>
              </p:cNvPr>
              <p:cNvSpPr/>
              <p:nvPr/>
            </p:nvSpPr>
            <p:spPr>
              <a:xfrm>
                <a:off x="710919" y="3422755"/>
                <a:ext cx="7378005" cy="1191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于是由引理</a:t>
                </a:r>
                <a:r>
                  <a:rPr lang="en-US" altLang="zh-CN" sz="2400" dirty="0"/>
                  <a:t>4.5</a:t>
                </a:r>
                <a:r>
                  <a:rPr lang="zh-CN" altLang="en-US" sz="2400" dirty="0"/>
                  <a:t>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.</a:t>
                </a:r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7BBA662-96E2-4521-804A-2581628D7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19" y="3422755"/>
                <a:ext cx="7378005" cy="1191801"/>
              </a:xfrm>
              <a:prstGeom prst="rect">
                <a:avLst/>
              </a:prstGeom>
              <a:blipFill>
                <a:blip r:embed="rId5"/>
                <a:stretch>
                  <a:fillRect l="-1322" t="-4082" r="-1240" b="-1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0AFA551-D991-49EA-80C0-3F7F96BF4F0E}"/>
                  </a:ext>
                </a:extLst>
              </p:cNvPr>
              <p:cNvSpPr/>
              <p:nvPr/>
            </p:nvSpPr>
            <p:spPr>
              <a:xfrm>
                <a:off x="705893" y="4845431"/>
                <a:ext cx="782264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这个同构映射保持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间的同构映射，并且在这个同构映射下</a:t>
                </a: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    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=1,2,⋯,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0AFA551-D991-49EA-80C0-3F7F96BF4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93" y="4845431"/>
                <a:ext cx="7822643" cy="1200329"/>
              </a:xfrm>
              <a:prstGeom prst="rect">
                <a:avLst/>
              </a:prstGeom>
              <a:blipFill>
                <a:blip r:embed="rId6"/>
                <a:stretch>
                  <a:fillRect l="-1247" t="-3553" r="-546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EE5DB94-10D9-4D21-9FAE-81A55B6BB322}"/>
                  </a:ext>
                </a:extLst>
              </p:cNvPr>
              <p:cNvSpPr/>
              <p:nvPr/>
            </p:nvSpPr>
            <p:spPr>
              <a:xfrm>
                <a:off x="1019907" y="965706"/>
                <a:ext cx="7664591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</a:rPr>
                  <a:t>       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我们知道，一个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次多项式在一个域最多有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个根。分裂域的存在定理告诉我们，域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上多项式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的某一个扩域里一定有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个根。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r>
                  <a:rPr lang="zh-CN" altLang="en-US" sz="2400" dirty="0">
                    <a:solidFill>
                      <a:prstClr val="black"/>
                    </a:solidFill>
                  </a:rPr>
                  <a:t>       分裂域的唯一存在定理告诉我们，用不同方法找到的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的两组根，抽象地来看，没有什么区别这样，给了任何一个域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上一个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次多项式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，我们总可以谈论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</a:rPr>
                  <a:t>的</a:t>
                </a:r>
                <a:r>
                  <a:rPr lang="en-US" altLang="zh-CN" sz="2400" dirty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dirty="0">
                    <a:solidFill>
                      <a:prstClr val="black"/>
                    </a:solidFill>
                  </a:rPr>
                  <a:t>个根。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r>
                  <a:rPr lang="zh-CN" altLang="en-US" sz="2400" dirty="0">
                    <a:solidFill>
                      <a:prstClr val="black"/>
                    </a:solidFill>
                  </a:rPr>
                  <a:t>       因此，分裂域的理论在一定意义下可以代替所谓代数基本定理。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EE5DB94-10D9-4D21-9FAE-81A55B6BB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07" y="965706"/>
                <a:ext cx="7664591" cy="3416320"/>
              </a:xfrm>
              <a:prstGeom prst="rect">
                <a:avLst/>
              </a:prstGeom>
              <a:blipFill>
                <a:blip r:embed="rId2"/>
                <a:stretch>
                  <a:fillRect l="-1192" t="-1426" r="-79" b="-3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23">
                <a:extLst>
                  <a:ext uri="{FF2B5EF4-FFF2-40B4-BE49-F238E27FC236}">
                    <a16:creationId xmlns:a16="http://schemas.microsoft.com/office/drawing/2014/main" id="{A0BD1E34-26D9-4A06-B853-AEEE0C197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2863" y="4891596"/>
                <a:ext cx="749765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/>
                  <a:t>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上一个多项式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在分裂域里，并不是只有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可以分解成一次因子的乘积。我们有以下重要的</a:t>
                </a:r>
              </a:p>
            </p:txBody>
          </p:sp>
        </mc:Choice>
        <mc:Fallback xmlns="">
          <p:sp>
            <p:nvSpPr>
              <p:cNvPr id="18" name="Text Box 23">
                <a:extLst>
                  <a:ext uri="{FF2B5EF4-FFF2-40B4-BE49-F238E27FC236}">
                    <a16:creationId xmlns:a16="http://schemas.microsoft.com/office/drawing/2014/main" id="{A0BD1E34-26D9-4A06-B853-AEEE0C197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863" y="4891596"/>
                <a:ext cx="7497657" cy="830997"/>
              </a:xfrm>
              <a:prstGeom prst="rect">
                <a:avLst/>
              </a:prstGeom>
              <a:blipFill>
                <a:blip r:embed="rId3"/>
                <a:stretch>
                  <a:fillRect l="-1220" t="-5109" b="-160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09976BB9-2843-44F4-8CB6-21E98177555A}"/>
              </a:ext>
            </a:extLst>
          </p:cNvPr>
          <p:cNvSpPr/>
          <p:nvPr/>
        </p:nvSpPr>
        <p:spPr>
          <a:xfrm>
            <a:off x="985422" y="1370321"/>
            <a:ext cx="74128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1.3</a:t>
            </a:r>
            <a:r>
              <a:rPr lang="zh-CN" altLang="en-US" sz="2400" dirty="0"/>
              <a:t>　一个域叫做一个素域，假如它不含真子域．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134C4BC-15A3-4A65-9A30-DD562ED3A736}"/>
                  </a:ext>
                </a:extLst>
              </p:cNvPr>
              <p:cNvSpPr/>
              <p:nvPr/>
            </p:nvSpPr>
            <p:spPr>
              <a:xfrm>
                <a:off x="985422" y="2322350"/>
                <a:ext cx="7235300" cy="884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由定理</a:t>
                </a:r>
                <a:r>
                  <a:rPr lang="en-US" altLang="zh-CN" sz="2400" dirty="0"/>
                  <a:t>1.2</a:t>
                </a:r>
                <a:r>
                  <a:rPr lang="zh-CN" altLang="en-US" sz="2400" dirty="0"/>
                  <a:t>知道：一个素域或是与有理数域同构，或是与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400" dirty="0"/>
                  <a:t>同构．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134C4BC-15A3-4A65-9A30-DD562ED3A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2" y="2322350"/>
                <a:ext cx="7235300" cy="884345"/>
              </a:xfrm>
              <a:prstGeom prst="rect">
                <a:avLst/>
              </a:prstGeom>
              <a:blipFill>
                <a:blip r:embed="rId2"/>
                <a:stretch>
                  <a:fillRect l="-1348" t="-42759" b="-128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7D9EAD7-0BF8-4B7F-B6B8-888E7A653CFF}"/>
                  </a:ext>
                </a:extLst>
              </p:cNvPr>
              <p:cNvSpPr/>
              <p:nvPr/>
            </p:nvSpPr>
            <p:spPr>
              <a:xfrm>
                <a:off x="985422" y="3651306"/>
                <a:ext cx="7634795" cy="1623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1.2’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是一个域．若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的特征是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，那么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含有一个与有理数域同构的素域；若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的特征是素数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，那么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含有一个与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同构的素域，这里 </a:t>
                </a:r>
                <a:r>
                  <a:rPr lang="en-US" altLang="zh-CN" sz="2400" dirty="0"/>
                  <a:t>Z</a:t>
                </a:r>
                <a:r>
                  <a:rPr lang="zh-CN" altLang="en-US" sz="2400" dirty="0"/>
                  <a:t>是整数环，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是由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生成的主理想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7D9EAD7-0BF8-4B7F-B6B8-888E7A653C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2" y="3651306"/>
                <a:ext cx="7634795" cy="1623008"/>
              </a:xfrm>
              <a:prstGeom prst="rect">
                <a:avLst/>
              </a:prstGeom>
              <a:blipFill>
                <a:blip r:embed="rId3"/>
                <a:stretch>
                  <a:fillRect l="-1278" t="-3008" r="-399" b="-46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B428C3C-8083-4885-A2B6-D6155D30497C}"/>
                  </a:ext>
                </a:extLst>
              </p:cNvPr>
              <p:cNvSpPr/>
              <p:nvPr/>
            </p:nvSpPr>
            <p:spPr>
              <a:xfrm>
                <a:off x="836995" y="724663"/>
                <a:ext cx="729714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4.7  </a:t>
                </a:r>
                <a:r>
                  <a:rPr lang="zh-CN" altLang="en-US" sz="2400" dirty="0"/>
                  <a:t>令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是多项式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上的分裂域，而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是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的一个任意元。那么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上的极小多项式在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里分解为一次因子的乘积。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B428C3C-8083-4885-A2B6-D6155D304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5" y="724663"/>
                <a:ext cx="7297145" cy="1200329"/>
              </a:xfrm>
              <a:prstGeom prst="rect">
                <a:avLst/>
              </a:prstGeom>
              <a:blipFill>
                <a:blip r:embed="rId2"/>
                <a:stretch>
                  <a:fillRect l="-1253" t="-406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045E203-4B22-47C1-ADF9-56EC3B6E9A6D}"/>
                  </a:ext>
                </a:extLst>
              </p:cNvPr>
              <p:cNvSpPr/>
              <p:nvPr/>
            </p:nvSpPr>
            <p:spPr>
              <a:xfrm>
                <a:off x="836995" y="2060364"/>
                <a:ext cx="76518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证明：</a:t>
                </a:r>
                <a:r>
                  <a:rPr lang="zh-CN" altLang="en-US" sz="2400" dirty="0"/>
                  <a:t>  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上的分裂域是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045E203-4B22-47C1-ADF9-56EC3B6E9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5" y="2060364"/>
                <a:ext cx="7651821" cy="461665"/>
              </a:xfrm>
              <a:prstGeom prst="rect">
                <a:avLst/>
              </a:prstGeom>
              <a:blipFill>
                <a:blip r:embed="rId3"/>
                <a:stretch>
                  <a:fillRect l="-119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1E6D9C5-2F1D-4C21-BF27-1EC6378A6E45}"/>
                  </a:ext>
                </a:extLst>
              </p:cNvPr>
              <p:cNvSpPr/>
              <p:nvPr/>
            </p:nvSpPr>
            <p:spPr>
              <a:xfrm>
                <a:off x="859135" y="2592032"/>
                <a:ext cx="773220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假定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上的极小多项式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不能在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里分解为一次因子的乘积。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1E6D9C5-2F1D-4C21-BF27-1EC6378A6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5" y="2592032"/>
                <a:ext cx="7732206" cy="830997"/>
              </a:xfrm>
              <a:prstGeom prst="rect">
                <a:avLst/>
              </a:prstGeom>
              <a:blipFill>
                <a:blip r:embed="rId4"/>
                <a:stretch>
                  <a:fillRect l="-1262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D9BF824-363C-4C22-9205-C6FFE4C1A1E0}"/>
                  </a:ext>
                </a:extLst>
              </p:cNvPr>
              <p:cNvSpPr/>
              <p:nvPr/>
            </p:nvSpPr>
            <p:spPr>
              <a:xfrm>
                <a:off x="836995" y="3429283"/>
                <a:ext cx="794526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那么在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r>
                  <a:rPr lang="zh-CN" altLang="en-US" sz="2400" dirty="0"/>
                  <a:t>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中最高系数为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的不可约多项式，且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的次数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大于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D9BF824-363C-4C22-9205-C6FFE4C1A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5" y="3429283"/>
                <a:ext cx="7945264" cy="1569660"/>
              </a:xfrm>
              <a:prstGeom prst="rect">
                <a:avLst/>
              </a:prstGeom>
              <a:blipFill>
                <a:blip r:embed="rId5"/>
                <a:stretch>
                  <a:fillRect l="-1150" t="-2724" r="-690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3A6C43-735B-4ED9-A5FF-9E381F4848D4}"/>
                  </a:ext>
                </a:extLst>
              </p:cNvPr>
              <p:cNvSpPr/>
              <p:nvPr/>
            </p:nvSpPr>
            <p:spPr>
              <a:xfrm>
                <a:off x="836995" y="4998943"/>
                <a:ext cx="654147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作单扩域</a:t>
                </a:r>
              </a:p>
              <a:p>
                <a:pPr algn="just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3A6C43-735B-4ED9-A5FF-9E381F484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5" y="4998943"/>
                <a:ext cx="6541477" cy="830997"/>
              </a:xfrm>
              <a:prstGeom prst="rect">
                <a:avLst/>
              </a:prstGeom>
              <a:blipFill>
                <a:blip r:embed="rId6"/>
                <a:stretch>
                  <a:fillRect l="-1398" t="-5147"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DF956BE-E3BC-40D3-A22F-5ABA7247A8CD}"/>
                  </a:ext>
                </a:extLst>
              </p:cNvPr>
              <p:cNvSpPr/>
              <p:nvPr/>
            </p:nvSpPr>
            <p:spPr>
              <a:xfrm>
                <a:off x="859135" y="5906197"/>
                <a:ext cx="2151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使得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DF956BE-E3BC-40D3-A22F-5ABA7247A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5" y="5906197"/>
                <a:ext cx="2151743" cy="461665"/>
              </a:xfrm>
              <a:prstGeom prst="rect">
                <a:avLst/>
              </a:prstGeom>
              <a:blipFill>
                <a:blip r:embed="rId7"/>
                <a:stretch>
                  <a:fillRect l="-453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12" name="Rectangle 36">
            <a:extLst>
              <a:ext uri="{FF2B5EF4-FFF2-40B4-BE49-F238E27FC236}">
                <a16:creationId xmlns:a16="http://schemas.microsoft.com/office/drawing/2014/main" id="{8004002F-FBB2-4588-A4E0-884FE4323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2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EB40CC7-5EC3-4523-BC02-1529AD1E9C01}"/>
                  </a:ext>
                </a:extLst>
              </p:cNvPr>
              <p:cNvSpPr/>
              <p:nvPr/>
            </p:nvSpPr>
            <p:spPr>
              <a:xfrm>
                <a:off x="550147" y="954373"/>
                <a:ext cx="75739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/>
                  <a:t>在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上的极小多项式为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同构于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EB40CC7-5EC3-4523-BC02-1529AD1E9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47" y="954373"/>
                <a:ext cx="7573946" cy="830997"/>
              </a:xfrm>
              <a:prstGeom prst="rect">
                <a:avLst/>
              </a:prstGeom>
              <a:blipFill>
                <a:blip r:embed="rId2"/>
                <a:stretch>
                  <a:fillRect l="-1207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8969F71-10E7-4190-B35D-7DEB77CABE23}"/>
                  </a:ext>
                </a:extLst>
              </p:cNvPr>
              <p:cNvSpPr/>
              <p:nvPr/>
            </p:nvSpPr>
            <p:spPr>
              <a:xfrm>
                <a:off x="550147" y="1960854"/>
                <a:ext cx="844061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从而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zh-CN" altLang="en-US" sz="2400" dirty="0"/>
                  <a:t>上的分裂域与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zh-CN" altLang="en-US" sz="2400" dirty="0"/>
                  <a:t>上的分裂同构，即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8969F71-10E7-4190-B35D-7DEB77CAB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47" y="1960854"/>
                <a:ext cx="8440616" cy="830997"/>
              </a:xfrm>
              <a:prstGeom prst="rect">
                <a:avLst/>
              </a:prstGeom>
              <a:blipFill>
                <a:blip r:embed="rId3"/>
                <a:stretch>
                  <a:fillRect l="-578" t="-5147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8D786AD-2C2B-494D-91B0-7DE5EF7854A7}"/>
                  </a:ext>
                </a:extLst>
              </p:cNvPr>
              <p:cNvSpPr/>
              <p:nvPr/>
            </p:nvSpPr>
            <p:spPr>
              <a:xfrm>
                <a:off x="550147" y="2967335"/>
                <a:ext cx="4572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矛盾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8D786AD-2C2B-494D-91B0-7DE5EF785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47" y="2967335"/>
                <a:ext cx="4572000" cy="461665"/>
              </a:xfrm>
              <a:prstGeom prst="rect">
                <a:avLst/>
              </a:prstGeom>
              <a:blipFill>
                <a:blip r:embed="rId4"/>
                <a:stretch>
                  <a:fillRect l="-2000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7A5E1D-685D-4017-B14B-AA3C978F1B9E}"/>
                  </a:ext>
                </a:extLst>
              </p:cNvPr>
              <p:cNvSpPr/>
              <p:nvPr/>
            </p:nvSpPr>
            <p:spPr>
              <a:xfrm>
                <a:off x="776235" y="4196779"/>
                <a:ext cx="798844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注</m:t>
                    </m:r>
                  </m:oMath>
                </a14:m>
                <a:r>
                  <a:rPr lang="zh-CN" altLang="en-US" sz="2400" dirty="0"/>
                  <a:t>： 域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的代数扩张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叫做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上的</a:t>
                </a:r>
                <a:r>
                  <a:rPr lang="zh-CN" altLang="en-US" sz="2400" b="1" dirty="0"/>
                  <a:t>正规扩张</a:t>
                </a:r>
                <a:r>
                  <a:rPr lang="zh-CN" altLang="en-US" sz="2400" dirty="0"/>
                  <a:t>，如果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中任意元的极小多项式在</a:t>
                </a:r>
                <a:r>
                  <a:rPr lang="en-US" altLang="zh-CN" sz="2400" dirty="0"/>
                  <a:t>E[x]</a:t>
                </a:r>
                <a:r>
                  <a:rPr lang="zh-CN" altLang="en-US" sz="2400" dirty="0"/>
                  <a:t>中分解成一次因式</a:t>
                </a:r>
                <a:r>
                  <a:rPr lang="en-US" altLang="zh-CN" sz="2400" dirty="0"/>
                  <a:t>.</a:t>
                </a: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可证：</a:t>
                </a:r>
                <a:r>
                  <a:rPr lang="en-US" altLang="zh-CN" sz="2400" dirty="0"/>
                  <a:t>E|F</a:t>
                </a:r>
                <a:r>
                  <a:rPr lang="zh-CN" altLang="en-US" sz="2400" dirty="0"/>
                  <a:t>是有限正规扩张的充分必要条件是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上某个次数大于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的多项式在</a:t>
                </a:r>
                <a:r>
                  <a:rPr lang="en-US" altLang="zh-CN" sz="2400" dirty="0"/>
                  <a:t>F</a:t>
                </a:r>
                <a:r>
                  <a:rPr lang="zh-CN" altLang="en-US" sz="2400" dirty="0"/>
                  <a:t>上的分裂域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7A5E1D-685D-4017-B14B-AA3C978F1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35" y="4196779"/>
                <a:ext cx="7988440" cy="1938992"/>
              </a:xfrm>
              <a:prstGeom prst="rect">
                <a:avLst/>
              </a:prstGeom>
              <a:blipFill>
                <a:blip r:embed="rId5"/>
                <a:stretch>
                  <a:fillRect l="-1144" t="-2508" r="-153" b="-6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2B9237D5-98A9-44C2-8A9D-B231A6E3A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33147" y="835025"/>
            <a:ext cx="2596718" cy="65246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§5.  </a:t>
            </a:r>
            <a:r>
              <a:rPr lang="zh-CN" altLang="en-US" b="1" dirty="0"/>
              <a:t>有限域</a:t>
            </a:r>
          </a:p>
        </p:txBody>
      </p:sp>
      <p:sp>
        <p:nvSpPr>
          <p:cNvPr id="160772" name="Rectangle 4">
            <a:extLst>
              <a:ext uri="{FF2B5EF4-FFF2-40B4-BE49-F238E27FC236}">
                <a16:creationId xmlns:a16="http://schemas.microsoft.com/office/drawing/2014/main" id="{DFC6280F-DCF6-4A5F-866D-D8D8BF0C4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" y="1905059"/>
            <a:ext cx="74977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    </a:t>
            </a:r>
            <a:r>
              <a:rPr lang="zh-CN" altLang="en-US" sz="2400" dirty="0"/>
              <a:t>我们要讨论的第一中特殊类型的域是有限域。有限域在实验设计和编程理论中都有应用。</a:t>
            </a:r>
          </a:p>
        </p:txBody>
      </p:sp>
      <p:sp>
        <p:nvSpPr>
          <p:cNvPr id="160773" name="Rectangle 5">
            <a:extLst>
              <a:ext uri="{FF2B5EF4-FFF2-40B4-BE49-F238E27FC236}">
                <a16:creationId xmlns:a16="http://schemas.microsoft.com/office/drawing/2014/main" id="{CAC7D3B5-94CA-47BD-979C-B5DC9384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" y="2944093"/>
            <a:ext cx="6865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定义</a:t>
            </a:r>
            <a:r>
              <a:rPr lang="en-US" altLang="zh-CN" sz="2400" b="1" dirty="0"/>
              <a:t>5.1</a:t>
            </a:r>
            <a:r>
              <a:rPr lang="zh-CN" altLang="en-US" sz="2400" b="1" dirty="0"/>
              <a:t>  </a:t>
            </a:r>
            <a:r>
              <a:rPr lang="zh-CN" altLang="en-US" sz="2400" dirty="0"/>
              <a:t>一个只有限个元素的域叫做一个</a:t>
            </a:r>
            <a:r>
              <a:rPr lang="zh-CN" altLang="en-US" sz="2400" b="1" dirty="0"/>
              <a:t>有限域</a:t>
            </a:r>
            <a:r>
              <a:rPr lang="zh-CN" altLang="en-US" sz="2400" dirty="0"/>
              <a:t>。</a:t>
            </a:r>
          </a:p>
        </p:txBody>
      </p:sp>
      <p:sp>
        <p:nvSpPr>
          <p:cNvPr id="160774" name="Rectangle 6">
            <a:extLst>
              <a:ext uri="{FF2B5EF4-FFF2-40B4-BE49-F238E27FC236}">
                <a16:creationId xmlns:a16="http://schemas.microsoft.com/office/drawing/2014/main" id="{1B770E62-3B45-4030-B107-36C7E883E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3656013"/>
            <a:ext cx="828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/>
              <a:t>    </a:t>
            </a:r>
            <a:r>
              <a:rPr lang="zh-CN" altLang="en-US" sz="2400" dirty="0"/>
              <a:t>例如，特征是</a:t>
            </a:r>
            <a:r>
              <a:rPr lang="en-US" altLang="zh-CN" sz="2400" dirty="0"/>
              <a:t>p</a:t>
            </a:r>
            <a:r>
              <a:rPr lang="zh-CN" altLang="en-US" sz="2400" dirty="0"/>
              <a:t>的素域就是一个有限域。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778" name="Text Box 10">
                <a:extLst>
                  <a:ext uri="{FF2B5EF4-FFF2-40B4-BE49-F238E27FC236}">
                    <a16:creationId xmlns:a16="http://schemas.microsoft.com/office/drawing/2014/main" id="{B25B7877-20D4-453C-B2EF-A3B95A6B8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413" y="4622136"/>
                <a:ext cx="8125575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5.2  </a:t>
                </a:r>
                <a:r>
                  <a:rPr lang="zh-CN" altLang="en-US" sz="2400" dirty="0"/>
                  <a:t>一个有限域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的特征一定为某个素数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，且特征为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的域有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400" dirty="0"/>
                  <a:t>元素，这里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在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所含素域上的扩张次数。</a:t>
                </a:r>
              </a:p>
            </p:txBody>
          </p:sp>
        </mc:Choice>
        <mc:Fallback xmlns="">
          <p:sp>
            <p:nvSpPr>
              <p:cNvPr id="160778" name="Text Box 10">
                <a:extLst>
                  <a:ext uri="{FF2B5EF4-FFF2-40B4-BE49-F238E27FC236}">
                    <a16:creationId xmlns:a16="http://schemas.microsoft.com/office/drawing/2014/main" id="{B25B7877-20D4-453C-B2EF-A3B95A6B8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413" y="4622136"/>
                <a:ext cx="8125575" cy="830997"/>
              </a:xfrm>
              <a:prstGeom prst="rect">
                <a:avLst/>
              </a:prstGeom>
              <a:blipFill>
                <a:blip r:embed="rId2"/>
                <a:stretch>
                  <a:fillRect l="-1200" t="-5839" b="-160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3" grpId="0"/>
      <p:bldP spid="16077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738F4DD-0EC6-4AAA-A867-13263DB59748}"/>
              </a:ext>
            </a:extLst>
          </p:cNvPr>
          <p:cNvSpPr/>
          <p:nvPr/>
        </p:nvSpPr>
        <p:spPr>
          <a:xfrm>
            <a:off x="944545" y="852723"/>
            <a:ext cx="6868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 </a:t>
            </a:r>
            <a:r>
              <a:rPr lang="zh-CN" altLang="en-US" sz="2400" b="1" dirty="0"/>
              <a:t>证明</a:t>
            </a:r>
            <a:r>
              <a:rPr lang="en-US" altLang="zh-CN" sz="2400" b="1" dirty="0"/>
              <a:t>:</a:t>
            </a:r>
            <a:r>
              <a:rPr lang="zh-CN" altLang="en-US" sz="2400" dirty="0"/>
              <a:t>  </a:t>
            </a:r>
            <a:r>
              <a:rPr lang="en-US" altLang="zh-CN" sz="2400" dirty="0"/>
              <a:t>E</a:t>
            </a:r>
            <a:r>
              <a:rPr lang="zh-CN" altLang="en-US" sz="2400" dirty="0"/>
              <a:t>的特征一定是一个素数</a:t>
            </a:r>
            <a:r>
              <a:rPr lang="en-US" altLang="zh-CN" sz="2400" dirty="0"/>
              <a:t>p</a:t>
            </a:r>
            <a:r>
              <a:rPr lang="zh-CN" altLang="en-US" sz="2400" dirty="0"/>
              <a:t>，不然的话，</a:t>
            </a:r>
            <a:r>
              <a:rPr lang="en-US" altLang="zh-CN" sz="2400" dirty="0"/>
              <a:t>E</a:t>
            </a:r>
            <a:r>
              <a:rPr lang="zh-CN" altLang="en-US" sz="2400" dirty="0"/>
              <a:t>所含的素域已经有无限多个元</a:t>
            </a:r>
            <a:r>
              <a:rPr lang="en-US" altLang="zh-CN" sz="2400" dirty="0"/>
              <a:t>.</a:t>
            </a:r>
            <a:r>
              <a:rPr lang="zh-CN" altLang="en-US" sz="2400" dirty="0"/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330AB9F-8775-491A-B3DB-7288EAB3FD44}"/>
                  </a:ext>
                </a:extLst>
              </p:cNvPr>
              <p:cNvSpPr/>
              <p:nvPr/>
            </p:nvSpPr>
            <p:spPr>
              <a:xfrm>
                <a:off x="1004835" y="1845331"/>
                <a:ext cx="745587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把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所含的素域记作△。因为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只含有限个元，所以它一定是△的一个有限扩域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为某个正整数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330AB9F-8775-491A-B3DB-7288EAB3F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35" y="1845331"/>
                <a:ext cx="7455877" cy="830997"/>
              </a:xfrm>
              <a:prstGeom prst="rect">
                <a:avLst/>
              </a:prstGeom>
              <a:blipFill>
                <a:blip r:embed="rId2"/>
                <a:stretch>
                  <a:fillRect l="-1308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ACC8A91-53A9-4A3A-8114-2E4731B43861}"/>
              </a:ext>
            </a:extLst>
          </p:cNvPr>
          <p:cNvSpPr/>
          <p:nvPr/>
        </p:nvSpPr>
        <p:spPr>
          <a:xfrm>
            <a:off x="944545" y="272723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从而</a:t>
            </a:r>
            <a:r>
              <a:rPr lang="en-US" altLang="zh-CN" sz="2400" dirty="0"/>
              <a:t>E</a:t>
            </a:r>
            <a:r>
              <a:rPr lang="zh-CN" altLang="en-US" sz="2400" dirty="0"/>
              <a:t>是△上的</a:t>
            </a:r>
            <a:r>
              <a:rPr lang="en-US" altLang="zh-CN" sz="2400" dirty="0"/>
              <a:t>n</a:t>
            </a:r>
            <a:r>
              <a:rPr lang="zh-CN" altLang="en-US" sz="2400" dirty="0"/>
              <a:t>为线性空间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212BC-BFE5-4389-B318-DF944AF7A2AE}"/>
                  </a:ext>
                </a:extLst>
              </p:cNvPr>
              <p:cNvSpPr/>
              <p:nvPr/>
            </p:nvSpPr>
            <p:spPr>
              <a:xfrm>
                <a:off x="974690" y="3332139"/>
                <a:ext cx="658920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这样，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的每一个元可以唯一地写成</a:t>
                </a: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是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在△上的一个基。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212BC-BFE5-4389-B318-DF944AF7A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90" y="3332139"/>
                <a:ext cx="6589208" cy="1200329"/>
              </a:xfrm>
              <a:prstGeom prst="rect">
                <a:avLst/>
              </a:prstGeom>
              <a:blipFill>
                <a:blip r:embed="rId3"/>
                <a:stretch>
                  <a:fillRect l="-1480" t="-406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06DCCAB-9E95-4D45-AEBC-BB49E3419187}"/>
                  </a:ext>
                </a:extLst>
              </p:cNvPr>
              <p:cNvSpPr/>
              <p:nvPr/>
            </p:nvSpPr>
            <p:spPr>
              <a:xfrm>
                <a:off x="944545" y="4675703"/>
                <a:ext cx="76066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由于△只有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个元，所以对于每一个   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种选择法，因而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一共有个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/>
                  <a:t>元。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06DCCAB-9E95-4D45-AEBC-BB49E3419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45" y="4675703"/>
                <a:ext cx="7606602" cy="830997"/>
              </a:xfrm>
              <a:prstGeom prst="rect">
                <a:avLst/>
              </a:prstGeom>
              <a:blipFill>
                <a:blip r:embed="rId4"/>
                <a:stretch>
                  <a:fillRect l="-1282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030498F-9B79-4145-A818-337C8F34D2F8}"/>
                  </a:ext>
                </a:extLst>
              </p:cNvPr>
              <p:cNvSpPr/>
              <p:nvPr/>
            </p:nvSpPr>
            <p:spPr>
              <a:xfrm>
                <a:off x="813917" y="569437"/>
                <a:ext cx="772718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5.3  </a:t>
                </a:r>
                <a:r>
                  <a:rPr lang="zh-CN" altLang="en-US" sz="2400" dirty="0"/>
                  <a:t>令有限域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的特征是素数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所含素域是△</a:t>
                </a:r>
                <a:r>
                  <a:rPr lang="en-US" altLang="zh-CN" sz="2400" dirty="0"/>
                  <a:t>. E</a:t>
                </a:r>
                <a:r>
                  <a:rPr lang="zh-CN" altLang="en-US" sz="2400" dirty="0"/>
                  <a:t>是有个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/>
                  <a:t>元当且仅当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是多项式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在△上的分裂域。从而任何两个这样的域都同构。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030498F-9B79-4145-A818-337C8F34D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17" y="569437"/>
                <a:ext cx="7727182" cy="1200329"/>
              </a:xfrm>
              <a:prstGeom prst="rect">
                <a:avLst/>
              </a:prstGeom>
              <a:blipFill>
                <a:blip r:embed="rId2"/>
                <a:stretch>
                  <a:fillRect l="-1263" t="-4061" r="-5209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40B3ABB-3405-47E4-BAD8-10EF7FD88941}"/>
                  </a:ext>
                </a:extLst>
              </p:cNvPr>
              <p:cNvSpPr/>
              <p:nvPr/>
            </p:nvSpPr>
            <p:spPr>
              <a:xfrm>
                <a:off x="875692" y="1888574"/>
                <a:ext cx="7956810" cy="1283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00"/>
                    </a:solidFill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充分性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设</m:t>
                    </m:r>
                    <m:r>
                      <m:rPr>
                        <m:nor/>
                      </m:rPr>
                      <a:rPr lang="en-US" altLang="zh-CN" sz="2400" dirty="0"/>
                      <m:t>E</m:t>
                    </m:r>
                    <m:r>
                      <m:rPr>
                        <m:nor/>
                      </m:rPr>
                      <a:rPr lang="zh-CN" altLang="en-US" sz="2400" dirty="0"/>
                      <m:t>是多项式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/>
                      <m:t>在△上的分裂域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为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400" dirty="0"/>
                      <m:t>在</m:t>
                    </m:r>
                    <m:r>
                      <m:rPr>
                        <m:nor/>
                      </m:rPr>
                      <a:rPr lang="en-US" altLang="zh-CN" sz="2400" dirty="0"/>
                      <m:t>E</m:t>
                    </m:r>
                    <m:r>
                      <m:rPr>
                        <m:nor/>
                      </m:rPr>
                      <a:rPr lang="zh-CN" altLang="en-US" sz="2400" dirty="0"/>
                      <m:t>中的全部根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/>
                  <a:t>于是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40B3ABB-3405-47E4-BAD8-10EF7FD88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2" y="1888574"/>
                <a:ext cx="7956810" cy="1283813"/>
              </a:xfrm>
              <a:prstGeom prst="rect">
                <a:avLst/>
              </a:prstGeom>
              <a:blipFill>
                <a:blip r:embed="rId3"/>
                <a:stretch>
                  <a:fillRect l="-1226" t="-3333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E06594-5738-4A34-BADC-7161252254CE}"/>
                  </a:ext>
                </a:extLst>
              </p:cNvPr>
              <p:cNvSpPr/>
              <p:nvPr/>
            </p:nvSpPr>
            <p:spPr>
              <a:xfrm>
                <a:off x="875691" y="3191228"/>
                <a:ext cx="809878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−1=−1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互素</m:t>
                    </m:r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</a:rPr>
                  <a:t>，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/>
                      <m:t>在</m:t>
                    </m:r>
                    <m:r>
                      <m:rPr>
                        <m:nor/>
                      </m:rPr>
                      <a:rPr lang="en-US" altLang="zh-CN" sz="2400" i="1" dirty="0"/>
                      <m:t>E</m:t>
                    </m:r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中无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重根，即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且仅有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q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个不同的根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0E06594-5738-4A34-BADC-716125225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1" y="3191228"/>
                <a:ext cx="8098785" cy="830997"/>
              </a:xfrm>
              <a:prstGeom prst="rect">
                <a:avLst/>
              </a:prstGeom>
              <a:blipFill>
                <a:blip r:embed="rId4"/>
                <a:stretch>
                  <a:fillRect l="-1205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58EF53A-0EE1-422C-B28E-4F74BF8ABD7F}"/>
                  </a:ext>
                </a:extLst>
              </p:cNvPr>
              <p:cNvSpPr/>
              <p:nvPr/>
            </p:nvSpPr>
            <p:spPr>
              <a:xfrm>
                <a:off x="875691" y="4116778"/>
                <a:ext cx="7665408" cy="2035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}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，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/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b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bSup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  </a:t>
                </a:r>
              </a:p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sup>
                        </m:sSubSup>
                      </m:den>
                    </m:f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58EF53A-0EE1-422C-B28E-4F74BF8AB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91" y="4116778"/>
                <a:ext cx="7665408" cy="2035814"/>
              </a:xfrm>
              <a:prstGeom prst="rect">
                <a:avLst/>
              </a:prstGeom>
              <a:blipFill>
                <a:blip r:embed="rId5"/>
                <a:stretch>
                  <a:fillRect l="-1273" t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3C1BF2C-7B25-4E2E-95DB-74E28EF26F5B}"/>
                  </a:ext>
                </a:extLst>
              </p:cNvPr>
              <p:cNvSpPr/>
              <p:nvPr/>
            </p:nvSpPr>
            <p:spPr>
              <a:xfrm>
                <a:off x="758651" y="2100610"/>
                <a:ext cx="762669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必要性</a:t>
                </a:r>
                <a:r>
                  <a:rPr lang="zh-CN" altLang="en-US" sz="2400" dirty="0"/>
                  <a:t>  </a:t>
                </a:r>
                <a:r>
                  <a:rPr lang="en-US" altLang="zh-CN" sz="2400" dirty="0"/>
                  <a:t>  E</a:t>
                </a:r>
                <a:r>
                  <a:rPr lang="zh-CN" altLang="en-US" sz="2400" dirty="0"/>
                  <a:t>的不等于零的元对于乘法来说，作成一个阶为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的群，单位元是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3C1BF2C-7B25-4E2E-95DB-74E28EF26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51" y="2100610"/>
                <a:ext cx="7626699" cy="830997"/>
              </a:xfrm>
              <a:prstGeom prst="rect">
                <a:avLst/>
              </a:prstGeom>
              <a:blipFill>
                <a:blip r:embed="rId2"/>
                <a:stretch>
                  <a:fillRect l="-1198" t="-5882" r="-103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CC204EA-6087-44F1-8330-4E49394A0AFB}"/>
                  </a:ext>
                </a:extLst>
              </p:cNvPr>
              <p:cNvSpPr/>
              <p:nvPr/>
            </p:nvSpPr>
            <p:spPr>
              <a:xfrm>
                <a:off x="758652" y="3013501"/>
                <a:ext cx="76266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所以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对任意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400" dirty="0"/>
                  <a:t>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从而有</a:t>
                </a:r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,  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CC204EA-6087-44F1-8330-4E49394A0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52" y="3013501"/>
                <a:ext cx="7626698" cy="830997"/>
              </a:xfrm>
              <a:prstGeom prst="rect">
                <a:avLst/>
              </a:prstGeom>
              <a:blipFill>
                <a:blip r:embed="rId3"/>
                <a:stretch>
                  <a:fillRect l="-1198" t="-510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DF4591C-7827-4C68-B72D-A8ABE038021A}"/>
                  </a:ext>
                </a:extLst>
              </p:cNvPr>
              <p:cNvSpPr/>
              <p:nvPr/>
            </p:nvSpPr>
            <p:spPr>
              <a:xfrm>
                <a:off x="601504" y="3909182"/>
                <a:ext cx="81391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dirty="0"/>
                  <a:t>因此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中所有元即为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/>
                  <a:t>个不同的根，从而是全部根</a:t>
                </a:r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DF4591C-7827-4C68-B72D-A8ABE0380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4" y="3909182"/>
                <a:ext cx="8139164" cy="461665"/>
              </a:xfrm>
              <a:prstGeom prst="rect">
                <a:avLst/>
              </a:prstGeom>
              <a:blipFill>
                <a:blip r:embed="rId4"/>
                <a:stretch>
                  <a:fillRect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74B73AF-9FD6-4D57-812B-F181CB4D9330}"/>
                  </a:ext>
                </a:extLst>
              </p:cNvPr>
              <p:cNvSpPr/>
              <p:nvPr/>
            </p:nvSpPr>
            <p:spPr>
              <a:xfrm>
                <a:off x="717556" y="4505352"/>
                <a:ext cx="47826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400" dirty="0"/>
                      <m:t>在△上的分裂域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74B73AF-9FD6-4D57-812B-F181CB4D9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6" y="4505352"/>
                <a:ext cx="4782656" cy="461665"/>
              </a:xfrm>
              <a:prstGeom prst="rect">
                <a:avLst/>
              </a:prstGeom>
              <a:blipFill>
                <a:blip r:embed="rId5"/>
                <a:stretch>
                  <a:fillRect l="-165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97E0A68-2D22-4174-9DD8-3C006796E80C}"/>
                  </a:ext>
                </a:extLst>
              </p:cNvPr>
              <p:cNvSpPr/>
              <p:nvPr/>
            </p:nvSpPr>
            <p:spPr>
              <a:xfrm>
                <a:off x="908458" y="1300374"/>
                <a:ext cx="4254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从而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故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E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有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q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个元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97E0A68-2D22-4174-9DD8-3C006796E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58" y="1300374"/>
                <a:ext cx="4254691" cy="461665"/>
              </a:xfrm>
              <a:prstGeom prst="rect">
                <a:avLst/>
              </a:prstGeom>
              <a:blipFill>
                <a:blip r:embed="rId6"/>
                <a:stretch>
                  <a:fillRect l="-1146" t="-13158" r="-12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644EB1-8D84-42B5-84D7-D6E4F4309140}"/>
                  </a:ext>
                </a:extLst>
              </p:cNvPr>
              <p:cNvSpPr/>
              <p:nvPr/>
            </p:nvSpPr>
            <p:spPr>
              <a:xfrm>
                <a:off x="908458" y="745154"/>
                <a:ext cx="47068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做成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E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的一个子域，且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644EB1-8D84-42B5-84D7-D6E4F4309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58" y="745154"/>
                <a:ext cx="4706801" cy="461665"/>
              </a:xfrm>
              <a:prstGeom prst="rect">
                <a:avLst/>
              </a:prstGeom>
              <a:blipFill>
                <a:blip r:embed="rId7"/>
                <a:stretch>
                  <a:fillRect l="-1943" t="-13158" r="-116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3" name="Text Box 7">
            <a:extLst>
              <a:ext uri="{FF2B5EF4-FFF2-40B4-BE49-F238E27FC236}">
                <a16:creationId xmlns:a16="http://schemas.microsoft.com/office/drawing/2014/main" id="{21870514-E908-4326-9E47-308CD2E63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08" y="2332437"/>
            <a:ext cx="79822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我们知道，单扩域是比较容易掌握的一种扩域现在我们要进一步证明，一个有限域一定是它所含素域的一个单扩域。我们先证明</a:t>
            </a:r>
          </a:p>
        </p:txBody>
      </p:sp>
      <p:sp>
        <p:nvSpPr>
          <p:cNvPr id="167945" name="Rectangle 9">
            <a:extLst>
              <a:ext uri="{FF2B5EF4-FFF2-40B4-BE49-F238E27FC236}">
                <a16:creationId xmlns:a16="http://schemas.microsoft.com/office/drawing/2014/main" id="{D0195942-BC04-4CA4-86B9-57CA1BD7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08" y="4063363"/>
            <a:ext cx="78756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/>
              <a:t>引理</a:t>
            </a:r>
            <a:r>
              <a:rPr lang="en-US" altLang="zh-CN" sz="2400" dirty="0"/>
              <a:t>5.4</a:t>
            </a:r>
            <a:r>
              <a:rPr lang="zh-CN" altLang="en-US" sz="2400" dirty="0"/>
              <a:t> 令</a:t>
            </a:r>
            <a:r>
              <a:rPr lang="en-US" altLang="zh-CN" sz="2400" dirty="0"/>
              <a:t>G</a:t>
            </a:r>
            <a:r>
              <a:rPr lang="zh-CN" altLang="en-US" sz="2400" dirty="0"/>
              <a:t>是一个有限交换群，而</a:t>
            </a:r>
            <a:r>
              <a:rPr lang="en-US" altLang="zh-CN" sz="2400" dirty="0"/>
              <a:t>m</a:t>
            </a:r>
            <a:r>
              <a:rPr lang="zh-CN" altLang="en-US" sz="2400" dirty="0"/>
              <a:t>是</a:t>
            </a:r>
            <a:r>
              <a:rPr lang="en-US" altLang="zh-CN" sz="2400" dirty="0"/>
              <a:t>G</a:t>
            </a:r>
            <a:r>
              <a:rPr lang="zh-CN" altLang="en-US" sz="2400" dirty="0"/>
              <a:t>的元的阶中最大的一个。那么</a:t>
            </a:r>
            <a:r>
              <a:rPr lang="en-US" altLang="zh-CN" sz="2400" dirty="0"/>
              <a:t>m</a:t>
            </a:r>
            <a:r>
              <a:rPr lang="zh-CN" altLang="en-US" sz="2400" dirty="0"/>
              <a:t>能被</a:t>
            </a:r>
            <a:r>
              <a:rPr lang="en-US" altLang="zh-CN" sz="2400" dirty="0"/>
              <a:t>G</a:t>
            </a:r>
            <a:r>
              <a:rPr lang="zh-CN" altLang="en-US" sz="2400" dirty="0"/>
              <a:t>的每一个元整除。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7A2EFCA-8B55-4882-AD46-C864BFE525CE}"/>
                  </a:ext>
                </a:extLst>
              </p:cNvPr>
              <p:cNvSpPr/>
              <p:nvPr/>
            </p:nvSpPr>
            <p:spPr>
              <a:xfrm>
                <a:off x="643094" y="1213897"/>
                <a:ext cx="79381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以上证明了，给了素数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和正整数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，有而且（抽象地来看）只有一个恰好含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/>
                  <a:t>个元的有限域存在。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7A2EFCA-8B55-4882-AD46-C864BFE52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4" y="1213897"/>
                <a:ext cx="7938198" cy="830997"/>
              </a:xfrm>
              <a:prstGeom prst="rect">
                <a:avLst/>
              </a:prstGeom>
              <a:blipFill>
                <a:blip r:embed="rId2"/>
                <a:stretch>
                  <a:fillRect l="-1151" t="-5882" r="-3530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A1854DA-74C0-42CC-ACF8-FBEE19465A63}"/>
                  </a:ext>
                </a:extLst>
              </p:cNvPr>
              <p:cNvSpPr/>
              <p:nvPr/>
            </p:nvSpPr>
            <p:spPr>
              <a:xfrm>
                <a:off x="919423" y="1020133"/>
                <a:ext cx="742573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：若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的两个元，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的阶是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的阶是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 , 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 =1</m:t>
                    </m:r>
                  </m:oMath>
                </a14:m>
                <a:r>
                  <a:rPr lang="zh-CN" altLang="en-US" sz="2400" dirty="0"/>
                  <a:t>，那么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zh-CN" altLang="en-US" sz="2400" dirty="0"/>
                  <a:t>的阶是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A1854DA-74C0-42CC-ACF8-FBEE19465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23" y="1020133"/>
                <a:ext cx="7425733" cy="830997"/>
              </a:xfrm>
              <a:prstGeom prst="rect">
                <a:avLst/>
              </a:prstGeom>
              <a:blipFill>
                <a:blip r:embed="rId2"/>
                <a:stretch>
                  <a:fillRect l="-1314" t="-5839" r="-657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1A2B890-6E5E-477B-B712-3FD745C72547}"/>
                  </a:ext>
                </a:extLst>
              </p:cNvPr>
              <p:cNvSpPr/>
              <p:nvPr/>
            </p:nvSpPr>
            <p:spPr>
              <a:xfrm>
                <a:off x="919423" y="1908723"/>
                <a:ext cx="7134329" cy="1224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假定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的元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的阶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不整除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。那么有素数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存在，使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,​​​    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,      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1A2B890-6E5E-477B-B712-3FD745C72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23" y="1908723"/>
                <a:ext cx="7134329" cy="1224181"/>
              </a:xfrm>
              <a:prstGeom prst="rect">
                <a:avLst/>
              </a:prstGeom>
              <a:blipFill>
                <a:blip r:embed="rId3"/>
                <a:stretch>
                  <a:fillRect l="-1368" t="-3980"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0FF7FF8-70D2-4D9D-BB68-B40C7BD44C42}"/>
                  </a:ext>
                </a:extLst>
              </p:cNvPr>
              <p:cNvSpPr/>
              <p:nvPr/>
            </p:nvSpPr>
            <p:spPr>
              <a:xfrm>
                <a:off x="919423" y="3241083"/>
                <a:ext cx="5200023" cy="1282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设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是阶为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的元，于是</a:t>
                </a:r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的阶是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，</a:t>
                </a:r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的阶是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0FF7FF8-70D2-4D9D-BB68-B40C7BD44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23" y="3241083"/>
                <a:ext cx="5200023" cy="1282723"/>
              </a:xfrm>
              <a:prstGeom prst="rect">
                <a:avLst/>
              </a:prstGeom>
              <a:blipFill>
                <a:blip r:embed="rId4"/>
                <a:stretch>
                  <a:fillRect l="-1876" t="-3810" b="-1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5B0585F-14A8-42FC-BDAF-39936985E358}"/>
                  </a:ext>
                </a:extLst>
              </p:cNvPr>
              <p:cNvSpPr/>
              <p:nvPr/>
            </p:nvSpPr>
            <p:spPr>
              <a:xfrm>
                <a:off x="919423" y="4650905"/>
                <a:ext cx="4752872" cy="473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于是有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的阶是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5B0585F-14A8-42FC-BDAF-39936985E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23" y="4650905"/>
                <a:ext cx="4752872" cy="473591"/>
              </a:xfrm>
              <a:prstGeom prst="rect">
                <a:avLst/>
              </a:prstGeom>
              <a:blipFill>
                <a:blip r:embed="rId5"/>
                <a:stretch>
                  <a:fillRect l="-2054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7518B42D-229D-48F5-B9D3-E8085C6A7718}"/>
              </a:ext>
            </a:extLst>
          </p:cNvPr>
          <p:cNvSpPr/>
          <p:nvPr/>
        </p:nvSpPr>
        <p:spPr>
          <a:xfrm>
            <a:off x="919423" y="5251595"/>
            <a:ext cx="7425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这与</a:t>
            </a:r>
            <a:r>
              <a:rPr lang="en-US" altLang="zh-CN" sz="2400" dirty="0"/>
              <a:t>m</a:t>
            </a:r>
            <a:r>
              <a:rPr lang="zh-CN" altLang="en-US" sz="2400" dirty="0"/>
              <a:t>是</a:t>
            </a:r>
            <a:r>
              <a:rPr lang="en-US" altLang="zh-CN" sz="2400" dirty="0"/>
              <a:t>G</a:t>
            </a:r>
            <a:r>
              <a:rPr lang="zh-CN" altLang="en-US" sz="2400" dirty="0"/>
              <a:t>的元的阶中最大的一个的假设矛盾。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C6F1ED-2856-4929-AFFD-9C6CF9D5FF21}"/>
                  </a:ext>
                </a:extLst>
              </p:cNvPr>
              <p:cNvSpPr/>
              <p:nvPr/>
            </p:nvSpPr>
            <p:spPr>
              <a:xfrm>
                <a:off x="1029955" y="1738834"/>
                <a:ext cx="7762351" cy="888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证明</a:t>
                </a:r>
                <a:r>
                  <a:rPr lang="en-US" altLang="zh-CN" sz="2400" b="1" dirty="0"/>
                  <a:t>: </a:t>
                </a: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含有</a:t>
                </a:r>
                <a:r>
                  <a:rPr lang="en-US" altLang="zh-CN" sz="2400" dirty="0"/>
                  <a:t>q</a:t>
                </a:r>
                <a:r>
                  <a:rPr lang="zh-CN" altLang="en-US" sz="2400" dirty="0"/>
                  <a:t>个元的域</a:t>
                </a:r>
                <a:r>
                  <a:rPr lang="en-US" altLang="zh-CN" sz="2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2400" dirty="0"/>
                  <a:t>的非零元对于</a:t>
                </a:r>
                <a:r>
                  <a:rPr lang="en-US" altLang="zh-CN" sz="2400" dirty="0"/>
                  <a:t>E</a:t>
                </a:r>
                <a:r>
                  <a:rPr lang="zh-CN" altLang="en-US" sz="2400" dirty="0"/>
                  <a:t>的乘法来说作成一个交换群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/>
                  <a:t>，它的阶是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C6F1ED-2856-4929-AFFD-9C6CF9D5F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55" y="1738834"/>
                <a:ext cx="7762351" cy="888064"/>
              </a:xfrm>
              <a:prstGeom prst="rect">
                <a:avLst/>
              </a:prstGeom>
              <a:blipFill>
                <a:blip r:embed="rId2"/>
                <a:stretch>
                  <a:fillRect l="-1257" t="-4795" b="-1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04D8E2B-8C62-49DC-AF8E-B68D1381E3D7}"/>
              </a:ext>
            </a:extLst>
          </p:cNvPr>
          <p:cNvSpPr/>
          <p:nvPr/>
        </p:nvSpPr>
        <p:spPr>
          <a:xfrm>
            <a:off x="1029955" y="1105074"/>
            <a:ext cx="5144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 </a:t>
            </a:r>
            <a:r>
              <a:rPr lang="zh-CN" altLang="en-US" sz="2400" b="1" dirty="0"/>
              <a:t>定理</a:t>
            </a:r>
            <a:r>
              <a:rPr lang="en-US" altLang="zh-CN" sz="2400" b="1" dirty="0"/>
              <a:t>5.5</a:t>
            </a:r>
            <a:r>
              <a:rPr lang="zh-CN" altLang="en-US" sz="2400" b="1" dirty="0"/>
              <a:t> </a:t>
            </a:r>
            <a:r>
              <a:rPr lang="zh-CN" altLang="en-US" sz="2400" dirty="0"/>
              <a:t>有限域的乘法群是循环群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14C9A5-F0FC-4318-9E53-C8781DAAE5AB}"/>
                  </a:ext>
                </a:extLst>
              </p:cNvPr>
              <p:cNvSpPr/>
              <p:nvPr/>
            </p:nvSpPr>
            <p:spPr>
              <a:xfrm>
                <a:off x="1052564" y="2588691"/>
                <a:ext cx="7038871" cy="888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令</a:t>
                </a:r>
                <a:r>
                  <a:rPr lang="en-US" altLang="zh-CN" sz="2400" dirty="0"/>
                  <a:t>g</a:t>
                </a:r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/>
                  <a:t>的元的阶中最大的一个，其阶记为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，则</a:t>
                </a:r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=1,     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14C9A5-F0FC-4318-9E53-C8781DAAE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64" y="2588691"/>
                <a:ext cx="7038871" cy="888064"/>
              </a:xfrm>
              <a:prstGeom prst="rect">
                <a:avLst/>
              </a:prstGeom>
              <a:blipFill>
                <a:blip r:embed="rId3"/>
                <a:stretch>
                  <a:fillRect l="-1386" t="-4828" b="-12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E5E3929-F96B-4F56-979A-2B4A8E468395}"/>
                  </a:ext>
                </a:extLst>
              </p:cNvPr>
              <p:cNvSpPr/>
              <p:nvPr/>
            </p:nvSpPr>
            <p:spPr>
              <a:xfrm>
                <a:off x="1029955" y="3517142"/>
                <a:ext cx="75211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这就是说，多项式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至少有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个不同的根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E5E3929-F96B-4F56-979A-2B4A8E468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55" y="3517142"/>
                <a:ext cx="7521192" cy="461665"/>
              </a:xfrm>
              <a:prstGeom prst="rect">
                <a:avLst/>
              </a:prstGeom>
              <a:blipFill>
                <a:blip r:embed="rId4"/>
                <a:stretch>
                  <a:fillRect l="-1297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048014B-9AFB-4180-ADD9-CB71E2C106AA}"/>
                  </a:ext>
                </a:extLst>
              </p:cNvPr>
              <p:cNvSpPr/>
              <p:nvPr/>
            </p:nvSpPr>
            <p:spPr>
              <a:xfrm>
                <a:off x="1029955" y="4006681"/>
                <a:ext cx="32657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因此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048014B-9AFB-4180-ADD9-CB71E2C10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55" y="4006681"/>
                <a:ext cx="3265715" cy="461665"/>
              </a:xfrm>
              <a:prstGeom prst="rect">
                <a:avLst/>
              </a:prstGeom>
              <a:blipFill>
                <a:blip r:embed="rId5"/>
                <a:stretch>
                  <a:fillRect l="-298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507B4A-54DB-4E4D-A323-017979DF45C7}"/>
                  </a:ext>
                </a:extLst>
              </p:cNvPr>
              <p:cNvSpPr/>
              <p:nvPr/>
            </p:nvSpPr>
            <p:spPr>
              <a:xfrm>
                <a:off x="1024933" y="5118727"/>
                <a:ext cx="7616651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，因而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/>
                  <a:t>是一个循环群：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507B4A-54DB-4E4D-A323-017979DF4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33" y="5118727"/>
                <a:ext cx="7616651" cy="490199"/>
              </a:xfrm>
              <a:prstGeom prst="rect">
                <a:avLst/>
              </a:prstGeom>
              <a:blipFill>
                <a:blip r:embed="rId6"/>
                <a:stretch>
                  <a:fillRect l="-1200" t="-75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3D19CE9-6364-4F8E-BD6E-59B399487705}"/>
                  </a:ext>
                </a:extLst>
              </p:cNvPr>
              <p:cNvSpPr/>
              <p:nvPr/>
            </p:nvSpPr>
            <p:spPr>
              <a:xfrm>
                <a:off x="1024933" y="4548767"/>
                <a:ext cx="7089112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的阶为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，从而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，故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3D19CE9-6364-4F8E-BD6E-59B399487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33" y="4548767"/>
                <a:ext cx="7089112" cy="490199"/>
              </a:xfrm>
              <a:prstGeom prst="rect">
                <a:avLst/>
              </a:prstGeom>
              <a:blipFill>
                <a:blip r:embed="rId7"/>
                <a:stretch>
                  <a:fillRect l="-516" t="-8642" b="-23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>
            <a:extLst>
              <a:ext uri="{FF2B5EF4-FFF2-40B4-BE49-F238E27FC236}">
                <a16:creationId xmlns:a16="http://schemas.microsoft.com/office/drawing/2014/main" id="{AE9BF280-0EE8-48C9-9C80-126E6C6D5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80" y="2002492"/>
            <a:ext cx="69901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/>
              <a:t>定理</a:t>
            </a:r>
            <a:r>
              <a:rPr lang="en-US" altLang="zh-CN" sz="2400" b="1" dirty="0"/>
              <a:t>5.6  </a:t>
            </a:r>
            <a:r>
              <a:rPr lang="zh-CN" altLang="en-US" sz="2400" dirty="0"/>
              <a:t>一个有限域是它所含素域的一个单扩域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76CADC5-B2CF-42F0-933D-F38ABC52F08C}"/>
                  </a:ext>
                </a:extLst>
              </p:cNvPr>
              <p:cNvSpPr/>
              <p:nvPr/>
            </p:nvSpPr>
            <p:spPr>
              <a:xfrm>
                <a:off x="1167380" y="2692703"/>
                <a:ext cx="5595121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证明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含有</a:t>
                </a:r>
                <a:r>
                  <a:rPr lang="en-US" altLang="zh-CN" sz="2400" dirty="0"/>
                  <a:t>q</a:t>
                </a:r>
                <a:r>
                  <a:rPr lang="zh-CN" altLang="en-US" sz="2400" dirty="0"/>
                  <a:t>个元的域，则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76CADC5-B2CF-42F0-933D-F38ABC52F0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380" y="2692703"/>
                <a:ext cx="5595121" cy="490199"/>
              </a:xfrm>
              <a:prstGeom prst="rect">
                <a:avLst/>
              </a:prstGeom>
              <a:blipFill>
                <a:blip r:embed="rId2"/>
                <a:stretch>
                  <a:fillRect l="-1634" t="-8750" r="-76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55DC739-73B7-4FB9-AE4F-E5FF37B57AAB}"/>
                  </a:ext>
                </a:extLst>
              </p:cNvPr>
              <p:cNvSpPr/>
              <p:nvPr/>
            </p:nvSpPr>
            <p:spPr>
              <a:xfrm>
                <a:off x="2022614" y="3325867"/>
                <a:ext cx="473988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所含素域记为</m:t>
                    </m:r>
                    <m:r>
                      <m:rPr>
                        <m:sty m:val="p"/>
                      </m:rP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zh-CN" altLang="en-US" sz="24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)⊆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55DC739-73B7-4FB9-AE4F-E5FF37B57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614" y="3325867"/>
                <a:ext cx="4739887" cy="490199"/>
              </a:xfrm>
              <a:prstGeom prst="rect">
                <a:avLst/>
              </a:prstGeom>
              <a:blipFill>
                <a:blip r:embed="rId3"/>
                <a:stretch>
                  <a:fillRect l="-386" t="-75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6">
            <a:extLst>
              <a:ext uri="{FF2B5EF4-FFF2-40B4-BE49-F238E27FC236}">
                <a16:creationId xmlns:a16="http://schemas.microsoft.com/office/drawing/2014/main" id="{51015040-FFCF-4B9D-912D-855276317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B044CF4B-502B-4AE5-BBA4-B6513CD72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9B46094E-2DB8-4DCB-80DC-52A2C48B8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142" y="824539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/>
              <a:t>现在我们粗略地描述一下一个扩域的结构．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104A7EF-3A2C-4A55-B843-E539F582A43E}"/>
                  </a:ext>
                </a:extLst>
              </p:cNvPr>
              <p:cNvSpPr/>
              <p:nvPr/>
            </p:nvSpPr>
            <p:spPr>
              <a:xfrm>
                <a:off x="950142" y="1439823"/>
                <a:ext cx="726594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/>
                  <a:t>定义</a:t>
                </a:r>
                <a:r>
                  <a:rPr lang="en-US" altLang="zh-CN" sz="2400" b="1" dirty="0"/>
                  <a:t>1.4  </a:t>
                </a: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的一个扩域．我们从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 里取出一个子集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表示含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的最小子域，把它叫做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添加集合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所得的扩域．</a:t>
                </a: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104A7EF-3A2C-4A55-B843-E539F582A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42" y="1439823"/>
                <a:ext cx="7265948" cy="1200329"/>
              </a:xfrm>
              <a:prstGeom prst="rect">
                <a:avLst/>
              </a:prstGeom>
              <a:blipFill>
                <a:blip r:embed="rId2"/>
                <a:stretch>
                  <a:fillRect l="-1342" t="-406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3A0D676-B749-40F3-A2CC-C6CEB07019C2}"/>
                  </a:ext>
                </a:extLst>
              </p:cNvPr>
              <p:cNvSpPr/>
              <p:nvPr/>
            </p:nvSpPr>
            <p:spPr>
              <a:xfrm>
                <a:off x="987853" y="3802009"/>
                <a:ext cx="7426366" cy="2636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/>
                  <a:t>更具体地说，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刚好包含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的一切可以写成如下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形式的元素</m:t>
                    </m:r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Bef>
                    <a:spcPct val="50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dirty="0"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,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≠0.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3A0D676-B749-40F3-A2CC-C6CEB0701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53" y="3802009"/>
                <a:ext cx="7426366" cy="2636876"/>
              </a:xfrm>
              <a:prstGeom prst="rect">
                <a:avLst/>
              </a:prstGeom>
              <a:blipFill>
                <a:blip r:embed="rId3"/>
                <a:stretch>
                  <a:fillRect l="-1232" t="-1620" b="-4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87914EE-0A9D-45F2-B8C1-9CB299D220E1}"/>
                  </a:ext>
                </a:extLst>
              </p:cNvPr>
              <p:cNvSpPr/>
              <p:nvPr/>
            </p:nvSpPr>
            <p:spPr>
              <a:xfrm>
                <a:off x="987853" y="2601680"/>
                <a:ext cx="716829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的存在容易看出．因为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的确有含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的子域，例如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本身．一切这样的子域的交集显然是含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的最小子域．</a:t>
                </a: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87914EE-0A9D-45F2-B8C1-9CB299D22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53" y="2601680"/>
                <a:ext cx="7168293" cy="1200329"/>
              </a:xfrm>
              <a:prstGeom prst="rect">
                <a:avLst/>
              </a:prstGeom>
              <a:blipFill>
                <a:blip r:embed="rId4"/>
                <a:stretch>
                  <a:fillRect l="-1276" t="-3553" r="-1276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8E5706B-95B7-4764-B247-0823F9909019}"/>
                  </a:ext>
                </a:extLst>
              </p:cNvPr>
              <p:cNvSpPr/>
              <p:nvPr/>
            </p:nvSpPr>
            <p:spPr>
              <a:xfrm>
                <a:off x="1183122" y="1818990"/>
                <a:ext cx="713911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现在假定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．那么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是一切添加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的有限子集于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所得子域的并集．这样，求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就归纳为求添加有限集于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所得的子域以及求这些子域的并集．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8E5706B-95B7-4764-B247-0823F9909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22" y="1818990"/>
                <a:ext cx="7139110" cy="1200329"/>
              </a:xfrm>
              <a:prstGeom prst="rect">
                <a:avLst/>
              </a:prstGeom>
              <a:blipFill>
                <a:blip r:embed="rId2"/>
                <a:stretch>
                  <a:fillRect l="-1281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7E55504-B704-46FC-9850-BC20B38E7BC8}"/>
                  </a:ext>
                </a:extLst>
              </p:cNvPr>
              <p:cNvSpPr/>
              <p:nvPr/>
            </p:nvSpPr>
            <p:spPr>
              <a:xfrm>
                <a:off x="1243412" y="3228548"/>
                <a:ext cx="728481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是一个有限集：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}</a:t>
                </a:r>
                <a:r>
                  <a:rPr lang="zh-CN" altLang="en-US" sz="2400" dirty="0"/>
                  <a:t>，则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也记作</a:t>
                </a:r>
                <a:endParaRPr lang="en-US" altLang="zh-CN" sz="2400" dirty="0"/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7E55504-B704-46FC-9850-BC20B38E7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412" y="3228548"/>
                <a:ext cx="7284810" cy="1200329"/>
              </a:xfrm>
              <a:prstGeom prst="rect">
                <a:avLst/>
              </a:prstGeom>
              <a:blipFill>
                <a:blip r:embed="rId3"/>
                <a:stretch>
                  <a:fillRect l="-1339" t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4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8091C7-C255-4ACD-8B54-9CDB19740E33}"/>
                  </a:ext>
                </a:extLst>
              </p:cNvPr>
              <p:cNvSpPr/>
              <p:nvPr/>
            </p:nvSpPr>
            <p:spPr>
              <a:xfrm>
                <a:off x="934496" y="904351"/>
                <a:ext cx="7345345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1.5</a:t>
                </a:r>
                <a:r>
                  <a:rPr lang="zh-CN" altLang="en-US" sz="2400" dirty="0"/>
                  <a:t>　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的一个扩域，而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的两个子集．那么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　　　　　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48091C7-C255-4ACD-8B54-9CDB19740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96" y="904351"/>
                <a:ext cx="7345345" cy="1274195"/>
              </a:xfrm>
              <a:prstGeom prst="rect">
                <a:avLst/>
              </a:prstGeom>
              <a:blipFill>
                <a:blip r:embed="rId2"/>
                <a:stretch>
                  <a:fillRect l="-1245" t="-3828" r="-664" b="-5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C8DB8E-A13A-47B6-8D20-F087AF07B874}"/>
                  </a:ext>
                </a:extLst>
              </p:cNvPr>
              <p:cNvSpPr/>
              <p:nvPr/>
            </p:nvSpPr>
            <p:spPr>
              <a:xfrm>
                <a:off x="864159" y="2237817"/>
                <a:ext cx="789297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证明：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是一个包含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、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，从而包含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的子域，而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是包含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的最小子域．因此</a:t>
                </a:r>
              </a:p>
              <a:p>
                <a:pPr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C8DB8E-A13A-47B6-8D20-F087AF07B8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59" y="2237817"/>
                <a:ext cx="7892979" cy="1569660"/>
              </a:xfrm>
              <a:prstGeom prst="rect">
                <a:avLst/>
              </a:prstGeom>
              <a:blipFill>
                <a:blip r:embed="rId3"/>
                <a:stretch>
                  <a:fillRect l="-1236" t="-2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15596E-F911-4490-8D8F-162BA7F62A05}"/>
                  </a:ext>
                </a:extLst>
              </p:cNvPr>
              <p:cNvSpPr/>
              <p:nvPr/>
            </p:nvSpPr>
            <p:spPr>
              <a:xfrm>
                <a:off x="934496" y="3846356"/>
                <a:ext cx="7671918" cy="16435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dirty="0"/>
                  <a:t> </a:t>
                </a:r>
                <a:r>
                  <a:rPr lang="zh-CN" altLang="en-US" sz="2400" dirty="0"/>
                  <a:t>另一方面，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是一个包含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，因而是一个包含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的子域．但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是包含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的最小子域，</a:t>
                </a:r>
                <a:endParaRPr lang="en-US" altLang="zh-CN" sz="2400" dirty="0"/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)⊂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15596E-F911-4490-8D8F-162BA7F62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96" y="3846356"/>
                <a:ext cx="7671918" cy="1643527"/>
              </a:xfrm>
              <a:prstGeom prst="rect">
                <a:avLst/>
              </a:prstGeom>
              <a:blipFill>
                <a:blip r:embed="rId4"/>
                <a:stretch>
                  <a:fillRect l="-1191" t="-259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2B34B388-23FF-47A1-AF6E-1F74821B40BD}"/>
                  </a:ext>
                </a:extLst>
              </p:cNvPr>
              <p:cNvSpPr txBox="1"/>
              <p:nvPr/>
            </p:nvSpPr>
            <p:spPr bwMode="auto">
              <a:xfrm>
                <a:off x="1020747" y="5530931"/>
                <a:ext cx="5169039" cy="4953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从而有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2B34B388-23FF-47A1-AF6E-1F74821B4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0747" y="5530931"/>
                <a:ext cx="5169039" cy="495300"/>
              </a:xfrm>
              <a:prstGeom prst="rect">
                <a:avLst/>
              </a:prstGeom>
              <a:blipFill>
                <a:blip r:embed="rId5"/>
                <a:stretch>
                  <a:fillRect l="-943" t="-9756" b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A2F3787F-CF6F-4294-B578-E1B1A3FF583F}"/>
                  </a:ext>
                </a:extLst>
              </p:cNvPr>
              <p:cNvSpPr txBox="1"/>
              <p:nvPr/>
            </p:nvSpPr>
            <p:spPr bwMode="auto">
              <a:xfrm>
                <a:off x="1020747" y="6115347"/>
                <a:ext cx="5530780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同理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可证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A2F3787F-CF6F-4294-B578-E1B1A3FF5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0747" y="6115347"/>
                <a:ext cx="5530780" cy="460375"/>
              </a:xfrm>
              <a:prstGeom prst="rect">
                <a:avLst/>
              </a:prstGeom>
              <a:blipFill>
                <a:blip r:embed="rId6"/>
                <a:stretch>
                  <a:fillRect l="-1652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D516635-3955-403C-9B8E-BE84411A0ABD}"/>
                  </a:ext>
                </a:extLst>
              </p:cNvPr>
              <p:cNvSpPr/>
              <p:nvPr/>
            </p:nvSpPr>
            <p:spPr>
              <a:xfrm>
                <a:off x="6697475" y="6160868"/>
                <a:ext cx="4940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D516635-3955-403C-9B8E-BE84411A0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475" y="6160868"/>
                <a:ext cx="49404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28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35F7DC-0207-45CF-BB82-D1357DFC6609}"/>
                  </a:ext>
                </a:extLst>
              </p:cNvPr>
              <p:cNvSpPr/>
              <p:nvPr/>
            </p:nvSpPr>
            <p:spPr>
              <a:xfrm>
                <a:off x="857601" y="1647649"/>
                <a:ext cx="770537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/>
                        <m:t>我们可以把添加一个有限集归结为陆续添加单个的元素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35F7DC-0207-45CF-BB82-D1357DFC6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01" y="1647649"/>
                <a:ext cx="7705373" cy="830997"/>
              </a:xfrm>
              <a:prstGeom prst="rect">
                <a:avLst/>
              </a:prstGeom>
              <a:blipFill>
                <a:blip r:embed="rId3"/>
                <a:stretch>
                  <a:fillRect b="-8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C547D7-B4CA-4D02-B74E-0E351DC4EE57}"/>
                  </a:ext>
                </a:extLst>
              </p:cNvPr>
              <p:cNvSpPr/>
              <p:nvPr/>
            </p:nvSpPr>
            <p:spPr>
              <a:xfrm>
                <a:off x="857601" y="3665683"/>
                <a:ext cx="814805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定义</a:t>
                </a:r>
                <a:r>
                  <a:rPr lang="en-US" altLang="zh-CN" sz="2400" b="1" dirty="0"/>
                  <a:t>1.6 </a:t>
                </a:r>
                <a:r>
                  <a:rPr lang="zh-CN" altLang="en-US" sz="2400" dirty="0"/>
                  <a:t>　添加一个元素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于域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所得的扩域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叫做域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的一个</a:t>
                </a:r>
                <a:r>
                  <a:rPr lang="zh-CN" altLang="en-US" sz="2400" b="1" dirty="0"/>
                  <a:t>单扩域</a:t>
                </a:r>
                <a:r>
                  <a:rPr lang="zh-CN" altLang="en-US" sz="2400" dirty="0"/>
                  <a:t>（</a:t>
                </a:r>
                <a:r>
                  <a:rPr lang="zh-CN" altLang="en-US" sz="2400" b="1" dirty="0"/>
                  <a:t>扩张</a:t>
                </a:r>
                <a:r>
                  <a:rPr lang="zh-CN" altLang="en-US" sz="2400" dirty="0"/>
                  <a:t>）．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C547D7-B4CA-4D02-B74E-0E351DC4E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01" y="3665683"/>
                <a:ext cx="8148056" cy="830997"/>
              </a:xfrm>
              <a:prstGeom prst="rect">
                <a:avLst/>
              </a:prstGeom>
              <a:blipFill>
                <a:blip r:embed="rId4"/>
                <a:stretch>
                  <a:fillRect l="-1198" t="-583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>
            <a:extLst>
              <a:ext uri="{FF2B5EF4-FFF2-40B4-BE49-F238E27FC236}">
                <a16:creationId xmlns:a16="http://schemas.microsoft.com/office/drawing/2014/main" id="{C9C06B5A-3835-4C5A-A101-9ABE7B4C9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799" y="728416"/>
            <a:ext cx="6019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4000" b="1" dirty="0"/>
              <a:t>§2</a:t>
            </a:r>
            <a:r>
              <a:rPr lang="zh-CN" altLang="en-US" sz="4000" b="1" dirty="0"/>
              <a:t>． 单扩域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DD8A29D-6D68-4243-98AC-B3713C5C3324}"/>
                  </a:ext>
                </a:extLst>
              </p:cNvPr>
              <p:cNvSpPr/>
              <p:nvPr/>
            </p:nvSpPr>
            <p:spPr>
              <a:xfrm>
                <a:off x="600059" y="1832901"/>
                <a:ext cx="8148056" cy="2973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/>
                  <a:t>定义</a:t>
                </a:r>
                <a:r>
                  <a:rPr lang="en-US" altLang="zh-CN" sz="2400" b="1" dirty="0"/>
                  <a:t>2.1  </a:t>
                </a:r>
                <a:r>
                  <a:rPr lang="zh-CN" altLang="en-US" sz="2400" dirty="0"/>
                  <a:t>假定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是域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的扩域，而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/>
                  <a:t>的一个元，则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叫做域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</a:t>
                </a:r>
                <a:r>
                  <a:rPr lang="zh-CN" altLang="en-US" sz="2400" b="1" dirty="0"/>
                  <a:t>代数元</a:t>
                </a:r>
                <a:r>
                  <a:rPr lang="zh-CN" altLang="en-US" sz="2400" dirty="0"/>
                  <a:t>，假如存在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的不全等于零的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使得</a:t>
                </a:r>
                <a:endParaRPr lang="en-US" altLang="zh-CN" sz="2400" dirty="0"/>
              </a:p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否则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叫做域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上的一个超越元</a:t>
                </a:r>
                <a:r>
                  <a:rPr lang="en-US" altLang="zh-CN" sz="2400" dirty="0"/>
                  <a:t>.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上的一个代数元，则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叫做</m:t>
                    </m:r>
                  </m:oMath>
                </a14:m>
                <a:r>
                  <a:rPr lang="en-US" altLang="zh-CN" sz="2400" dirty="0"/>
                  <a:t>F</a:t>
                </a:r>
                <a:r>
                  <a:rPr lang="zh-CN" altLang="en-US" sz="2400" dirty="0"/>
                  <a:t>上的一个单代数扩张</a:t>
                </a:r>
                <a:r>
                  <a:rPr lang="en-US" altLang="zh-CN" sz="2400" dirty="0"/>
                  <a:t>.</a:t>
                </a: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400" dirty="0"/>
                  <a:t>上的一个超越元，则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叫做</m:t>
                    </m:r>
                  </m:oMath>
                </a14:m>
                <a:r>
                  <a:rPr lang="en-US" altLang="zh-CN" sz="2400" dirty="0"/>
                  <a:t>F</a:t>
                </a:r>
                <a:r>
                  <a:rPr lang="zh-CN" altLang="en-US" sz="2400" dirty="0"/>
                  <a:t>上的一个单超越扩张</a:t>
                </a:r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DD8A29D-6D68-4243-98AC-B3713C5C3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59" y="1832901"/>
                <a:ext cx="8148056" cy="2973122"/>
              </a:xfrm>
              <a:prstGeom prst="rect">
                <a:avLst/>
              </a:prstGeom>
              <a:blipFill>
                <a:blip r:embed="rId2"/>
                <a:stretch>
                  <a:fillRect l="-1122" t="-1643" r="-1047" b="-4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2AEA864A-44D3-4D4B-B94A-C963FC9DC01B}"/>
              </a:ext>
            </a:extLst>
          </p:cNvPr>
          <p:cNvSpPr/>
          <p:nvPr/>
        </p:nvSpPr>
        <p:spPr>
          <a:xfrm>
            <a:off x="670397" y="5853532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思考：超越元与未定元关系是什么？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3439C3-5D99-46FD-B4C1-C5F09B331BF8}"/>
              </a:ext>
            </a:extLst>
          </p:cNvPr>
          <p:cNvSpPr/>
          <p:nvPr/>
        </p:nvSpPr>
        <p:spPr>
          <a:xfrm>
            <a:off x="670397" y="5098945"/>
            <a:ext cx="3100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例： 代数数，超越数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2746</TotalTime>
  <Words>5299</Words>
  <Application>Microsoft Office PowerPoint</Application>
  <PresentationFormat>全屏显示(4:3)</PresentationFormat>
  <Paragraphs>334</Paragraphs>
  <Slides>49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§4.  多项式的分裂域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§5.  有限域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315-Tian</dc:creator>
  <cp:lastModifiedBy>Administrator</cp:lastModifiedBy>
  <cp:revision>127</cp:revision>
  <dcterms:created xsi:type="dcterms:W3CDTF">2019-10-11T07:54:59Z</dcterms:created>
  <dcterms:modified xsi:type="dcterms:W3CDTF">2019-12-16T23:59:59Z</dcterms:modified>
</cp:coreProperties>
</file>