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52" d="100"/>
          <a:sy n="52" d="100"/>
        </p:scale>
        <p:origin x="-18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4.wmf"/><Relationship Id="rId4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6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C92F2-5818-429B-AD7D-6889522EA81F}" type="datetimeFigureOut">
              <a:rPr lang="zh-CN" altLang="en-US" smtClean="0"/>
              <a:pPr/>
              <a:t>2016/2/20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70606-648A-4F40-9967-73D145EF5B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2938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BAB-6D16-49F7-AA30-EC15D3841451}" type="datetimeFigureOut">
              <a:rPr lang="zh-CN" altLang="en-US" smtClean="0"/>
              <a:pPr/>
              <a:t>2016/2/20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5266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BAB-6D16-49F7-AA30-EC15D3841451}" type="datetimeFigureOut">
              <a:rPr lang="zh-CN" altLang="en-US" smtClean="0"/>
              <a:pPr/>
              <a:t>2016/2/20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4580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BAB-6D16-49F7-AA30-EC15D3841451}" type="datetimeFigureOut">
              <a:rPr lang="zh-CN" altLang="en-US" smtClean="0"/>
              <a:pPr/>
              <a:t>2016/2/20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5038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BAB-6D16-49F7-AA30-EC15D3841451}" type="datetimeFigureOut">
              <a:rPr lang="zh-CN" altLang="en-US" smtClean="0"/>
              <a:pPr/>
              <a:t>2016/2/20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3019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BAB-6D16-49F7-AA30-EC15D3841451}" type="datetimeFigureOut">
              <a:rPr lang="zh-CN" altLang="en-US" smtClean="0"/>
              <a:pPr/>
              <a:t>2016/2/20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8495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BAB-6D16-49F7-AA30-EC15D3841451}" type="datetimeFigureOut">
              <a:rPr lang="zh-CN" altLang="en-US" smtClean="0"/>
              <a:pPr/>
              <a:t>2016/2/20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721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BAB-6D16-49F7-AA30-EC15D3841451}" type="datetimeFigureOut">
              <a:rPr lang="zh-CN" altLang="en-US" smtClean="0"/>
              <a:pPr/>
              <a:t>2016/2/20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3848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BAB-6D16-49F7-AA30-EC15D3841451}" type="datetimeFigureOut">
              <a:rPr lang="zh-CN" altLang="en-US" smtClean="0"/>
              <a:pPr/>
              <a:t>2016/2/20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5374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BAB-6D16-49F7-AA30-EC15D3841451}" type="datetimeFigureOut">
              <a:rPr lang="zh-CN" altLang="en-US" smtClean="0"/>
              <a:pPr/>
              <a:t>2016/2/20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8354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BAB-6D16-49F7-AA30-EC15D3841451}" type="datetimeFigureOut">
              <a:rPr lang="zh-CN" altLang="en-US" smtClean="0"/>
              <a:pPr/>
              <a:t>2016/2/20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5521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BAB-6D16-49F7-AA30-EC15D3841451}" type="datetimeFigureOut">
              <a:rPr lang="zh-CN" altLang="en-US" smtClean="0"/>
              <a:pPr/>
              <a:t>2016/2/20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7477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F1BAB-6D16-49F7-AA30-EC15D3841451}" type="datetimeFigureOut">
              <a:rPr lang="zh-CN" altLang="en-US" smtClean="0"/>
              <a:pPr/>
              <a:t>2016/2/20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010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28600" y="350838"/>
            <a:ext cx="7772400" cy="11430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zh-CN" altLang="en-US" dirty="0" smtClean="0"/>
              <a:t>数学建模与系统仿真</a:t>
            </a:r>
            <a:br>
              <a:rPr lang="zh-CN" altLang="en-US" dirty="0" smtClean="0"/>
            </a:br>
            <a:endParaRPr lang="zh-CN" alt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331729" y="1573647"/>
            <a:ext cx="7152698" cy="1219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/>
          </a:bodyPr>
          <a:lstStyle/>
          <a:p>
            <a:pPr eaLnBrk="1" hangingPunct="1"/>
            <a:r>
              <a:rPr lang="zh-CN" altLang="en-US" sz="2800" dirty="0" smtClean="0"/>
              <a:t>课程负责人</a:t>
            </a:r>
            <a:r>
              <a:rPr lang="en-US" altLang="zh-CN" sz="2800" dirty="0" smtClean="0"/>
              <a:t>:</a:t>
            </a:r>
            <a:r>
              <a:rPr lang="zh-CN" altLang="en-US" sz="2800" dirty="0"/>
              <a:t>许春根 </a:t>
            </a:r>
            <a:r>
              <a:rPr lang="zh-CN" altLang="en-US" sz="2800" dirty="0" smtClean="0"/>
              <a:t>教授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主讲老师：许春根、范金华、窦本年、谢建春</a:t>
            </a:r>
            <a:endParaRPr lang="zh-CN" altLang="en-US" sz="2800" dirty="0"/>
          </a:p>
          <a:p>
            <a:pPr eaLnBrk="1" hangingPunct="1"/>
            <a:endParaRPr lang="en-US" altLang="zh-CN" sz="2800" dirty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519738" y="4734232"/>
            <a:ext cx="514334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/>
              <a:t>Tel</a:t>
            </a:r>
            <a:r>
              <a:rPr lang="en-US" altLang="zh-CN" dirty="0"/>
              <a:t>: </a:t>
            </a:r>
            <a:r>
              <a:rPr lang="en-US" altLang="zh-CN" dirty="0" smtClean="0"/>
              <a:t>84315877(O</a:t>
            </a:r>
            <a:r>
              <a:rPr lang="en-US" altLang="zh-CN" dirty="0"/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 err="1" smtClean="0"/>
              <a:t>Email:jinhuafan@hotmail.com</a:t>
            </a:r>
            <a:endParaRPr lang="en-US" altLang="zh-CN" b="1" dirty="0"/>
          </a:p>
        </p:txBody>
      </p:sp>
      <p:pic>
        <p:nvPicPr>
          <p:cNvPr id="10245" name="Picture 5" descr="njustdo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608" y="4343400"/>
            <a:ext cx="3886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905000" y="3292476"/>
            <a:ext cx="85663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 </a:t>
            </a:r>
            <a:r>
              <a:rPr lang="zh-CN" altLang="en-US" sz="3200" dirty="0" smtClean="0">
                <a:solidFill>
                  <a:srgbClr val="FF0000"/>
                </a:solidFill>
              </a:rPr>
              <a:t>税收与价格补贴问题：效用最大化模型应用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3200" dirty="0" smtClean="0">
                <a:solidFill>
                  <a:srgbClr val="FF0000"/>
                </a:solidFill>
              </a:rPr>
              <a:t>主讲人：范金华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50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627671" cy="11834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税收问题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01446" y="1592827"/>
            <a:ext cx="9763432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 dirty="0" smtClean="0">
                <a:solidFill>
                  <a:srgbClr val="FF3300"/>
                </a:solidFill>
              </a:rPr>
              <a:t>  税种：</a:t>
            </a:r>
            <a:r>
              <a:rPr lang="zh-CN" altLang="en-US" sz="2800" b="1" dirty="0" smtClean="0"/>
              <a:t>政府从消费者身上征税的两种办法</a:t>
            </a:r>
            <a:r>
              <a:rPr lang="en-US" altLang="zh-CN" sz="2800" b="1" dirty="0" smtClean="0"/>
              <a:t>: </a:t>
            </a:r>
          </a:p>
          <a:p>
            <a:pPr>
              <a:lnSpc>
                <a:spcPct val="115000"/>
              </a:lnSpc>
            </a:pP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6194" y="2315186"/>
            <a:ext cx="82803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zh-CN" altLang="en-US" sz="2800" b="1" dirty="0" smtClean="0">
                <a:solidFill>
                  <a:srgbClr val="FF3300"/>
                </a:solidFill>
              </a:rPr>
              <a:t>销售税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~ </a:t>
            </a:r>
            <a:r>
              <a:rPr lang="zh-CN" altLang="en-US" sz="2800" b="1" dirty="0" smtClean="0"/>
              <a:t>根据消费者购买若干种商品时花的钱征税 </a:t>
            </a:r>
            <a:endParaRPr lang="zh-CN" altLang="en-US" sz="2800" b="1" dirty="0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569247" y="3078061"/>
            <a:ext cx="66030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buFontTx/>
              <a:buChar char="•"/>
            </a:pPr>
            <a:r>
              <a:rPr lang="en-US" altLang="zh-CN" sz="2400" b="1" dirty="0"/>
              <a:t> </a:t>
            </a:r>
            <a:r>
              <a:rPr lang="zh-CN" altLang="en-US" sz="2800" b="1" dirty="0">
                <a:solidFill>
                  <a:srgbClr val="FF3300"/>
                </a:solidFill>
              </a:rPr>
              <a:t>收入税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~ </a:t>
            </a:r>
            <a:r>
              <a:rPr lang="zh-CN" altLang="en-US" sz="2800" b="1" dirty="0"/>
              <a:t>根据消费者的收入征收所得税 </a:t>
            </a:r>
          </a:p>
        </p:txBody>
      </p:sp>
      <p:sp>
        <p:nvSpPr>
          <p:cNvPr id="25" name="矩形 24"/>
          <p:cNvSpPr/>
          <p:nvPr/>
        </p:nvSpPr>
        <p:spPr>
          <a:xfrm>
            <a:off x="422786" y="3904944"/>
            <a:ext cx="6921911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cs typeface="Times New Roman" pitchFamily="18" charset="0"/>
              </a:rPr>
              <a:t>问题：</a:t>
            </a:r>
            <a:r>
              <a:rPr lang="zh-CN" altLang="en-US" sz="2800" b="1" dirty="0" smtClean="0"/>
              <a:t>从消费者以获取最大效用角度，讨  </a:t>
            </a:r>
            <a:endParaRPr lang="en-US" altLang="zh-CN" sz="2800" b="1" dirty="0" smtClean="0"/>
          </a:p>
          <a:p>
            <a:pPr>
              <a:lnSpc>
                <a:spcPct val="115000"/>
              </a:lnSpc>
            </a:pPr>
            <a:r>
              <a:rPr lang="en-US" altLang="zh-CN" sz="2800" b="1" dirty="0" smtClean="0"/>
              <a:t>             </a:t>
            </a:r>
            <a:r>
              <a:rPr lang="zh-CN" altLang="en-US" sz="2800" b="1" dirty="0" smtClean="0"/>
              <a:t>论消费者倾向于销售税还是收入税？</a:t>
            </a:r>
            <a:endParaRPr lang="en-US" altLang="zh-CN" sz="2800" b="1" dirty="0"/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398309" y="5058390"/>
            <a:ext cx="8605838" cy="1578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cs typeface="Times New Roman" pitchFamily="18" charset="0"/>
              </a:rPr>
              <a:t>假设</a:t>
            </a:r>
            <a:r>
              <a:rPr lang="zh-CN" altLang="en-US" sz="2800" b="1" dirty="0" smtClean="0">
                <a:cs typeface="Times New Roman" pitchFamily="18" charset="0"/>
              </a:rPr>
              <a:t>：征税</a:t>
            </a:r>
            <a:r>
              <a:rPr lang="zh-CN" altLang="en-US" sz="2800" b="1" dirty="0">
                <a:cs typeface="Times New Roman" pitchFamily="18" charset="0"/>
              </a:rPr>
              <a:t>前设甲乙两种商品的单价为</a:t>
            </a:r>
            <a:r>
              <a:rPr lang="en-US" altLang="zh-CN" sz="2800" b="1" i="1" dirty="0"/>
              <a:t>p</a:t>
            </a:r>
            <a:r>
              <a:rPr lang="en-US" altLang="zh-CN" sz="2800" b="1" baseline="-30000" dirty="0"/>
              <a:t>1</a:t>
            </a:r>
            <a:r>
              <a:rPr lang="en-US" altLang="zh-CN" sz="2800" b="1" dirty="0"/>
              <a:t>,</a:t>
            </a:r>
            <a:r>
              <a:rPr lang="en-US" altLang="zh-CN" sz="2800" b="1" i="1" dirty="0"/>
              <a:t> p</a:t>
            </a:r>
            <a:r>
              <a:rPr lang="en-US" altLang="zh-CN" sz="2800" b="1" baseline="-30000" dirty="0"/>
              <a:t>2</a:t>
            </a:r>
            <a:r>
              <a:rPr lang="zh-CN" altLang="en-US" sz="2800" b="1" dirty="0" smtClean="0">
                <a:cs typeface="Times New Roman" pitchFamily="18" charset="0"/>
              </a:rPr>
              <a:t>，</a:t>
            </a:r>
            <a:endParaRPr lang="en-US" altLang="zh-CN" sz="2800" b="1" dirty="0" smtClean="0">
              <a:cs typeface="Times New Roman" pitchFamily="18" charset="0"/>
            </a:endParaRPr>
          </a:p>
          <a:p>
            <a:pPr algn="l">
              <a:lnSpc>
                <a:spcPct val="115000"/>
              </a:lnSpc>
            </a:pPr>
            <a:r>
              <a:rPr lang="en-US" altLang="zh-CN" sz="2800" b="1" dirty="0" smtClean="0">
                <a:cs typeface="Times New Roman" pitchFamily="18" charset="0"/>
              </a:rPr>
              <a:t>              </a:t>
            </a:r>
            <a:r>
              <a:rPr lang="zh-CN" altLang="en-US" sz="2800" b="1" dirty="0" smtClean="0">
                <a:cs typeface="Times New Roman" pitchFamily="18" charset="0"/>
              </a:rPr>
              <a:t>消费者</a:t>
            </a:r>
            <a:r>
              <a:rPr lang="zh-CN" altLang="en-US" sz="2800" b="1" dirty="0">
                <a:cs typeface="Times New Roman" pitchFamily="18" charset="0"/>
              </a:rPr>
              <a:t>准备花的钱为</a:t>
            </a:r>
            <a:r>
              <a:rPr lang="en-US" altLang="zh-CN" sz="2800" b="1" i="1" dirty="0"/>
              <a:t>y</a:t>
            </a:r>
            <a:r>
              <a:rPr lang="en-US" altLang="zh-CN" sz="2800" b="1" dirty="0"/>
              <a:t>, </a:t>
            </a:r>
            <a:r>
              <a:rPr lang="zh-CN" altLang="en-US" sz="2800" b="1" dirty="0">
                <a:cs typeface="Times New Roman" pitchFamily="18" charset="0"/>
              </a:rPr>
              <a:t>等效用线为</a:t>
            </a:r>
            <a:r>
              <a:rPr lang="en-US" altLang="zh-CN" sz="2800" b="1" i="1" dirty="0"/>
              <a:t>u</a:t>
            </a:r>
            <a:r>
              <a:rPr lang="en-US" altLang="zh-CN" sz="2800" b="1" dirty="0"/>
              <a:t> (</a:t>
            </a:r>
            <a:r>
              <a:rPr lang="en-US" altLang="zh-CN" sz="2800" b="1" i="1" dirty="0"/>
              <a:t>x</a:t>
            </a:r>
            <a:r>
              <a:rPr lang="en-US" altLang="zh-CN" sz="2800" b="1" baseline="-30000" dirty="0"/>
              <a:t>1</a:t>
            </a:r>
            <a:r>
              <a:rPr lang="en-US" altLang="zh-CN" sz="2800" b="1" dirty="0"/>
              <a:t>,</a:t>
            </a:r>
            <a:r>
              <a:rPr lang="en-US" altLang="zh-CN" sz="2800" b="1" i="1" dirty="0"/>
              <a:t> x</a:t>
            </a:r>
            <a:r>
              <a:rPr lang="en-US" altLang="zh-CN" sz="2800" b="1" baseline="-30000" dirty="0"/>
              <a:t>2</a:t>
            </a:r>
            <a:r>
              <a:rPr lang="en-US" altLang="zh-CN" sz="2800" b="1" dirty="0"/>
              <a:t>)=</a:t>
            </a:r>
            <a:r>
              <a:rPr lang="en-US" altLang="zh-CN" sz="2800" b="1" i="1" dirty="0"/>
              <a:t>c</a:t>
            </a:r>
            <a:r>
              <a:rPr lang="zh-CN" altLang="en-US" sz="2800" b="1" dirty="0" smtClean="0">
                <a:cs typeface="Times New Roman" pitchFamily="18" charset="0"/>
              </a:rPr>
              <a:t>，</a:t>
            </a:r>
            <a:endParaRPr lang="en-US" altLang="zh-CN" sz="2800" b="1" dirty="0" smtClean="0">
              <a:cs typeface="Times New Roman" pitchFamily="18" charset="0"/>
            </a:endParaRPr>
          </a:p>
          <a:p>
            <a:pPr algn="l">
              <a:lnSpc>
                <a:spcPct val="115000"/>
              </a:lnSpc>
            </a:pPr>
            <a:r>
              <a:rPr lang="en-US" altLang="zh-CN" sz="2800" b="1" dirty="0" smtClean="0">
                <a:cs typeface="Times New Roman" pitchFamily="18" charset="0"/>
              </a:rPr>
              <a:t>              </a:t>
            </a:r>
            <a:r>
              <a:rPr lang="zh-CN" altLang="en-US" sz="2800" b="1" dirty="0" smtClean="0">
                <a:cs typeface="Times New Roman" pitchFamily="18" charset="0"/>
              </a:rPr>
              <a:t>消费</a:t>
            </a:r>
            <a:r>
              <a:rPr lang="zh-CN" altLang="en-US" sz="2800" b="1" dirty="0">
                <a:cs typeface="Times New Roman" pitchFamily="18" charset="0"/>
              </a:rPr>
              <a:t>点为</a:t>
            </a:r>
            <a:r>
              <a:rPr lang="en-US" altLang="zh-CN" sz="2800" b="1" i="1" dirty="0"/>
              <a:t>Q</a:t>
            </a:r>
            <a:r>
              <a:rPr lang="en-US" altLang="zh-CN" sz="2800" b="1" dirty="0">
                <a:cs typeface="Times New Roman" pitchFamily="18" charset="0"/>
              </a:rPr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baseline="-30000" dirty="0"/>
              <a:t>1</a:t>
            </a:r>
            <a:r>
              <a:rPr lang="en-US" altLang="zh-CN" sz="2800" b="1" dirty="0"/>
              <a:t>,</a:t>
            </a:r>
            <a:r>
              <a:rPr lang="en-US" altLang="zh-CN" sz="2800" b="1" i="1" dirty="0"/>
              <a:t> x</a:t>
            </a:r>
            <a:r>
              <a:rPr lang="en-US" altLang="zh-CN" sz="2800" b="1" baseline="-30000" dirty="0"/>
              <a:t>2</a:t>
            </a:r>
            <a:r>
              <a:rPr lang="en-US" altLang="zh-CN" sz="2800" b="1" dirty="0">
                <a:cs typeface="Times New Roman" pitchFamily="18" charset="0"/>
              </a:rPr>
              <a:t>)</a:t>
            </a:r>
            <a:r>
              <a:rPr lang="en-US" altLang="zh-CN" sz="2800" b="1" dirty="0"/>
              <a:t>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6959108" y="3628103"/>
            <a:ext cx="3617329" cy="1961535"/>
            <a:chOff x="3787" y="1026"/>
            <a:chExt cx="1405" cy="953"/>
          </a:xfrm>
        </p:grpSpPr>
        <p:sp>
          <p:nvSpPr>
            <p:cNvPr id="93193" name="Text Box 9"/>
            <p:cNvSpPr txBox="1">
              <a:spLocks noChangeArrowheads="1"/>
            </p:cNvSpPr>
            <p:nvPr/>
          </p:nvSpPr>
          <p:spPr bwMode="auto">
            <a:xfrm>
              <a:off x="4967" y="1480"/>
              <a:ext cx="225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i="1">
                  <a:solidFill>
                    <a:srgbClr val="FF0000"/>
                  </a:solidFill>
                </a:rPr>
                <a:t>l</a:t>
              </a:r>
              <a:r>
                <a:rPr lang="en-US" altLang="zh-CN" sz="2000" b="1" baseline="-25000">
                  <a:solidFill>
                    <a:srgbClr val="FF0000"/>
                  </a:solidFill>
                </a:rPr>
                <a:t>1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93195" name="Text Box 11"/>
            <p:cNvSpPr txBox="1">
              <a:spLocks noChangeArrowheads="1"/>
            </p:cNvSpPr>
            <p:nvPr/>
          </p:nvSpPr>
          <p:spPr bwMode="auto">
            <a:xfrm>
              <a:off x="3868" y="1249"/>
              <a:ext cx="253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i="1" dirty="0">
                  <a:solidFill>
                    <a:srgbClr val="FF0000"/>
                  </a:solidFill>
                </a:rPr>
                <a:t>Q</a:t>
              </a:r>
              <a:r>
                <a:rPr lang="en-US" altLang="zh-CN" sz="2000" b="1" baseline="-25000" dirty="0">
                  <a:solidFill>
                    <a:srgbClr val="FF0000"/>
                  </a:solidFill>
                </a:rPr>
                <a:t>1</a:t>
              </a:r>
              <a:endParaRPr lang="en-US" altLang="zh-CN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93196" name="Text Box 12"/>
            <p:cNvSpPr txBox="1">
              <a:spLocks noChangeArrowheads="1"/>
            </p:cNvSpPr>
            <p:nvPr/>
          </p:nvSpPr>
          <p:spPr bwMode="auto">
            <a:xfrm>
              <a:off x="4150" y="1752"/>
              <a:ext cx="36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72000"/>
                </a:lnSpc>
              </a:pPr>
              <a:r>
                <a:rPr lang="en-US" altLang="zh-CN" sz="2000" b="1" i="1">
                  <a:solidFill>
                    <a:srgbClr val="FF0000"/>
                  </a:solidFill>
                </a:rPr>
                <a:t>B</a:t>
              </a:r>
              <a:r>
                <a:rPr lang="en-US" altLang="zh-CN" sz="2000" b="1" baseline="-25000">
                  <a:solidFill>
                    <a:srgbClr val="FF0000"/>
                  </a:solidFill>
                </a:rPr>
                <a:t>1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93199" name="Text Box 15"/>
            <p:cNvSpPr txBox="1">
              <a:spLocks noChangeArrowheads="1"/>
            </p:cNvSpPr>
            <p:nvPr/>
          </p:nvSpPr>
          <p:spPr bwMode="auto">
            <a:xfrm>
              <a:off x="3833" y="1661"/>
              <a:ext cx="317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i="1">
                  <a:solidFill>
                    <a:srgbClr val="FF0000"/>
                  </a:solidFill>
                </a:rPr>
                <a:t>x</a:t>
              </a:r>
              <a:r>
                <a:rPr lang="en-US" altLang="zh-CN" sz="2000" b="1" baseline="-25000">
                  <a:solidFill>
                    <a:srgbClr val="FF0000"/>
                  </a:solidFill>
                </a:rPr>
                <a:t>1</a:t>
              </a:r>
              <a:r>
                <a:rPr lang="en-US" altLang="zh-CN" sz="2000" b="1" baseline="30000">
                  <a:solidFill>
                    <a:srgbClr val="FF0000"/>
                  </a:solidFill>
                </a:rPr>
                <a:t>*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93213" name="Line 29"/>
            <p:cNvSpPr>
              <a:spLocks noChangeShapeType="1"/>
            </p:cNvSpPr>
            <p:nvPr/>
          </p:nvSpPr>
          <p:spPr bwMode="auto">
            <a:xfrm flipH="1" flipV="1">
              <a:off x="3787" y="1026"/>
              <a:ext cx="499" cy="68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4" name="Line 30"/>
            <p:cNvSpPr>
              <a:spLocks noChangeShapeType="1"/>
            </p:cNvSpPr>
            <p:nvPr/>
          </p:nvSpPr>
          <p:spPr bwMode="auto">
            <a:xfrm flipV="1">
              <a:off x="4015" y="1344"/>
              <a:ext cx="8" cy="34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8" name="Arc 24"/>
            <p:cNvSpPr>
              <a:spLocks/>
            </p:cNvSpPr>
            <p:nvPr/>
          </p:nvSpPr>
          <p:spPr bwMode="auto">
            <a:xfrm flipH="1" flipV="1">
              <a:off x="3878" y="1026"/>
              <a:ext cx="1039" cy="63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6268066" y="2595716"/>
            <a:ext cx="5024284" cy="2867333"/>
            <a:chOff x="3515" y="527"/>
            <a:chExt cx="2043" cy="1406"/>
          </a:xfrm>
        </p:grpSpPr>
        <p:sp>
          <p:nvSpPr>
            <p:cNvPr id="93194" name="Text Box 10"/>
            <p:cNvSpPr txBox="1">
              <a:spLocks noChangeArrowheads="1"/>
            </p:cNvSpPr>
            <p:nvPr/>
          </p:nvSpPr>
          <p:spPr bwMode="auto">
            <a:xfrm>
              <a:off x="4343" y="1661"/>
              <a:ext cx="261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i="1"/>
                <a:t>x</a:t>
              </a:r>
              <a:r>
                <a:rPr lang="en-US" altLang="zh-CN" sz="2000" b="1" baseline="-25000"/>
                <a:t>1</a:t>
              </a:r>
              <a:endParaRPr lang="en-US" altLang="zh-CN" sz="2000" b="1"/>
            </a:p>
          </p:txBody>
        </p:sp>
        <p:sp>
          <p:nvSpPr>
            <p:cNvPr id="93197" name="Text Box 13"/>
            <p:cNvSpPr txBox="1">
              <a:spLocks noChangeArrowheads="1"/>
            </p:cNvSpPr>
            <p:nvPr/>
          </p:nvSpPr>
          <p:spPr bwMode="auto">
            <a:xfrm>
              <a:off x="4955" y="1739"/>
              <a:ext cx="28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72000"/>
                </a:lnSpc>
              </a:pPr>
              <a:r>
                <a:rPr lang="en-US" altLang="zh-CN" sz="2000" b="1" i="1"/>
                <a:t>B</a:t>
              </a:r>
              <a:endParaRPr lang="en-US" altLang="zh-CN" sz="2000" b="1"/>
            </a:p>
          </p:txBody>
        </p:sp>
        <p:sp>
          <p:nvSpPr>
            <p:cNvPr id="93198" name="Text Box 14"/>
            <p:cNvSpPr txBox="1">
              <a:spLocks noChangeArrowheads="1"/>
            </p:cNvSpPr>
            <p:nvPr/>
          </p:nvSpPr>
          <p:spPr bwMode="auto">
            <a:xfrm>
              <a:off x="3608" y="884"/>
              <a:ext cx="28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72000"/>
                </a:lnSpc>
              </a:pPr>
              <a:r>
                <a:rPr lang="en-US" altLang="zh-CN" sz="2000" b="1" i="1"/>
                <a:t>A</a:t>
              </a:r>
              <a:endParaRPr lang="en-US" altLang="zh-CN" sz="2000" b="1"/>
            </a:p>
          </p:txBody>
        </p:sp>
        <p:sp>
          <p:nvSpPr>
            <p:cNvPr id="93200" name="Text Box 16"/>
            <p:cNvSpPr txBox="1">
              <a:spLocks noChangeArrowheads="1"/>
            </p:cNvSpPr>
            <p:nvPr/>
          </p:nvSpPr>
          <p:spPr bwMode="auto">
            <a:xfrm>
              <a:off x="4349" y="1098"/>
              <a:ext cx="25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i="1"/>
                <a:t>Q</a:t>
              </a:r>
              <a:endParaRPr lang="en-US" altLang="zh-CN" sz="2000" b="1"/>
            </a:p>
          </p:txBody>
        </p:sp>
        <p:sp>
          <p:nvSpPr>
            <p:cNvPr id="93201" name="Text Box 17"/>
            <p:cNvSpPr txBox="1">
              <a:spLocks noChangeArrowheads="1"/>
            </p:cNvSpPr>
            <p:nvPr/>
          </p:nvSpPr>
          <p:spPr bwMode="auto">
            <a:xfrm>
              <a:off x="4150" y="799"/>
              <a:ext cx="928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i="1"/>
                <a:t>u</a:t>
              </a:r>
              <a:r>
                <a:rPr lang="en-US" altLang="zh-CN" sz="2000" b="1"/>
                <a:t>(</a:t>
              </a:r>
              <a:r>
                <a:rPr lang="en-US" altLang="zh-CN" sz="2000" b="1" i="1"/>
                <a:t>x</a:t>
              </a:r>
              <a:r>
                <a:rPr lang="en-US" altLang="zh-CN" sz="2000" b="1" baseline="-25000"/>
                <a:t>1</a:t>
              </a:r>
              <a:r>
                <a:rPr lang="en-US" altLang="zh-CN" sz="2000" b="1"/>
                <a:t>,</a:t>
              </a:r>
              <a:r>
                <a:rPr lang="en-US" altLang="zh-CN" sz="2000" b="1" i="1"/>
                <a:t> x</a:t>
              </a:r>
              <a:r>
                <a:rPr lang="en-US" altLang="zh-CN" sz="2000" b="1" baseline="-25000"/>
                <a:t>2</a:t>
              </a:r>
              <a:r>
                <a:rPr lang="en-US" altLang="zh-CN" sz="2000" b="1"/>
                <a:t>) =</a:t>
              </a:r>
              <a:r>
                <a:rPr lang="en-US" altLang="zh-CN" sz="2000" b="1" i="1"/>
                <a:t>c</a:t>
              </a:r>
              <a:endParaRPr lang="en-US" altLang="zh-CN" sz="2000" b="1"/>
            </a:p>
          </p:txBody>
        </p:sp>
        <p:sp>
          <p:nvSpPr>
            <p:cNvPr id="93210" name="Line 26"/>
            <p:cNvSpPr>
              <a:spLocks noChangeShapeType="1"/>
            </p:cNvSpPr>
            <p:nvPr/>
          </p:nvSpPr>
          <p:spPr bwMode="auto">
            <a:xfrm flipH="1" flipV="1">
              <a:off x="3787" y="1026"/>
              <a:ext cx="1270" cy="6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2" name="Line 28"/>
            <p:cNvSpPr>
              <a:spLocks noChangeShapeType="1"/>
            </p:cNvSpPr>
            <p:nvPr/>
          </p:nvSpPr>
          <p:spPr bwMode="auto">
            <a:xfrm flipV="1">
              <a:off x="4421" y="1344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22" name="Arc 38"/>
            <p:cNvSpPr>
              <a:spLocks/>
            </p:cNvSpPr>
            <p:nvPr/>
          </p:nvSpPr>
          <p:spPr bwMode="auto">
            <a:xfrm flipH="1" flipV="1">
              <a:off x="4059" y="890"/>
              <a:ext cx="864" cy="56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23" name="Text Box 39"/>
            <p:cNvSpPr txBox="1">
              <a:spLocks noChangeArrowheads="1"/>
            </p:cNvSpPr>
            <p:nvPr/>
          </p:nvSpPr>
          <p:spPr bwMode="auto">
            <a:xfrm>
              <a:off x="3560" y="1616"/>
              <a:ext cx="227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/>
                <a:t>0</a:t>
              </a:r>
            </a:p>
          </p:txBody>
        </p:sp>
        <p:sp>
          <p:nvSpPr>
            <p:cNvPr id="93226" name="Line 42"/>
            <p:cNvSpPr>
              <a:spLocks noChangeShapeType="1"/>
            </p:cNvSpPr>
            <p:nvPr/>
          </p:nvSpPr>
          <p:spPr bwMode="auto">
            <a:xfrm flipV="1">
              <a:off x="3787" y="663"/>
              <a:ext cx="0" cy="10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27" name="Line 43"/>
            <p:cNvSpPr>
              <a:spLocks noChangeShapeType="1"/>
            </p:cNvSpPr>
            <p:nvPr/>
          </p:nvSpPr>
          <p:spPr bwMode="auto">
            <a:xfrm flipV="1">
              <a:off x="3782" y="1706"/>
              <a:ext cx="145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35" name="Text Box 51"/>
            <p:cNvSpPr txBox="1">
              <a:spLocks noChangeArrowheads="1"/>
            </p:cNvSpPr>
            <p:nvPr/>
          </p:nvSpPr>
          <p:spPr bwMode="auto">
            <a:xfrm>
              <a:off x="3515" y="527"/>
              <a:ext cx="3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i="1"/>
                <a:t>x</a:t>
              </a:r>
              <a:r>
                <a:rPr lang="en-US" altLang="zh-CN" sz="2000" b="1" baseline="-25000"/>
                <a:t>2</a:t>
              </a:r>
              <a:endParaRPr lang="en-US" altLang="zh-CN" sz="2000" b="1"/>
            </a:p>
          </p:txBody>
        </p:sp>
        <p:sp>
          <p:nvSpPr>
            <p:cNvPr id="93237" name="Text Box 53"/>
            <p:cNvSpPr txBox="1">
              <a:spLocks noChangeArrowheads="1"/>
            </p:cNvSpPr>
            <p:nvPr/>
          </p:nvSpPr>
          <p:spPr bwMode="auto">
            <a:xfrm>
              <a:off x="5193" y="1616"/>
              <a:ext cx="3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i="1" dirty="0"/>
                <a:t>x</a:t>
              </a:r>
              <a:r>
                <a:rPr lang="en-US" altLang="zh-CN" sz="2000" b="1" baseline="-25000" dirty="0"/>
                <a:t>1</a:t>
              </a:r>
              <a:endParaRPr lang="en-US" altLang="zh-CN" sz="2000" b="1" dirty="0"/>
            </a:p>
          </p:txBody>
        </p:sp>
        <p:sp>
          <p:nvSpPr>
            <p:cNvPr id="93243" name="Text Box 59"/>
            <p:cNvSpPr txBox="1">
              <a:spLocks noChangeArrowheads="1"/>
            </p:cNvSpPr>
            <p:nvPr/>
          </p:nvSpPr>
          <p:spPr bwMode="auto">
            <a:xfrm>
              <a:off x="4921" y="1298"/>
              <a:ext cx="225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i="1"/>
                <a:t>l</a:t>
              </a:r>
              <a:endParaRPr lang="en-US" altLang="zh-CN" sz="2000" b="1"/>
            </a:p>
          </p:txBody>
        </p:sp>
      </p:grpSp>
      <p:sp>
        <p:nvSpPr>
          <p:cNvPr id="93248" name="Rectangle 64"/>
          <p:cNvSpPr>
            <a:spLocks noChangeArrowheads="1"/>
          </p:cNvSpPr>
          <p:nvPr/>
        </p:nvSpPr>
        <p:spPr bwMode="auto">
          <a:xfrm>
            <a:off x="431801" y="549276"/>
            <a:ext cx="4494159" cy="5847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问题求解</a:t>
            </a:r>
            <a:r>
              <a:rPr lang="en-US" altLang="zh-CN" sz="32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图形求解</a:t>
            </a:r>
            <a:r>
              <a:rPr lang="en-US" altLang="zh-CN" sz="32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sz="32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3249" name="Rectangle 65"/>
          <p:cNvSpPr>
            <a:spLocks noChangeArrowheads="1"/>
          </p:cNvSpPr>
          <p:nvPr/>
        </p:nvSpPr>
        <p:spPr bwMode="auto">
          <a:xfrm>
            <a:off x="387555" y="1639428"/>
            <a:ext cx="6239933" cy="519113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/>
              <a:t>对甲商品征</a:t>
            </a:r>
            <a:r>
              <a:rPr lang="zh-CN" altLang="en-US" sz="2800" b="1" dirty="0">
                <a:solidFill>
                  <a:srgbClr val="FF3300"/>
                </a:solidFill>
              </a:rPr>
              <a:t>销售税</a:t>
            </a:r>
            <a:r>
              <a:rPr lang="en-US" altLang="zh-CN" sz="2800" b="1" dirty="0"/>
              <a:t>, </a:t>
            </a:r>
            <a:r>
              <a:rPr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税率为</a:t>
            </a:r>
            <a:r>
              <a:rPr lang="en-US" altLang="zh-CN" sz="2800" b="1" i="1" dirty="0">
                <a:solidFill>
                  <a:srgbClr val="000000"/>
                </a:solidFill>
              </a:rPr>
              <a:t>p</a:t>
            </a:r>
            <a:r>
              <a:rPr lang="en-US" altLang="zh-CN" sz="2800" b="1" baseline="-30000" dirty="0">
                <a:solidFill>
                  <a:srgbClr val="000000"/>
                </a:solidFill>
              </a:rPr>
              <a:t>0</a:t>
            </a:r>
            <a:r>
              <a:rPr lang="en-US" altLang="zh-CN" sz="2800" b="1" dirty="0"/>
              <a:t> </a:t>
            </a:r>
          </a:p>
        </p:txBody>
      </p:sp>
      <p:sp>
        <p:nvSpPr>
          <p:cNvPr id="93250" name="Rectangle 66"/>
          <p:cNvSpPr>
            <a:spLocks noChangeArrowheads="1"/>
          </p:cNvSpPr>
          <p:nvPr/>
        </p:nvSpPr>
        <p:spPr bwMode="auto">
          <a:xfrm>
            <a:off x="7535333" y="549276"/>
            <a:ext cx="4224867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zh-CN" altLang="en-US" sz="2800" b="1" dirty="0">
                <a:cs typeface="Times New Roman" pitchFamily="18" charset="0"/>
              </a:rPr>
              <a:t>征税前的消费点</a:t>
            </a:r>
            <a:r>
              <a:rPr lang="en-US" altLang="zh-CN" sz="2800" b="1" i="1" dirty="0"/>
              <a:t>Q</a:t>
            </a:r>
            <a:r>
              <a:rPr lang="en-US" altLang="zh-CN" sz="2800" b="1" dirty="0"/>
              <a:t> </a:t>
            </a:r>
          </a:p>
        </p:txBody>
      </p:sp>
      <p:graphicFrame>
        <p:nvGraphicFramePr>
          <p:cNvPr id="93251" name="Object 67"/>
          <p:cNvGraphicFramePr>
            <a:graphicFrameLocks noChangeAspect="1"/>
          </p:cNvGraphicFramePr>
          <p:nvPr/>
        </p:nvGraphicFramePr>
        <p:xfrm>
          <a:off x="7027470" y="1654175"/>
          <a:ext cx="3841751" cy="528638"/>
        </p:xfrm>
        <a:graphic>
          <a:graphicData uri="http://schemas.openxmlformats.org/presentationml/2006/ole">
            <p:oleObj spid="_x0000_s68610" name="公式" r:id="rId3" imgW="1447800" imgH="228600" progId="Equation.3">
              <p:embed/>
            </p:oleObj>
          </a:graphicData>
        </a:graphic>
      </p:graphicFrame>
      <p:sp>
        <p:nvSpPr>
          <p:cNvPr id="93254" name="Rectangle 70"/>
          <p:cNvSpPr>
            <a:spLocks noChangeArrowheads="1"/>
          </p:cNvSpPr>
          <p:nvPr/>
        </p:nvSpPr>
        <p:spPr bwMode="auto">
          <a:xfrm>
            <a:off x="520291" y="2493605"/>
            <a:ext cx="42947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b="1" dirty="0">
                <a:cs typeface="Times New Roman" pitchFamily="18" charset="0"/>
              </a:rPr>
              <a:t> </a:t>
            </a:r>
            <a:r>
              <a:rPr lang="zh-CN" altLang="en-US" sz="2800" b="1" dirty="0">
                <a:cs typeface="Times New Roman" pitchFamily="18" charset="0"/>
              </a:rPr>
              <a:t>消费线</a:t>
            </a:r>
            <a:r>
              <a:rPr lang="en-US" altLang="zh-CN" sz="2800" b="1" dirty="0">
                <a:solidFill>
                  <a:srgbClr val="FF0000"/>
                </a:solidFill>
              </a:rPr>
              <a:t>AB</a:t>
            </a:r>
            <a:r>
              <a:rPr lang="en-US" altLang="zh-CN" sz="2800" b="1" baseline="-30000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>
                <a:cs typeface="Times New Roman" pitchFamily="18" charset="0"/>
              </a:rPr>
              <a:t>, </a:t>
            </a:r>
            <a:r>
              <a:rPr lang="en-US" altLang="zh-CN" sz="2800" b="1" dirty="0"/>
              <a:t>B</a:t>
            </a:r>
            <a:r>
              <a:rPr lang="en-US" altLang="zh-CN" sz="2800" b="1" baseline="-30000" dirty="0"/>
              <a:t>1</a:t>
            </a:r>
            <a:r>
              <a:rPr lang="zh-CN" altLang="en-US" sz="2800" b="1" dirty="0">
                <a:cs typeface="Times New Roman" pitchFamily="18" charset="0"/>
              </a:rPr>
              <a:t>在</a:t>
            </a:r>
            <a:r>
              <a:rPr lang="en-US" altLang="zh-CN" sz="2800" b="1" dirty="0"/>
              <a:t>B</a:t>
            </a:r>
            <a:r>
              <a:rPr lang="zh-CN" altLang="en-US" sz="2800" b="1" dirty="0">
                <a:cs typeface="Times New Roman" pitchFamily="18" charset="0"/>
              </a:rPr>
              <a:t>的左边</a:t>
            </a:r>
            <a:r>
              <a:rPr lang="zh-CN" altLang="en-US" sz="2800" b="1" dirty="0"/>
              <a:t> </a:t>
            </a:r>
          </a:p>
        </p:txBody>
      </p:sp>
      <p:sp>
        <p:nvSpPr>
          <p:cNvPr id="93256" name="Rectangle 72"/>
          <p:cNvSpPr>
            <a:spLocks noChangeArrowheads="1"/>
          </p:cNvSpPr>
          <p:nvPr/>
        </p:nvSpPr>
        <p:spPr bwMode="auto">
          <a:xfrm>
            <a:off x="461298" y="3201886"/>
            <a:ext cx="42979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b="1" dirty="0"/>
              <a:t> AB</a:t>
            </a:r>
            <a:r>
              <a:rPr lang="en-US" altLang="zh-CN" sz="2800" b="1" baseline="-30000" dirty="0"/>
              <a:t>1</a:t>
            </a:r>
            <a:r>
              <a:rPr lang="zh-CN" altLang="en-US" sz="2800" b="1" dirty="0">
                <a:cs typeface="Times New Roman" pitchFamily="18" charset="0"/>
              </a:rPr>
              <a:t>与</a:t>
            </a:r>
            <a:r>
              <a:rPr lang="en-US" altLang="zh-CN" sz="2800" b="1" i="1" dirty="0"/>
              <a:t>l</a:t>
            </a:r>
            <a:r>
              <a:rPr lang="en-US" altLang="zh-CN" sz="2800" b="1" baseline="-30000" dirty="0"/>
              <a:t>1</a:t>
            </a:r>
            <a:r>
              <a:rPr lang="zh-CN" altLang="en-US" sz="2800" b="1" dirty="0">
                <a:cs typeface="Times New Roman" pitchFamily="18" charset="0"/>
              </a:rPr>
              <a:t>相切于</a:t>
            </a:r>
            <a:r>
              <a:rPr lang="en-US" altLang="zh-CN" sz="2800" b="1" i="1" dirty="0">
                <a:solidFill>
                  <a:srgbClr val="FF0000"/>
                </a:solidFill>
              </a:rPr>
              <a:t>Q</a:t>
            </a:r>
            <a:r>
              <a:rPr lang="en-US" altLang="zh-CN" sz="2800" b="1" baseline="-30000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>
                <a:cs typeface="Times New Roman" pitchFamily="18" charset="0"/>
              </a:rPr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baseline="-30000" dirty="0"/>
              <a:t>1</a:t>
            </a:r>
            <a:r>
              <a:rPr lang="en-US" altLang="zh-CN" sz="2800" b="1" baseline="30000" dirty="0"/>
              <a:t>*</a:t>
            </a:r>
            <a:r>
              <a:rPr lang="en-US" altLang="zh-CN" sz="2800" b="1" dirty="0"/>
              <a:t>,</a:t>
            </a:r>
            <a:r>
              <a:rPr lang="en-US" altLang="zh-CN" sz="2800" b="1" i="1" dirty="0"/>
              <a:t> x</a:t>
            </a:r>
            <a:r>
              <a:rPr lang="en-US" altLang="zh-CN" sz="2800" b="1" baseline="-30000" dirty="0"/>
              <a:t>2</a:t>
            </a:r>
            <a:r>
              <a:rPr lang="en-US" altLang="zh-CN" sz="2800" b="1" baseline="30000" dirty="0"/>
              <a:t>*</a:t>
            </a:r>
            <a:r>
              <a:rPr lang="en-US" altLang="zh-CN" sz="2800" b="1" dirty="0"/>
              <a:t>) </a:t>
            </a:r>
          </a:p>
        </p:txBody>
      </p:sp>
      <p:sp>
        <p:nvSpPr>
          <p:cNvPr id="93259" name="Rectangle 75"/>
          <p:cNvSpPr>
            <a:spLocks noChangeArrowheads="1"/>
          </p:cNvSpPr>
          <p:nvPr/>
        </p:nvSpPr>
        <p:spPr bwMode="auto">
          <a:xfrm>
            <a:off x="490794" y="4203547"/>
            <a:ext cx="45720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b="1" dirty="0">
                <a:cs typeface="Times New Roman" pitchFamily="18" charset="0"/>
              </a:rPr>
              <a:t> </a:t>
            </a:r>
            <a:r>
              <a:rPr lang="zh-CN" altLang="en-US" sz="2800" b="1" dirty="0">
                <a:cs typeface="Times New Roman" pitchFamily="18" charset="0"/>
              </a:rPr>
              <a:t>政府得到的销售税额 </a:t>
            </a:r>
            <a:r>
              <a:rPr lang="en-US" altLang="zh-CN" sz="2800" b="1" i="1" dirty="0"/>
              <a:t>p</a:t>
            </a:r>
            <a:r>
              <a:rPr lang="en-US" altLang="zh-CN" sz="2800" b="1" baseline="-30000" dirty="0"/>
              <a:t>0</a:t>
            </a:r>
            <a:r>
              <a:rPr lang="en-US" altLang="zh-CN" sz="2800" b="1" i="1" dirty="0"/>
              <a:t>x</a:t>
            </a:r>
            <a:r>
              <a:rPr lang="en-US" altLang="zh-CN" sz="2800" b="1" baseline="-30000" dirty="0"/>
              <a:t>1</a:t>
            </a:r>
            <a:r>
              <a:rPr lang="en-US" altLang="zh-CN" sz="2800" b="1" baseline="30000" dirty="0"/>
              <a:t>*</a:t>
            </a:r>
            <a:r>
              <a:rPr lang="en-US" altLang="zh-CN" sz="2800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49" grpId="0" animBg="1"/>
      <p:bldP spid="93250" grpId="0"/>
      <p:bldP spid="93254" grpId="0"/>
      <p:bldP spid="93256" grpId="0"/>
      <p:bldP spid="932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7101077" y="970271"/>
            <a:ext cx="2973917" cy="2170059"/>
            <a:chOff x="3787" y="1026"/>
            <a:chExt cx="1405" cy="993"/>
          </a:xfrm>
        </p:grpSpPr>
        <p:sp>
          <p:nvSpPr>
            <p:cNvPr id="93193" name="Text Box 9"/>
            <p:cNvSpPr txBox="1">
              <a:spLocks noChangeArrowheads="1"/>
            </p:cNvSpPr>
            <p:nvPr/>
          </p:nvSpPr>
          <p:spPr bwMode="auto">
            <a:xfrm>
              <a:off x="4967" y="1480"/>
              <a:ext cx="225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i="1">
                  <a:solidFill>
                    <a:srgbClr val="FF0000"/>
                  </a:solidFill>
                </a:rPr>
                <a:t>l</a:t>
              </a:r>
              <a:r>
                <a:rPr lang="en-US" altLang="zh-CN" sz="2000" b="1" baseline="-25000">
                  <a:solidFill>
                    <a:srgbClr val="FF0000"/>
                  </a:solidFill>
                </a:rPr>
                <a:t>1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93195" name="Text Box 11"/>
            <p:cNvSpPr txBox="1">
              <a:spLocks noChangeArrowheads="1"/>
            </p:cNvSpPr>
            <p:nvPr/>
          </p:nvSpPr>
          <p:spPr bwMode="auto">
            <a:xfrm>
              <a:off x="3846" y="1277"/>
              <a:ext cx="359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i="1" dirty="0">
                  <a:solidFill>
                    <a:srgbClr val="FF0000"/>
                  </a:solidFill>
                </a:rPr>
                <a:t>Q</a:t>
              </a:r>
              <a:r>
                <a:rPr lang="en-US" altLang="zh-CN" sz="2000" b="1" baseline="-25000" dirty="0">
                  <a:solidFill>
                    <a:srgbClr val="FF0000"/>
                  </a:solidFill>
                </a:rPr>
                <a:t>1</a:t>
              </a:r>
              <a:endParaRPr lang="en-US" altLang="zh-CN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93196" name="Text Box 12"/>
            <p:cNvSpPr txBox="1">
              <a:spLocks noChangeArrowheads="1"/>
            </p:cNvSpPr>
            <p:nvPr/>
          </p:nvSpPr>
          <p:spPr bwMode="auto">
            <a:xfrm>
              <a:off x="4150" y="1752"/>
              <a:ext cx="36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72000"/>
                </a:lnSpc>
              </a:pPr>
              <a:r>
                <a:rPr lang="en-US" altLang="zh-CN" sz="2000" b="1" i="1">
                  <a:solidFill>
                    <a:srgbClr val="FF0000"/>
                  </a:solidFill>
                </a:rPr>
                <a:t>B</a:t>
              </a:r>
              <a:r>
                <a:rPr lang="en-US" altLang="zh-CN" sz="2000" b="1" baseline="-25000">
                  <a:solidFill>
                    <a:srgbClr val="FF0000"/>
                  </a:solidFill>
                </a:rPr>
                <a:t>1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93199" name="Text Box 15"/>
            <p:cNvSpPr txBox="1">
              <a:spLocks noChangeArrowheads="1"/>
            </p:cNvSpPr>
            <p:nvPr/>
          </p:nvSpPr>
          <p:spPr bwMode="auto">
            <a:xfrm>
              <a:off x="3889" y="1701"/>
              <a:ext cx="317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i="1" dirty="0">
                  <a:solidFill>
                    <a:srgbClr val="FF0000"/>
                  </a:solidFill>
                </a:rPr>
                <a:t>x</a:t>
              </a:r>
              <a:r>
                <a:rPr lang="en-US" altLang="zh-CN" sz="2000" b="1" baseline="-25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b="1" baseline="30000" dirty="0">
                  <a:solidFill>
                    <a:srgbClr val="FF0000"/>
                  </a:solidFill>
                </a:rPr>
                <a:t>*</a:t>
              </a:r>
              <a:endParaRPr lang="en-US" altLang="zh-CN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93213" name="Line 29"/>
            <p:cNvSpPr>
              <a:spLocks noChangeShapeType="1"/>
            </p:cNvSpPr>
            <p:nvPr/>
          </p:nvSpPr>
          <p:spPr bwMode="auto">
            <a:xfrm flipH="1" flipV="1">
              <a:off x="3787" y="1026"/>
              <a:ext cx="499" cy="68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4" name="Line 30"/>
            <p:cNvSpPr>
              <a:spLocks noChangeShapeType="1"/>
            </p:cNvSpPr>
            <p:nvPr/>
          </p:nvSpPr>
          <p:spPr bwMode="auto">
            <a:xfrm flipV="1">
              <a:off x="4015" y="1344"/>
              <a:ext cx="8" cy="34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8" name="Arc 24"/>
            <p:cNvSpPr>
              <a:spLocks/>
            </p:cNvSpPr>
            <p:nvPr/>
          </p:nvSpPr>
          <p:spPr bwMode="auto">
            <a:xfrm flipH="1" flipV="1">
              <a:off x="3878" y="1026"/>
              <a:ext cx="1039" cy="63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6542208" y="914605"/>
            <a:ext cx="3439583" cy="1863724"/>
            <a:chOff x="3515" y="833"/>
            <a:chExt cx="1625" cy="1174"/>
          </a:xfrm>
        </p:grpSpPr>
        <p:sp>
          <p:nvSpPr>
            <p:cNvPr id="93189" name="Text Box 5"/>
            <p:cNvSpPr txBox="1">
              <a:spLocks noChangeArrowheads="1"/>
            </p:cNvSpPr>
            <p:nvPr/>
          </p:nvSpPr>
          <p:spPr bwMode="auto">
            <a:xfrm>
              <a:off x="4876" y="1434"/>
              <a:ext cx="2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i="1" dirty="0">
                  <a:solidFill>
                    <a:schemeClr val="accent2"/>
                  </a:solidFill>
                </a:rPr>
                <a:t>l</a:t>
              </a:r>
              <a:r>
                <a:rPr lang="en-US" altLang="zh-CN" sz="2000" b="1" baseline="-25000" dirty="0">
                  <a:solidFill>
                    <a:schemeClr val="accent2"/>
                  </a:solidFill>
                </a:rPr>
                <a:t>2</a:t>
              </a:r>
              <a:endParaRPr lang="en-US" altLang="zh-CN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93190" name="Text Box 6"/>
            <p:cNvSpPr txBox="1">
              <a:spLocks noChangeArrowheads="1"/>
            </p:cNvSpPr>
            <p:nvPr/>
          </p:nvSpPr>
          <p:spPr bwMode="auto">
            <a:xfrm>
              <a:off x="4249" y="1242"/>
              <a:ext cx="37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i="1" dirty="0">
                  <a:solidFill>
                    <a:srgbClr val="00B050"/>
                  </a:solidFill>
                </a:rPr>
                <a:t>Q</a:t>
              </a:r>
              <a:r>
                <a:rPr lang="en-US" altLang="zh-CN" sz="2000" b="1" baseline="-25000" dirty="0">
                  <a:solidFill>
                    <a:srgbClr val="00B050"/>
                  </a:solidFill>
                </a:rPr>
                <a:t>2</a:t>
              </a:r>
              <a:endParaRPr lang="en-US" altLang="zh-CN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93191" name="Text Box 7"/>
            <p:cNvSpPr txBox="1">
              <a:spLocks noChangeArrowheads="1"/>
            </p:cNvSpPr>
            <p:nvPr/>
          </p:nvSpPr>
          <p:spPr bwMode="auto">
            <a:xfrm>
              <a:off x="4785" y="1780"/>
              <a:ext cx="318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72000"/>
                </a:lnSpc>
              </a:pPr>
              <a:r>
                <a:rPr lang="en-US" altLang="zh-CN" sz="2000" b="1" i="1" dirty="0">
                  <a:solidFill>
                    <a:schemeClr val="accent2"/>
                  </a:solidFill>
                </a:rPr>
                <a:t>B</a:t>
              </a:r>
              <a:r>
                <a:rPr lang="en-US" altLang="zh-CN" sz="2000" b="1" baseline="-25000" dirty="0">
                  <a:solidFill>
                    <a:schemeClr val="accent2"/>
                  </a:solidFill>
                </a:rPr>
                <a:t>2</a:t>
              </a:r>
              <a:endParaRPr lang="en-US" altLang="zh-CN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93192" name="Text Box 8"/>
            <p:cNvSpPr txBox="1">
              <a:spLocks noChangeArrowheads="1"/>
            </p:cNvSpPr>
            <p:nvPr/>
          </p:nvSpPr>
          <p:spPr bwMode="auto">
            <a:xfrm>
              <a:off x="3515" y="1071"/>
              <a:ext cx="325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72000"/>
                </a:lnSpc>
              </a:pPr>
              <a:r>
                <a:rPr lang="en-US" altLang="zh-CN" sz="2000" b="1" i="1" dirty="0">
                  <a:solidFill>
                    <a:schemeClr val="accent2"/>
                  </a:solidFill>
                </a:rPr>
                <a:t>A</a:t>
              </a:r>
              <a:r>
                <a:rPr lang="en-US" altLang="zh-CN" sz="2000" b="1" baseline="-25000" dirty="0">
                  <a:solidFill>
                    <a:schemeClr val="accent2"/>
                  </a:solidFill>
                </a:rPr>
                <a:t>2</a:t>
              </a:r>
              <a:endParaRPr lang="en-US" altLang="zh-CN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93215" name="Line 31"/>
            <p:cNvSpPr>
              <a:spLocks noChangeShapeType="1"/>
            </p:cNvSpPr>
            <p:nvPr/>
          </p:nvSpPr>
          <p:spPr bwMode="auto">
            <a:xfrm flipH="1" flipV="1">
              <a:off x="3762" y="1177"/>
              <a:ext cx="1191" cy="640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28" name="Arc 44"/>
            <p:cNvSpPr>
              <a:spLocks/>
            </p:cNvSpPr>
            <p:nvPr/>
          </p:nvSpPr>
          <p:spPr bwMode="auto">
            <a:xfrm flipH="1" flipV="1">
              <a:off x="3992" y="833"/>
              <a:ext cx="918" cy="81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rot="10800000"/>
            <a:lstStyle/>
            <a:p>
              <a:endParaRPr lang="zh-CN" altLang="zh-CN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6510493" y="325056"/>
            <a:ext cx="4870347" cy="2428132"/>
            <a:chOff x="3560" y="494"/>
            <a:chExt cx="1998" cy="1372"/>
          </a:xfrm>
        </p:grpSpPr>
        <p:sp>
          <p:nvSpPr>
            <p:cNvPr id="93198" name="Text Box 14"/>
            <p:cNvSpPr txBox="1">
              <a:spLocks noChangeArrowheads="1"/>
            </p:cNvSpPr>
            <p:nvPr/>
          </p:nvSpPr>
          <p:spPr bwMode="auto">
            <a:xfrm>
              <a:off x="3650" y="784"/>
              <a:ext cx="28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72000"/>
                </a:lnSpc>
              </a:pPr>
              <a:r>
                <a:rPr lang="en-US" altLang="zh-CN" sz="2000" b="1" i="1" dirty="0"/>
                <a:t>A</a:t>
              </a:r>
              <a:endParaRPr lang="en-US" altLang="zh-CN" sz="2000" b="1" dirty="0"/>
            </a:p>
          </p:txBody>
        </p:sp>
        <p:sp>
          <p:nvSpPr>
            <p:cNvPr id="93223" name="Text Box 39"/>
            <p:cNvSpPr txBox="1">
              <a:spLocks noChangeArrowheads="1"/>
            </p:cNvSpPr>
            <p:nvPr/>
          </p:nvSpPr>
          <p:spPr bwMode="auto">
            <a:xfrm>
              <a:off x="3560" y="1616"/>
              <a:ext cx="227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/>
                <a:t>0</a:t>
              </a:r>
            </a:p>
          </p:txBody>
        </p:sp>
        <p:sp>
          <p:nvSpPr>
            <p:cNvPr id="93226" name="Line 42"/>
            <p:cNvSpPr>
              <a:spLocks noChangeShapeType="1"/>
            </p:cNvSpPr>
            <p:nvPr/>
          </p:nvSpPr>
          <p:spPr bwMode="auto">
            <a:xfrm flipV="1">
              <a:off x="3787" y="663"/>
              <a:ext cx="0" cy="10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27" name="Line 43"/>
            <p:cNvSpPr>
              <a:spLocks noChangeShapeType="1"/>
            </p:cNvSpPr>
            <p:nvPr/>
          </p:nvSpPr>
          <p:spPr bwMode="auto">
            <a:xfrm flipV="1">
              <a:off x="3782" y="1706"/>
              <a:ext cx="145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35" name="Text Box 51"/>
            <p:cNvSpPr txBox="1">
              <a:spLocks noChangeArrowheads="1"/>
            </p:cNvSpPr>
            <p:nvPr/>
          </p:nvSpPr>
          <p:spPr bwMode="auto">
            <a:xfrm>
              <a:off x="3672" y="494"/>
              <a:ext cx="3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i="1" dirty="0"/>
                <a:t>x</a:t>
              </a:r>
              <a:r>
                <a:rPr lang="en-US" altLang="zh-CN" sz="2000" b="1" baseline="-25000" dirty="0"/>
                <a:t>2</a:t>
              </a:r>
              <a:endParaRPr lang="en-US" altLang="zh-CN" sz="2000" b="1" dirty="0"/>
            </a:p>
          </p:txBody>
        </p:sp>
        <p:sp>
          <p:nvSpPr>
            <p:cNvPr id="93237" name="Text Box 53"/>
            <p:cNvSpPr txBox="1">
              <a:spLocks noChangeArrowheads="1"/>
            </p:cNvSpPr>
            <p:nvPr/>
          </p:nvSpPr>
          <p:spPr bwMode="auto">
            <a:xfrm>
              <a:off x="5193" y="1616"/>
              <a:ext cx="3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i="1"/>
                <a:t>x</a:t>
              </a:r>
              <a:r>
                <a:rPr lang="en-US" altLang="zh-CN" sz="2000" b="1" baseline="-25000"/>
                <a:t>1</a:t>
              </a:r>
              <a:endParaRPr lang="en-US" altLang="zh-CN" sz="2000" b="1"/>
            </a:p>
          </p:txBody>
        </p:sp>
      </p:grpSp>
      <p:sp>
        <p:nvSpPr>
          <p:cNvPr id="93248" name="Rectangle 64"/>
          <p:cNvSpPr>
            <a:spLocks noChangeArrowheads="1"/>
          </p:cNvSpPr>
          <p:nvPr/>
        </p:nvSpPr>
        <p:spPr bwMode="auto">
          <a:xfrm>
            <a:off x="431802" y="549276"/>
            <a:ext cx="4213940" cy="107721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问题求解</a:t>
            </a:r>
            <a:r>
              <a:rPr lang="en-US" altLang="zh-CN" sz="32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图形求解</a:t>
            </a:r>
            <a:r>
              <a:rPr lang="en-US" altLang="zh-CN" sz="32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sz="32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/>
            <a:endParaRPr lang="zh-CN" altLang="en-US" sz="32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3257" name="Rectangle 73"/>
          <p:cNvSpPr>
            <a:spLocks noChangeArrowheads="1"/>
          </p:cNvSpPr>
          <p:nvPr/>
        </p:nvSpPr>
        <p:spPr bwMode="auto">
          <a:xfrm>
            <a:off x="707922" y="1858296"/>
            <a:ext cx="2798137" cy="52322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1" dirty="0"/>
              <a:t>若改为征 </a:t>
            </a:r>
            <a:r>
              <a:rPr lang="zh-CN" altLang="en-US" sz="2800" b="1" dirty="0">
                <a:solidFill>
                  <a:srgbClr val="00B050"/>
                </a:solidFill>
              </a:rPr>
              <a:t>收入税</a:t>
            </a:r>
            <a:r>
              <a:rPr lang="zh-CN" altLang="en-US" sz="2800" b="1" dirty="0"/>
              <a:t> </a:t>
            </a:r>
          </a:p>
        </p:txBody>
      </p:sp>
      <p:sp>
        <p:nvSpPr>
          <p:cNvPr id="93259" name="Rectangle 75"/>
          <p:cNvSpPr>
            <a:spLocks noChangeArrowheads="1"/>
          </p:cNvSpPr>
          <p:nvPr/>
        </p:nvSpPr>
        <p:spPr bwMode="auto">
          <a:xfrm>
            <a:off x="339214" y="2581224"/>
            <a:ext cx="47531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b="1" dirty="0">
                <a:cs typeface="Times New Roman" pitchFamily="18" charset="0"/>
              </a:rPr>
              <a:t> </a:t>
            </a:r>
            <a:r>
              <a:rPr lang="zh-CN" altLang="en-US" sz="2800" b="1" dirty="0">
                <a:cs typeface="Times New Roman" pitchFamily="18" charset="0"/>
              </a:rPr>
              <a:t>政府得到的销售税额 </a:t>
            </a:r>
            <a:r>
              <a:rPr lang="en-US" altLang="zh-CN" sz="2800" b="1" i="1" dirty="0"/>
              <a:t>p</a:t>
            </a:r>
            <a:r>
              <a:rPr lang="en-US" altLang="zh-CN" sz="2800" b="1" baseline="-30000" dirty="0"/>
              <a:t>0</a:t>
            </a:r>
            <a:r>
              <a:rPr lang="en-US" altLang="zh-CN" sz="2800" b="1" i="1" dirty="0"/>
              <a:t>x</a:t>
            </a:r>
            <a:r>
              <a:rPr lang="en-US" altLang="zh-CN" sz="2800" b="1" baseline="-30000" dirty="0"/>
              <a:t>1</a:t>
            </a:r>
            <a:r>
              <a:rPr lang="en-US" altLang="zh-CN" sz="2800" b="1" baseline="30000" dirty="0"/>
              <a:t>*</a:t>
            </a:r>
            <a:r>
              <a:rPr lang="en-US" altLang="zh-CN" sz="2800" b="1" dirty="0"/>
              <a:t> </a:t>
            </a:r>
          </a:p>
        </p:txBody>
      </p:sp>
      <p:sp>
        <p:nvSpPr>
          <p:cNvPr id="93261" name="Rectangle 77"/>
          <p:cNvSpPr>
            <a:spLocks noChangeArrowheads="1"/>
          </p:cNvSpPr>
          <p:nvPr/>
        </p:nvSpPr>
        <p:spPr bwMode="auto">
          <a:xfrm>
            <a:off x="386668" y="3332112"/>
            <a:ext cx="56541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b="1" dirty="0">
                <a:cs typeface="Times New Roman" pitchFamily="18" charset="0"/>
              </a:rPr>
              <a:t> </a:t>
            </a:r>
            <a:r>
              <a:rPr lang="zh-CN" altLang="en-US" sz="2800" b="1" dirty="0">
                <a:cs typeface="Times New Roman" pitchFamily="18" charset="0"/>
              </a:rPr>
              <a:t>征收的税额与销售税额 </a:t>
            </a:r>
            <a:r>
              <a:rPr lang="en-US" altLang="zh-CN" sz="2800" b="1" i="1" dirty="0"/>
              <a:t>p</a:t>
            </a:r>
            <a:r>
              <a:rPr lang="en-US" altLang="zh-CN" sz="2800" b="1" baseline="-30000" dirty="0"/>
              <a:t>0</a:t>
            </a:r>
            <a:r>
              <a:rPr lang="en-US" altLang="zh-CN" sz="2800" b="1" i="1" dirty="0"/>
              <a:t>x</a:t>
            </a:r>
            <a:r>
              <a:rPr lang="en-US" altLang="zh-CN" sz="2800" b="1" baseline="-30000" dirty="0"/>
              <a:t>1</a:t>
            </a:r>
            <a:r>
              <a:rPr lang="en-US" altLang="zh-CN" sz="2800" b="1" baseline="30000" dirty="0"/>
              <a:t>*</a:t>
            </a:r>
            <a:r>
              <a:rPr lang="zh-CN" altLang="en-US" sz="2800" b="1" dirty="0">
                <a:cs typeface="Times New Roman" pitchFamily="18" charset="0"/>
              </a:rPr>
              <a:t>相同</a:t>
            </a:r>
            <a:r>
              <a:rPr lang="zh-CN" altLang="en-US" sz="2800" b="1" dirty="0"/>
              <a:t> </a:t>
            </a:r>
          </a:p>
        </p:txBody>
      </p:sp>
      <p:graphicFrame>
        <p:nvGraphicFramePr>
          <p:cNvPr id="93262" name="Object 78"/>
          <p:cNvGraphicFramePr>
            <a:graphicFrameLocks noChangeAspect="1"/>
          </p:cNvGraphicFramePr>
          <p:nvPr/>
        </p:nvGraphicFramePr>
        <p:xfrm>
          <a:off x="7434212" y="3289711"/>
          <a:ext cx="4320116" cy="561975"/>
        </p:xfrm>
        <a:graphic>
          <a:graphicData uri="http://schemas.openxmlformats.org/presentationml/2006/ole">
            <p:oleObj spid="_x0000_s84995" name="公式" r:id="rId3" imgW="1371600" imgH="241300" progId="Equation.3">
              <p:embed/>
            </p:oleObj>
          </a:graphicData>
        </a:graphic>
      </p:graphicFrame>
      <p:sp>
        <p:nvSpPr>
          <p:cNvPr id="93265" name="Rectangle 81"/>
          <p:cNvSpPr>
            <a:spLocks noChangeArrowheads="1"/>
          </p:cNvSpPr>
          <p:nvPr/>
        </p:nvSpPr>
        <p:spPr bwMode="auto">
          <a:xfrm>
            <a:off x="1" y="4160224"/>
            <a:ext cx="746268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 dirty="0">
                <a:cs typeface="Times New Roman" pitchFamily="18" charset="0"/>
              </a:rPr>
              <a:t> </a:t>
            </a:r>
            <a:r>
              <a:rPr lang="zh-CN" altLang="en-US" sz="2800" b="1" dirty="0">
                <a:cs typeface="Times New Roman" pitchFamily="18" charset="0"/>
              </a:rPr>
              <a:t>消费线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A</a:t>
            </a:r>
            <a:r>
              <a:rPr lang="en-US" altLang="zh-CN" sz="2800" b="1" baseline="-30000" dirty="0" smtClean="0">
                <a:solidFill>
                  <a:schemeClr val="accent2"/>
                </a:solidFill>
              </a:rPr>
              <a:t>2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</a:rPr>
              <a:t>2</a:t>
            </a:r>
            <a:r>
              <a:rPr lang="zh-CN" altLang="en-US" sz="2800" b="1" dirty="0" smtClean="0">
                <a:cs typeface="Times New Roman" pitchFamily="18" charset="0"/>
              </a:rPr>
              <a:t>通过</a:t>
            </a:r>
            <a:r>
              <a:rPr lang="en-US" altLang="zh-CN" sz="2800" b="1" i="1" dirty="0" smtClean="0">
                <a:solidFill>
                  <a:schemeClr val="accent2"/>
                </a:solidFill>
              </a:rPr>
              <a:t>Q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</a:rPr>
              <a:t>1</a:t>
            </a:r>
            <a:r>
              <a:rPr lang="zh-CN" altLang="en-US" sz="2800" b="1" dirty="0" smtClean="0">
                <a:cs typeface="Times New Roman" pitchFamily="18" charset="0"/>
              </a:rPr>
              <a:t>点，从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AB</a:t>
            </a:r>
            <a:r>
              <a:rPr lang="en-US" altLang="zh-CN" sz="2800" b="1" baseline="-30000" dirty="0" smtClean="0">
                <a:solidFill>
                  <a:schemeClr val="accent2"/>
                </a:solidFill>
              </a:rPr>
              <a:t>1</a:t>
            </a:r>
            <a:r>
              <a:rPr lang="zh-CN" altLang="en-US" sz="2800" b="1" dirty="0" smtClean="0">
                <a:cs typeface="Times New Roman" pitchFamily="18" charset="0"/>
              </a:rPr>
              <a:t>与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A</a:t>
            </a:r>
            <a:r>
              <a:rPr lang="en-US" altLang="zh-CN" sz="2800" b="1" baseline="-30000" dirty="0" smtClean="0">
                <a:solidFill>
                  <a:schemeClr val="accent2"/>
                </a:solidFill>
              </a:rPr>
              <a:t>2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</a:rPr>
              <a:t>2</a:t>
            </a:r>
            <a:r>
              <a:rPr lang="zh-CN" altLang="en-US" sz="2800" b="1" dirty="0" smtClean="0">
                <a:cs typeface="Times New Roman" pitchFamily="18" charset="0"/>
              </a:rPr>
              <a:t>的方程容易看出</a:t>
            </a:r>
            <a:r>
              <a:rPr lang="en-US" altLang="zh-CN" sz="2800" b="1" dirty="0" smtClean="0"/>
              <a:t>A</a:t>
            </a:r>
            <a:r>
              <a:rPr lang="en-US" altLang="zh-CN" sz="2800" b="1" baseline="-30000" dirty="0" smtClean="0"/>
              <a:t>2</a:t>
            </a:r>
            <a:r>
              <a:rPr lang="zh-CN" altLang="en-US" sz="2800" b="1" dirty="0" smtClean="0">
                <a:cs typeface="Times New Roman" pitchFamily="18" charset="0"/>
              </a:rPr>
              <a:t>在</a:t>
            </a:r>
            <a:r>
              <a:rPr lang="en-US" altLang="zh-CN" sz="2800" b="1" dirty="0" smtClean="0">
                <a:cs typeface="Times New Roman" pitchFamily="18" charset="0"/>
              </a:rPr>
              <a:t>A</a:t>
            </a:r>
            <a:r>
              <a:rPr lang="zh-CN" altLang="en-US" sz="2800" b="1" dirty="0" smtClean="0">
                <a:cs typeface="Times New Roman" pitchFamily="18" charset="0"/>
              </a:rPr>
              <a:t>的下边，从而作图可以看出</a:t>
            </a:r>
            <a:r>
              <a:rPr lang="en-US" altLang="zh-CN" sz="2800" b="1" i="1" dirty="0" smtClean="0"/>
              <a:t>l</a:t>
            </a:r>
            <a:r>
              <a:rPr lang="en-US" altLang="zh-CN" sz="2800" b="1" baseline="-30000" dirty="0" smtClean="0"/>
              <a:t>2</a:t>
            </a:r>
            <a:r>
              <a:rPr lang="zh-CN" altLang="en-US" sz="2800" b="1" dirty="0" smtClean="0">
                <a:cs typeface="Times New Roman" pitchFamily="18" charset="0"/>
              </a:rPr>
              <a:t>在</a:t>
            </a:r>
            <a:r>
              <a:rPr lang="en-US" altLang="zh-CN" sz="2800" b="1" i="1" dirty="0" smtClean="0"/>
              <a:t>l</a:t>
            </a:r>
            <a:r>
              <a:rPr lang="en-US" altLang="zh-CN" sz="2800" b="1" baseline="-30000" dirty="0" smtClean="0"/>
              <a:t>1</a:t>
            </a:r>
            <a:r>
              <a:rPr lang="zh-CN" altLang="en-US" sz="2800" b="1" dirty="0" smtClean="0">
                <a:cs typeface="Times New Roman" pitchFamily="18" charset="0"/>
              </a:rPr>
              <a:t>上方</a:t>
            </a:r>
            <a:endParaRPr lang="en-US" altLang="zh-CN" sz="2800" b="1" dirty="0" smtClean="0">
              <a:cs typeface="Times New Roman" pitchFamily="18" charset="0"/>
            </a:endParaRPr>
          </a:p>
        </p:txBody>
      </p:sp>
      <p:sp>
        <p:nvSpPr>
          <p:cNvPr id="93271" name="Rectangle 87"/>
          <p:cNvSpPr>
            <a:spLocks noChangeArrowheads="1"/>
          </p:cNvSpPr>
          <p:nvPr/>
        </p:nvSpPr>
        <p:spPr bwMode="auto">
          <a:xfrm>
            <a:off x="265472" y="5530646"/>
            <a:ext cx="11628353" cy="104727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 i="1" dirty="0" smtClean="0">
                <a:cs typeface="Times New Roman" pitchFamily="18" charset="0"/>
              </a:rPr>
              <a:t>记</a:t>
            </a:r>
            <a:r>
              <a:rPr lang="en-US" altLang="zh-CN" sz="2800" b="1" i="1" dirty="0" smtClean="0"/>
              <a:t>l</a:t>
            </a:r>
            <a:r>
              <a:rPr lang="en-US" altLang="zh-CN" sz="2800" b="1" baseline="-30000" dirty="0" smtClean="0"/>
              <a:t>2</a:t>
            </a:r>
            <a:r>
              <a:rPr lang="zh-CN" altLang="en-US" sz="2800" b="1" dirty="0" smtClean="0">
                <a:cs typeface="Times New Roman" pitchFamily="18" charset="0"/>
              </a:rPr>
              <a:t>相切于</a:t>
            </a:r>
            <a:r>
              <a:rPr lang="en-US" altLang="zh-CN" sz="2800" b="1" i="1" dirty="0" smtClean="0">
                <a:solidFill>
                  <a:schemeClr val="accent2"/>
                </a:solidFill>
              </a:rPr>
              <a:t>Q</a:t>
            </a:r>
            <a:r>
              <a:rPr lang="en-US" altLang="zh-CN" sz="2800" b="1" baseline="-30000" dirty="0" smtClean="0">
                <a:solidFill>
                  <a:schemeClr val="accent2"/>
                </a:solidFill>
              </a:rPr>
              <a:t>2</a:t>
            </a:r>
            <a:r>
              <a:rPr lang="zh-CN" altLang="en-US" sz="2800" b="1" dirty="0" smtClean="0">
                <a:cs typeface="Times New Roman" pitchFamily="18" charset="0"/>
              </a:rPr>
              <a:t> ，由于</a:t>
            </a:r>
            <a:r>
              <a:rPr lang="en-US" altLang="zh-CN" sz="2800" b="1" i="1" dirty="0" smtClean="0"/>
              <a:t>l</a:t>
            </a:r>
            <a:r>
              <a:rPr lang="en-US" altLang="zh-CN" sz="2800" b="1" baseline="-30000" dirty="0" smtClean="0"/>
              <a:t>2</a:t>
            </a:r>
            <a:r>
              <a:rPr lang="zh-CN" altLang="en-US" sz="2800" b="1" dirty="0">
                <a:cs typeface="Times New Roman" pitchFamily="18" charset="0"/>
              </a:rPr>
              <a:t>在</a:t>
            </a:r>
            <a:r>
              <a:rPr lang="en-US" altLang="zh-CN" sz="2800" b="1" i="1" dirty="0"/>
              <a:t>l</a:t>
            </a:r>
            <a:r>
              <a:rPr lang="en-US" altLang="zh-CN" sz="2800" b="1" baseline="-30000" dirty="0"/>
              <a:t>1</a:t>
            </a:r>
            <a:r>
              <a:rPr lang="zh-CN" altLang="en-US" sz="2800" b="1" dirty="0">
                <a:cs typeface="Times New Roman" pitchFamily="18" charset="0"/>
              </a:rPr>
              <a:t>上方，</a:t>
            </a:r>
            <a:r>
              <a:rPr lang="en-US" altLang="zh-CN" sz="2800" b="1" i="1" dirty="0">
                <a:solidFill>
                  <a:schemeClr val="accent2"/>
                </a:solidFill>
              </a:rPr>
              <a:t>Q</a:t>
            </a:r>
            <a:r>
              <a:rPr lang="en-US" altLang="zh-CN" sz="2800" b="1" baseline="-30000" dirty="0">
                <a:solidFill>
                  <a:schemeClr val="accent2"/>
                </a:solidFill>
              </a:rPr>
              <a:t>2</a:t>
            </a:r>
            <a:r>
              <a:rPr lang="zh-CN" altLang="en-US" sz="2800" b="1" dirty="0">
                <a:cs typeface="Times New Roman" pitchFamily="18" charset="0"/>
              </a:rPr>
              <a:t>的效用函数值将大于</a:t>
            </a:r>
            <a:r>
              <a:rPr lang="en-US" altLang="zh-CN" sz="2800" b="1" i="1" dirty="0">
                <a:solidFill>
                  <a:srgbClr val="FF0000"/>
                </a:solidFill>
              </a:rPr>
              <a:t>Q</a:t>
            </a:r>
            <a:r>
              <a:rPr lang="en-US" altLang="zh-CN" sz="2800" b="1" baseline="-30000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>
                <a:cs typeface="Times New Roman" pitchFamily="18" charset="0"/>
              </a:rPr>
              <a:t>, </a:t>
            </a:r>
            <a:r>
              <a:rPr lang="zh-CN" altLang="en-US" sz="2800" b="1" dirty="0">
                <a:cs typeface="Times New Roman" pitchFamily="18" charset="0"/>
              </a:rPr>
              <a:t>对消费者来说征收入税比征销售税好</a:t>
            </a:r>
            <a:r>
              <a:rPr lang="en-US" altLang="zh-CN" sz="2800" b="1" dirty="0">
                <a:cs typeface="Times New Roman" pitchFamily="18" charset="0"/>
              </a:rPr>
              <a:t>.</a:t>
            </a:r>
            <a:r>
              <a:rPr lang="en-US" altLang="zh-CN" sz="2800" b="1" dirty="0"/>
              <a:t> </a:t>
            </a:r>
          </a:p>
        </p:txBody>
      </p:sp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8001257" y="459556"/>
          <a:ext cx="3841750" cy="528638"/>
        </p:xfrm>
        <a:graphic>
          <a:graphicData uri="http://schemas.openxmlformats.org/presentationml/2006/ole">
            <p:oleObj spid="_x0000_s84996" name="公式" r:id="rId4" imgW="1447800" imgH="228600" progId="Equation.3">
              <p:embed/>
            </p:oleObj>
          </a:graphicData>
        </a:graphic>
      </p:graphicFrame>
      <p:sp>
        <p:nvSpPr>
          <p:cNvPr id="47" name="Line 30"/>
          <p:cNvSpPr>
            <a:spLocks noChangeShapeType="1"/>
          </p:cNvSpPr>
          <p:nvPr/>
        </p:nvSpPr>
        <p:spPr bwMode="auto">
          <a:xfrm flipV="1">
            <a:off x="8272367" y="1932035"/>
            <a:ext cx="45719" cy="604688"/>
          </a:xfrm>
          <a:prstGeom prst="line">
            <a:avLst/>
          </a:prstGeom>
          <a:noFill/>
          <a:ln w="9525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 flipH="1">
            <a:off x="8126361" y="2507226"/>
            <a:ext cx="545690" cy="589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000" b="1" i="1" dirty="0" smtClean="0">
                <a:solidFill>
                  <a:srgbClr val="00B050"/>
                </a:solidFill>
              </a:rPr>
              <a:t>x</a:t>
            </a:r>
            <a:r>
              <a:rPr lang="en-US" altLang="zh-CN" sz="2000" b="1" i="1" baseline="-25000" dirty="0">
                <a:solidFill>
                  <a:srgbClr val="00B050"/>
                </a:solidFill>
              </a:rPr>
              <a:t>2</a:t>
            </a:r>
            <a:r>
              <a:rPr lang="en-US" altLang="zh-CN" sz="2000" b="1" baseline="30000" dirty="0" smtClean="0">
                <a:solidFill>
                  <a:srgbClr val="00B050"/>
                </a:solidFill>
              </a:rPr>
              <a:t>*</a:t>
            </a:r>
            <a:endParaRPr lang="en-US" altLang="zh-CN" sz="2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57" grpId="0" animBg="1"/>
      <p:bldP spid="93259" grpId="0"/>
      <p:bldP spid="93261" grpId="0"/>
      <p:bldP spid="93265" grpId="0"/>
      <p:bldP spid="93271" grpId="0" animBg="1"/>
      <p:bldP spid="47" grpId="0" animBg="1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398205" y="373471"/>
            <a:ext cx="3067666" cy="5847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价格补贴问题</a:t>
            </a:r>
            <a:endParaRPr lang="en-US" altLang="zh-CN" sz="3200" b="1" dirty="0" smtClean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29265" y="1161744"/>
            <a:ext cx="10550012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3200" b="1" dirty="0" smtClean="0">
                <a:solidFill>
                  <a:srgbClr val="FF0000"/>
                </a:solidFill>
              </a:rPr>
              <a:t>补贴方式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</a:t>
            </a:r>
            <a:r>
              <a:rPr lang="zh-CN" altLang="en-US" sz="2800" b="1" dirty="0" smtClean="0"/>
              <a:t>政府为鼓励商品的生产或者减少消费者的负担所采取  </a:t>
            </a:r>
            <a:endParaRPr lang="en-US" altLang="zh-CN" sz="2800" b="1" dirty="0" smtClean="0"/>
          </a:p>
          <a:p>
            <a:pPr>
              <a:lnSpc>
                <a:spcPct val="115000"/>
              </a:lnSpc>
            </a:pPr>
            <a:r>
              <a:rPr lang="en-US" altLang="zh-CN" sz="2800" b="1" dirty="0" smtClean="0"/>
              <a:t>                         </a:t>
            </a:r>
            <a:r>
              <a:rPr lang="zh-CN" altLang="en-US" sz="2800" b="1" dirty="0" smtClean="0"/>
              <a:t>的两种价格补贴办法 </a:t>
            </a:r>
            <a:endParaRPr lang="zh-CN" altLang="en-US" sz="2800" b="1" dirty="0"/>
          </a:p>
        </p:txBody>
      </p:sp>
      <p:sp>
        <p:nvSpPr>
          <p:cNvPr id="54" name="Rectangle 34"/>
          <p:cNvSpPr>
            <a:spLocks noChangeArrowheads="1"/>
          </p:cNvSpPr>
          <p:nvPr/>
        </p:nvSpPr>
        <p:spPr bwMode="auto">
          <a:xfrm>
            <a:off x="562847" y="2540512"/>
            <a:ext cx="6840537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把补贴款直接给生产者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zh-CN" altLang="en-US" sz="2800" b="1" dirty="0">
                <a:solidFill>
                  <a:srgbClr val="FF0000"/>
                </a:solidFill>
              </a:rPr>
              <a:t> 把补贴款发给消费者而让商品涨价</a:t>
            </a:r>
            <a:r>
              <a:rPr lang="zh-CN" altLang="en-US" sz="2800" b="1" dirty="0"/>
              <a:t> </a:t>
            </a:r>
          </a:p>
        </p:txBody>
      </p:sp>
      <p:sp>
        <p:nvSpPr>
          <p:cNvPr id="55" name="Rectangle 35"/>
          <p:cNvSpPr>
            <a:spLocks noChangeArrowheads="1"/>
          </p:cNvSpPr>
          <p:nvPr/>
        </p:nvSpPr>
        <p:spPr bwMode="auto">
          <a:xfrm>
            <a:off x="5084813" y="2607444"/>
            <a:ext cx="5189538" cy="51911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CN" sz="2800" b="1" dirty="0"/>
              <a:t>~</a:t>
            </a:r>
            <a:r>
              <a:rPr lang="zh-CN" altLang="en-US" sz="2800" b="1" dirty="0"/>
              <a:t>鼓励商品生产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对消费者无影响 </a:t>
            </a:r>
          </a:p>
        </p:txBody>
      </p:sp>
      <p:sp>
        <p:nvSpPr>
          <p:cNvPr id="56" name="矩形 55"/>
          <p:cNvSpPr/>
          <p:nvPr/>
        </p:nvSpPr>
        <p:spPr>
          <a:xfrm>
            <a:off x="644012" y="4093438"/>
            <a:ext cx="1090397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3200" b="1" dirty="0" smtClean="0">
                <a:solidFill>
                  <a:srgbClr val="FF0000"/>
                </a:solidFill>
                <a:cs typeface="Times New Roman" pitchFamily="18" charset="0"/>
              </a:rPr>
              <a:t>问题：</a:t>
            </a:r>
            <a:r>
              <a:rPr lang="zh-CN" altLang="en-US" sz="2800" b="1" dirty="0" smtClean="0"/>
              <a:t>分析补贴款直接给生产者以及发给消费者，会带来什么样的社会效果？</a:t>
            </a:r>
            <a:endParaRPr lang="en-US" altLang="zh-CN" sz="2800" b="1" dirty="0" smtClean="0"/>
          </a:p>
        </p:txBody>
      </p:sp>
      <p:sp>
        <p:nvSpPr>
          <p:cNvPr id="57" name="Rectangle 12"/>
          <p:cNvSpPr>
            <a:spLocks noChangeArrowheads="1"/>
          </p:cNvSpPr>
          <p:nvPr/>
        </p:nvSpPr>
        <p:spPr bwMode="auto">
          <a:xfrm>
            <a:off x="575186" y="5530646"/>
            <a:ext cx="6489291" cy="65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zh-CN" altLang="en-US" sz="3200" b="1" dirty="0" smtClean="0">
                <a:solidFill>
                  <a:srgbClr val="FF0000"/>
                </a:solidFill>
                <a:cs typeface="Times New Roman" pitchFamily="18" charset="0"/>
              </a:rPr>
              <a:t>问题简化</a:t>
            </a:r>
            <a:r>
              <a:rPr lang="zh-CN" altLang="en-US" sz="2800" b="1" dirty="0" smtClean="0">
                <a:cs typeface="Times New Roman" pitchFamily="18" charset="0"/>
              </a:rPr>
              <a:t>：只考虑两种商品，甲和乙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5" grpId="0" animBg="1"/>
      <p:bldP spid="56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9875" y="737419"/>
            <a:ext cx="38940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问题求解</a:t>
            </a:r>
            <a:r>
              <a:rPr lang="en-US" altLang="zh-CN" sz="32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图形求解</a:t>
            </a:r>
            <a:r>
              <a:rPr lang="en-US" altLang="zh-CN" sz="32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sz="32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Rectangle 58"/>
          <p:cNvSpPr>
            <a:spLocks noChangeArrowheads="1"/>
          </p:cNvSpPr>
          <p:nvPr/>
        </p:nvSpPr>
        <p:spPr bwMode="auto">
          <a:xfrm>
            <a:off x="510866" y="1427622"/>
            <a:ext cx="5182011" cy="2569934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</a:rPr>
              <a:t>一些假设：</a:t>
            </a:r>
            <a:r>
              <a:rPr lang="zh-CN" altLang="en-US" sz="2800" dirty="0" smtClean="0"/>
              <a:t>我们分别用</a:t>
            </a:r>
            <a:r>
              <a:rPr lang="en-US" altLang="zh-CN" sz="2800" i="1" dirty="0" smtClean="0"/>
              <a:t>x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 , </a:t>
            </a:r>
            <a:r>
              <a:rPr lang="en-US" altLang="zh-CN" sz="2800" i="1" dirty="0" smtClean="0"/>
              <a:t>x</a:t>
            </a:r>
            <a:r>
              <a:rPr lang="en-US" altLang="zh-CN" sz="2800" i="1" baseline="-25000" dirty="0" smtClean="0"/>
              <a:t>2</a:t>
            </a:r>
            <a:r>
              <a:rPr lang="zh-CN" altLang="en-US" sz="2800" dirty="0" smtClean="0"/>
              <a:t>来</a:t>
            </a:r>
            <a:endParaRPr lang="en-US" altLang="zh-CN" sz="2800" dirty="0" smtClean="0"/>
          </a:p>
          <a:p>
            <a:pPr>
              <a:lnSpc>
                <a:spcPct val="115000"/>
              </a:lnSpc>
            </a:pPr>
            <a:r>
              <a:rPr lang="zh-CN" altLang="en-US" sz="2800" dirty="0" smtClean="0"/>
              <a:t>表示消费者购买甲乙商品的数量。甲乙商品原来的价格分别为</a:t>
            </a:r>
            <a:endParaRPr lang="en-US" altLang="zh-CN" sz="2800" dirty="0" smtClean="0"/>
          </a:p>
          <a:p>
            <a:pPr>
              <a:lnSpc>
                <a:spcPct val="115000"/>
              </a:lnSpc>
            </a:pPr>
            <a:r>
              <a:rPr lang="en-US" altLang="zh-CN" sz="2800" i="1" dirty="0" smtClean="0"/>
              <a:t>P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 , </a:t>
            </a:r>
            <a:r>
              <a:rPr lang="en-US" altLang="zh-CN" sz="2800" i="1" dirty="0" smtClean="0"/>
              <a:t>P</a:t>
            </a:r>
            <a:r>
              <a:rPr lang="en-US" altLang="zh-CN" sz="2800" i="1" baseline="-25000" dirty="0" smtClean="0"/>
              <a:t>2.</a:t>
            </a:r>
            <a:endParaRPr lang="en-US" altLang="zh-CN" sz="2800" dirty="0" smtClean="0"/>
          </a:p>
          <a:p>
            <a:pPr>
              <a:lnSpc>
                <a:spcPct val="115000"/>
              </a:lnSpc>
            </a:pPr>
            <a:endParaRPr lang="en-US" altLang="zh-CN" sz="2800" b="1" dirty="0" smtClean="0"/>
          </a:p>
        </p:txBody>
      </p:sp>
      <p:grpSp>
        <p:nvGrpSpPr>
          <p:cNvPr id="20" name="Group 62"/>
          <p:cNvGrpSpPr>
            <a:grpSpLocks/>
          </p:cNvGrpSpPr>
          <p:nvPr/>
        </p:nvGrpSpPr>
        <p:grpSpPr bwMode="auto">
          <a:xfrm>
            <a:off x="6990736" y="1050976"/>
            <a:ext cx="3197995" cy="2901591"/>
            <a:chOff x="4060" y="2613"/>
            <a:chExt cx="1814" cy="1407"/>
          </a:xfrm>
        </p:grpSpPr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5362" y="3430"/>
              <a:ext cx="240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i="1"/>
                <a:t>l</a:t>
              </a:r>
              <a:endParaRPr lang="en-US" altLang="zh-CN" sz="2000" b="1"/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4704" y="3319"/>
              <a:ext cx="40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i="1" dirty="0"/>
                <a:t>Q</a:t>
              </a:r>
              <a:endParaRPr lang="en-US" altLang="zh-CN" sz="2000" b="1" dirty="0"/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4105" y="3203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72000"/>
                </a:lnSpc>
              </a:pPr>
              <a:r>
                <a:rPr lang="en-US" altLang="zh-CN" sz="2000" i="1" dirty="0"/>
                <a:t>A</a:t>
              </a:r>
              <a:endParaRPr lang="en-US" altLang="zh-CN" sz="2000" dirty="0"/>
            </a:p>
          </p:txBody>
        </p:sp>
        <p:sp>
          <p:nvSpPr>
            <p:cNvPr id="24" name="Text Box 17"/>
            <p:cNvSpPr txBox="1">
              <a:spLocks noChangeArrowheads="1"/>
            </p:cNvSpPr>
            <p:nvPr/>
          </p:nvSpPr>
          <p:spPr bwMode="auto">
            <a:xfrm>
              <a:off x="5145" y="3838"/>
              <a:ext cx="240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72000"/>
                </a:lnSpc>
              </a:pPr>
              <a:r>
                <a:rPr lang="en-US" altLang="zh-CN" sz="2000" i="1"/>
                <a:t>B</a:t>
              </a:r>
            </a:p>
            <a:p>
              <a:endParaRPr lang="en-US" altLang="zh-CN" sz="2000"/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4459" y="2952"/>
              <a:ext cx="848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i="1" dirty="0"/>
                <a:t>u</a:t>
              </a:r>
              <a:r>
                <a:rPr lang="en-US" altLang="zh-CN" sz="2000" b="1" dirty="0"/>
                <a:t> (</a:t>
              </a:r>
              <a:r>
                <a:rPr lang="en-US" altLang="zh-CN" sz="2000" b="1" i="1" dirty="0"/>
                <a:t>x</a:t>
              </a:r>
              <a:r>
                <a:rPr lang="en-US" altLang="zh-CN" sz="2000" b="1" baseline="-25000" dirty="0"/>
                <a:t>1</a:t>
              </a:r>
              <a:r>
                <a:rPr lang="en-US" altLang="zh-CN" sz="2000" b="1" dirty="0"/>
                <a:t>,</a:t>
              </a:r>
              <a:r>
                <a:rPr lang="en-US" altLang="zh-CN" sz="2000" b="1" i="1" dirty="0"/>
                <a:t> x</a:t>
              </a:r>
              <a:r>
                <a:rPr lang="en-US" altLang="zh-CN" sz="2000" b="1" baseline="-25000" dirty="0"/>
                <a:t>2</a:t>
              </a:r>
              <a:r>
                <a:rPr lang="en-US" altLang="zh-CN" sz="2000" b="1" dirty="0"/>
                <a:t>) =</a:t>
              </a:r>
              <a:r>
                <a:rPr lang="en-US" altLang="zh-CN" sz="2000" b="1" i="1" dirty="0"/>
                <a:t>c</a:t>
              </a:r>
              <a:endParaRPr lang="en-US" altLang="zh-CN" sz="2000" b="1" dirty="0"/>
            </a:p>
          </p:txBody>
        </p:sp>
        <p:sp>
          <p:nvSpPr>
            <p:cNvPr id="26" name="Text Box 19"/>
            <p:cNvSpPr txBox="1">
              <a:spLocks noChangeArrowheads="1"/>
            </p:cNvSpPr>
            <p:nvPr/>
          </p:nvSpPr>
          <p:spPr bwMode="auto">
            <a:xfrm>
              <a:off x="4196" y="3742"/>
              <a:ext cx="272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/>
                <a:t>0</a:t>
              </a:r>
            </a:p>
          </p:txBody>
        </p:sp>
        <p:sp>
          <p:nvSpPr>
            <p:cNvPr id="27" name="Text Box 20"/>
            <p:cNvSpPr txBox="1">
              <a:spLocks noChangeArrowheads="1"/>
            </p:cNvSpPr>
            <p:nvPr/>
          </p:nvSpPr>
          <p:spPr bwMode="auto">
            <a:xfrm>
              <a:off x="5602" y="3657"/>
              <a:ext cx="272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i="1" dirty="0"/>
                <a:t>x</a:t>
              </a:r>
              <a:r>
                <a:rPr lang="en-US" altLang="zh-CN" sz="2000" baseline="-25000" dirty="0"/>
                <a:t>1</a:t>
              </a:r>
              <a:endParaRPr lang="en-US" altLang="zh-CN" sz="2000" dirty="0"/>
            </a:p>
          </p:txBody>
        </p:sp>
        <p:sp>
          <p:nvSpPr>
            <p:cNvPr id="28" name="Text Box 21"/>
            <p:cNvSpPr txBox="1">
              <a:spLocks noChangeArrowheads="1"/>
            </p:cNvSpPr>
            <p:nvPr/>
          </p:nvSpPr>
          <p:spPr bwMode="auto">
            <a:xfrm>
              <a:off x="4060" y="2613"/>
              <a:ext cx="36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i="1"/>
                <a:t>x</a:t>
              </a:r>
              <a:r>
                <a:rPr lang="en-US" altLang="zh-CN" sz="2000" baseline="-25000"/>
                <a:t>2</a:t>
              </a:r>
              <a:endParaRPr lang="en-US" altLang="zh-CN" sz="2000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 flipH="1" flipV="1">
              <a:off x="4332" y="2750"/>
              <a:ext cx="6" cy="10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3"/>
            <p:cNvSpPr>
              <a:spLocks noChangeShapeType="1"/>
            </p:cNvSpPr>
            <p:nvPr/>
          </p:nvSpPr>
          <p:spPr bwMode="auto">
            <a:xfrm flipV="1">
              <a:off x="4338" y="3792"/>
              <a:ext cx="123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Arc 24"/>
            <p:cNvSpPr>
              <a:spLocks/>
            </p:cNvSpPr>
            <p:nvPr/>
          </p:nvSpPr>
          <p:spPr bwMode="auto">
            <a:xfrm flipH="1" flipV="1">
              <a:off x="4332" y="2945"/>
              <a:ext cx="1179" cy="71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 flipH="1" flipV="1">
              <a:off x="4324" y="3263"/>
              <a:ext cx="952" cy="5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 flipH="1" flipV="1">
              <a:off x="4686" y="3475"/>
              <a:ext cx="9" cy="3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 rot="16200000" flipV="1">
              <a:off x="4514" y="3303"/>
              <a:ext cx="0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5" name="Object 48"/>
            <p:cNvGraphicFramePr>
              <a:graphicFrameLocks noChangeAspect="1"/>
            </p:cNvGraphicFramePr>
            <p:nvPr/>
          </p:nvGraphicFramePr>
          <p:xfrm>
            <a:off x="4123" y="3385"/>
            <a:ext cx="209" cy="227"/>
          </p:xfrm>
          <a:graphic>
            <a:graphicData uri="http://schemas.openxmlformats.org/presentationml/2006/ole">
              <p:oleObj spid="_x0000_s87042" name="公式" r:id="rId3" imgW="164880" imgH="228600" progId="Equation.3">
                <p:embed/>
              </p:oleObj>
            </a:graphicData>
          </a:graphic>
        </p:graphicFrame>
        <p:graphicFrame>
          <p:nvGraphicFramePr>
            <p:cNvPr id="36" name="Object 49"/>
            <p:cNvGraphicFramePr>
              <a:graphicFrameLocks noChangeAspect="1"/>
            </p:cNvGraphicFramePr>
            <p:nvPr/>
          </p:nvGraphicFramePr>
          <p:xfrm>
            <a:off x="4649" y="3786"/>
            <a:ext cx="219" cy="234"/>
          </p:xfrm>
          <a:graphic>
            <a:graphicData uri="http://schemas.openxmlformats.org/presentationml/2006/ole">
              <p:oleObj spid="_x0000_s87043" name="公式" r:id="rId4" imgW="164880" imgH="228600" progId="Equation.3">
                <p:embed/>
              </p:oleObj>
            </a:graphicData>
          </a:graphic>
        </p:graphicFrame>
      </p:grpSp>
      <p:sp>
        <p:nvSpPr>
          <p:cNvPr id="56" name="Rectangle 58"/>
          <p:cNvSpPr>
            <a:spLocks noChangeArrowheads="1"/>
          </p:cNvSpPr>
          <p:nvPr/>
        </p:nvSpPr>
        <p:spPr bwMode="auto">
          <a:xfrm>
            <a:off x="397795" y="5066704"/>
            <a:ext cx="5698205" cy="1083374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 dirty="0" smtClean="0"/>
              <a:t>这样只会鼓励商品生产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对消费者无影响。 假设此时</a:t>
            </a:r>
            <a:r>
              <a:rPr lang="zh-CN" altLang="en-US" sz="2800" b="1" dirty="0" smtClean="0">
                <a:cs typeface="Times New Roman" pitchFamily="18" charset="0"/>
              </a:rPr>
              <a:t>消费</a:t>
            </a:r>
            <a:r>
              <a:rPr lang="zh-CN" altLang="en-US" sz="2800" b="1" dirty="0">
                <a:cs typeface="Times New Roman" pitchFamily="18" charset="0"/>
              </a:rPr>
              <a:t>点</a:t>
            </a:r>
            <a:r>
              <a:rPr lang="en-US" altLang="zh-CN" sz="2800" b="1" i="1" dirty="0" smtClean="0"/>
              <a:t>Q</a:t>
            </a:r>
            <a:r>
              <a:rPr lang="zh-CN" altLang="en-US" sz="2800" b="1" i="1" dirty="0" smtClean="0"/>
              <a:t>，</a:t>
            </a:r>
            <a:r>
              <a:rPr lang="zh-CN" altLang="en-US" sz="2800" b="1" dirty="0" smtClean="0"/>
              <a:t>如图</a:t>
            </a:r>
            <a:r>
              <a:rPr lang="en-US" altLang="zh-CN" sz="2800" b="1" dirty="0" smtClean="0"/>
              <a:t> </a:t>
            </a:r>
          </a:p>
        </p:txBody>
      </p:sp>
      <p:sp>
        <p:nvSpPr>
          <p:cNvPr id="37" name="矩形 36"/>
          <p:cNvSpPr/>
          <p:nvPr/>
        </p:nvSpPr>
        <p:spPr>
          <a:xfrm>
            <a:off x="378838" y="4320966"/>
            <a:ext cx="51267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1.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若把补贴款直接给生产者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6" grpId="0" animBg="1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4684" y="427703"/>
            <a:ext cx="6902245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</a:rPr>
              <a:t>2.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把补贴款发给消费者而让商品涨价：</a:t>
            </a:r>
            <a:endParaRPr lang="en-US" altLang="zh-CN" sz="3200" b="1" dirty="0"/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383459" y="1460090"/>
            <a:ext cx="4925960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 b="1" dirty="0" smtClean="0">
                <a:cs typeface="Times New Roman" pitchFamily="18" charset="0"/>
              </a:rPr>
              <a:t>若政府让</a:t>
            </a:r>
            <a:r>
              <a:rPr lang="zh-CN" altLang="en-US" sz="2800" b="1" dirty="0">
                <a:cs typeface="Times New Roman" pitchFamily="18" charset="0"/>
              </a:rPr>
              <a:t>甲商品价格涨到</a:t>
            </a:r>
            <a:r>
              <a:rPr lang="en-US" altLang="zh-CN" sz="2800" b="1" i="1" dirty="0"/>
              <a:t>p</a:t>
            </a:r>
            <a:r>
              <a:rPr lang="en-US" altLang="zh-CN" sz="2800" b="1" baseline="-30000" dirty="0"/>
              <a:t>1</a:t>
            </a:r>
            <a:r>
              <a:rPr lang="en-US" altLang="zh-CN" sz="2800" b="1" dirty="0"/>
              <a:t>+</a:t>
            </a:r>
            <a:r>
              <a:rPr lang="en-US" altLang="zh-CN" sz="2800" b="1" i="1" dirty="0"/>
              <a:t>p</a:t>
            </a:r>
            <a:r>
              <a:rPr lang="en-US" altLang="zh-CN" sz="2800" b="1" baseline="-30000" dirty="0"/>
              <a:t>0</a:t>
            </a:r>
            <a:r>
              <a:rPr lang="en-US" altLang="zh-CN" sz="2800" b="1" dirty="0"/>
              <a:t>,</a:t>
            </a:r>
            <a:r>
              <a:rPr lang="en-US" altLang="zh-CN" sz="2800" b="1" dirty="0">
                <a:cs typeface="Times New Roman" pitchFamily="18" charset="0"/>
              </a:rPr>
              <a:t> </a:t>
            </a:r>
            <a:endParaRPr lang="en-US" altLang="zh-CN" sz="2800" b="1" dirty="0" smtClean="0">
              <a:cs typeface="Times New Roman" pitchFamily="18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2800" b="1" dirty="0" smtClean="0">
                <a:cs typeface="Times New Roman" pitchFamily="18" charset="0"/>
              </a:rPr>
              <a:t>补贴消费者多</a:t>
            </a:r>
            <a:r>
              <a:rPr lang="zh-CN" altLang="en-US" sz="2800" b="1" dirty="0">
                <a:cs typeface="Times New Roman" pitchFamily="18" charset="0"/>
              </a:rPr>
              <a:t>花的钱 </a:t>
            </a:r>
            <a:r>
              <a:rPr lang="en-US" altLang="zh-CN" sz="2800" b="1" i="1" dirty="0"/>
              <a:t>p</a:t>
            </a:r>
            <a:r>
              <a:rPr lang="en-US" altLang="zh-CN" sz="2800" b="1" baseline="-30000" dirty="0"/>
              <a:t>0</a:t>
            </a:r>
            <a:r>
              <a:rPr lang="en-US" altLang="zh-CN" sz="2800" b="1" i="1" dirty="0"/>
              <a:t> x</a:t>
            </a:r>
            <a:r>
              <a:rPr lang="en-US" altLang="zh-CN" sz="2800" b="1" baseline="-30000" dirty="0"/>
              <a:t>1</a:t>
            </a:r>
            <a:r>
              <a:rPr lang="en-US" altLang="zh-CN" sz="2800" b="1" baseline="30000" dirty="0" smtClean="0"/>
              <a:t>*</a:t>
            </a:r>
            <a:r>
              <a:rPr lang="en-US" altLang="zh-CN" sz="2800" b="1" dirty="0" smtClean="0">
                <a:cs typeface="Times New Roman" pitchFamily="18" charset="0"/>
              </a:rPr>
              <a:t>,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 dirty="0" smtClean="0">
                <a:cs typeface="Times New Roman" pitchFamily="18" charset="0"/>
              </a:rPr>
              <a:t>使</a:t>
            </a:r>
            <a:r>
              <a:rPr lang="zh-CN" altLang="en-US" sz="2800" b="1" dirty="0">
                <a:cs typeface="Times New Roman" pitchFamily="18" charset="0"/>
              </a:rPr>
              <a:t>仍达到消费点</a:t>
            </a:r>
            <a:r>
              <a:rPr lang="en-US" altLang="zh-CN" sz="2800" b="1" i="1" dirty="0"/>
              <a:t>Q</a:t>
            </a:r>
            <a:r>
              <a:rPr lang="en-US" altLang="zh-CN" sz="2800" b="1" dirty="0"/>
              <a:t> </a:t>
            </a:r>
            <a:r>
              <a:rPr lang="zh-CN" altLang="en-US" sz="2800" b="1" dirty="0" smtClean="0"/>
              <a:t>。</a:t>
            </a:r>
            <a:endParaRPr lang="en-US" altLang="zh-CN" sz="2800" b="1" dirty="0"/>
          </a:p>
        </p:txBody>
      </p: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6253317" y="1076631"/>
            <a:ext cx="4894062" cy="5086001"/>
            <a:chOff x="4060" y="2613"/>
            <a:chExt cx="1814" cy="1361"/>
          </a:xfrm>
        </p:grpSpPr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5487" y="3523"/>
              <a:ext cx="144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i="1" dirty="0"/>
                <a:t>l</a:t>
              </a:r>
              <a:endParaRPr lang="en-US" altLang="zh-CN" sz="2000" b="1" dirty="0"/>
            </a:p>
          </p:txBody>
        </p:sp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4666" y="3382"/>
              <a:ext cx="154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i="1" dirty="0"/>
                <a:t>Q</a:t>
              </a:r>
              <a:endParaRPr lang="en-US" altLang="zh-CN" sz="2000" b="1" dirty="0"/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4176" y="3223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72000"/>
                </a:lnSpc>
              </a:pPr>
              <a:r>
                <a:rPr lang="en-US" altLang="zh-CN" sz="2000" i="1" dirty="0"/>
                <a:t>A</a:t>
              </a:r>
              <a:endParaRPr lang="en-US" altLang="zh-CN" sz="2000" dirty="0"/>
            </a:p>
          </p:txBody>
        </p: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5197" y="3833"/>
              <a:ext cx="93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72000"/>
                </a:lnSpc>
              </a:pPr>
              <a:r>
                <a:rPr lang="en-US" altLang="zh-CN" sz="2000" i="1" dirty="0"/>
                <a:t>B</a:t>
              </a:r>
            </a:p>
            <a:p>
              <a:endParaRPr lang="en-US" altLang="zh-CN" sz="2000" dirty="0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4504" y="2906"/>
              <a:ext cx="534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i="1" dirty="0"/>
                <a:t>u</a:t>
              </a:r>
              <a:r>
                <a:rPr lang="en-US" altLang="zh-CN" sz="2000" b="1" dirty="0"/>
                <a:t> (</a:t>
              </a:r>
              <a:r>
                <a:rPr lang="en-US" altLang="zh-CN" sz="2000" b="1" i="1" dirty="0"/>
                <a:t>x</a:t>
              </a:r>
              <a:r>
                <a:rPr lang="en-US" altLang="zh-CN" sz="2000" b="1" baseline="-25000" dirty="0"/>
                <a:t>1</a:t>
              </a:r>
              <a:r>
                <a:rPr lang="en-US" altLang="zh-CN" sz="2000" b="1" dirty="0"/>
                <a:t>,</a:t>
              </a:r>
              <a:r>
                <a:rPr lang="en-US" altLang="zh-CN" sz="2000" b="1" i="1" dirty="0"/>
                <a:t> x</a:t>
              </a:r>
              <a:r>
                <a:rPr lang="en-US" altLang="zh-CN" sz="2000" b="1" baseline="-25000" dirty="0"/>
                <a:t>2</a:t>
              </a:r>
              <a:r>
                <a:rPr lang="en-US" altLang="zh-CN" sz="2000" b="1" dirty="0"/>
                <a:t>) =</a:t>
              </a:r>
              <a:r>
                <a:rPr lang="en-US" altLang="zh-CN" sz="2000" b="1" i="1" dirty="0"/>
                <a:t>c</a:t>
              </a:r>
              <a:endParaRPr lang="en-US" altLang="zh-CN" sz="2000" b="1" dirty="0"/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4196" y="3742"/>
              <a:ext cx="272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/>
                <a:t>0</a:t>
              </a: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5602" y="3657"/>
              <a:ext cx="272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i="1"/>
                <a:t>x</a:t>
              </a:r>
              <a:r>
                <a:rPr lang="en-US" altLang="zh-CN" sz="2000" baseline="-25000"/>
                <a:t>1</a:t>
              </a:r>
              <a:endParaRPr lang="en-US" altLang="zh-CN" sz="2000"/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4060" y="2613"/>
              <a:ext cx="36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i="1"/>
                <a:t>x</a:t>
              </a:r>
              <a:r>
                <a:rPr lang="en-US" altLang="zh-CN" sz="2000" baseline="-25000"/>
                <a:t>2</a:t>
              </a:r>
              <a:endParaRPr lang="en-US" altLang="zh-CN" sz="2000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 flipH="1" flipV="1">
              <a:off x="4332" y="2750"/>
              <a:ext cx="6" cy="10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 flipV="1">
              <a:off x="4338" y="3792"/>
              <a:ext cx="123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Arc 24"/>
            <p:cNvSpPr>
              <a:spLocks/>
            </p:cNvSpPr>
            <p:nvPr/>
          </p:nvSpPr>
          <p:spPr bwMode="auto">
            <a:xfrm flipH="1" flipV="1">
              <a:off x="4332" y="2945"/>
              <a:ext cx="1179" cy="71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 flipH="1" flipV="1">
              <a:off x="4324" y="3247"/>
              <a:ext cx="911" cy="5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8"/>
            <p:cNvSpPr>
              <a:spLocks noChangeShapeType="1"/>
            </p:cNvSpPr>
            <p:nvPr/>
          </p:nvSpPr>
          <p:spPr bwMode="auto">
            <a:xfrm flipH="1" flipV="1">
              <a:off x="4686" y="3475"/>
              <a:ext cx="9" cy="3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9"/>
            <p:cNvSpPr>
              <a:spLocks noChangeShapeType="1"/>
            </p:cNvSpPr>
            <p:nvPr/>
          </p:nvSpPr>
          <p:spPr bwMode="auto">
            <a:xfrm rot="16200000" flipV="1">
              <a:off x="4514" y="3303"/>
              <a:ext cx="0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" name="Object 48"/>
            <p:cNvGraphicFramePr>
              <a:graphicFrameLocks noChangeAspect="1"/>
            </p:cNvGraphicFramePr>
            <p:nvPr/>
          </p:nvGraphicFramePr>
          <p:xfrm>
            <a:off x="4180" y="3385"/>
            <a:ext cx="152" cy="126"/>
          </p:xfrm>
          <a:graphic>
            <a:graphicData uri="http://schemas.openxmlformats.org/presentationml/2006/ole">
              <p:oleObj spid="_x0000_s88066" name="公式" r:id="rId3" imgW="164880" imgH="228600" progId="Equation.3">
                <p:embed/>
              </p:oleObj>
            </a:graphicData>
          </a:graphic>
        </p:graphicFrame>
        <p:graphicFrame>
          <p:nvGraphicFramePr>
            <p:cNvPr id="22" name="Object 49"/>
            <p:cNvGraphicFramePr>
              <a:graphicFrameLocks noChangeAspect="1"/>
            </p:cNvGraphicFramePr>
            <p:nvPr/>
          </p:nvGraphicFramePr>
          <p:xfrm>
            <a:off x="4649" y="3786"/>
            <a:ext cx="174" cy="110"/>
          </p:xfrm>
          <a:graphic>
            <a:graphicData uri="http://schemas.openxmlformats.org/presentationml/2006/ole">
              <p:oleObj spid="_x0000_s88067" name="公式" r:id="rId4" imgW="164880" imgH="228600" progId="Equation.3">
                <p:embed/>
              </p:oleObj>
            </a:graphicData>
          </a:graphic>
        </p:graphicFrame>
      </p:grpSp>
      <p:graphicFrame>
        <p:nvGraphicFramePr>
          <p:cNvPr id="88068" name="Object 38"/>
          <p:cNvGraphicFramePr>
            <a:graphicFrameLocks noChangeAspect="1"/>
          </p:cNvGraphicFramePr>
          <p:nvPr/>
        </p:nvGraphicFramePr>
        <p:xfrm flipV="1">
          <a:off x="518139" y="3899719"/>
          <a:ext cx="3600450" cy="465804"/>
        </p:xfrm>
        <a:graphic>
          <a:graphicData uri="http://schemas.openxmlformats.org/presentationml/2006/ole">
            <p:oleObj spid="_x0000_s88068" name="公式" r:id="rId5" imgW="1790700" imgH="254000" progId="Equation.3">
              <p:embed/>
            </p:oleObj>
          </a:graphicData>
        </a:graphic>
      </p:graphicFrame>
      <p:sp>
        <p:nvSpPr>
          <p:cNvPr id="24" name="Rectangle 37"/>
          <p:cNvSpPr>
            <a:spLocks noChangeArrowheads="1"/>
          </p:cNvSpPr>
          <p:nvPr/>
        </p:nvSpPr>
        <p:spPr bwMode="auto">
          <a:xfrm>
            <a:off x="314633" y="3205317"/>
            <a:ext cx="4925960" cy="57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 b="1" dirty="0" smtClean="0"/>
              <a:t>则消费者的消费线变化为：</a:t>
            </a:r>
            <a:endParaRPr lang="en-US" altLang="zh-CN" sz="2800" b="1" dirty="0"/>
          </a:p>
        </p:txBody>
      </p:sp>
      <p:grpSp>
        <p:nvGrpSpPr>
          <p:cNvPr id="27" name="Group 68"/>
          <p:cNvGrpSpPr>
            <a:grpSpLocks/>
          </p:cNvGrpSpPr>
          <p:nvPr/>
        </p:nvGrpSpPr>
        <p:grpSpPr bwMode="auto">
          <a:xfrm>
            <a:off x="336295" y="4650041"/>
            <a:ext cx="5040312" cy="954088"/>
            <a:chOff x="249" y="2523"/>
            <a:chExt cx="3175" cy="601"/>
          </a:xfrm>
        </p:grpSpPr>
        <p:graphicFrame>
          <p:nvGraphicFramePr>
            <p:cNvPr id="28" name="Object 44"/>
            <p:cNvGraphicFramePr>
              <a:graphicFrameLocks noChangeAspect="1"/>
            </p:cNvGraphicFramePr>
            <p:nvPr/>
          </p:nvGraphicFramePr>
          <p:xfrm>
            <a:off x="1020" y="2568"/>
            <a:ext cx="453" cy="236"/>
          </p:xfrm>
          <a:graphic>
            <a:graphicData uri="http://schemas.openxmlformats.org/presentationml/2006/ole">
              <p:oleObj spid="_x0000_s88069" name="公式" r:id="rId6" imgW="317160" imgH="164880" progId="Equation.3">
                <p:embed/>
              </p:oleObj>
            </a:graphicData>
          </a:graphic>
        </p:graphicFrame>
        <p:sp>
          <p:nvSpPr>
            <p:cNvPr id="29" name="Rectangle 59"/>
            <p:cNvSpPr>
              <a:spLocks noChangeArrowheads="1"/>
            </p:cNvSpPr>
            <p:nvPr/>
          </p:nvSpPr>
          <p:spPr bwMode="auto">
            <a:xfrm>
              <a:off x="249" y="2523"/>
              <a:ext cx="3175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zh-CN" altLang="en-US" sz="2800" b="1" dirty="0"/>
                <a:t>消费</a:t>
              </a:r>
              <a:r>
                <a:rPr lang="zh-CN" altLang="en-US" sz="2800" b="1" dirty="0" smtClean="0"/>
                <a:t>线        过</a:t>
              </a:r>
              <a:r>
                <a:rPr lang="en-US" altLang="zh-CN" sz="2800" b="1" i="1" dirty="0" smtClean="0"/>
                <a:t>Q</a:t>
              </a:r>
              <a:r>
                <a:rPr lang="en-US" altLang="zh-CN" sz="2800" b="1" dirty="0" smtClean="0"/>
                <a:t>, </a:t>
              </a:r>
              <a:r>
                <a:rPr lang="zh-CN" altLang="en-US" sz="2800" b="1" dirty="0" smtClean="0"/>
                <a:t>容易得到</a:t>
              </a:r>
              <a:r>
                <a:rPr lang="en-US" altLang="zh-CN" sz="2800" i="1" dirty="0" smtClean="0">
                  <a:solidFill>
                    <a:srgbClr val="FF0000"/>
                  </a:solidFill>
                </a:rPr>
                <a:t>A</a:t>
              </a:r>
              <a:r>
                <a:rPr lang="en-US" altLang="zh-CN" sz="2800" i="1" baseline="30000" dirty="0" smtClean="0">
                  <a:solidFill>
                    <a:srgbClr val="FF0000"/>
                  </a:solidFill>
                  <a:cs typeface="Times New Roman" pitchFamily="18" charset="0"/>
                </a:rPr>
                <a:t>'</a:t>
              </a:r>
              <a:endParaRPr lang="en-US" altLang="zh-CN" sz="2800" i="1" dirty="0" smtClean="0">
                <a:solidFill>
                  <a:srgbClr val="FF0000"/>
                </a:solidFill>
                <a:cs typeface="Times New Roman" pitchFamily="18" charset="0"/>
              </a:endParaRPr>
            </a:p>
            <a:p>
              <a:r>
                <a:rPr lang="zh-CN" altLang="en-US" sz="2800" b="1" dirty="0" smtClean="0">
                  <a:cs typeface="Times New Roman" pitchFamily="18" charset="0"/>
                </a:rPr>
                <a:t>在</a:t>
              </a:r>
              <a:r>
                <a:rPr lang="en-US" altLang="zh-CN" sz="2800" b="1" dirty="0" smtClean="0">
                  <a:cs typeface="Times New Roman" pitchFamily="18" charset="0"/>
                </a:rPr>
                <a:t>A</a:t>
              </a:r>
              <a:r>
                <a:rPr lang="zh-CN" altLang="en-US" sz="2800" b="1" dirty="0" smtClean="0">
                  <a:cs typeface="Times New Roman" pitchFamily="18" charset="0"/>
                </a:rPr>
                <a:t>的上方，</a:t>
              </a:r>
              <a:r>
                <a:rPr lang="en-US" altLang="zh-CN" sz="2800" i="1" dirty="0" smtClean="0">
                  <a:solidFill>
                    <a:srgbClr val="FF0000"/>
                  </a:solidFill>
                </a:rPr>
                <a:t>B</a:t>
              </a:r>
              <a:r>
                <a:rPr lang="en-US" altLang="zh-CN" sz="2800" i="1" baseline="30000" dirty="0" smtClean="0">
                  <a:solidFill>
                    <a:srgbClr val="FF0000"/>
                  </a:solidFill>
                  <a:cs typeface="Times New Roman" pitchFamily="18" charset="0"/>
                </a:rPr>
                <a:t>‘</a:t>
              </a:r>
              <a:r>
                <a:rPr lang="zh-CN" altLang="en-US" sz="2800" b="1" dirty="0" smtClean="0"/>
                <a:t>在</a:t>
              </a:r>
              <a:r>
                <a:rPr lang="en-US" altLang="zh-CN" sz="2800" b="1" dirty="0" smtClean="0"/>
                <a:t>B</a:t>
              </a:r>
              <a:r>
                <a:rPr lang="zh-CN" altLang="en-US" sz="2800" b="1" dirty="0" smtClean="0"/>
                <a:t>的左侧。</a:t>
              </a:r>
              <a:endParaRPr lang="en-US" altLang="zh-CN" sz="2800" b="1" dirty="0" smtClean="0"/>
            </a:p>
          </p:txBody>
        </p:sp>
      </p:grpSp>
      <p:grpSp>
        <p:nvGrpSpPr>
          <p:cNvPr id="30" name="Group 63"/>
          <p:cNvGrpSpPr>
            <a:grpSpLocks/>
          </p:cNvGrpSpPr>
          <p:nvPr/>
        </p:nvGrpSpPr>
        <p:grpSpPr bwMode="auto">
          <a:xfrm>
            <a:off x="6445275" y="2124930"/>
            <a:ext cx="3984293" cy="3816226"/>
            <a:chOff x="1300" y="1431"/>
            <a:chExt cx="1862" cy="1128"/>
          </a:xfrm>
        </p:grpSpPr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2841" y="1946"/>
              <a:ext cx="321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i="1" dirty="0">
                  <a:solidFill>
                    <a:srgbClr val="FF0000"/>
                  </a:solidFill>
                </a:rPr>
                <a:t>l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΄</a:t>
              </a:r>
            </a:p>
          </p:txBody>
        </p:sp>
        <p:grpSp>
          <p:nvGrpSpPr>
            <p:cNvPr id="32" name="Group 60"/>
            <p:cNvGrpSpPr>
              <a:grpSpLocks/>
            </p:cNvGrpSpPr>
            <p:nvPr/>
          </p:nvGrpSpPr>
          <p:grpSpPr bwMode="auto">
            <a:xfrm>
              <a:off x="1300" y="1431"/>
              <a:ext cx="1491" cy="1128"/>
              <a:chOff x="2842" y="1431"/>
              <a:chExt cx="1491" cy="1128"/>
            </a:xfrm>
          </p:grpSpPr>
          <p:sp>
            <p:nvSpPr>
              <p:cNvPr id="33" name="Text Box 9"/>
              <p:cNvSpPr txBox="1">
                <a:spLocks noChangeArrowheads="1"/>
              </p:cNvSpPr>
              <p:nvPr/>
            </p:nvSpPr>
            <p:spPr bwMode="auto">
              <a:xfrm>
                <a:off x="3286" y="1700"/>
                <a:ext cx="266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2000" b="1" i="1" dirty="0">
                    <a:solidFill>
                      <a:srgbClr val="FF0000"/>
                    </a:solidFill>
                  </a:rPr>
                  <a:t>Q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΄</a:t>
                </a:r>
              </a:p>
            </p:txBody>
          </p:sp>
          <p:sp>
            <p:nvSpPr>
              <p:cNvPr id="34" name="Arc 25"/>
              <p:cNvSpPr>
                <a:spLocks/>
              </p:cNvSpPr>
              <p:nvPr/>
            </p:nvSpPr>
            <p:spPr bwMode="auto">
              <a:xfrm flipH="1" flipV="1">
                <a:off x="3199" y="1502"/>
                <a:ext cx="1134" cy="62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109 w 21600"/>
                  <a:gd name="T1" fmla="*/ 0 h 23233"/>
                  <a:gd name="T2" fmla="*/ 21538 w 21600"/>
                  <a:gd name="T3" fmla="*/ 23233 h 23233"/>
                  <a:gd name="T4" fmla="*/ 0 w 21600"/>
                  <a:gd name="T5" fmla="*/ 21600 h 23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233" fill="none" extrusionOk="0">
                    <a:moveTo>
                      <a:pt x="108" y="0"/>
                    </a:moveTo>
                    <a:cubicBezTo>
                      <a:pt x="11995" y="60"/>
                      <a:pt x="21600" y="9713"/>
                      <a:pt x="21600" y="21600"/>
                    </a:cubicBezTo>
                    <a:cubicBezTo>
                      <a:pt x="21600" y="22144"/>
                      <a:pt x="21579" y="22689"/>
                      <a:pt x="21538" y="23233"/>
                    </a:cubicBezTo>
                  </a:path>
                  <a:path w="21600" h="23233" stroke="0" extrusionOk="0">
                    <a:moveTo>
                      <a:pt x="108" y="0"/>
                    </a:moveTo>
                    <a:cubicBezTo>
                      <a:pt x="11995" y="60"/>
                      <a:pt x="21600" y="9713"/>
                      <a:pt x="21600" y="21600"/>
                    </a:cubicBezTo>
                    <a:cubicBezTo>
                      <a:pt x="21600" y="22144"/>
                      <a:pt x="21579" y="22689"/>
                      <a:pt x="21538" y="23233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30"/>
              <p:cNvSpPr>
                <a:spLocks noChangeShapeType="1"/>
              </p:cNvSpPr>
              <p:nvPr/>
            </p:nvSpPr>
            <p:spPr bwMode="auto">
              <a:xfrm flipH="1" flipV="1">
                <a:off x="3067" y="1539"/>
                <a:ext cx="836" cy="929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31"/>
              <p:cNvSpPr>
                <a:spLocks noChangeShapeType="1"/>
              </p:cNvSpPr>
              <p:nvPr/>
            </p:nvSpPr>
            <p:spPr bwMode="auto">
              <a:xfrm flipH="1" flipV="1">
                <a:off x="3281" y="1764"/>
                <a:ext cx="21" cy="65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32"/>
              <p:cNvSpPr>
                <a:spLocks noChangeShapeType="1"/>
              </p:cNvSpPr>
              <p:nvPr/>
            </p:nvSpPr>
            <p:spPr bwMode="auto">
              <a:xfrm rot="16200000" flipV="1">
                <a:off x="3183" y="1686"/>
                <a:ext cx="0" cy="17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Text Box 53"/>
              <p:cNvSpPr txBox="1">
                <a:spLocks noChangeArrowheads="1"/>
              </p:cNvSpPr>
              <p:nvPr/>
            </p:nvSpPr>
            <p:spPr bwMode="auto">
              <a:xfrm>
                <a:off x="2842" y="1431"/>
                <a:ext cx="245" cy="1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zh-CN" sz="2000" i="1" baseline="30000" dirty="0">
                    <a:solidFill>
                      <a:srgbClr val="FF0000"/>
                    </a:solidFill>
                    <a:cs typeface="Times New Roman" pitchFamily="18" charset="0"/>
                  </a:rPr>
                  <a:t>'</a:t>
                </a:r>
                <a:endParaRPr lang="en-US" altLang="zh-CN" sz="2000" i="1" dirty="0">
                  <a:solidFill>
                    <a:srgbClr val="FF0000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39" name="Text Box 54"/>
              <p:cNvSpPr txBox="1">
                <a:spLocks noChangeArrowheads="1"/>
              </p:cNvSpPr>
              <p:nvPr/>
            </p:nvSpPr>
            <p:spPr bwMode="auto">
              <a:xfrm>
                <a:off x="3855" y="2441"/>
                <a:ext cx="179" cy="1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 dirty="0">
                    <a:solidFill>
                      <a:srgbClr val="FF0000"/>
                    </a:solidFill>
                  </a:rPr>
                  <a:t>B</a:t>
                </a:r>
                <a:r>
                  <a:rPr lang="en-US" altLang="zh-CN" sz="2000" i="1" baseline="30000" dirty="0">
                    <a:solidFill>
                      <a:srgbClr val="FF0000"/>
                    </a:solidFill>
                    <a:cs typeface="Times New Roman" pitchFamily="18" charset="0"/>
                  </a:rPr>
                  <a:t>'</a:t>
                </a:r>
                <a:endParaRPr lang="en-US" altLang="zh-CN" sz="2000" i="1" dirty="0">
                  <a:solidFill>
                    <a:srgbClr val="FF0000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40" name="Text Box 55"/>
              <p:cNvSpPr txBox="1">
                <a:spLocks noChangeArrowheads="1"/>
              </p:cNvSpPr>
              <p:nvPr/>
            </p:nvSpPr>
            <p:spPr bwMode="auto">
              <a:xfrm>
                <a:off x="3230" y="2419"/>
                <a:ext cx="225" cy="1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zh-CN" sz="2000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000" i="1" baseline="30000" dirty="0">
                    <a:solidFill>
                      <a:srgbClr val="FF0000"/>
                    </a:solidFill>
                    <a:cs typeface="Times New Roman" pitchFamily="18" charset="0"/>
                  </a:rPr>
                  <a:t>'</a:t>
                </a:r>
                <a:endParaRPr lang="en-US" altLang="zh-CN" sz="2000" i="1" dirty="0">
                  <a:solidFill>
                    <a:srgbClr val="FF0000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41" name="Text Box 56"/>
              <p:cNvSpPr txBox="1">
                <a:spLocks noChangeArrowheads="1"/>
              </p:cNvSpPr>
              <p:nvPr/>
            </p:nvSpPr>
            <p:spPr bwMode="auto">
              <a:xfrm rot="10800000" flipV="1">
                <a:off x="2912" y="1688"/>
                <a:ext cx="213" cy="1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zh-CN" sz="2000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i="1" baseline="30000" dirty="0">
                    <a:solidFill>
                      <a:srgbClr val="FF0000"/>
                    </a:solidFill>
                    <a:cs typeface="Times New Roman" pitchFamily="18" charset="0"/>
                  </a:rPr>
                  <a:t>'</a:t>
                </a:r>
                <a:endParaRPr lang="en-US" altLang="zh-CN" sz="2000" i="1" dirty="0">
                  <a:solidFill>
                    <a:srgbClr val="FF0000"/>
                  </a:solidFill>
                  <a:cs typeface="Times New Roman" pitchFamily="18" charset="0"/>
                </a:endParaRPr>
              </a:p>
            </p:txBody>
          </p:sp>
        </p:grpSp>
      </p:grpSp>
      <p:grpSp>
        <p:nvGrpSpPr>
          <p:cNvPr id="42" name="Group 68"/>
          <p:cNvGrpSpPr>
            <a:grpSpLocks/>
          </p:cNvGrpSpPr>
          <p:nvPr/>
        </p:nvGrpSpPr>
        <p:grpSpPr bwMode="auto">
          <a:xfrm>
            <a:off x="336294" y="5815166"/>
            <a:ext cx="5040312" cy="519113"/>
            <a:chOff x="249" y="2523"/>
            <a:chExt cx="3175" cy="327"/>
          </a:xfrm>
        </p:grpSpPr>
        <p:graphicFrame>
          <p:nvGraphicFramePr>
            <p:cNvPr id="43" name="Object 44"/>
            <p:cNvGraphicFramePr>
              <a:graphicFrameLocks noChangeAspect="1"/>
            </p:cNvGraphicFramePr>
            <p:nvPr/>
          </p:nvGraphicFramePr>
          <p:xfrm>
            <a:off x="1020" y="2568"/>
            <a:ext cx="453" cy="236"/>
          </p:xfrm>
          <a:graphic>
            <a:graphicData uri="http://schemas.openxmlformats.org/presentationml/2006/ole">
              <p:oleObj spid="_x0000_s88070" name="公式" r:id="rId7" imgW="317160" imgH="164880" progId="Equation.3">
                <p:embed/>
              </p:oleObj>
            </a:graphicData>
          </a:graphic>
        </p:graphicFrame>
        <p:sp>
          <p:nvSpPr>
            <p:cNvPr id="44" name="Rectangle 59"/>
            <p:cNvSpPr>
              <a:spLocks noChangeArrowheads="1"/>
            </p:cNvSpPr>
            <p:nvPr/>
          </p:nvSpPr>
          <p:spPr bwMode="auto">
            <a:xfrm>
              <a:off x="249" y="2523"/>
              <a:ext cx="317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l"/>
              <a:r>
                <a:rPr lang="zh-CN" altLang="en-US" sz="2800" b="1" dirty="0"/>
                <a:t>消费线        </a:t>
              </a:r>
              <a:r>
                <a:rPr lang="zh-CN" altLang="en-US" sz="2800" b="1" dirty="0" smtClean="0"/>
                <a:t>与</a:t>
              </a:r>
              <a:r>
                <a:rPr lang="en-US" altLang="zh-CN" sz="2800" b="1" i="1" dirty="0" smtClean="0"/>
                <a:t>l</a:t>
              </a:r>
              <a:r>
                <a:rPr lang="en-US" altLang="zh-CN" sz="2800" b="1" dirty="0" smtClean="0">
                  <a:cs typeface="Times New Roman" pitchFamily="18" charset="0"/>
                </a:rPr>
                <a:t>‘</a:t>
              </a:r>
              <a:r>
                <a:rPr lang="zh-CN" altLang="en-US" sz="2800" b="1" dirty="0" smtClean="0"/>
                <a:t>相切</a:t>
              </a:r>
              <a:r>
                <a:rPr lang="zh-CN" altLang="en-US" sz="2800" b="1" dirty="0"/>
                <a:t>于</a:t>
              </a:r>
              <a:r>
                <a:rPr lang="en-US" altLang="zh-CN" sz="2800" b="1" i="1" dirty="0" smtClean="0"/>
                <a:t>Q</a:t>
              </a:r>
              <a:r>
                <a:rPr lang="en-US" altLang="zh-CN" sz="2800" b="1" dirty="0" smtClean="0">
                  <a:cs typeface="Times New Roman" pitchFamily="18" charset="0"/>
                </a:rPr>
                <a:t>’</a:t>
              </a:r>
              <a:r>
                <a:rPr lang="zh-CN" altLang="en-US" sz="2800" b="1" dirty="0" smtClean="0">
                  <a:cs typeface="Times New Roman" pitchFamily="18" charset="0"/>
                </a:rPr>
                <a:t>，如图，</a:t>
              </a:r>
              <a:endParaRPr lang="en-US" altLang="zh-CN" sz="2800" b="1" dirty="0"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7359445" y="1076632"/>
            <a:ext cx="3787933" cy="3170904"/>
            <a:chOff x="4060" y="2613"/>
            <a:chExt cx="1814" cy="1407"/>
          </a:xfrm>
        </p:grpSpPr>
        <p:sp>
          <p:nvSpPr>
            <p:cNvPr id="5" name="Text Box 12"/>
            <p:cNvSpPr txBox="1">
              <a:spLocks noChangeArrowheads="1"/>
            </p:cNvSpPr>
            <p:nvPr/>
          </p:nvSpPr>
          <p:spPr bwMode="auto">
            <a:xfrm>
              <a:off x="5487" y="3523"/>
              <a:ext cx="144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i="1" dirty="0"/>
                <a:t>l</a:t>
              </a:r>
              <a:endParaRPr lang="en-US" altLang="zh-CN" sz="2000" b="1" dirty="0"/>
            </a:p>
          </p:txBody>
        </p:sp>
        <p:sp>
          <p:nvSpPr>
            <p:cNvPr id="6" name="Text Box 15"/>
            <p:cNvSpPr txBox="1">
              <a:spLocks noChangeArrowheads="1"/>
            </p:cNvSpPr>
            <p:nvPr/>
          </p:nvSpPr>
          <p:spPr bwMode="auto">
            <a:xfrm>
              <a:off x="4540" y="3464"/>
              <a:ext cx="247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i="1" dirty="0"/>
                <a:t>Q</a:t>
              </a:r>
              <a:endParaRPr lang="en-US" altLang="zh-CN" sz="2000" b="1" dirty="0"/>
            </a:p>
          </p:txBody>
        </p:sp>
        <p:sp>
          <p:nvSpPr>
            <p:cNvPr id="7" name="Text Box 16"/>
            <p:cNvSpPr txBox="1">
              <a:spLocks noChangeArrowheads="1"/>
            </p:cNvSpPr>
            <p:nvPr/>
          </p:nvSpPr>
          <p:spPr bwMode="auto">
            <a:xfrm>
              <a:off x="4176" y="3223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72000"/>
                </a:lnSpc>
              </a:pPr>
              <a:r>
                <a:rPr lang="en-US" altLang="zh-CN" sz="2000" i="1" dirty="0"/>
                <a:t>A</a:t>
              </a:r>
              <a:endParaRPr lang="en-US" altLang="zh-CN" sz="2000" dirty="0"/>
            </a:p>
          </p:txBody>
        </p:sp>
        <p:sp>
          <p:nvSpPr>
            <p:cNvPr id="8" name="Text Box 17"/>
            <p:cNvSpPr txBox="1">
              <a:spLocks noChangeArrowheads="1"/>
            </p:cNvSpPr>
            <p:nvPr/>
          </p:nvSpPr>
          <p:spPr bwMode="auto">
            <a:xfrm>
              <a:off x="5145" y="3838"/>
              <a:ext cx="240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72000"/>
                </a:lnSpc>
              </a:pPr>
              <a:r>
                <a:rPr lang="en-US" altLang="zh-CN" sz="2000" i="1"/>
                <a:t>B</a:t>
              </a:r>
            </a:p>
            <a:p>
              <a:endParaRPr lang="en-US" altLang="zh-CN" sz="2000"/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4559" y="2795"/>
              <a:ext cx="90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i="1"/>
                <a:t>u</a:t>
              </a:r>
              <a:r>
                <a:rPr lang="en-US" altLang="zh-CN" sz="2000" b="1"/>
                <a:t> (</a:t>
              </a:r>
              <a:r>
                <a:rPr lang="en-US" altLang="zh-CN" sz="2000" b="1" i="1"/>
                <a:t>x</a:t>
              </a:r>
              <a:r>
                <a:rPr lang="en-US" altLang="zh-CN" sz="2000" b="1" baseline="-25000"/>
                <a:t>1</a:t>
              </a:r>
              <a:r>
                <a:rPr lang="en-US" altLang="zh-CN" sz="2000" b="1"/>
                <a:t>,</a:t>
              </a:r>
              <a:r>
                <a:rPr lang="en-US" altLang="zh-CN" sz="2000" b="1" i="1"/>
                <a:t> x</a:t>
              </a:r>
              <a:r>
                <a:rPr lang="en-US" altLang="zh-CN" sz="2000" b="1" baseline="-25000"/>
                <a:t>2</a:t>
              </a:r>
              <a:r>
                <a:rPr lang="en-US" altLang="zh-CN" sz="2000" b="1"/>
                <a:t>) =</a:t>
              </a:r>
              <a:r>
                <a:rPr lang="en-US" altLang="zh-CN" sz="2000" b="1" i="1"/>
                <a:t>c</a:t>
              </a:r>
              <a:endParaRPr lang="en-US" altLang="zh-CN" sz="2000" b="1"/>
            </a:p>
          </p:txBody>
        </p: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4196" y="3742"/>
              <a:ext cx="272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/>
                <a:t>0</a:t>
              </a:r>
            </a:p>
          </p:txBody>
        </p:sp>
        <p:sp>
          <p:nvSpPr>
            <p:cNvPr id="11" name="Text Box 20"/>
            <p:cNvSpPr txBox="1">
              <a:spLocks noChangeArrowheads="1"/>
            </p:cNvSpPr>
            <p:nvPr/>
          </p:nvSpPr>
          <p:spPr bwMode="auto">
            <a:xfrm>
              <a:off x="5602" y="3657"/>
              <a:ext cx="272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i="1"/>
                <a:t>x</a:t>
              </a:r>
              <a:r>
                <a:rPr lang="en-US" altLang="zh-CN" sz="2000" baseline="-25000"/>
                <a:t>1</a:t>
              </a:r>
              <a:endParaRPr lang="en-US" altLang="zh-CN" sz="2000"/>
            </a:p>
          </p:txBody>
        </p:sp>
        <p:sp>
          <p:nvSpPr>
            <p:cNvPr id="12" name="Text Box 21"/>
            <p:cNvSpPr txBox="1">
              <a:spLocks noChangeArrowheads="1"/>
            </p:cNvSpPr>
            <p:nvPr/>
          </p:nvSpPr>
          <p:spPr bwMode="auto">
            <a:xfrm>
              <a:off x="4060" y="2613"/>
              <a:ext cx="36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i="1" dirty="0"/>
                <a:t>x</a:t>
              </a:r>
              <a:r>
                <a:rPr lang="en-US" altLang="zh-CN" sz="2000" baseline="-25000" dirty="0"/>
                <a:t>2</a:t>
              </a:r>
              <a:endParaRPr lang="en-US" altLang="zh-CN" sz="2000" dirty="0"/>
            </a:p>
          </p:txBody>
        </p:sp>
        <p:sp>
          <p:nvSpPr>
            <p:cNvPr id="13" name="Line 22"/>
            <p:cNvSpPr>
              <a:spLocks noChangeShapeType="1"/>
            </p:cNvSpPr>
            <p:nvPr/>
          </p:nvSpPr>
          <p:spPr bwMode="auto">
            <a:xfrm flipH="1" flipV="1">
              <a:off x="4332" y="2750"/>
              <a:ext cx="6" cy="10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3"/>
            <p:cNvSpPr>
              <a:spLocks noChangeShapeType="1"/>
            </p:cNvSpPr>
            <p:nvPr/>
          </p:nvSpPr>
          <p:spPr bwMode="auto">
            <a:xfrm flipV="1">
              <a:off x="4338" y="3792"/>
              <a:ext cx="123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Arc 24"/>
            <p:cNvSpPr>
              <a:spLocks/>
            </p:cNvSpPr>
            <p:nvPr/>
          </p:nvSpPr>
          <p:spPr bwMode="auto">
            <a:xfrm flipH="1" flipV="1">
              <a:off x="4332" y="2945"/>
              <a:ext cx="1179" cy="71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7"/>
            <p:cNvSpPr>
              <a:spLocks noChangeShapeType="1"/>
            </p:cNvSpPr>
            <p:nvPr/>
          </p:nvSpPr>
          <p:spPr bwMode="auto">
            <a:xfrm flipH="1" flipV="1">
              <a:off x="4324" y="3263"/>
              <a:ext cx="952" cy="5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 flipH="1" flipV="1">
              <a:off x="4686" y="3475"/>
              <a:ext cx="9" cy="3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auto">
            <a:xfrm rot="16200000" flipV="1">
              <a:off x="4514" y="3303"/>
              <a:ext cx="0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" name="Object 48"/>
            <p:cNvGraphicFramePr>
              <a:graphicFrameLocks noChangeAspect="1"/>
            </p:cNvGraphicFramePr>
            <p:nvPr/>
          </p:nvGraphicFramePr>
          <p:xfrm>
            <a:off x="4123" y="3385"/>
            <a:ext cx="209" cy="227"/>
          </p:xfrm>
          <a:graphic>
            <a:graphicData uri="http://schemas.openxmlformats.org/presentationml/2006/ole">
              <p:oleObj spid="_x0000_s89090" name="公式" r:id="rId3" imgW="164880" imgH="228600" progId="Equation.3">
                <p:embed/>
              </p:oleObj>
            </a:graphicData>
          </a:graphic>
        </p:graphicFrame>
        <p:graphicFrame>
          <p:nvGraphicFramePr>
            <p:cNvPr id="20" name="Object 49"/>
            <p:cNvGraphicFramePr>
              <a:graphicFrameLocks noChangeAspect="1"/>
            </p:cNvGraphicFramePr>
            <p:nvPr/>
          </p:nvGraphicFramePr>
          <p:xfrm>
            <a:off x="4649" y="3786"/>
            <a:ext cx="219" cy="234"/>
          </p:xfrm>
          <a:graphic>
            <a:graphicData uri="http://schemas.openxmlformats.org/presentationml/2006/ole">
              <p:oleObj spid="_x0000_s89091" name="公式" r:id="rId4" imgW="164880" imgH="228600" progId="Equation.3">
                <p:embed/>
              </p:oleObj>
            </a:graphicData>
          </a:graphic>
        </p:graphicFrame>
      </p:grpSp>
      <p:grpSp>
        <p:nvGrpSpPr>
          <p:cNvPr id="21" name="Group 63"/>
          <p:cNvGrpSpPr>
            <a:grpSpLocks/>
          </p:cNvGrpSpPr>
          <p:nvPr/>
        </p:nvGrpSpPr>
        <p:grpSpPr bwMode="auto">
          <a:xfrm>
            <a:off x="7462531" y="1932091"/>
            <a:ext cx="2967038" cy="2273300"/>
            <a:chOff x="1293" y="1374"/>
            <a:chExt cx="1869" cy="1432"/>
          </a:xfrm>
        </p:grpSpPr>
        <p:sp>
          <p:nvSpPr>
            <p:cNvPr id="22" name="Text Box 7"/>
            <p:cNvSpPr txBox="1">
              <a:spLocks noChangeArrowheads="1"/>
            </p:cNvSpPr>
            <p:nvPr/>
          </p:nvSpPr>
          <p:spPr bwMode="auto">
            <a:xfrm>
              <a:off x="2841" y="1946"/>
              <a:ext cx="321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i="1" dirty="0">
                  <a:solidFill>
                    <a:srgbClr val="FF0000"/>
                  </a:solidFill>
                </a:rPr>
                <a:t>l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΄</a:t>
              </a:r>
            </a:p>
          </p:txBody>
        </p:sp>
        <p:grpSp>
          <p:nvGrpSpPr>
            <p:cNvPr id="23" name="Group 60"/>
            <p:cNvGrpSpPr>
              <a:grpSpLocks/>
            </p:cNvGrpSpPr>
            <p:nvPr/>
          </p:nvGrpSpPr>
          <p:grpSpPr bwMode="auto">
            <a:xfrm>
              <a:off x="1293" y="1374"/>
              <a:ext cx="1546" cy="1432"/>
              <a:chOff x="2835" y="1374"/>
              <a:chExt cx="1546" cy="1432"/>
            </a:xfrm>
          </p:grpSpPr>
          <p:sp>
            <p:nvSpPr>
              <p:cNvPr id="24" name="Text Box 9"/>
              <p:cNvSpPr txBox="1">
                <a:spLocks noChangeArrowheads="1"/>
              </p:cNvSpPr>
              <p:nvPr/>
            </p:nvSpPr>
            <p:spPr bwMode="auto">
              <a:xfrm>
                <a:off x="3320" y="1564"/>
                <a:ext cx="318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2000" b="1" i="1" dirty="0">
                    <a:solidFill>
                      <a:srgbClr val="FF0000"/>
                    </a:solidFill>
                  </a:rPr>
                  <a:t>Q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΄</a:t>
                </a:r>
              </a:p>
            </p:txBody>
          </p:sp>
          <p:sp>
            <p:nvSpPr>
              <p:cNvPr id="25" name="Arc 25"/>
              <p:cNvSpPr>
                <a:spLocks/>
              </p:cNvSpPr>
              <p:nvPr/>
            </p:nvSpPr>
            <p:spPr bwMode="auto">
              <a:xfrm flipH="1" flipV="1">
                <a:off x="3247" y="1463"/>
                <a:ext cx="1134" cy="62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109 w 21600"/>
                  <a:gd name="T1" fmla="*/ 0 h 23233"/>
                  <a:gd name="T2" fmla="*/ 21538 w 21600"/>
                  <a:gd name="T3" fmla="*/ 23233 h 23233"/>
                  <a:gd name="T4" fmla="*/ 0 w 21600"/>
                  <a:gd name="T5" fmla="*/ 21600 h 23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233" fill="none" extrusionOk="0">
                    <a:moveTo>
                      <a:pt x="108" y="0"/>
                    </a:moveTo>
                    <a:cubicBezTo>
                      <a:pt x="11995" y="60"/>
                      <a:pt x="21600" y="9713"/>
                      <a:pt x="21600" y="21600"/>
                    </a:cubicBezTo>
                    <a:cubicBezTo>
                      <a:pt x="21600" y="22144"/>
                      <a:pt x="21579" y="22689"/>
                      <a:pt x="21538" y="23233"/>
                    </a:cubicBezTo>
                  </a:path>
                  <a:path w="21600" h="23233" stroke="0" extrusionOk="0">
                    <a:moveTo>
                      <a:pt x="108" y="0"/>
                    </a:moveTo>
                    <a:cubicBezTo>
                      <a:pt x="11995" y="60"/>
                      <a:pt x="21600" y="9713"/>
                      <a:pt x="21600" y="21600"/>
                    </a:cubicBezTo>
                    <a:cubicBezTo>
                      <a:pt x="21600" y="22144"/>
                      <a:pt x="21579" y="22689"/>
                      <a:pt x="21538" y="23233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30"/>
              <p:cNvSpPr>
                <a:spLocks noChangeShapeType="1"/>
              </p:cNvSpPr>
              <p:nvPr/>
            </p:nvSpPr>
            <p:spPr bwMode="auto">
              <a:xfrm flipH="1" flipV="1">
                <a:off x="3141" y="1541"/>
                <a:ext cx="873" cy="975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32"/>
              <p:cNvSpPr>
                <a:spLocks noChangeShapeType="1"/>
              </p:cNvSpPr>
              <p:nvPr/>
            </p:nvSpPr>
            <p:spPr bwMode="auto">
              <a:xfrm rot="16200000" flipV="1">
                <a:off x="3252" y="1621"/>
                <a:ext cx="0" cy="17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Text Box 53"/>
              <p:cNvSpPr txBox="1">
                <a:spLocks noChangeArrowheads="1"/>
              </p:cNvSpPr>
              <p:nvPr/>
            </p:nvSpPr>
            <p:spPr bwMode="auto">
              <a:xfrm>
                <a:off x="2835" y="1374"/>
                <a:ext cx="24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zh-CN" sz="2000" i="1" baseline="30000" dirty="0">
                    <a:solidFill>
                      <a:srgbClr val="FF0000"/>
                    </a:solidFill>
                    <a:cs typeface="Times New Roman" pitchFamily="18" charset="0"/>
                  </a:rPr>
                  <a:t>'</a:t>
                </a:r>
                <a:endParaRPr lang="en-US" altLang="zh-CN" sz="2000" i="1" dirty="0">
                  <a:solidFill>
                    <a:srgbClr val="FF0000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30" name="Text Box 54"/>
              <p:cNvSpPr txBox="1">
                <a:spLocks noChangeArrowheads="1"/>
              </p:cNvSpPr>
              <p:nvPr/>
            </p:nvSpPr>
            <p:spPr bwMode="auto">
              <a:xfrm>
                <a:off x="3876" y="2515"/>
                <a:ext cx="31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 dirty="0">
                    <a:solidFill>
                      <a:srgbClr val="FF0000"/>
                    </a:solidFill>
                  </a:rPr>
                  <a:t>B</a:t>
                </a:r>
                <a:r>
                  <a:rPr lang="en-US" altLang="zh-CN" sz="2000" i="1" baseline="30000" dirty="0">
                    <a:solidFill>
                      <a:srgbClr val="FF0000"/>
                    </a:solidFill>
                    <a:cs typeface="Times New Roman" pitchFamily="18" charset="0"/>
                  </a:rPr>
                  <a:t>'</a:t>
                </a:r>
                <a:endParaRPr lang="en-US" altLang="zh-CN" sz="2000" i="1" dirty="0">
                  <a:solidFill>
                    <a:srgbClr val="FF0000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31" name="Text Box 55"/>
              <p:cNvSpPr txBox="1">
                <a:spLocks noChangeArrowheads="1"/>
              </p:cNvSpPr>
              <p:nvPr/>
            </p:nvSpPr>
            <p:spPr bwMode="auto">
              <a:xfrm>
                <a:off x="3244" y="2554"/>
                <a:ext cx="30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zh-CN" sz="2000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000" i="1" baseline="30000" dirty="0">
                    <a:solidFill>
                      <a:srgbClr val="FF0000"/>
                    </a:solidFill>
                    <a:cs typeface="Times New Roman" pitchFamily="18" charset="0"/>
                  </a:rPr>
                  <a:t>'</a:t>
                </a:r>
                <a:endParaRPr lang="en-US" altLang="zh-CN" sz="2000" i="1" dirty="0">
                  <a:solidFill>
                    <a:srgbClr val="FF0000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32" name="Text Box 56"/>
              <p:cNvSpPr txBox="1">
                <a:spLocks noChangeArrowheads="1"/>
              </p:cNvSpPr>
              <p:nvPr/>
            </p:nvSpPr>
            <p:spPr bwMode="auto">
              <a:xfrm rot="10800000" flipV="1">
                <a:off x="2863" y="1515"/>
                <a:ext cx="27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zh-CN" sz="2000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i="1" baseline="30000" dirty="0">
                    <a:solidFill>
                      <a:srgbClr val="FF0000"/>
                    </a:solidFill>
                    <a:cs typeface="Times New Roman" pitchFamily="18" charset="0"/>
                  </a:rPr>
                  <a:t>'</a:t>
                </a:r>
                <a:endParaRPr lang="en-US" altLang="zh-CN" sz="2000" i="1" dirty="0">
                  <a:solidFill>
                    <a:srgbClr val="FF0000"/>
                  </a:solidFill>
                  <a:cs typeface="Times New Roman" pitchFamily="18" charset="0"/>
                </a:endParaRPr>
              </a:p>
            </p:txBody>
          </p:sp>
        </p:grpSp>
      </p:grpSp>
      <p:sp>
        <p:nvSpPr>
          <p:cNvPr id="34" name="矩形 33"/>
          <p:cNvSpPr/>
          <p:nvPr/>
        </p:nvSpPr>
        <p:spPr>
          <a:xfrm>
            <a:off x="604685" y="427703"/>
            <a:ext cx="2536722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</a:rPr>
              <a:t>3.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结论</a:t>
            </a:r>
            <a:endParaRPr lang="en-US" altLang="zh-CN" sz="3200" b="1" dirty="0"/>
          </a:p>
        </p:txBody>
      </p:sp>
      <p:grpSp>
        <p:nvGrpSpPr>
          <p:cNvPr id="35" name="Group 69"/>
          <p:cNvGrpSpPr>
            <a:grpSpLocks/>
          </p:cNvGrpSpPr>
          <p:nvPr/>
        </p:nvGrpSpPr>
        <p:grpSpPr bwMode="auto">
          <a:xfrm>
            <a:off x="488335" y="1598204"/>
            <a:ext cx="4721225" cy="519112"/>
            <a:chOff x="158" y="2886"/>
            <a:chExt cx="2974" cy="327"/>
          </a:xfrm>
        </p:grpSpPr>
        <p:sp>
          <p:nvSpPr>
            <p:cNvPr id="36" name="Rectangle 65"/>
            <p:cNvSpPr>
              <a:spLocks noChangeArrowheads="1"/>
            </p:cNvSpPr>
            <p:nvPr/>
          </p:nvSpPr>
          <p:spPr bwMode="auto">
            <a:xfrm>
              <a:off x="158" y="2886"/>
              <a:ext cx="29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2800" b="1">
                  <a:cs typeface="Times New Roman" pitchFamily="18" charset="0"/>
                </a:rPr>
                <a:t>                </a:t>
              </a:r>
              <a:r>
                <a:rPr lang="zh-CN" altLang="en-US" sz="2800" b="1">
                  <a:cs typeface="Times New Roman" pitchFamily="18" charset="0"/>
                </a:rPr>
                <a:t>的效用函数值大于</a:t>
              </a:r>
              <a:r>
                <a:rPr lang="en-US" altLang="zh-CN" sz="2800" b="1" i="1"/>
                <a:t>Q</a:t>
              </a:r>
              <a:endParaRPr lang="en-US" altLang="zh-CN" sz="2800" b="1"/>
            </a:p>
          </p:txBody>
        </p:sp>
        <p:graphicFrame>
          <p:nvGraphicFramePr>
            <p:cNvPr id="37" name="Object 66"/>
            <p:cNvGraphicFramePr>
              <a:graphicFrameLocks noChangeAspect="1"/>
            </p:cNvGraphicFramePr>
            <p:nvPr/>
          </p:nvGraphicFramePr>
          <p:xfrm>
            <a:off x="249" y="2886"/>
            <a:ext cx="862" cy="305"/>
          </p:xfrm>
          <a:graphic>
            <a:graphicData uri="http://schemas.openxmlformats.org/presentationml/2006/ole">
              <p:oleObj spid="_x0000_s89092" name="公式" r:id="rId5" imgW="609480" imgH="215640" progId="Equation.3">
                <p:embed/>
              </p:oleObj>
            </a:graphicData>
          </a:graphic>
        </p:graphicFrame>
      </p:grpSp>
      <p:grpSp>
        <p:nvGrpSpPr>
          <p:cNvPr id="38" name="Group 76"/>
          <p:cNvGrpSpPr>
            <a:grpSpLocks/>
          </p:cNvGrpSpPr>
          <p:nvPr/>
        </p:nvGrpSpPr>
        <p:grpSpPr bwMode="auto">
          <a:xfrm>
            <a:off x="596440" y="2439936"/>
            <a:ext cx="2989262" cy="519113"/>
            <a:chOff x="385" y="3249"/>
            <a:chExt cx="1883" cy="327"/>
          </a:xfrm>
        </p:grpSpPr>
        <p:sp>
          <p:nvSpPr>
            <p:cNvPr id="39" name="Rectangle 67"/>
            <p:cNvSpPr>
              <a:spLocks noChangeArrowheads="1"/>
            </p:cNvSpPr>
            <p:nvPr/>
          </p:nvSpPr>
          <p:spPr bwMode="auto">
            <a:xfrm>
              <a:off x="521" y="3249"/>
              <a:ext cx="17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/>
                <a:t>对消费者更有利 </a:t>
              </a:r>
            </a:p>
          </p:txBody>
        </p:sp>
        <p:sp>
          <p:nvSpPr>
            <p:cNvPr id="40" name="AutoShape 74"/>
            <p:cNvSpPr>
              <a:spLocks noChangeArrowheads="1"/>
            </p:cNvSpPr>
            <p:nvPr/>
          </p:nvSpPr>
          <p:spPr bwMode="auto">
            <a:xfrm>
              <a:off x="385" y="3249"/>
              <a:ext cx="91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" name="Rectangle 72"/>
          <p:cNvSpPr>
            <a:spLocks noChangeArrowheads="1"/>
          </p:cNvSpPr>
          <p:nvPr/>
        </p:nvSpPr>
        <p:spPr bwMode="auto">
          <a:xfrm>
            <a:off x="531044" y="3607978"/>
            <a:ext cx="2952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zh-CN" sz="2800" b="1" i="1" dirty="0"/>
              <a:t>x</a:t>
            </a:r>
            <a:r>
              <a:rPr lang="en-US" altLang="zh-CN" sz="2800" b="1" baseline="-30000" dirty="0"/>
              <a:t>1</a:t>
            </a:r>
            <a:r>
              <a:rPr lang="en-US" altLang="zh-CN" sz="2800" b="1" dirty="0">
                <a:cs typeface="Times New Roman" pitchFamily="18" charset="0"/>
              </a:rPr>
              <a:t>'</a:t>
            </a:r>
            <a:r>
              <a:rPr lang="en-US" altLang="zh-CN" sz="2800" b="1" dirty="0"/>
              <a:t>&lt;</a:t>
            </a:r>
            <a:r>
              <a:rPr lang="en-US" altLang="zh-CN" sz="2800" b="1" i="1" dirty="0"/>
              <a:t> x</a:t>
            </a:r>
            <a:r>
              <a:rPr lang="en-US" altLang="zh-CN" sz="2800" b="1" baseline="-30000" dirty="0"/>
              <a:t>1</a:t>
            </a:r>
            <a:r>
              <a:rPr lang="en-US" altLang="zh-CN" sz="2800" b="1" baseline="30000" dirty="0"/>
              <a:t>*</a:t>
            </a:r>
            <a:r>
              <a:rPr lang="en-US" altLang="zh-CN" sz="2800" b="1" i="1" dirty="0"/>
              <a:t> 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x</a:t>
            </a:r>
            <a:r>
              <a:rPr lang="en-US" altLang="zh-CN" sz="2800" b="1" baseline="-30000" dirty="0"/>
              <a:t>2</a:t>
            </a:r>
            <a:r>
              <a:rPr lang="en-US" altLang="zh-CN" sz="2800" b="1" dirty="0">
                <a:cs typeface="Times New Roman" pitchFamily="18" charset="0"/>
              </a:rPr>
              <a:t>'</a:t>
            </a:r>
            <a:r>
              <a:rPr lang="en-US" altLang="zh-CN" sz="2800" b="1" dirty="0"/>
              <a:t>&gt;</a:t>
            </a:r>
            <a:r>
              <a:rPr lang="en-US" altLang="zh-CN" sz="2800" b="1" i="1" dirty="0"/>
              <a:t> x</a:t>
            </a:r>
            <a:r>
              <a:rPr lang="en-US" altLang="zh-CN" sz="2800" b="1" baseline="-30000" dirty="0"/>
              <a:t>2</a:t>
            </a:r>
            <a:r>
              <a:rPr lang="en-US" altLang="zh-CN" sz="2800" b="1" baseline="30000" dirty="0"/>
              <a:t>*</a:t>
            </a:r>
            <a:r>
              <a:rPr lang="en-US" altLang="zh-CN" sz="2800" b="1" dirty="0"/>
              <a:t> </a:t>
            </a:r>
          </a:p>
        </p:txBody>
      </p:sp>
      <p:grpSp>
        <p:nvGrpSpPr>
          <p:cNvPr id="42" name="Group 77"/>
          <p:cNvGrpSpPr>
            <a:grpSpLocks/>
          </p:cNvGrpSpPr>
          <p:nvPr/>
        </p:nvGrpSpPr>
        <p:grpSpPr bwMode="auto">
          <a:xfrm>
            <a:off x="423760" y="4596120"/>
            <a:ext cx="3257550" cy="557212"/>
            <a:chOff x="1746" y="3657"/>
            <a:chExt cx="2052" cy="351"/>
          </a:xfrm>
        </p:grpSpPr>
        <p:sp>
          <p:nvSpPr>
            <p:cNvPr id="43" name="Rectangle 73"/>
            <p:cNvSpPr>
              <a:spLocks noChangeArrowheads="1"/>
            </p:cNvSpPr>
            <p:nvPr/>
          </p:nvSpPr>
          <p:spPr bwMode="auto">
            <a:xfrm>
              <a:off x="1882" y="3657"/>
              <a:ext cx="19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 dirty="0"/>
                <a:t>对甲商品生产不利</a:t>
              </a:r>
            </a:p>
          </p:txBody>
        </p:sp>
        <p:sp>
          <p:nvSpPr>
            <p:cNvPr id="44" name="AutoShape 75"/>
            <p:cNvSpPr>
              <a:spLocks noChangeArrowheads="1"/>
            </p:cNvSpPr>
            <p:nvPr/>
          </p:nvSpPr>
          <p:spPr bwMode="auto">
            <a:xfrm>
              <a:off x="1746" y="3702"/>
              <a:ext cx="91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46" name="直接连接符 45"/>
          <p:cNvCxnSpPr>
            <a:stCxn id="28" idx="0"/>
          </p:cNvCxnSpPr>
          <p:nvPr/>
        </p:nvCxnSpPr>
        <p:spPr>
          <a:xfrm rot="10800000" flipH="1" flipV="1">
            <a:off x="8260251" y="2459936"/>
            <a:ext cx="13594" cy="12714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639</Words>
  <Application>Microsoft Office PowerPoint</Application>
  <PresentationFormat>自定义</PresentationFormat>
  <Paragraphs>117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公式</vt:lpstr>
      <vt:lpstr>数学建模与系统仿真 </vt:lpstr>
      <vt:lpstr>税收问题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数学建模与系统仿真 </dc:title>
  <dc:creator>Lenovo</dc:creator>
  <cp:lastModifiedBy>AutoBVT</cp:lastModifiedBy>
  <cp:revision>101</cp:revision>
  <dcterms:created xsi:type="dcterms:W3CDTF">2016-01-16T07:50:29Z</dcterms:created>
  <dcterms:modified xsi:type="dcterms:W3CDTF">2016-02-20T15:09:07Z</dcterms:modified>
</cp:coreProperties>
</file>