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74" r:id="rId2"/>
    <p:sldId id="284" r:id="rId3"/>
    <p:sldId id="275" r:id="rId4"/>
    <p:sldId id="276" r:id="rId5"/>
    <p:sldId id="277" r:id="rId6"/>
    <p:sldId id="270" r:id="rId7"/>
    <p:sldId id="269" r:id="rId8"/>
    <p:sldId id="278" r:id="rId9"/>
    <p:sldId id="285" r:id="rId10"/>
    <p:sldId id="283" r:id="rId11"/>
    <p:sldId id="280" r:id="rId12"/>
    <p:sldId id="290" r:id="rId13"/>
    <p:sldId id="287" r:id="rId14"/>
    <p:sldId id="292" r:id="rId15"/>
    <p:sldId id="293" r:id="rId16"/>
    <p:sldId id="288" r:id="rId17"/>
    <p:sldId id="294" r:id="rId18"/>
    <p:sldId id="286" r:id="rId19"/>
    <p:sldId id="291" r:id="rId20"/>
    <p:sldId id="259" r:id="rId21"/>
    <p:sldId id="282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7"/>
    <p:restoredTop sz="96327"/>
  </p:normalViewPr>
  <p:slideViewPr>
    <p:cSldViewPr snapToGrid="0">
      <p:cViewPr varScale="1">
        <p:scale>
          <a:sx n="143" d="100"/>
          <a:sy n="143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bilahmed/Desktop/CME241/dqn_nba_output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Forecasted Revenue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Forecasted Revenue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Sheet1!$E$7:$E$12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Sheet1!$F$7:$F$12</c:f>
              <c:numCache>
                <c:formatCode>General</c:formatCode>
                <c:ptCount val="6"/>
                <c:pt idx="0">
                  <c:v>1.2</c:v>
                </c:pt>
                <c:pt idx="1">
                  <c:v>2.1</c:v>
                </c:pt>
                <c:pt idx="2">
                  <c:v>3.6</c:v>
                </c:pt>
                <c:pt idx="3">
                  <c:v>5.6</c:v>
                </c:pt>
                <c:pt idx="4">
                  <c:v>6.9</c:v>
                </c:pt>
                <c:pt idx="5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B-3F44-9B32-70E101B9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39731680"/>
        <c:axId val="1739733328"/>
      </c:barChart>
      <c:catAx>
        <c:axId val="17397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1739733328"/>
        <c:crosses val="autoZero"/>
        <c:auto val="1"/>
        <c:lblAlgn val="ctr"/>
        <c:lblOffset val="100"/>
        <c:noMultiLvlLbl val="0"/>
      </c:catAx>
      <c:valAx>
        <c:axId val="173973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97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9925-A883-7212-7141-73E17153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154766"/>
            <a:ext cx="7479792" cy="14054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FlexPoints</a:t>
            </a:r>
            <a:br>
              <a:rPr lang="en-GB" dirty="0"/>
            </a:br>
            <a:br>
              <a:rPr lang="en-GB" dirty="0"/>
            </a:br>
            <a:r>
              <a:rPr lang="en-GB" sz="2200" dirty="0"/>
              <a:t>Using RL to Create a Betting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E3CE-08F1-254B-6A14-7AE8FDB5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0" y="5328759"/>
            <a:ext cx="2995942" cy="319484"/>
          </a:xfrm>
        </p:spPr>
        <p:txBody>
          <a:bodyPr>
            <a:normAutofit/>
          </a:bodyPr>
          <a:lstStyle/>
          <a:p>
            <a:r>
              <a:rPr lang="en-GB" sz="1400" dirty="0"/>
              <a:t>N. Ahmed, S. Siegel, and J. </a:t>
            </a:r>
            <a:r>
              <a:rPr lang="en-GB" sz="1400" dirty="0" err="1"/>
              <a:t>Fuest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52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Out-of-Sample Example (Audience Participation!)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In-Sample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Anthony Davis vs Dallas Mar 19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9613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742422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(LSPI)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C24DB5-34B2-77F5-D5FF-D74B382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484" y="1024386"/>
            <a:ext cx="10556968" cy="2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7014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63701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FE5B9B2-D6CD-B429-A012-762D66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9699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4311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81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8648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53645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9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9967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8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269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5689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B586EE-A989-46C3-31DC-A20C339B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2" y="1019932"/>
            <a:ext cx="10572803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FlexPoints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Sports Betting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18C60C-4B20-1CF5-0603-DC166CACA2AE}"/>
              </a:ext>
            </a:extLst>
          </p:cNvPr>
          <p:cNvSpPr txBox="1">
            <a:spLocks/>
          </p:cNvSpPr>
          <p:nvPr/>
        </p:nvSpPr>
        <p:spPr>
          <a:xfrm>
            <a:off x="1288053" y="4137969"/>
            <a:ext cx="6686241" cy="1217405"/>
          </a:xfrm>
          <a:prstGeom prst="rect">
            <a:avLst/>
          </a:prstGeom>
        </p:spPr>
        <p:txBody>
          <a:bodyPr vert="horz" lIns="0" tIns="182880" rIns="0" bIns="45720" rtlCol="0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Buy-in mid-game using Q-value plus a mark-up</a:t>
            </a:r>
          </a:p>
          <a:p>
            <a:endParaRPr lang="en-GB" dirty="0"/>
          </a:p>
          <a:p>
            <a:r>
              <a:rPr lang="en-GB" dirty="0"/>
              <a:t>Extension to more granular time intervals</a:t>
            </a:r>
          </a:p>
          <a:p>
            <a:pPr lvl="1"/>
            <a:r>
              <a:rPr lang="en-GB" dirty="0"/>
              <a:t>Cash-out at any stoppage in play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Offer cash-out below Q-value when exercise value is zero </a:t>
            </a:r>
          </a:p>
        </p:txBody>
      </p:sp>
    </p:spTree>
    <p:extLst>
      <p:ext uri="{BB962C8B-B14F-4D97-AF65-F5344CB8AC3E}">
        <p14:creationId xmlns:p14="http://schemas.microsoft.com/office/powerpoint/2010/main" val="95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408-B235-4D76-66E1-96EB80F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Sports-betting is one of the hottest new markets in the country, and we can expand on it with RL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C70DC-F58A-CA32-528C-833B3E9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D5D4A-6C47-3586-A437-8B10F27D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86473"/>
              </p:ext>
            </p:extLst>
          </p:nvPr>
        </p:nvGraphicFramePr>
        <p:xfrm>
          <a:off x="1157416" y="1720914"/>
          <a:ext cx="2222784" cy="215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783BC04-83BB-8904-973E-4A40A450F550}"/>
              </a:ext>
            </a:extLst>
          </p:cNvPr>
          <p:cNvSpPr/>
          <p:nvPr/>
        </p:nvSpPr>
        <p:spPr>
          <a:xfrm>
            <a:off x="854264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ABAE5D-5310-20F5-4B09-AE5D0B54B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789" y="4441466"/>
            <a:ext cx="3491608" cy="569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sports-betting market has undergone explosive growth since legalization in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67E87-F2BA-FB88-6AF3-BACF5E0BA2C9}"/>
              </a:ext>
            </a:extLst>
          </p:cNvPr>
          <p:cNvSpPr/>
          <p:nvPr/>
        </p:nvSpPr>
        <p:spPr>
          <a:xfrm>
            <a:off x="5097078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7AA8610-8203-05DA-23A8-B28E6A55714A}"/>
              </a:ext>
            </a:extLst>
          </p:cNvPr>
          <p:cNvSpPr txBox="1">
            <a:spLocks/>
          </p:cNvSpPr>
          <p:nvPr/>
        </p:nvSpPr>
        <p:spPr>
          <a:xfrm>
            <a:off x="4947603" y="4441466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Georgia" panose="02040502050405020303" pitchFamily="18" charset="0"/>
              </a:rPr>
              <a:t>Reinforcement learning allows for complex derivative products to be accurately priced</a:t>
            </a:r>
          </a:p>
        </p:txBody>
      </p: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71223A92-345C-6642-65FF-7FDCDE4B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455164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F45317E3-EAB5-7AA4-1EF3-E3610DE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2475294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8630BD-23DB-8B51-9E4B-351023EDBF94}"/>
              </a:ext>
            </a:extLst>
          </p:cNvPr>
          <p:cNvSpPr>
            <a:spLocks/>
          </p:cNvSpPr>
          <p:nvPr/>
        </p:nvSpPr>
        <p:spPr>
          <a:xfrm>
            <a:off x="6949440" y="2566734"/>
            <a:ext cx="731520" cy="731520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7FD78B-6D57-7A62-5833-11CE020522F6}"/>
              </a:ext>
            </a:extLst>
          </p:cNvPr>
          <p:cNvCxnSpPr>
            <a:cxnSpLocks/>
            <a:stCxn id="30" idx="0"/>
            <a:endCxn id="19" idx="0"/>
          </p:cNvCxnSpPr>
          <p:nvPr/>
        </p:nvCxnSpPr>
        <p:spPr>
          <a:xfrm rot="16200000" flipH="1" flipV="1">
            <a:off x="6350409" y="1490373"/>
            <a:ext cx="329382" cy="1600200"/>
          </a:xfrm>
          <a:prstGeom prst="bentConnector3">
            <a:avLst>
              <a:gd name="adj1" fmla="val -69403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FF466B-A618-60AC-0D8A-300F69CAA637}"/>
              </a:ext>
            </a:extLst>
          </p:cNvPr>
          <p:cNvCxnSpPr>
            <a:cxnSpLocks/>
            <a:stCxn id="29" idx="2"/>
            <a:endCxn id="21" idx="2"/>
          </p:cNvCxnSpPr>
          <p:nvPr/>
        </p:nvCxnSpPr>
        <p:spPr>
          <a:xfrm rot="5400000" flipH="1" flipV="1">
            <a:off x="6333649" y="2747591"/>
            <a:ext cx="339447" cy="1623654"/>
          </a:xfrm>
          <a:prstGeom prst="bentConnector3">
            <a:avLst>
              <a:gd name="adj1" fmla="val -67345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CA39D1-7166-43A4-997F-DE085833A75B}"/>
              </a:ext>
            </a:extLst>
          </p:cNvPr>
          <p:cNvSpPr txBox="1"/>
          <p:nvPr/>
        </p:nvSpPr>
        <p:spPr>
          <a:xfrm>
            <a:off x="5307300" y="3298254"/>
            <a:ext cx="7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Agent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(Bettor)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B8380-65B6-2DC2-0E70-54F9397CDFF3}"/>
              </a:ext>
            </a:extLst>
          </p:cNvPr>
          <p:cNvSpPr txBox="1"/>
          <p:nvPr/>
        </p:nvSpPr>
        <p:spPr>
          <a:xfrm>
            <a:off x="6803136" y="2125782"/>
            <a:ext cx="102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Environ.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(Sports)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1329602-5499-9FF6-E0E7-DED822D9DC51}"/>
              </a:ext>
            </a:extLst>
          </p:cNvPr>
          <p:cNvSpPr txBox="1">
            <a:spLocks/>
          </p:cNvSpPr>
          <p:nvPr/>
        </p:nvSpPr>
        <p:spPr>
          <a:xfrm>
            <a:off x="704789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Gabelli Securities as cited by Variety, March 3, 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0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sports-betting calculates a pay-out at the end the game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683" y="1597681"/>
            <a:ext cx="8503920" cy="3813048"/>
          </a:xfrm>
        </p:spPr>
        <p:txBody>
          <a:bodyPr/>
          <a:lstStyle/>
          <a:p>
            <a:r>
              <a:rPr lang="en-GB" dirty="0"/>
              <a:t>Bet on a line for a fixed</a:t>
            </a:r>
          </a:p>
          <a:p>
            <a:pPr marL="0" indent="0">
              <a:buNone/>
            </a:pPr>
            <a:r>
              <a:rPr lang="en-GB" dirty="0"/>
              <a:t> potential profit </a:t>
            </a:r>
          </a:p>
          <a:p>
            <a:pPr lvl="1"/>
            <a:r>
              <a:rPr lang="en-GB" dirty="0"/>
              <a:t>book collects “juice”</a:t>
            </a:r>
          </a:p>
          <a:p>
            <a:r>
              <a:rPr lang="en-GB" dirty="0"/>
              <a:t>Lamer version of </a:t>
            </a:r>
          </a:p>
          <a:p>
            <a:pPr marL="0" indent="0">
              <a:buNone/>
            </a:pPr>
            <a:r>
              <a:rPr lang="en-GB" dirty="0"/>
              <a:t> European Option</a:t>
            </a:r>
          </a:p>
          <a:p>
            <a:r>
              <a:rPr lang="en-GB" dirty="0"/>
              <a:t>How can we make the </a:t>
            </a:r>
          </a:p>
          <a:p>
            <a:pPr marL="0" indent="0">
              <a:buNone/>
            </a:pPr>
            <a:r>
              <a:rPr lang="en-GB" dirty="0"/>
              <a:t> in-game emotions of the </a:t>
            </a:r>
          </a:p>
          <a:p>
            <a:pPr marL="0" indent="0">
              <a:buNone/>
            </a:pPr>
            <a:r>
              <a:rPr lang="en-GB" dirty="0"/>
              <a:t> betting experience actionable?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525C1-8AC2-050D-CDE0-B7973A1E01B7}"/>
              </a:ext>
            </a:extLst>
          </p:cNvPr>
          <p:cNvSpPr/>
          <p:nvPr/>
        </p:nvSpPr>
        <p:spPr>
          <a:xfrm>
            <a:off x="1228339" y="646939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8" name="Picture 7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70823D03-1B0D-6B48-E0DC-0ED5665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76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With </a:t>
            </a:r>
            <a:r>
              <a:rPr lang="en-GB" dirty="0" err="1"/>
              <a:t>FlexPoints</a:t>
            </a:r>
            <a:r>
              <a:rPr lang="en-GB" dirty="0"/>
              <a:t>, players can cash-out after every quarter, providing more opportunities to win!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" name="Picture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91B3181-FE0D-DB3E-A3EC-7083AD1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80" y="915459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C10976-C5E7-6630-DC99-C6870BF4AA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7998" y="1351555"/>
                <a:ext cx="3763688" cy="38130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err="1"/>
                  <a:t>FlexPoints</a:t>
                </a:r>
                <a:r>
                  <a:rPr lang="en-GB" dirty="0"/>
                  <a:t> Line Equation: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FlexPoints</a:t>
                </a:r>
                <a:r>
                  <a:rPr lang="en-GB" dirty="0"/>
                  <a:t> </a:t>
                </a:r>
                <a:r>
                  <a:rPr lang="en-GB" dirty="0" err="1"/>
                  <a:t>Payout</a:t>
                </a:r>
                <a:r>
                  <a:rPr lang="en-GB" dirty="0"/>
                  <a:t>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*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price at time t</a:t>
                </a:r>
              </a:p>
              <a:p>
                <a:pPr marL="0" indent="0">
                  <a:buNone/>
                </a:pPr>
                <a:r>
                  <a:rPr lang="en-GB" dirty="0"/>
                  <a:t>	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line at time t</a:t>
                </a:r>
              </a:p>
              <a:p>
                <a:r>
                  <a:rPr lang="en-GB" dirty="0"/>
                  <a:t>Relationship to Options</a:t>
                </a:r>
              </a:p>
              <a:p>
                <a:pPr lvl="1"/>
                <a:r>
                  <a:rPr lang="en-GB" dirty="0"/>
                  <a:t>European, American, Bermuda  </a:t>
                </a:r>
              </a:p>
              <a:p>
                <a:r>
                  <a:rPr lang="en-GB" dirty="0"/>
                  <a:t>Challenge – how to price this? </a:t>
                </a:r>
              </a:p>
              <a:p>
                <a:pPr marL="0" indent="0" algn="ctr">
                  <a:buNone/>
                </a:pPr>
                <a:r>
                  <a:rPr lang="en-GB" dirty="0"/>
                  <a:t>RL!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C10976-C5E7-6630-DC99-C6870BF4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7998" y="1351555"/>
                <a:ext cx="3763688" cy="3813048"/>
              </a:xfrm>
              <a:blipFill>
                <a:blip r:embed="rId3"/>
                <a:stretch>
                  <a:fillRect l="-3691" t="-1993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17FC8-ED1E-9F02-C34E-6E6C02D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utilize open-source NBA data and sports analytics expertise to engineer our product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26866-2609-50A1-C029-C852B9833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37" y="1596760"/>
            <a:ext cx="2560323" cy="3813969"/>
          </a:xfrm>
        </p:spPr>
        <p:txBody>
          <a:bodyPr>
            <a:normAutofit/>
          </a:bodyPr>
          <a:lstStyle/>
          <a:p>
            <a:r>
              <a:rPr lang="en-US" dirty="0"/>
              <a:t>Source: Basketball Reference</a:t>
            </a:r>
          </a:p>
          <a:p>
            <a:endParaRPr lang="en-US" dirty="0"/>
          </a:p>
          <a:p>
            <a:r>
              <a:rPr lang="en-US" dirty="0"/>
              <a:t>Samples: 5.336 player games</a:t>
            </a:r>
          </a:p>
          <a:p>
            <a:endParaRPr lang="en-US" dirty="0"/>
          </a:p>
          <a:p>
            <a:r>
              <a:rPr lang="en-US" dirty="0"/>
              <a:t>13 numeric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CD1EB3-C1B5-8A0A-8F48-67B258C8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8465"/>
              </p:ext>
            </p:extLst>
          </p:nvPr>
        </p:nvGraphicFramePr>
        <p:xfrm>
          <a:off x="3214399" y="1219200"/>
          <a:ext cx="5344388" cy="4021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3484">
                  <a:extLst>
                    <a:ext uri="{9D8B030D-6E8A-4147-A177-3AD203B41FA5}">
                      <a16:colId xmlns:a16="http://schemas.microsoft.com/office/drawing/2014/main" val="3406977142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77488599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2045101446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427010190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5634568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618947068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66233633"/>
                    </a:ext>
                  </a:extLst>
                </a:gridCol>
              </a:tblGrid>
              <a:tr h="7124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Team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25658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8470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35772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03986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6191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9385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846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41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6828-2532-0446-34D4-05DA807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85FA7-B5D8-E31E-C75C-2FB6C4E99C1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54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Deep Q-Learning (DQL)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Least Squares Policy Iteration (LSPI)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LSPI is a standard approach for pricing via a linear relationship with our engineered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694967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88759"/>
            <a:ext cx="6193028" cy="104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>
                    <a:latin typeface="Georgia" panose="02040502050405020303" pitchFamily="18" charset="0"/>
                  </a:rPr>
                  <a:t>Only need to approximate Q-value for the continue action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Algorithm can be efficiently implemented by use of the Sherman-Morrison incremental inverse and wise feature engineering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Optimal Policy is to exercise when </a:t>
                </a:r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g(s) &gt;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 </a:t>
                </a: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  <a:blipFill>
                <a:blip r:embed="rId3"/>
                <a:stretch>
                  <a:fillRect l="-1341" t="-210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/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team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/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563" t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Q-Learning allows for even greater modelling flexibility, but convergence can be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813548" y="5031784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94234"/>
            <a:ext cx="6193028" cy="104686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41AAB4-D108-DE98-FD0D-86EBE67CC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1" y="3815614"/>
            <a:ext cx="8138160" cy="111300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DQL utilizes the semi-gradient for model weight updates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Standardization of features, learning rate decay, and random sampling of atomic experiences aids model convergence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Philosophy: price against sophisticated bettors to avoid being exploited, so sell this option at Q-value function plus a margin</a:t>
            </a:r>
            <a:endParaRPr lang="en-GB" sz="16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D217-FC4D-6BCF-29F5-5B5DE62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9" y="1382623"/>
            <a:ext cx="6193028" cy="111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495F8-BB11-71F3-000D-27A1FFF2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17" y="2662136"/>
            <a:ext cx="6963165" cy="50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/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962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902</Words>
  <Application>Microsoft Macintosh PowerPoint</Application>
  <PresentationFormat>On-screen Show (16:10)</PresentationFormat>
  <Paragraphs>319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Office Theme</vt:lpstr>
      <vt:lpstr>FlexPoints  Using RL to Create a Betting Product</vt:lpstr>
      <vt:lpstr>Background</vt:lpstr>
      <vt:lpstr>Sports-betting is one of the hottest new markets in the country, and we can expand on it with RL </vt:lpstr>
      <vt:lpstr>Traditional sports-betting calculates a pay-out at the end the game </vt:lpstr>
      <vt:lpstr>With FlexPoints, players can cash-out after every quarter, providing more opportunities to win!</vt:lpstr>
      <vt:lpstr>We utilize open-source NBA data and sports analytics expertise to engineer our product </vt:lpstr>
      <vt:lpstr>Pricing Algorithms</vt:lpstr>
      <vt:lpstr>LSPI is a standard approach for pricing via a linear relationship with our engineered features </vt:lpstr>
      <vt:lpstr>Deep Q-Learning allows for even greater modelling flexibility, but convergence can be a challenge</vt:lpstr>
      <vt:lpstr>Pricing Examples</vt:lpstr>
      <vt:lpstr>Anthony Davis vs Dallas Mar 19th 2019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Thank You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FlexPoints  Using RL to Create a Betting Product</dc:title>
  <dc:creator>Johannes Fuest</dc:creator>
  <cp:lastModifiedBy>Spencer Teal Siegel</cp:lastModifiedBy>
  <cp:revision>22</cp:revision>
  <dcterms:created xsi:type="dcterms:W3CDTF">2023-03-13T00:51:02Z</dcterms:created>
  <dcterms:modified xsi:type="dcterms:W3CDTF">2023-03-15T23:51:38Z</dcterms:modified>
</cp:coreProperties>
</file>