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sldIdLst>
    <p:sldId id="274" r:id="rId2"/>
    <p:sldId id="284" r:id="rId3"/>
    <p:sldId id="275" r:id="rId4"/>
    <p:sldId id="276" r:id="rId5"/>
    <p:sldId id="277" r:id="rId6"/>
    <p:sldId id="270" r:id="rId7"/>
    <p:sldId id="269" r:id="rId8"/>
    <p:sldId id="278" r:id="rId9"/>
    <p:sldId id="285" r:id="rId10"/>
    <p:sldId id="283" r:id="rId11"/>
    <p:sldId id="280" r:id="rId12"/>
    <p:sldId id="290" r:id="rId13"/>
    <p:sldId id="287" r:id="rId14"/>
    <p:sldId id="288" r:id="rId15"/>
    <p:sldId id="286" r:id="rId16"/>
    <p:sldId id="291" r:id="rId17"/>
    <p:sldId id="259" r:id="rId18"/>
    <p:sldId id="282" r:id="rId1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65A"/>
    <a:srgbClr val="4298B5"/>
    <a:srgbClr val="FEC51D"/>
    <a:srgbClr val="007C92"/>
    <a:srgbClr val="20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65"/>
    <p:restoredTop sz="96327"/>
  </p:normalViewPr>
  <p:slideViewPr>
    <p:cSldViewPr snapToGrid="0">
      <p:cViewPr varScale="1">
        <p:scale>
          <a:sx n="160" d="100"/>
          <a:sy n="160" d="100"/>
        </p:scale>
        <p:origin x="19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bilahmed/Desktop/CME241/dqn_nba_output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Forecasted Revenue</a:t>
            </a:r>
          </a:p>
          <a:p>
            <a:pPr>
              <a:defRPr/>
            </a:pPr>
            <a:r>
              <a:rPr lang="en-US" sz="1100" dirty="0">
                <a:solidFill>
                  <a:schemeClr val="tx1"/>
                </a:solidFill>
                <a:latin typeface="Georgia" panose="02040502050405020303" pitchFamily="18" charset="0"/>
              </a:rPr>
              <a:t> (in Billions)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Sheet1!$F$6</c:f>
              <c:strCache>
                <c:ptCount val="1"/>
                <c:pt idx="0">
                  <c:v>Forecasted Revenue</c:v>
                </c:pt>
              </c:strCache>
            </c:strRef>
          </c:tx>
          <c:spPr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Sheet1!$E$7:$E$12</c:f>
              <c:numCache>
                <c:formatCode>General</c:formatCod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numCache>
            </c:numRef>
          </c:cat>
          <c:val>
            <c:numRef>
              <c:f>Sheet1!$F$7:$F$12</c:f>
              <c:numCache>
                <c:formatCode>General</c:formatCode>
                <c:ptCount val="6"/>
                <c:pt idx="0">
                  <c:v>1.2</c:v>
                </c:pt>
                <c:pt idx="1">
                  <c:v>2.1</c:v>
                </c:pt>
                <c:pt idx="2">
                  <c:v>3.6</c:v>
                </c:pt>
                <c:pt idx="3">
                  <c:v>5.6</c:v>
                </c:pt>
                <c:pt idx="4">
                  <c:v>6.9</c:v>
                </c:pt>
                <c:pt idx="5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FB-3F44-9B32-70E101B94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739731680"/>
        <c:axId val="1739733328"/>
      </c:barChart>
      <c:catAx>
        <c:axId val="173973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DE"/>
          </a:p>
        </c:txPr>
        <c:crossAx val="1739733328"/>
        <c:crosses val="autoZero"/>
        <c:auto val="1"/>
        <c:lblAlgn val="ctr"/>
        <c:lblOffset val="100"/>
        <c:noMultiLvlLbl val="0"/>
      </c:catAx>
      <c:valAx>
        <c:axId val="1739733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3973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2655-39F8-F347-982F-58746B965C3A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6E32E-09CA-1D45-A9FC-AFD72038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4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25813" y="484442"/>
            <a:ext cx="3931919" cy="3288305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5813" y="3854026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0E9908-EFC8-2B4D-13A9-F0DFA354FB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437" y="484443"/>
            <a:ext cx="4568463" cy="4568464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image (square ratio)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0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727ADD-D432-4F31-86BB-446B7A676F3D}"/>
              </a:ext>
            </a:extLst>
          </p:cNvPr>
          <p:cNvSpPr/>
          <p:nvPr userDrawn="1"/>
        </p:nvSpPr>
        <p:spPr>
          <a:xfrm>
            <a:off x="4572000" y="0"/>
            <a:ext cx="4572000" cy="5714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4023358" cy="914929"/>
          </a:xfrm>
        </p:spPr>
        <p:txBody>
          <a:bodyPr/>
          <a:lstStyle/>
          <a:p>
            <a:r>
              <a:rPr lang="en-US" dirty="0"/>
              <a:t>Data slide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304272"/>
            <a:ext cx="4023360" cy="48431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F355CC0-2C4B-EFBA-AB4F-7F83741C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4022723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50A2D-1B7D-8A2D-30A7-5B07DBBD327C}"/>
              </a:ext>
            </a:extLst>
          </p:cNvPr>
          <p:cNvSpPr/>
          <p:nvPr userDrawn="1"/>
        </p:nvSpPr>
        <p:spPr>
          <a:xfrm>
            <a:off x="0" y="1333501"/>
            <a:ext cx="9144000" cy="3963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 dirty="0"/>
              <a:t>Objective slide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40B6C-CA73-B044-A89C-37F5E5CDE0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F00F302-309D-18BE-87A0-B30A53CE098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37718" y="4079554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3FE66B-EB76-C3D7-CBC0-A43EA5920B2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137717" y="2731169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  <a:p>
            <a:pPr lvl="1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474828E-B3D6-7006-9AAF-64F1EE99DE0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137716" y="1332972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>
              <a:buNone/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CFC7A-40FC-34EC-65D8-B0E9FFC804F3}"/>
              </a:ext>
            </a:extLst>
          </p:cNvPr>
          <p:cNvSpPr txBox="1"/>
          <p:nvPr userDrawn="1"/>
        </p:nvSpPr>
        <p:spPr>
          <a:xfrm>
            <a:off x="320040" y="1526176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4CD20-0DD6-522D-2BDC-5E9F1E38FC73}"/>
              </a:ext>
            </a:extLst>
          </p:cNvPr>
          <p:cNvSpPr txBox="1"/>
          <p:nvPr userDrawn="1"/>
        </p:nvSpPr>
        <p:spPr>
          <a:xfrm>
            <a:off x="320039" y="2731169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A8F2B7-9F36-3044-6DFE-F76FD0DC92B0}"/>
              </a:ext>
            </a:extLst>
          </p:cNvPr>
          <p:cNvSpPr txBox="1"/>
          <p:nvPr userDrawn="1"/>
        </p:nvSpPr>
        <p:spPr>
          <a:xfrm>
            <a:off x="320039" y="4079554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9358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ory inset w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Three story inset with images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7FAAFB-2588-DDF2-FAB9-CF7A30E5B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675" y="1368424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2A9FC8A-40D6-B726-43B9-7963F537A3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00400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B35323C-ED18-EB18-F7A4-7EC3ECB82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80125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F3CAC-923D-14B6-F0A3-957C29FA0B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67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80F57D2-B06A-9195-ECB1-9554F456E1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5F4EA54-D2EE-087D-B777-EC9294D5D4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8012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</p:spTree>
    <p:extLst>
      <p:ext uri="{BB962C8B-B14F-4D97-AF65-F5344CB8AC3E}">
        <p14:creationId xmlns:p14="http://schemas.microsoft.com/office/powerpoint/2010/main" val="337017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ory inset w/images (Cardinal bkgd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Three story inset with images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7FAAFB-2588-DDF2-FAB9-CF7A30E5B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675" y="1368424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2A9FC8A-40D6-B726-43B9-7963F537A3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00400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B35323C-ED18-EB18-F7A4-7EC3ECB82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80125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1EE1B-7E4E-6616-802F-B2C55238A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13316" y="5389834"/>
            <a:ext cx="1426464" cy="17181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F3B0C-7C89-CFDD-580C-3DE1E2FB9F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67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9404406-57CC-2CC6-4B29-BCB12EBEF4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23E000F-9740-92B5-226E-7F2A9573F2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8012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</p:spTree>
    <p:extLst>
      <p:ext uri="{BB962C8B-B14F-4D97-AF65-F5344CB8AC3E}">
        <p14:creationId xmlns:p14="http://schemas.microsoft.com/office/powerpoint/2010/main" val="3703020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opp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A68484C-AC53-310A-3E63-11563691DA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92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Illuminating (Dark)">
    <p:bg>
      <p:bgPr>
        <a:solidFill>
          <a:srgbClr val="FEC5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FF3D13-25FB-D093-39D3-F46A232C0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rcRect/>
          <a:stretch/>
        </p:blipFill>
        <p:spPr>
          <a:xfrm>
            <a:off x="0" y="0"/>
            <a:ext cx="3215260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39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alo Ver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E173C3A-5C98-54E9-53FC-C33B2FF433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99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ky">
    <p:bg>
      <p:bgPr>
        <a:solidFill>
          <a:srgbClr val="4298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A87BB1C2-25D1-C630-D541-D13D26A4F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97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l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9B1620-33A2-EB92-1A78-56D0FCB9B5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3215260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50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Thank You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5630BED-1E98-0CEF-3896-D0DA0B0CA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3298709"/>
            <a:ext cx="7479792" cy="1844899"/>
          </a:xfrm>
        </p:spPr>
        <p:txBody>
          <a:bodyPr anchor="b" anchorCtr="0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C632-C05E-CB25-DBC6-9EB32E6379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3316" y="5389834"/>
            <a:ext cx="1426464" cy="17181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2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2" y="1955800"/>
            <a:ext cx="7479792" cy="1405468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08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79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 + graphic ele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62FC2C5C-4480-C310-F167-8EE8AC2F10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058" y="-11194"/>
            <a:ext cx="8196942" cy="5726194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799441-F534-A055-49C0-8C4A658143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224338"/>
            <a:ext cx="9144000" cy="1490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57532" y="233979"/>
            <a:ext cx="1600200" cy="1927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EF746EA-8D7B-2B2C-B6A6-AF6BC5BE2D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25813" y="853440"/>
            <a:ext cx="3931919" cy="2919307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7A326A-5023-234E-A8FC-08D90ACB32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25813" y="3854026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6628AFC-58B4-A1DD-58D2-E36C40AFD2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40538" cy="4875213"/>
          </a:xfrm>
          <a:custGeom>
            <a:avLst/>
            <a:gdLst>
              <a:gd name="connsiteX0" fmla="*/ 0 w 6840538"/>
              <a:gd name="connsiteY0" fmla="*/ 0 h 4875213"/>
              <a:gd name="connsiteX1" fmla="*/ 6840538 w 6840538"/>
              <a:gd name="connsiteY1" fmla="*/ 0 h 4875213"/>
              <a:gd name="connsiteX2" fmla="*/ 6840538 w 6840538"/>
              <a:gd name="connsiteY2" fmla="*/ 16083 h 4875213"/>
              <a:gd name="connsiteX3" fmla="*/ 6695809 w 6840538"/>
              <a:gd name="connsiteY3" fmla="*/ 15070 h 4875213"/>
              <a:gd name="connsiteX4" fmla="*/ 6448699 w 6840538"/>
              <a:gd name="connsiteY4" fmla="*/ 14802 h 4875213"/>
              <a:gd name="connsiteX5" fmla="*/ 6300778 w 6840538"/>
              <a:gd name="connsiteY5" fmla="*/ 37885 h 4875213"/>
              <a:gd name="connsiteX6" fmla="*/ 6038492 w 6840538"/>
              <a:gd name="connsiteY6" fmla="*/ 413015 h 4875213"/>
              <a:gd name="connsiteX7" fmla="*/ 6027641 w 6840538"/>
              <a:gd name="connsiteY7" fmla="*/ 652885 h 4875213"/>
              <a:gd name="connsiteX8" fmla="*/ 5709861 w 6840538"/>
              <a:gd name="connsiteY8" fmla="*/ 975948 h 4875213"/>
              <a:gd name="connsiteX9" fmla="*/ 5506495 w 6840538"/>
              <a:gd name="connsiteY9" fmla="*/ 981422 h 4875213"/>
              <a:gd name="connsiteX10" fmla="*/ 5164347 w 6840538"/>
              <a:gd name="connsiteY10" fmla="*/ 1290444 h 4875213"/>
              <a:gd name="connsiteX11" fmla="*/ 5153971 w 6840538"/>
              <a:gd name="connsiteY11" fmla="*/ 1448121 h 4875213"/>
              <a:gd name="connsiteX12" fmla="*/ 5133078 w 6840538"/>
              <a:gd name="connsiteY12" fmla="*/ 1670430 h 4875213"/>
              <a:gd name="connsiteX13" fmla="*/ 4811634 w 6840538"/>
              <a:gd name="connsiteY13" fmla="*/ 1938474 h 4875213"/>
              <a:gd name="connsiteX14" fmla="*/ 4634776 w 6840538"/>
              <a:gd name="connsiteY14" fmla="*/ 1943852 h 4875213"/>
              <a:gd name="connsiteX15" fmla="*/ 4273829 w 6840538"/>
              <a:gd name="connsiteY15" fmla="*/ 2340162 h 4875213"/>
              <a:gd name="connsiteX16" fmla="*/ 4272687 w 6840538"/>
              <a:gd name="connsiteY16" fmla="*/ 2689210 h 4875213"/>
              <a:gd name="connsiteX17" fmla="*/ 4272687 w 6840538"/>
              <a:gd name="connsiteY17" fmla="*/ 2869827 h 4875213"/>
              <a:gd name="connsiteX18" fmla="*/ 4238468 w 6840538"/>
              <a:gd name="connsiteY18" fmla="*/ 2869827 h 4875213"/>
              <a:gd name="connsiteX19" fmla="*/ 3821550 w 6840538"/>
              <a:gd name="connsiteY19" fmla="*/ 2870065 h 4875213"/>
              <a:gd name="connsiteX20" fmla="*/ 3644075 w 6840538"/>
              <a:gd name="connsiteY20" fmla="*/ 2906474 h 4875213"/>
              <a:gd name="connsiteX21" fmla="*/ 3420576 w 6840538"/>
              <a:gd name="connsiteY21" fmla="*/ 3235962 h 4875213"/>
              <a:gd name="connsiteX22" fmla="*/ 3410154 w 6840538"/>
              <a:gd name="connsiteY22" fmla="*/ 3483971 h 4875213"/>
              <a:gd name="connsiteX23" fmla="*/ 3087615 w 6840538"/>
              <a:gd name="connsiteY23" fmla="*/ 3832210 h 4875213"/>
              <a:gd name="connsiteX24" fmla="*/ 2881822 w 6840538"/>
              <a:gd name="connsiteY24" fmla="*/ 3837778 h 4875213"/>
              <a:gd name="connsiteX25" fmla="*/ 2545861 w 6840538"/>
              <a:gd name="connsiteY25" fmla="*/ 4132095 h 4875213"/>
              <a:gd name="connsiteX26" fmla="*/ 2532630 w 6840538"/>
              <a:gd name="connsiteY26" fmla="*/ 4284061 h 4875213"/>
              <a:gd name="connsiteX27" fmla="*/ 2517828 w 6840538"/>
              <a:gd name="connsiteY27" fmla="*/ 4496660 h 4875213"/>
              <a:gd name="connsiteX28" fmla="*/ 2459764 w 6840538"/>
              <a:gd name="connsiteY28" fmla="*/ 4635014 h 4875213"/>
              <a:gd name="connsiteX29" fmla="*/ 1514371 w 6840538"/>
              <a:gd name="connsiteY29" fmla="*/ 4417465 h 4875213"/>
              <a:gd name="connsiteX30" fmla="*/ 771726 w 6840538"/>
              <a:gd name="connsiteY30" fmla="*/ 4293675 h 4875213"/>
              <a:gd name="connsiteX31" fmla="*/ 367326 w 6840538"/>
              <a:gd name="connsiteY31" fmla="*/ 4253982 h 4875213"/>
              <a:gd name="connsiteX32" fmla="*/ 6188 w 6840538"/>
              <a:gd name="connsiteY32" fmla="*/ 4238990 h 4875213"/>
              <a:gd name="connsiteX33" fmla="*/ 6148 w 6840538"/>
              <a:gd name="connsiteY33" fmla="*/ 4875213 h 4875213"/>
              <a:gd name="connsiteX34" fmla="*/ 0 w 6840538"/>
              <a:gd name="connsiteY34" fmla="*/ 4875213 h 487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840538" h="4875213">
                <a:moveTo>
                  <a:pt x="0" y="0"/>
                </a:moveTo>
                <a:lnTo>
                  <a:pt x="6840538" y="0"/>
                </a:lnTo>
                <a:lnTo>
                  <a:pt x="6840538" y="16083"/>
                </a:lnTo>
                <a:lnTo>
                  <a:pt x="6695809" y="15070"/>
                </a:lnTo>
                <a:cubicBezTo>
                  <a:pt x="6613431" y="14350"/>
                  <a:pt x="6531059" y="13874"/>
                  <a:pt x="6448699" y="14802"/>
                </a:cubicBezTo>
                <a:cubicBezTo>
                  <a:pt x="6399249" y="15373"/>
                  <a:pt x="6348468" y="23416"/>
                  <a:pt x="6300778" y="37885"/>
                </a:cubicBezTo>
                <a:cubicBezTo>
                  <a:pt x="6141485" y="86335"/>
                  <a:pt x="6043966" y="229209"/>
                  <a:pt x="6038492" y="413015"/>
                </a:cubicBezTo>
                <a:cubicBezTo>
                  <a:pt x="6036113" y="493066"/>
                  <a:pt x="6037541" y="573881"/>
                  <a:pt x="6027641" y="652885"/>
                </a:cubicBezTo>
                <a:cubicBezTo>
                  <a:pt x="6006510" y="821841"/>
                  <a:pt x="5865443" y="963479"/>
                  <a:pt x="5709861" y="975948"/>
                </a:cubicBezTo>
                <a:cubicBezTo>
                  <a:pt x="5642326" y="981327"/>
                  <a:pt x="5574268" y="979327"/>
                  <a:pt x="5506495" y="981422"/>
                </a:cubicBezTo>
                <a:cubicBezTo>
                  <a:pt x="5339776" y="986561"/>
                  <a:pt x="5198090" y="1112541"/>
                  <a:pt x="5164347" y="1290444"/>
                </a:cubicBezTo>
                <a:cubicBezTo>
                  <a:pt x="5154638" y="1341608"/>
                  <a:pt x="5154971" y="1395435"/>
                  <a:pt x="5153971" y="1448121"/>
                </a:cubicBezTo>
                <a:cubicBezTo>
                  <a:pt x="5152591" y="1522986"/>
                  <a:pt x="5155352" y="1597897"/>
                  <a:pt x="5133078" y="1670430"/>
                </a:cubicBezTo>
                <a:cubicBezTo>
                  <a:pt x="5087484" y="1818730"/>
                  <a:pt x="4954794" y="1930383"/>
                  <a:pt x="4811634" y="1938474"/>
                </a:cubicBezTo>
                <a:cubicBezTo>
                  <a:pt x="4752760" y="1941806"/>
                  <a:pt x="4693744" y="1941853"/>
                  <a:pt x="4634776" y="1943852"/>
                </a:cubicBezTo>
                <a:cubicBezTo>
                  <a:pt x="4432696" y="1950801"/>
                  <a:pt x="4277779" y="2119995"/>
                  <a:pt x="4273829" y="2340162"/>
                </a:cubicBezTo>
                <a:cubicBezTo>
                  <a:pt x="4271735" y="2456480"/>
                  <a:pt x="4272878" y="2572846"/>
                  <a:pt x="4272687" y="2689210"/>
                </a:cubicBezTo>
                <a:cubicBezTo>
                  <a:pt x="4272592" y="2747893"/>
                  <a:pt x="4272687" y="2806576"/>
                  <a:pt x="4272687" y="2869827"/>
                </a:cubicBezTo>
                <a:cubicBezTo>
                  <a:pt x="4256933" y="2869827"/>
                  <a:pt x="4247700" y="2869827"/>
                  <a:pt x="4238468" y="2869827"/>
                </a:cubicBezTo>
                <a:cubicBezTo>
                  <a:pt x="4099495" y="2869827"/>
                  <a:pt x="3960523" y="2869303"/>
                  <a:pt x="3821550" y="2870065"/>
                </a:cubicBezTo>
                <a:cubicBezTo>
                  <a:pt x="3760583" y="2870398"/>
                  <a:pt x="3700664" y="2881012"/>
                  <a:pt x="3644075" y="2906474"/>
                </a:cubicBezTo>
                <a:cubicBezTo>
                  <a:pt x="3509292" y="2967203"/>
                  <a:pt x="3433998" y="3078191"/>
                  <a:pt x="3420576" y="3235962"/>
                </a:cubicBezTo>
                <a:cubicBezTo>
                  <a:pt x="3413581" y="3318251"/>
                  <a:pt x="3416532" y="3401539"/>
                  <a:pt x="3410154" y="3483971"/>
                </a:cubicBezTo>
                <a:cubicBezTo>
                  <a:pt x="3396209" y="3664111"/>
                  <a:pt x="3252763" y="3818932"/>
                  <a:pt x="3087615" y="3832210"/>
                </a:cubicBezTo>
                <a:cubicBezTo>
                  <a:pt x="3019270" y="3837683"/>
                  <a:pt x="2950403" y="3835399"/>
                  <a:pt x="2881822" y="3837778"/>
                </a:cubicBezTo>
                <a:cubicBezTo>
                  <a:pt x="2723098" y="3843300"/>
                  <a:pt x="2581889" y="3965043"/>
                  <a:pt x="2545861" y="4132095"/>
                </a:cubicBezTo>
                <a:cubicBezTo>
                  <a:pt x="2535247" y="4181165"/>
                  <a:pt x="2536104" y="4233278"/>
                  <a:pt x="2532630" y="4284061"/>
                </a:cubicBezTo>
                <a:cubicBezTo>
                  <a:pt x="2527775" y="4355022"/>
                  <a:pt x="2531392" y="4427840"/>
                  <a:pt x="2517828" y="4496660"/>
                </a:cubicBezTo>
                <a:cubicBezTo>
                  <a:pt x="2507833" y="4547300"/>
                  <a:pt x="2487559" y="4594131"/>
                  <a:pt x="2459764" y="4635014"/>
                </a:cubicBezTo>
                <a:cubicBezTo>
                  <a:pt x="2147029" y="4552440"/>
                  <a:pt x="1832104" y="4478670"/>
                  <a:pt x="1514371" y="4417465"/>
                </a:cubicBezTo>
                <a:cubicBezTo>
                  <a:pt x="1268028" y="4370014"/>
                  <a:pt x="1019925" y="4330703"/>
                  <a:pt x="771726" y="4293675"/>
                </a:cubicBezTo>
                <a:cubicBezTo>
                  <a:pt x="637894" y="4273733"/>
                  <a:pt x="502395" y="4263596"/>
                  <a:pt x="367326" y="4253982"/>
                </a:cubicBezTo>
                <a:cubicBezTo>
                  <a:pt x="247201" y="4245415"/>
                  <a:pt x="126600" y="4243702"/>
                  <a:pt x="6188" y="4238990"/>
                </a:cubicBezTo>
                <a:lnTo>
                  <a:pt x="6148" y="4875213"/>
                </a:lnTo>
                <a:lnTo>
                  <a:pt x="0" y="48752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image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2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xt &amp; graphic ele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3" y="1955800"/>
            <a:ext cx="7476067" cy="1405468"/>
          </a:xfrm>
        </p:spPr>
        <p:txBody>
          <a:bodyPr anchor="t" anchorCtr="0"/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390D0B6-7C8D-6AFE-0E0B-45D4A95D02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57532" y="5309034"/>
            <a:ext cx="1600200" cy="3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8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xt o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2" y="1955800"/>
            <a:ext cx="7479792" cy="1405468"/>
          </a:xfrm>
        </p:spPr>
        <p:txBody>
          <a:bodyPr anchor="t" anchorCtr="0"/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E0637C8-ED3F-F19F-5C08-EBE8AF0932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57532" y="5309034"/>
            <a:ext cx="1600200" cy="3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 dirty="0"/>
              <a:t>Content slide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37EAD-EE5A-08B6-674E-72BC48E5D9B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F8161-66D2-8164-188D-E9FE96DAC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8503920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6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50A2D-1B7D-8A2D-30A7-5B07DBBD327C}"/>
              </a:ext>
            </a:extLst>
          </p:cNvPr>
          <p:cNvSpPr/>
          <p:nvPr userDrawn="1"/>
        </p:nvSpPr>
        <p:spPr>
          <a:xfrm>
            <a:off x="0" y="1333501"/>
            <a:ext cx="9144000" cy="3963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 dirty="0"/>
              <a:t>Content w/background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40B6C-CA73-B044-A89C-37F5E5CDE0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897999A-5CCE-3781-664B-3FA2924D1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483911"/>
            <a:ext cx="8503920" cy="365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39" y="304271"/>
            <a:ext cx="5669280" cy="914929"/>
          </a:xfrm>
        </p:spPr>
        <p:txBody>
          <a:bodyPr/>
          <a:lstStyle/>
          <a:p>
            <a:r>
              <a:rPr lang="en-US" dirty="0"/>
              <a:t>Content slide with image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37EAD-EE5A-08B6-674E-72BC48E5D9B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0035E-6E2B-C8D7-F3EC-C616B1D56F9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26163" y="304800"/>
            <a:ext cx="2697162" cy="4843463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vertical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6C6C23-B637-A307-D1A4-A318EF5BE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0674" y="1335024"/>
            <a:ext cx="5669280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4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Comparison slide with two columns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D4C75-924A-E1E8-AB47-E0EDDABAB6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4197096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BE9EF27-CA65-6736-ECE2-81135FA8D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6231" y="1335024"/>
            <a:ext cx="4197096" cy="381304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5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04271"/>
            <a:ext cx="8503920" cy="91492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333500"/>
            <a:ext cx="8503920" cy="3813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CE70F7C-38F5-0C67-B546-CD48700BBC8B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231581" y="5309034"/>
            <a:ext cx="1600200" cy="34089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4C7CA68-7FB4-321D-C8E0-C926B3A1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66560" y="5286377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B846F7A-F379-7344-96C1-F93ECF6653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4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71" r:id="rId4"/>
    <p:sldLayoutId id="2147483673" r:id="rId5"/>
    <p:sldLayoutId id="2147483662" r:id="rId6"/>
    <p:sldLayoutId id="2147483674" r:id="rId7"/>
    <p:sldLayoutId id="2147483675" r:id="rId8"/>
    <p:sldLayoutId id="2147483664" r:id="rId9"/>
    <p:sldLayoutId id="2147483684" r:id="rId10"/>
    <p:sldLayoutId id="2147483676" r:id="rId11"/>
    <p:sldLayoutId id="2147483677" r:id="rId12"/>
    <p:sldLayoutId id="2147483678" r:id="rId13"/>
    <p:sldLayoutId id="2147483663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66" r:id="rId20"/>
    <p:sldLayoutId id="2147483667" r:id="rId2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3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9925-A883-7212-7141-73E171531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4" y="2154766"/>
            <a:ext cx="7479792" cy="140546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FlexPoints</a:t>
            </a:r>
            <a:br>
              <a:rPr lang="en-GB" dirty="0"/>
            </a:br>
            <a:br>
              <a:rPr lang="en-GB" dirty="0"/>
            </a:br>
            <a:r>
              <a:rPr lang="en-GB" sz="2200" dirty="0"/>
              <a:t>Using RL to Create a Betting Product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DE3CE-08F1-254B-6A14-7AE8FDB5E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00" y="5328759"/>
            <a:ext cx="2995942" cy="319484"/>
          </a:xfrm>
        </p:spPr>
        <p:txBody>
          <a:bodyPr>
            <a:normAutofit/>
          </a:bodyPr>
          <a:lstStyle/>
          <a:p>
            <a:r>
              <a:rPr lang="en-GB" sz="1400" dirty="0"/>
              <a:t>N. Ahmed, S. Siegel, and J. </a:t>
            </a:r>
            <a:r>
              <a:rPr lang="en-GB" sz="1400" dirty="0" err="1"/>
              <a:t>Fuest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8521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960BFA-6267-AA87-A66F-23DEB44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18888-700B-198E-1BEB-01C5BDC6C07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288054" y="2739772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Out-of-Sample Example (Audience Participation!)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8A07A0-CC25-1790-FC71-0F4B40AA59E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288053" y="1341575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In-Sample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BBC8A-239D-5CE7-D092-0EAC759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78AA4-B59E-3938-C4A3-08710011935F}"/>
              </a:ext>
            </a:extLst>
          </p:cNvPr>
          <p:cNvSpPr txBox="1"/>
          <p:nvPr/>
        </p:nvSpPr>
        <p:spPr>
          <a:xfrm>
            <a:off x="582628" y="4240227"/>
            <a:ext cx="540780" cy="6363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34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Anthony Davis vs Dallas Mar 19</a:t>
            </a:r>
            <a:r>
              <a:rPr lang="en-GB" baseline="30000" dirty="0"/>
              <a:t>th</a:t>
            </a:r>
            <a:r>
              <a:rPr lang="en-GB" dirty="0"/>
              <a:t>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629613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07424220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$ 6.50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(LSPI)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$ 5.38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$ 5.05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2C24DB5-34B2-77F5-D5FF-D74B382FF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6484" y="1024386"/>
            <a:ext cx="10556968" cy="29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1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270142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46370179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3FE5B9B2-D6CD-B429-A012-762D667DD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8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45086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71086606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Continue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05D21D2-FB28-9AC0-663A-FBDAA751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967BE6-D4A0-D218-7C3C-69F32115C056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40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08648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300998844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AED244C-4255-E4FB-86BB-897B76A3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076B02-F6D7-8396-66F2-3DC5DD06CF8B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7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19967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564061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$ 21.18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24B7373-D58F-2867-7CBF-3B9DE810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1" y="1019932"/>
            <a:ext cx="10572802" cy="297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29CF40-CCBA-FF19-CEEC-6070F53AE3C4}"/>
              </a:ext>
            </a:extLst>
          </p:cNvPr>
          <p:cNvSpPr txBox="1"/>
          <p:nvPr/>
        </p:nvSpPr>
        <p:spPr>
          <a:xfrm>
            <a:off x="7903597" y="1414581"/>
            <a:ext cx="848802" cy="178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18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Klay Thompson vs Phoenix Suns Mar 13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BDAE61-A436-6688-3BCF-8942266A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52699"/>
              </p:ext>
            </p:extLst>
          </p:nvPr>
        </p:nvGraphicFramePr>
        <p:xfrm>
          <a:off x="320040" y="3993532"/>
          <a:ext cx="8503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812415835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4568944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9761212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570262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01436328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89630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Exercise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$ 23.00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$ 18.00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Q-Value (DQL)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$ 3.56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$ 27.45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$ 20.69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$ 21.18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4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 Action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11290"/>
                  </a:ext>
                </a:extLst>
              </a:tr>
            </a:tbl>
          </a:graphicData>
        </a:graphic>
      </p:graphicFrame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DB586EE-A989-46C3-31DC-A20C339B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402" y="1019932"/>
            <a:ext cx="10572803" cy="29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4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E97E-54BA-B13A-DC5D-38116D9F6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3C1ED-C1BE-B30F-8CE7-0655F82D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61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Improvements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E3B7D-B29E-8166-6B1B-5EFD243AC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Buy-in mid-game using Q-value plus a mark-up</a:t>
            </a:r>
          </a:p>
          <a:p>
            <a:endParaRPr lang="en-GB" dirty="0"/>
          </a:p>
          <a:p>
            <a:r>
              <a:rPr lang="en-GB" dirty="0"/>
              <a:t>Extension to more granular time intervals</a:t>
            </a:r>
          </a:p>
          <a:p>
            <a:pPr lvl="1"/>
            <a:r>
              <a:rPr lang="en-GB" dirty="0"/>
              <a:t>Cash-out at any stoppage in play</a:t>
            </a:r>
          </a:p>
          <a:p>
            <a:pPr marL="342900" lvl="1" indent="0">
              <a:buNone/>
            </a:pPr>
            <a:endParaRPr lang="en-GB" dirty="0"/>
          </a:p>
          <a:p>
            <a:r>
              <a:rPr lang="en-GB" dirty="0"/>
              <a:t>Offer cash-out below Q-value when exercise value is zero </a:t>
            </a:r>
          </a:p>
        </p:txBody>
      </p:sp>
    </p:spTree>
    <p:extLst>
      <p:ext uri="{BB962C8B-B14F-4D97-AF65-F5344CB8AC3E}">
        <p14:creationId xmlns:p14="http://schemas.microsoft.com/office/powerpoint/2010/main" val="95758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960BFA-6267-AA87-A66F-23DEB44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18888-700B-198E-1BEB-01C5BDC6C07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288054" y="2739772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FlexPoints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8A07A0-CC25-1790-FC71-0F4B40AA59E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288053" y="1341575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Sports Betting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BBC8A-239D-5CE7-D092-0EAC759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218C60C-4B20-1CF5-0603-DC166CACA2AE}"/>
              </a:ext>
            </a:extLst>
          </p:cNvPr>
          <p:cNvSpPr txBox="1">
            <a:spLocks/>
          </p:cNvSpPr>
          <p:nvPr/>
        </p:nvSpPr>
        <p:spPr>
          <a:xfrm>
            <a:off x="1288053" y="4137969"/>
            <a:ext cx="6686241" cy="1217405"/>
          </a:xfrm>
          <a:prstGeom prst="rect">
            <a:avLst/>
          </a:prstGeom>
        </p:spPr>
        <p:txBody>
          <a:bodyPr vert="horz" lIns="0" tIns="182880" rIns="0" bIns="45720" rtlCol="0" anchor="ctr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Calibri Light" panose="020F030202020403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7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2408-B235-4D76-66E1-96EB80F3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Sports-betting is one of the hottest new markets in the country, and we can expand on it with RL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0C70DC-F58A-CA32-528C-833B3E97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50D5D4A-6C47-3586-A437-8B10F27D3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686473"/>
              </p:ext>
            </p:extLst>
          </p:nvPr>
        </p:nvGraphicFramePr>
        <p:xfrm>
          <a:off x="1157416" y="1720914"/>
          <a:ext cx="2222784" cy="2157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9783BC04-83BB-8904-973E-4A40A450F550}"/>
              </a:ext>
            </a:extLst>
          </p:cNvPr>
          <p:cNvSpPr/>
          <p:nvPr/>
        </p:nvSpPr>
        <p:spPr>
          <a:xfrm>
            <a:off x="854264" y="1510284"/>
            <a:ext cx="2788920" cy="2788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0ABAE5D-5310-20F5-4B09-AE5D0B54B7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4789" y="4441466"/>
            <a:ext cx="3491608" cy="5694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1600" dirty="0">
                <a:latin typeface="Georgia" panose="02040502050405020303" pitchFamily="18" charset="0"/>
              </a:rPr>
              <a:t>The sports-betting market has undergone explosive growth since legalization in 2018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367E87-F2BA-FB88-6AF3-BACF5E0BA2C9}"/>
              </a:ext>
            </a:extLst>
          </p:cNvPr>
          <p:cNvSpPr/>
          <p:nvPr/>
        </p:nvSpPr>
        <p:spPr>
          <a:xfrm>
            <a:off x="5097078" y="1510284"/>
            <a:ext cx="2788920" cy="2788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7AA8610-8203-05DA-23A8-B28E6A55714A}"/>
              </a:ext>
            </a:extLst>
          </p:cNvPr>
          <p:cNvSpPr txBox="1">
            <a:spLocks/>
          </p:cNvSpPr>
          <p:nvPr/>
        </p:nvSpPr>
        <p:spPr>
          <a:xfrm>
            <a:off x="4947603" y="4441466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latin typeface="Georgia" panose="02040502050405020303" pitchFamily="18" charset="0"/>
              </a:rPr>
              <a:t>Reinforcement learning allows for complex derivative products to be accurately priced</a:t>
            </a:r>
          </a:p>
        </p:txBody>
      </p:sp>
      <p:pic>
        <p:nvPicPr>
          <p:cNvPr id="19" name="Graphic 18" descr="Head with gears with solid fill">
            <a:extLst>
              <a:ext uri="{FF2B5EF4-FFF2-40B4-BE49-F238E27FC236}">
                <a16:creationId xmlns:a16="http://schemas.microsoft.com/office/drawing/2014/main" id="{71223A92-345C-6642-65FF-7FDCDE4BB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7800" y="2455164"/>
            <a:ext cx="914400" cy="914400"/>
          </a:xfrm>
          <a:prstGeom prst="rect">
            <a:avLst/>
          </a:prstGeom>
        </p:spPr>
      </p:pic>
      <p:pic>
        <p:nvPicPr>
          <p:cNvPr id="21" name="Graphic 20" descr="Single gear with solid fill">
            <a:extLst>
              <a:ext uri="{FF2B5EF4-FFF2-40B4-BE49-F238E27FC236}">
                <a16:creationId xmlns:a16="http://schemas.microsoft.com/office/drawing/2014/main" id="{F45317E3-EAB5-7AA4-1EF3-E3610DE06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58000" y="2475294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F8630BD-23DB-8B51-9E4B-351023EDBF94}"/>
              </a:ext>
            </a:extLst>
          </p:cNvPr>
          <p:cNvSpPr>
            <a:spLocks/>
          </p:cNvSpPr>
          <p:nvPr/>
        </p:nvSpPr>
        <p:spPr>
          <a:xfrm>
            <a:off x="6949440" y="2566734"/>
            <a:ext cx="731520" cy="731520"/>
          </a:xfrm>
          <a:prstGeom prst="rect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367FD78B-6D57-7A62-5833-11CE020522F6}"/>
              </a:ext>
            </a:extLst>
          </p:cNvPr>
          <p:cNvCxnSpPr>
            <a:cxnSpLocks/>
            <a:stCxn id="30" idx="0"/>
            <a:endCxn id="19" idx="0"/>
          </p:cNvCxnSpPr>
          <p:nvPr/>
        </p:nvCxnSpPr>
        <p:spPr>
          <a:xfrm rot="16200000" flipH="1" flipV="1">
            <a:off x="6350409" y="1490373"/>
            <a:ext cx="329382" cy="1600200"/>
          </a:xfrm>
          <a:prstGeom prst="bentConnector3">
            <a:avLst>
              <a:gd name="adj1" fmla="val -69403"/>
            </a:avLst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BFF466B-A618-60AC-0D8A-300F69CAA637}"/>
              </a:ext>
            </a:extLst>
          </p:cNvPr>
          <p:cNvCxnSpPr>
            <a:cxnSpLocks/>
            <a:stCxn id="29" idx="2"/>
            <a:endCxn id="21" idx="2"/>
          </p:cNvCxnSpPr>
          <p:nvPr/>
        </p:nvCxnSpPr>
        <p:spPr>
          <a:xfrm rot="5400000" flipH="1" flipV="1">
            <a:off x="6333649" y="2747591"/>
            <a:ext cx="339447" cy="1623654"/>
          </a:xfrm>
          <a:prstGeom prst="bentConnector3">
            <a:avLst>
              <a:gd name="adj1" fmla="val -67345"/>
            </a:avLst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CA39D1-7166-43A4-997F-DE085833A75B}"/>
              </a:ext>
            </a:extLst>
          </p:cNvPr>
          <p:cNvSpPr txBox="1"/>
          <p:nvPr/>
        </p:nvSpPr>
        <p:spPr>
          <a:xfrm>
            <a:off x="5307300" y="3298254"/>
            <a:ext cx="76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Agent</a:t>
            </a:r>
          </a:p>
          <a:p>
            <a:pPr algn="ctr"/>
            <a:r>
              <a:rPr lang="en-US" sz="1100" dirty="0">
                <a:latin typeface="Georgia" panose="02040502050405020303" pitchFamily="18" charset="0"/>
              </a:rPr>
              <a:t>(Bettor)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8B8380-65B6-2DC2-0E70-54F9397CDFF3}"/>
              </a:ext>
            </a:extLst>
          </p:cNvPr>
          <p:cNvSpPr txBox="1"/>
          <p:nvPr/>
        </p:nvSpPr>
        <p:spPr>
          <a:xfrm>
            <a:off x="6803136" y="2125782"/>
            <a:ext cx="1024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Environ.</a:t>
            </a:r>
          </a:p>
          <a:p>
            <a:pPr algn="ctr"/>
            <a:r>
              <a:rPr lang="en-US" sz="1100" dirty="0">
                <a:latin typeface="Georgia" panose="02040502050405020303" pitchFamily="18" charset="0"/>
              </a:rPr>
              <a:t>(Sports)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1329602-5499-9FF6-E0E7-DED822D9DC51}"/>
              </a:ext>
            </a:extLst>
          </p:cNvPr>
          <p:cNvSpPr txBox="1">
            <a:spLocks/>
          </p:cNvSpPr>
          <p:nvPr/>
        </p:nvSpPr>
        <p:spPr>
          <a:xfrm>
            <a:off x="704789" y="5010912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>
                <a:latin typeface="Georgia" panose="02040502050405020303" pitchFamily="18" charset="0"/>
              </a:rPr>
              <a:t>Source: Gabelli Securities as cited by Variety, March 3, 2021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2081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Traditional sports-betting calculates a pay-out at the end the game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E3B7D-B29E-8166-6B1B-5EFD243AC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683" y="1597681"/>
            <a:ext cx="8503920" cy="3813048"/>
          </a:xfrm>
        </p:spPr>
        <p:txBody>
          <a:bodyPr/>
          <a:lstStyle/>
          <a:p>
            <a:r>
              <a:rPr lang="en-GB" dirty="0"/>
              <a:t>Line =</a:t>
            </a:r>
          </a:p>
          <a:p>
            <a:r>
              <a:rPr lang="en-GB" dirty="0" err="1"/>
              <a:t>Payout</a:t>
            </a:r>
            <a:r>
              <a:rPr lang="en-GB" dirty="0"/>
              <a:t> Philosophy</a:t>
            </a:r>
          </a:p>
          <a:p>
            <a:r>
              <a:rPr lang="en-GB" dirty="0"/>
              <a:t>Background on betting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525C1-8AC2-050D-CDE0-B7973A1E01B7}"/>
              </a:ext>
            </a:extLst>
          </p:cNvPr>
          <p:cNvSpPr/>
          <p:nvPr/>
        </p:nvSpPr>
        <p:spPr>
          <a:xfrm>
            <a:off x="639446" y="768096"/>
            <a:ext cx="1527682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pic>
        <p:nvPicPr>
          <p:cNvPr id="8" name="Picture 7" descr="A picture containing dark, blur&#10;&#10;Description automatically generated">
            <a:extLst>
              <a:ext uri="{FF2B5EF4-FFF2-40B4-BE49-F238E27FC236}">
                <a16:creationId xmlns:a16="http://schemas.microsoft.com/office/drawing/2014/main" id="{70823D03-1B0D-6B48-E0DC-0ED56654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676" y="915459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8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EA0120-F958-3780-3BD8-3447B5C89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With </a:t>
            </a:r>
            <a:r>
              <a:rPr lang="en-GB" dirty="0" err="1"/>
              <a:t>FlexPoints</a:t>
            </a:r>
            <a:r>
              <a:rPr lang="en-GB" dirty="0"/>
              <a:t>, players can cash-out after every quarter, providing more opportunities to win!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07209-A8D8-CCBA-7231-C7839A4BF62A}"/>
              </a:ext>
            </a:extLst>
          </p:cNvPr>
          <p:cNvSpPr/>
          <p:nvPr/>
        </p:nvSpPr>
        <p:spPr>
          <a:xfrm>
            <a:off x="584582" y="1984248"/>
            <a:ext cx="1527682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pic>
        <p:nvPicPr>
          <p:cNvPr id="23" name="Picture 22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B91B3181-FE0D-DB3E-A3EC-7083AD1C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180" y="915459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7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F17FC8-ED1E-9F02-C34E-6E6C02DD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utilize open-source NBA data and sports analytics expertise to engineer our product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826866-2609-50A1-C029-C852B98336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037" y="1596760"/>
            <a:ext cx="2560323" cy="3813969"/>
          </a:xfrm>
        </p:spPr>
        <p:txBody>
          <a:bodyPr>
            <a:normAutofit/>
          </a:bodyPr>
          <a:lstStyle/>
          <a:p>
            <a:r>
              <a:rPr lang="en-US" dirty="0"/>
              <a:t>Source: Basketball Reference</a:t>
            </a:r>
          </a:p>
          <a:p>
            <a:endParaRPr lang="en-US" dirty="0"/>
          </a:p>
          <a:p>
            <a:r>
              <a:rPr lang="en-US" dirty="0"/>
              <a:t>Samples: 5.336 player games</a:t>
            </a:r>
          </a:p>
          <a:p>
            <a:endParaRPr lang="en-US" dirty="0"/>
          </a:p>
          <a:p>
            <a:r>
              <a:rPr lang="en-US" dirty="0"/>
              <a:t>13 numeric</a:t>
            </a:r>
            <a:br>
              <a:rPr lang="en-US" dirty="0"/>
            </a:br>
            <a:r>
              <a:rPr lang="en-US" dirty="0"/>
              <a:t>features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1CD1EB3-C1B5-8A0A-8F48-67B258C8E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28465"/>
              </p:ext>
            </p:extLst>
          </p:nvPr>
        </p:nvGraphicFramePr>
        <p:xfrm>
          <a:off x="3214399" y="1219200"/>
          <a:ext cx="5344388" cy="402116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63484">
                  <a:extLst>
                    <a:ext uri="{9D8B030D-6E8A-4147-A177-3AD203B41FA5}">
                      <a16:colId xmlns:a16="http://schemas.microsoft.com/office/drawing/2014/main" val="3406977142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1774885995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2045101446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3427010190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156345685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3618947068"/>
                    </a:ext>
                  </a:extLst>
                </a:gridCol>
                <a:gridCol w="763484">
                  <a:extLst>
                    <a:ext uri="{9D8B030D-6E8A-4147-A177-3AD203B41FA5}">
                      <a16:colId xmlns:a16="http://schemas.microsoft.com/office/drawing/2014/main" val="66233633"/>
                    </a:ext>
                  </a:extLst>
                </a:gridCol>
              </a:tblGrid>
              <a:tr h="71245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Quarter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Player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Avg. 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Avg. Team 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Opp. 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Avg. 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725658"/>
                  </a:ext>
                </a:extLst>
              </a:tr>
              <a:tr h="5056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L. James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27.2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107.4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68470"/>
                  </a:ext>
                </a:extLst>
              </a:tr>
              <a:tr h="50561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L. 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107.4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357724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303986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561915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593855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08462"/>
                  </a:ext>
                </a:extLst>
              </a:tr>
              <a:tr h="45949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S. Curry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58411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D16828-2532-0446-34D4-05DA807A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085FA7-B5D8-E31E-C75C-2FB6C4E99C17}"/>
              </a:ext>
            </a:extLst>
          </p:cNvPr>
          <p:cNvSpPr/>
          <p:nvPr/>
        </p:nvSpPr>
        <p:spPr>
          <a:xfrm>
            <a:off x="639446" y="768096"/>
            <a:ext cx="1527682" cy="66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75423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960BFA-6267-AA87-A66F-23DEB447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Algorithms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F18888-700B-198E-1BEB-01C5BDC6C07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288054" y="2739772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Deep Q-Learning (DQL)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8A07A0-CC25-1790-FC71-0F4B40AA59E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288053" y="1341575"/>
            <a:ext cx="6686241" cy="12174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Least Squares Policy Iteration (LSPI)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BBC8A-239D-5CE7-D092-0EAC759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0B6C-CA73-B044-A89C-37F5E5CDE01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78AA4-B59E-3938-C4A3-08710011935F}"/>
              </a:ext>
            </a:extLst>
          </p:cNvPr>
          <p:cNvSpPr txBox="1"/>
          <p:nvPr/>
        </p:nvSpPr>
        <p:spPr>
          <a:xfrm>
            <a:off x="582628" y="4240227"/>
            <a:ext cx="540780" cy="6363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10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LSPI is a standard approach for pricing via a linear relationship with our engineered features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8F8F5CB-3961-B707-B0EF-A0AA8E8B4547}"/>
              </a:ext>
            </a:extLst>
          </p:cNvPr>
          <p:cNvSpPr txBox="1">
            <a:spLocks/>
          </p:cNvSpPr>
          <p:nvPr/>
        </p:nvSpPr>
        <p:spPr>
          <a:xfrm>
            <a:off x="7694967" y="5010912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>
                <a:latin typeface="Georgia" panose="02040502050405020303" pitchFamily="18" charset="0"/>
              </a:rPr>
              <a:t>Source: RL-Book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20A05-15F7-5A2D-9F84-D3C76DB6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4" y="1388759"/>
            <a:ext cx="6193028" cy="10468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9141AAB4-D108-DE98-FD0D-86EBE67CC17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11480" y="3815614"/>
                <a:ext cx="8504555" cy="1195298"/>
              </a:xfrm>
            </p:spPr>
            <p:txBody>
              <a:bodyPr>
                <a:normAutofit/>
              </a:bodyPr>
              <a:lstStyle/>
              <a:p>
                <a:r>
                  <a:rPr lang="en-GB" sz="1600" dirty="0">
                    <a:latin typeface="Georgia" panose="02040502050405020303" pitchFamily="18" charset="0"/>
                  </a:rPr>
                  <a:t>Only need to approximate Q-value for the continue action</a:t>
                </a:r>
              </a:p>
              <a:p>
                <a:r>
                  <a:rPr lang="en-GB" sz="1600" dirty="0">
                    <a:latin typeface="Georgia" panose="02040502050405020303" pitchFamily="18" charset="0"/>
                  </a:rPr>
                  <a:t>Algorithm can be efficiently implemented by use of the Sherman-Morrison incremental inverse and wise feature engineering</a:t>
                </a:r>
              </a:p>
              <a:p>
                <a:r>
                  <a:rPr lang="en-GB" sz="1600" dirty="0">
                    <a:latin typeface="Georgia" panose="02040502050405020303" pitchFamily="18" charset="0"/>
                  </a:rPr>
                  <a:t>Optimal Policy is to exercise when </a:t>
                </a:r>
                <a:r>
                  <a:rPr lang="en-GB" sz="16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g(s) &gt;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16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w </a:t>
                </a:r>
              </a:p>
            </p:txBody>
          </p:sp>
        </mc:Choice>
        <mc:Fallback xmlns=""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9141AAB4-D108-DE98-FD0D-86EBE67CC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11480" y="3815614"/>
                <a:ext cx="8504555" cy="1195298"/>
              </a:xfrm>
              <a:blipFill>
                <a:blip r:embed="rId3"/>
                <a:stretch>
                  <a:fillRect l="-1341" t="-2105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E275BA-FA13-5583-D5AD-788FB3722509}"/>
                  </a:ext>
                </a:extLst>
              </p:cNvPr>
              <p:cNvSpPr txBox="1"/>
              <p:nvPr/>
            </p:nvSpPr>
            <p:spPr>
              <a:xfrm>
                <a:off x="1380744" y="2635468"/>
                <a:ext cx="56967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pts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avg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team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sz="20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E275BA-FA13-5583-D5AD-788FB3722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744" y="2635468"/>
                <a:ext cx="5696712" cy="307777"/>
              </a:xfrm>
              <a:prstGeom prst="rect">
                <a:avLst/>
              </a:prstGeom>
              <a:blipFill>
                <a:blip r:embed="rId4"/>
                <a:stretch>
                  <a:fillRect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2B42BC-C8E6-96E7-1691-69962F2FDC2B}"/>
                  </a:ext>
                </a:extLst>
              </p:cNvPr>
              <p:cNvSpPr txBox="1"/>
              <p:nvPr/>
            </p:nvSpPr>
            <p:spPr>
              <a:xfrm>
                <a:off x="2818257" y="3142464"/>
                <a:ext cx="3318002" cy="431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g(s)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 0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2B42BC-C8E6-96E7-1691-69962F2FD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257" y="3142464"/>
                <a:ext cx="3318002" cy="431528"/>
              </a:xfrm>
              <a:prstGeom prst="rect">
                <a:avLst/>
              </a:prstGeom>
              <a:blipFill>
                <a:blip r:embed="rId5"/>
                <a:stretch>
                  <a:fillRect l="-4563" t="-285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201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1FAF-2844-0379-95B8-07BD6341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Deep Q-Learning allows for even greater modelling flexibility, but convergence can be a 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F4AD7-4606-8E52-F79E-60FE06D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8F8F5CB-3961-B707-B0EF-A0AA8E8B4547}"/>
              </a:ext>
            </a:extLst>
          </p:cNvPr>
          <p:cNvSpPr txBox="1">
            <a:spLocks/>
          </p:cNvSpPr>
          <p:nvPr/>
        </p:nvSpPr>
        <p:spPr>
          <a:xfrm>
            <a:off x="7813548" y="5031784"/>
            <a:ext cx="3491608" cy="5694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3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000" dirty="0">
                <a:latin typeface="Georgia" panose="02040502050405020303" pitchFamily="18" charset="0"/>
              </a:rPr>
              <a:t>Source: RL-Book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20A05-15F7-5A2D-9F84-D3C76DB6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4" y="1394234"/>
            <a:ext cx="6193028" cy="1046864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41AAB4-D108-DE98-FD0D-86EBE67CC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1" y="3815614"/>
            <a:ext cx="8138160" cy="1113002"/>
          </a:xfrm>
        </p:spPr>
        <p:txBody>
          <a:bodyPr>
            <a:noAutofit/>
          </a:bodyPr>
          <a:lstStyle/>
          <a:p>
            <a:r>
              <a:rPr lang="en-US" sz="1600" dirty="0">
                <a:latin typeface="Georgia" panose="02040502050405020303" pitchFamily="18" charset="0"/>
                <a:ea typeface="Cambria Math" panose="02040503050406030204" pitchFamily="18" charset="0"/>
              </a:rPr>
              <a:t>DQL utilizes the semi-gradient for model weight updates</a:t>
            </a:r>
          </a:p>
          <a:p>
            <a:r>
              <a:rPr lang="en-US" sz="1600" dirty="0">
                <a:latin typeface="Georgia" panose="02040502050405020303" pitchFamily="18" charset="0"/>
                <a:ea typeface="Cambria Math" panose="02040503050406030204" pitchFamily="18" charset="0"/>
              </a:rPr>
              <a:t>Standardization of features, learning rate decay, and random sampling of atomic experiences aids model convergence</a:t>
            </a:r>
          </a:p>
          <a:p>
            <a:r>
              <a:rPr lang="en-US" sz="1600" dirty="0">
                <a:latin typeface="Georgia" panose="02040502050405020303" pitchFamily="18" charset="0"/>
                <a:ea typeface="Cambria Math" panose="02040503050406030204" pitchFamily="18" charset="0"/>
              </a:rPr>
              <a:t>Philosophy: price against sophisticated bettors to avoid being exploited, so sell this option at Q-value function plus a margin</a:t>
            </a:r>
            <a:endParaRPr lang="en-GB" sz="1600" dirty="0">
              <a:latin typeface="Georgia" panose="02040502050405020303" pitchFamily="18" charset="0"/>
              <a:ea typeface="Cambria Math" panose="020405030504060302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7D217-FC4D-6BCF-29F5-5B5DE629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949" y="1382623"/>
            <a:ext cx="6193028" cy="1115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495F8-BB11-71F3-000D-27A1FFF29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417" y="2662136"/>
            <a:ext cx="6963165" cy="5069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F658BA-14A1-85FE-66A8-B1A96EB3CB55}"/>
                  </a:ext>
                </a:extLst>
              </p:cNvPr>
              <p:cNvSpPr txBox="1"/>
              <p:nvPr/>
            </p:nvSpPr>
            <p:spPr>
              <a:xfrm>
                <a:off x="2773462" y="3260174"/>
                <a:ext cx="3318002" cy="431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g(s)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pt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 0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F658BA-14A1-85FE-66A8-B1A96EB3C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462" y="3260174"/>
                <a:ext cx="3318002" cy="431528"/>
              </a:xfrm>
              <a:prstGeom prst="rect">
                <a:avLst/>
              </a:prstGeom>
              <a:blipFill>
                <a:blip r:embed="rId5"/>
                <a:stretch>
                  <a:fillRect l="-4962" t="-2857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22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anford University">
      <a:dk1>
        <a:srgbClr val="8C1515"/>
      </a:dk1>
      <a:lt1>
        <a:srgbClr val="FFFFFF"/>
      </a:lt1>
      <a:dk2>
        <a:srgbClr val="2E2C28"/>
      </a:dk2>
      <a:lt2>
        <a:srgbClr val="E7E6E6"/>
      </a:lt2>
      <a:accent1>
        <a:srgbClr val="4198B5"/>
      </a:accent1>
      <a:accent2>
        <a:srgbClr val="FEC51D"/>
      </a:accent2>
      <a:accent3>
        <a:srgbClr val="610059"/>
      </a:accent3>
      <a:accent4>
        <a:srgbClr val="279989"/>
      </a:accent4>
      <a:accent5>
        <a:srgbClr val="E98300"/>
      </a:accent5>
      <a:accent6>
        <a:srgbClr val="175E54"/>
      </a:accent6>
      <a:hlink>
        <a:srgbClr val="007C92"/>
      </a:hlink>
      <a:folHlink>
        <a:srgbClr val="969696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_16x10_Powerpoint" id="{62E98C51-2AA8-4F47-8167-E6080D49DC4E}" vid="{496DFCDF-3C0E-AA4A-9327-F003CCCFAA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1164</TotalTime>
  <Words>704</Words>
  <Application>Microsoft Macintosh PowerPoint</Application>
  <PresentationFormat>On-screen Show (16:10)</PresentationFormat>
  <Paragraphs>245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Georgia</vt:lpstr>
      <vt:lpstr>Office Theme</vt:lpstr>
      <vt:lpstr>FlexPoints  Using RL to Create a Betting Product</vt:lpstr>
      <vt:lpstr>Background</vt:lpstr>
      <vt:lpstr>Sports-betting is one of the hottest new markets in the country, and we can expand on it with RL </vt:lpstr>
      <vt:lpstr>Traditional sports-betting calculates a pay-out at the end the game </vt:lpstr>
      <vt:lpstr>With FlexPoints, players can cash-out after every quarter, providing more opportunities to win!</vt:lpstr>
      <vt:lpstr>We utilize open-source NBA data and sports analytics expertise to engineer our product </vt:lpstr>
      <vt:lpstr>Pricing Algorithms</vt:lpstr>
      <vt:lpstr>LSPI is a standard approach for pricing via a linear relationship with our engineered features </vt:lpstr>
      <vt:lpstr>Deep Q-Learning allows for even greater modelling flexibility, but convergence can be a challenge</vt:lpstr>
      <vt:lpstr>Pricing Examples</vt:lpstr>
      <vt:lpstr>Anthony Davis vs Dallas Mar 19th 2019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Klay Thompson vs Phoenix Suns Mar 13th 2023</vt:lpstr>
      <vt:lpstr>Thank You</vt:lpstr>
      <vt:lpstr>Possible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FlexPoints  Using RL to Create a Betting Product</dc:title>
  <dc:creator>Johannes Fuest</dc:creator>
  <cp:lastModifiedBy>Johannes Fuest</cp:lastModifiedBy>
  <cp:revision>19</cp:revision>
  <dcterms:created xsi:type="dcterms:W3CDTF">2023-03-13T00:51:02Z</dcterms:created>
  <dcterms:modified xsi:type="dcterms:W3CDTF">2023-03-15T16:44:37Z</dcterms:modified>
</cp:coreProperties>
</file>