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60" r:id="rId7"/>
    <p:sldId id="286" r:id="rId8"/>
    <p:sldId id="287" r:id="rId9"/>
    <p:sldId id="301" r:id="rId10"/>
    <p:sldId id="258" r:id="rId11"/>
    <p:sldId id="288" r:id="rId12"/>
    <p:sldId id="261" r:id="rId13"/>
    <p:sldId id="289" r:id="rId14"/>
    <p:sldId id="290" r:id="rId15"/>
    <p:sldId id="283" r:id="rId16"/>
    <p:sldId id="264" r:id="rId17"/>
    <p:sldId id="266" r:id="rId18"/>
    <p:sldId id="284" r:id="rId19"/>
    <p:sldId id="291" r:id="rId20"/>
    <p:sldId id="292" r:id="rId21"/>
    <p:sldId id="293" r:id="rId22"/>
    <p:sldId id="296" r:id="rId23"/>
    <p:sldId id="297" r:id="rId24"/>
    <p:sldId id="298" r:id="rId25"/>
    <p:sldId id="302" r:id="rId26"/>
    <p:sldId id="303" r:id="rId27"/>
    <p:sldId id="299" r:id="rId28"/>
    <p:sldId id="300" r:id="rId29"/>
    <p:sldId id="304" r:id="rId30"/>
    <p:sldId id="294" r:id="rId31"/>
    <p:sldId id="295" r:id="rId32"/>
    <p:sldId id="305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6/8/2022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701.08816" TargetMode="External"/><Relationship Id="rId3" Type="http://schemas.openxmlformats.org/officeDocument/2006/relationships/hyperlink" Target="https://towardsdatascience.com/understanding-semantic-segmentation-with-unet-6be4f42d4b47" TargetMode="External"/><Relationship Id="rId7" Type="http://schemas.openxmlformats.org/officeDocument/2006/relationships/hyperlink" Target="https://blog.paperspace.com/unet-architecture-image-segmentation/" TargetMode="External"/><Relationship Id="rId2" Type="http://schemas.openxmlformats.org/officeDocument/2006/relationships/hyperlink" Target="https://towardsdatascience.com/unet-line-by-line-explanation-9b191c76baf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ohiniroych/U-net-for-Multi-class-semantic-segmentation" TargetMode="External"/><Relationship Id="rId5" Type="http://schemas.openxmlformats.org/officeDocument/2006/relationships/hyperlink" Target="https://github.com/zubaerimran/prepare_jsrt/blob/master/prepare_jsrt.ipynb" TargetMode="External"/><Relationship Id="rId4" Type="http://schemas.openxmlformats.org/officeDocument/2006/relationships/hyperlink" Target="https://towardsdatascience.com/types-of-convolutions-in-deep-learning-717013397f4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250069/" TargetMode="External"/><Relationship Id="rId2" Type="http://schemas.openxmlformats.org/officeDocument/2006/relationships/hyperlink" Target="https://www.ahajournals.org/doi/10.1161/CIR.000000000000097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oogle.com/search?q=mass+of+heart+in+cm&amp;ei=MnOQYvuOPILCz7sP3YC_kAQ&amp;ved=0ahUKEwj777KOiv_3AhUC4XMBHV3AD0IQ4dUDCA4&amp;uact=5&amp;oq=mass+of+heart+in+cm&amp;gs_lcp=Cgdnd3Mtd2l6EAMyBAgAEEcyBAgAEEcyBAgAEEcyBAgAEEcyBAgAEEcyBAgAEEcyBAgAEEcyBAgAEEc6BwgAEEcQsANKBAhBGABKBQhAEgExSgQIRhgAUDRYNGCiBWgBcAJ4AIABAIgBAJIBAJgBAKABAcgBCMABAQ&amp;sclient=gws-wiz" TargetMode="External"/><Relationship Id="rId5" Type="http://schemas.openxmlformats.org/officeDocument/2006/relationships/hyperlink" Target="https://www.bing.com/search?q=volume+of+left+lung&amp;cvid=124d5f1cbe414e7b803c3a66e7630c80&amp;aqs=edge..69i57.4481j0j1&amp;FORM=ANNTA1&amp;PC=LCTS" TargetMode="External"/><Relationship Id="rId4" Type="http://schemas.openxmlformats.org/officeDocument/2006/relationships/hyperlink" Target="http://www.people.vcu.edu/~mhcrosthwait/clrs322/pixelconnec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925551"/>
            <a:ext cx="7077456" cy="2713761"/>
          </a:xfrm>
        </p:spPr>
        <p:txBody>
          <a:bodyPr/>
          <a:lstStyle/>
          <a:p>
            <a:r>
              <a:rPr lang="en-US" sz="4400" dirty="0" smtClean="0"/>
              <a:t>Chest X-Ray Analysis using Deep Learning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137101"/>
            <a:ext cx="7077456" cy="22748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Presented By –</a:t>
            </a:r>
          </a:p>
          <a:p>
            <a:r>
              <a:rPr lang="en-US" dirty="0"/>
              <a:t>	</a:t>
            </a:r>
            <a:r>
              <a:rPr lang="en-US" b="1" dirty="0"/>
              <a:t>Mansi Kumari - 10900218051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 err="1" smtClean="0"/>
              <a:t>Seema</a:t>
            </a:r>
            <a:r>
              <a:rPr lang="en-US" b="1" dirty="0" smtClean="0"/>
              <a:t> </a:t>
            </a:r>
            <a:r>
              <a:rPr lang="en-US" b="1" dirty="0"/>
              <a:t>Rani - </a:t>
            </a:r>
            <a:r>
              <a:rPr lang="en-US" b="1" dirty="0" smtClean="0"/>
              <a:t>10900218030</a:t>
            </a:r>
            <a:endParaRPr lang="en-IN" dirty="0"/>
          </a:p>
          <a:p>
            <a:r>
              <a:rPr lang="en-US" b="1" dirty="0" smtClean="0"/>
              <a:t>	</a:t>
            </a:r>
            <a:r>
              <a:rPr lang="en-US" b="1" dirty="0" err="1" smtClean="0"/>
              <a:t>Anindita</a:t>
            </a:r>
            <a:r>
              <a:rPr lang="en-US" b="1" dirty="0" smtClean="0"/>
              <a:t> </a:t>
            </a:r>
            <a:r>
              <a:rPr lang="en-US" b="1" dirty="0"/>
              <a:t>Mitra Neogi – </a:t>
            </a:r>
            <a:r>
              <a:rPr lang="en-US" b="1" dirty="0" smtClean="0"/>
              <a:t>10900219006</a:t>
            </a:r>
          </a:p>
          <a:p>
            <a:endParaRPr lang="en-US" b="1" dirty="0" smtClean="0"/>
          </a:p>
          <a:p>
            <a:r>
              <a:rPr lang="en-IN" sz="2000" b="1" dirty="0" smtClean="0"/>
              <a:t>     IT 4</a:t>
            </a:r>
            <a:r>
              <a:rPr lang="en-IN" sz="2000" b="1" baseline="30000" dirty="0" smtClean="0"/>
              <a:t>th</a:t>
            </a:r>
            <a:r>
              <a:rPr lang="en-IN" sz="2000" b="1" dirty="0" smtClean="0"/>
              <a:t> Year (INFORMATION TECHNOLOGY)</a:t>
            </a:r>
            <a:endParaRPr lang="en-IN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+mn-lt"/>
              </a:rPr>
              <a:t>Continued.....</a:t>
            </a:r>
            <a:endParaRPr lang="en-US" b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46285" y="1811215"/>
            <a:ext cx="1006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Deep learning is a very CPU intensive program-</a:t>
            </a:r>
            <a:r>
              <a:rPr lang="en-GB" dirty="0" err="1" smtClean="0">
                <a:solidFill>
                  <a:schemeClr val="bg1"/>
                </a:solidFill>
              </a:rPr>
              <a:t>esque</a:t>
            </a:r>
            <a:r>
              <a:rPr lang="en-GB" dirty="0" smtClean="0">
                <a:solidFill>
                  <a:schemeClr val="bg1"/>
                </a:solidFill>
              </a:rPr>
              <a:t> thing to be running, so be prepared to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shell out a lot of money for a good enough system.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9038" y="2734408"/>
            <a:ext cx="4712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 smtClean="0">
                <a:solidFill>
                  <a:schemeClr val="accent2"/>
                </a:solidFill>
              </a:rPr>
              <a:t>Here are some system requirements:</a:t>
            </a:r>
            <a:endParaRPr lang="en-US" sz="2000" u="sn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3146" y="3385038"/>
            <a:ext cx="9337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A minimum of 8GB RAM can do the job, 16GB RAM recommended for most deep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learning tasks. When it comes to CPU, a minimum of 7th generation (Intel Core i7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processor) is recommended.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Python, Flask and other libraries are required like </a:t>
            </a:r>
            <a:r>
              <a:rPr lang="en-GB" dirty="0" err="1" smtClean="0">
                <a:solidFill>
                  <a:schemeClr val="bg1"/>
                </a:solidFill>
              </a:rPr>
              <a:t>TensorFlow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NumPy</a:t>
            </a:r>
            <a:r>
              <a:rPr lang="en-GB" dirty="0" smtClean="0">
                <a:solidFill>
                  <a:schemeClr val="bg1"/>
                </a:solidFill>
              </a:rPr>
              <a:t>, Pandas,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</a:t>
            </a:r>
            <a:r>
              <a:rPr lang="en-GB" dirty="0" err="1" smtClean="0">
                <a:solidFill>
                  <a:schemeClr val="bg1"/>
                </a:solidFill>
              </a:rPr>
              <a:t>Scikit</a:t>
            </a:r>
            <a:r>
              <a:rPr lang="en-GB" dirty="0" smtClean="0">
                <a:solidFill>
                  <a:schemeClr val="bg1"/>
                </a:solidFill>
              </a:rPr>
              <a:t>-Learn, </a:t>
            </a:r>
            <a:r>
              <a:rPr lang="en-GB" dirty="0" err="1" smtClean="0">
                <a:solidFill>
                  <a:schemeClr val="bg1"/>
                </a:solidFill>
              </a:rPr>
              <a:t>Keras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Matplotlib</a:t>
            </a:r>
            <a:r>
              <a:rPr lang="en-GB" dirty="0" smtClean="0">
                <a:solidFill>
                  <a:schemeClr val="bg1"/>
                </a:solidFill>
              </a:rPr>
              <a:t>, etc.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latin typeface="+mn-lt"/>
              </a:rPr>
              <a:t>OBJECTIVES</a:t>
            </a: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55077" y="1881554"/>
            <a:ext cx="10093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Deep learning is the most successful technique of machine learning, which provides useful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analysis to study a large amount of chest x-ray images.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main objective of this project is to help in reducing the workload of radiologists in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analysing chest x-ray.</a:t>
            </a:r>
          </a:p>
          <a:p>
            <a:pPr>
              <a:buFont typeface="Wingdings" pitchFamily="2" charset="2"/>
              <a:buChar char="v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To analyze any X-ray image, one has to upload the image in .</a:t>
            </a:r>
            <a:r>
              <a:rPr lang="en-GB" dirty="0" err="1" smtClean="0">
                <a:solidFill>
                  <a:schemeClr val="bg1"/>
                </a:solidFill>
              </a:rPr>
              <a:t>png</a:t>
            </a:r>
            <a:r>
              <a:rPr lang="en-GB" dirty="0" smtClean="0">
                <a:solidFill>
                  <a:schemeClr val="bg1"/>
                </a:solidFill>
              </a:rPr>
              <a:t> format.</a:t>
            </a:r>
          </a:p>
          <a:p>
            <a:pPr>
              <a:buFont typeface="Wingdings" pitchFamily="2" charset="2"/>
              <a:buChar char="v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model will predict whether there is any disease(like- Pneumonia, Lung cancer,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Pulmonary tuberculosis, Inflammatory mass etc.) present in chest area or not.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latin typeface="+mn-lt"/>
              </a:rPr>
              <a:t>SYSTEM DESIGN</a:t>
            </a:r>
            <a:endParaRPr lang="en-US" sz="3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8362" y="1406769"/>
            <a:ext cx="306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Flow Chart</a:t>
            </a:r>
            <a:r>
              <a:rPr lang="en-GB" b="1" dirty="0" smtClean="0">
                <a:solidFill>
                  <a:schemeClr val="accent2"/>
                </a:solidFill>
              </a:rPr>
              <a:t>:</a:t>
            </a:r>
            <a:endParaRPr lang="en-US" u="sng" dirty="0">
              <a:solidFill>
                <a:schemeClr val="accent2"/>
              </a:solidFill>
            </a:endParaRPr>
          </a:p>
        </p:txBody>
      </p:sp>
      <p:pic>
        <p:nvPicPr>
          <p:cNvPr id="14" name="Picture 13" descr="FlowChart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1" y="1907930"/>
            <a:ext cx="3534508" cy="43697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5345723" y="1512277"/>
            <a:ext cx="352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Dataset</a:t>
            </a:r>
            <a:r>
              <a:rPr lang="en-GB" b="1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7415" y="2338754"/>
            <a:ext cx="5284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This model use a multi-class configuration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with three target classes and are trained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and tested on the publicly available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JSRT database, consisting of 247 X-ray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images the ground-truth masks for which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 are available in the SCR database.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Continued.....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661746"/>
            <a:ext cx="458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Semantic Segmentation</a:t>
            </a:r>
            <a:r>
              <a:rPr lang="en-GB" b="1" dirty="0" smtClean="0">
                <a:solidFill>
                  <a:schemeClr val="accent2"/>
                </a:solidFill>
              </a:rPr>
              <a:t>:</a:t>
            </a:r>
            <a:endParaRPr lang="en-US" u="sng" dirty="0">
              <a:solidFill>
                <a:schemeClr val="accent2"/>
              </a:solidFill>
            </a:endParaRPr>
          </a:p>
        </p:txBody>
      </p:sp>
      <p:pic>
        <p:nvPicPr>
          <p:cNvPr id="11" name="Picture 10" descr="WhatsApp Image 2022-01-05 at 1.45.1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402060"/>
            <a:ext cx="4333436" cy="2194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5767755" y="2602523"/>
            <a:ext cx="5706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goal of semantic image segmentation is to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label each pixel of an image with a corresponding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class of what is being represented.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Because we’re predicting for every pixel in the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image, this task is commonly referred to as dense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prediction.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Continued.....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346" y="1635369"/>
            <a:ext cx="46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U-Net  Architecture and Training</a:t>
            </a:r>
            <a:r>
              <a:rPr lang="en-GB" b="1" dirty="0" smtClean="0">
                <a:solidFill>
                  <a:schemeClr val="accent2"/>
                </a:solidFill>
              </a:rPr>
              <a:t>: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192" y="2312377"/>
            <a:ext cx="103221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UNET was developed by Olaf </a:t>
            </a:r>
            <a:r>
              <a:rPr lang="en-GB" dirty="0" err="1" smtClean="0">
                <a:solidFill>
                  <a:schemeClr val="bg1"/>
                </a:solidFill>
              </a:rPr>
              <a:t>Ronneberger</a:t>
            </a:r>
            <a:r>
              <a:rPr lang="en-GB" dirty="0" smtClean="0">
                <a:solidFill>
                  <a:schemeClr val="bg1"/>
                </a:solidFill>
              </a:rPr>
              <a:t> et al. for Bio Medical Image Segmentation.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architecture contains two paths.</a:t>
            </a:r>
          </a:p>
          <a:p>
            <a:pPr>
              <a:buFont typeface="Wingdings" pitchFamily="2" charset="2"/>
              <a:buChar char="v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First path is the contraction path (also called as the encoder) which is used to capture the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context in the image. The encoder is just a traditional stack of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r>
              <a:rPr lang="en-GB" dirty="0" smtClean="0">
                <a:solidFill>
                  <a:schemeClr val="bg1"/>
                </a:solidFill>
              </a:rPr>
              <a:t> and max pooling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layers.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second path is the symmetric expanding path (also called as the decoder) which is used to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enable precise localization using transposed convolutions.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Thus it is an end-to-end Fully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r>
              <a:rPr lang="en-GB" dirty="0" smtClean="0">
                <a:solidFill>
                  <a:schemeClr val="bg1"/>
                </a:solidFill>
              </a:rPr>
              <a:t> Network (FCN), i.e. it only contains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     layers and does not contain any Dense layer because of which it can accept image of any size.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Continued.....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WhatsApp Image 2022-01-05 at 5.26.0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8" y="1591409"/>
            <a:ext cx="5460024" cy="45456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849208" y="2215661"/>
            <a:ext cx="4492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In the original paper, the size of the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input image is 572x572x3, however,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we will use input image of size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128x128x3.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Hence the size at various locations will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differ from that in the original paper but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the core components remain the same.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Continued.....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747346" y="1274885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Below is the detailed explanation of the architecture</a:t>
            </a:r>
            <a:r>
              <a:rPr lang="en-GB" b="1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 descr="WhatsApp Image 2022-01-05 at 5.28.11 P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15" y="1723292"/>
            <a:ext cx="8273562" cy="5011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Continued.....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808892" y="1591408"/>
            <a:ext cx="429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Points To Note</a:t>
            </a:r>
            <a:r>
              <a:rPr lang="en-GB" b="1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583" y="2409092"/>
            <a:ext cx="9794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2@Conv layers means that two consecutive Convolution Layers are applied.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c1, c2, …. c9 are the output tensors of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r>
              <a:rPr lang="en-GB" dirty="0" smtClean="0">
                <a:solidFill>
                  <a:schemeClr val="bg1"/>
                </a:solidFill>
              </a:rPr>
              <a:t> Layers.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p1, p2, p3 and p4 are the output tensors of Max Pooling Layers.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u6, u7, u8 and u9 are the output tensors of up-sampling (transposed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r>
              <a:rPr lang="en-GB" dirty="0" smtClean="0">
                <a:solidFill>
                  <a:schemeClr val="bg1"/>
                </a:solidFill>
              </a:rPr>
              <a:t>) layers.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left hand side is the contraction path (Encoder) where we apply regular convolutions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and max pooling layers.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In the Encoder, the size of the image gradually reduces while the depth gradually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increases. Starting from 128x128x3 to 8x8x256.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This basically means the network learns the “WHAT” information in the image, however it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has lost the “WHERE” information.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right hand side is the expansion path (Decoder) where we apply transposed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convolutions along with regular convolutions.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Continue.....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90246" y="1565031"/>
            <a:ext cx="8739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In the decoder, the size of the image gradually increases and the depth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gradually decreases. Starting from 8x8x256 to 128x128x1.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Intuitively, the Decoder recovers the “WHERE” information (precise localization)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by gradually applying up-sampling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To get better precise locations, at every step of the decoder we use skip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connections by concatenating the output of the transposed convolution layers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with the feature maps from the Encoder at the same level</a:t>
            </a:r>
            <a:r>
              <a:rPr lang="en-GB" b="1" dirty="0" smtClean="0">
                <a:solidFill>
                  <a:schemeClr val="bg1"/>
                </a:solidFill>
              </a:rPr>
              <a:t>: </a:t>
            </a:r>
            <a:r>
              <a:rPr lang="en-GB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u6 = u6 + c4    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u7 = u7 + c3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u8 = u8 + c2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u9 = u9 + c1     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After every concatenation we again apply two consecutive regular convolutions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so that the model can learn to assemble a more precise output.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This is what gives the architecture a symmetric U-shape, hence the name UNET.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On a high level, we have the following relationship </a:t>
            </a:r>
            <a:r>
              <a:rPr lang="en-GB" b="1" dirty="0" smtClean="0">
                <a:solidFill>
                  <a:schemeClr val="bg1"/>
                </a:solidFill>
              </a:rPr>
              <a:t>:</a:t>
            </a:r>
            <a:r>
              <a:rPr lang="en-GB" dirty="0" smtClean="0">
                <a:solidFill>
                  <a:schemeClr val="bg1"/>
                </a:solidFill>
              </a:rPr>
              <a:t> Input (128x128x1) =&gt;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Encoder =&gt;(8x8x256) =&gt; Decoder =&gt;</a:t>
            </a:r>
            <a:r>
              <a:rPr lang="en-GB" dirty="0" err="1" smtClean="0">
                <a:solidFill>
                  <a:schemeClr val="bg1"/>
                </a:solidFill>
              </a:rPr>
              <a:t>Ouput</a:t>
            </a:r>
            <a:r>
              <a:rPr lang="en-GB" dirty="0" smtClean="0">
                <a:solidFill>
                  <a:schemeClr val="bg1"/>
                </a:solidFill>
              </a:rPr>
              <a:t> (128x128x1)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IMPLEMENTATION DETAILS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84980" y="1539826"/>
            <a:ext cx="1003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Input with their masks: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91" y="2018399"/>
            <a:ext cx="7772401" cy="1384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" y="3641188"/>
            <a:ext cx="278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Unet</a:t>
            </a:r>
            <a:r>
              <a:rPr lang="en-GB" dirty="0" smtClean="0">
                <a:solidFill>
                  <a:schemeClr val="bg1"/>
                </a:solidFill>
              </a:rPr>
              <a:t>  Architecture Model: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2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45" y="4221480"/>
            <a:ext cx="945597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178170"/>
            <a:ext cx="7781544" cy="1063868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1115" y="2558562"/>
            <a:ext cx="71657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B0F0"/>
                </a:solidFill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B0F0"/>
                </a:solidFill>
              </a:rPr>
              <a:t>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B0F0"/>
                </a:solidFill>
              </a:rPr>
              <a:t>PROPOSED WORK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B0F0"/>
                </a:solidFill>
              </a:rPr>
              <a:t>OBJECTIVE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B0F0"/>
                </a:solidFill>
              </a:rPr>
              <a:t>SYSTEM DESIGN</a:t>
            </a:r>
          </a:p>
          <a:p>
            <a:pPr marL="342900" indent="-342900"/>
            <a:r>
              <a:rPr lang="en-GB" dirty="0" smtClean="0">
                <a:solidFill>
                  <a:srgbClr val="00B0F0"/>
                </a:solidFill>
              </a:rPr>
              <a:t>          5.1 FLOW CHART    </a:t>
            </a:r>
          </a:p>
          <a:p>
            <a:pPr marL="342900" indent="-342900"/>
            <a:r>
              <a:rPr lang="en-GB" dirty="0" smtClean="0">
                <a:solidFill>
                  <a:srgbClr val="00B0F0"/>
                </a:solidFill>
              </a:rPr>
              <a:t>          5.2 DATASET     </a:t>
            </a:r>
          </a:p>
          <a:p>
            <a:pPr marL="342900" indent="-342900"/>
            <a:r>
              <a:rPr lang="en-GB" dirty="0" smtClean="0">
                <a:solidFill>
                  <a:srgbClr val="00B0F0"/>
                </a:solidFill>
              </a:rPr>
              <a:t>          5.3 CNN MODEL     </a:t>
            </a:r>
          </a:p>
          <a:p>
            <a:pPr marL="342900" indent="-342900"/>
            <a:r>
              <a:rPr lang="en-GB" dirty="0" smtClean="0">
                <a:solidFill>
                  <a:srgbClr val="00B0F0"/>
                </a:solidFill>
              </a:rPr>
              <a:t>          5.4 SEMANTIC SEGMENTATION      </a:t>
            </a:r>
          </a:p>
          <a:p>
            <a:pPr marL="342900" indent="-342900"/>
            <a:r>
              <a:rPr lang="en-GB" dirty="0" smtClean="0">
                <a:solidFill>
                  <a:srgbClr val="00B0F0"/>
                </a:solidFill>
              </a:rPr>
              <a:t>          5.5 UNET ARCHITECTURE</a:t>
            </a:r>
          </a:p>
          <a:p>
            <a:pPr marL="342900" indent="-342900">
              <a:buAutoNum type="arabicPeriod" startAt="6"/>
            </a:pPr>
            <a:r>
              <a:rPr lang="en-GB" dirty="0" smtClean="0">
                <a:solidFill>
                  <a:srgbClr val="00B0F0"/>
                </a:solidFill>
              </a:rPr>
              <a:t>IMPLEMENTATION DETAILS</a:t>
            </a:r>
          </a:p>
          <a:p>
            <a:pPr marL="342900" indent="-342900">
              <a:buAutoNum type="arabicPeriod" startAt="6"/>
            </a:pPr>
            <a:r>
              <a:rPr lang="en-GB" dirty="0" smtClean="0">
                <a:solidFill>
                  <a:srgbClr val="00B0F0"/>
                </a:solidFill>
              </a:rPr>
              <a:t>APPLICATION</a:t>
            </a:r>
          </a:p>
          <a:p>
            <a:pPr marL="342900" indent="-342900">
              <a:buAutoNum type="arabicPeriod" startAt="6"/>
            </a:pPr>
            <a:r>
              <a:rPr lang="en-GB" dirty="0" smtClean="0">
                <a:solidFill>
                  <a:srgbClr val="00B0F0"/>
                </a:solidFill>
              </a:rPr>
              <a:t>CONCLUSION</a:t>
            </a:r>
          </a:p>
          <a:p>
            <a:pPr marL="342900" indent="-342900"/>
            <a:r>
              <a:rPr lang="en-GB" dirty="0">
                <a:solidFill>
                  <a:srgbClr val="00B0F0"/>
                </a:solidFill>
              </a:rPr>
              <a:t>9</a:t>
            </a:r>
            <a:r>
              <a:rPr lang="en-GB" dirty="0" smtClean="0">
                <a:solidFill>
                  <a:srgbClr val="00B0F0"/>
                </a:solidFill>
              </a:rPr>
              <a:t>.   REFERENCES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Continued....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5" name="Picture 4" descr="3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470661"/>
            <a:ext cx="9776459" cy="3246120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4869180"/>
            <a:ext cx="9799320" cy="12179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Continue....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653540"/>
            <a:ext cx="294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Output: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73" y="2110739"/>
            <a:ext cx="8701088" cy="2522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619" y="4960189"/>
            <a:ext cx="903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 segmented images are further saved and calculate count of each pixels in images. Firstly coefficient for mass calculation is calculated using following formula: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93298" y="1077133"/>
            <a:ext cx="10377577" cy="294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5" y="1797439"/>
            <a:ext cx="10058400" cy="1708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9775" y="3773318"/>
            <a:ext cx="104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Now checking  the chances of heart disease. Similarly for both the lungs.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5" y="4231089"/>
            <a:ext cx="10058400" cy="25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4" name="Picture 3" descr="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267" y="1526874"/>
            <a:ext cx="9575321" cy="34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9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APPLICATION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754380" y="1630680"/>
            <a:ext cx="10622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There are many applications of image segmentation of medical imaging including volume rendered    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images from computed tomography and magnetic resonance imaging.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For Example, Locate </a:t>
            </a:r>
            <a:r>
              <a:rPr lang="en-GB" dirty="0" err="1" smtClean="0">
                <a:solidFill>
                  <a:schemeClr val="bg1"/>
                </a:solidFill>
              </a:rPr>
              <a:t>tumors</a:t>
            </a:r>
            <a:r>
              <a:rPr lang="en-GB" dirty="0" smtClean="0">
                <a:solidFill>
                  <a:schemeClr val="bg1"/>
                </a:solidFill>
              </a:rPr>
              <a:t> and other pathologies, Measure tissue volumes, Diagnosis, study of 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anatomical structure, Surgery planning, Virtual surgery simulation, Intra-surgery navigation.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26211" y="1759790"/>
            <a:ext cx="10860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accuracy that we have </a:t>
            </a:r>
            <a:r>
              <a:rPr lang="en-US" dirty="0" smtClean="0">
                <a:solidFill>
                  <a:schemeClr val="bg1"/>
                </a:solidFill>
              </a:rPr>
              <a:t>achieved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approx. 92% </a:t>
            </a:r>
            <a:r>
              <a:rPr lang="en-US" dirty="0">
                <a:solidFill>
                  <a:schemeClr val="bg1"/>
                </a:solidFill>
              </a:rPr>
              <a:t>which can be further increased by increasing the size of data or increasing the depth of model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The data in JSRT dataset is very less. So for better accuracy , more number of images are required.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64234" y="1708030"/>
            <a:ext cx="10705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In this project, we review all studies using deep learning on chest radiographs, categorizing works by task: image-level prediction (classification and regression), segmentation, localization, image generation and domain adaptation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And then selected a model where segmentation along with </a:t>
            </a:r>
            <a:r>
              <a:rPr lang="en-US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 architecture of convolutional neural network is </a:t>
            </a:r>
            <a:r>
              <a:rPr lang="en-US" dirty="0" smtClean="0">
                <a:solidFill>
                  <a:schemeClr val="bg1"/>
                </a:solidFill>
              </a:rPr>
              <a:t>used.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There are many application like, getting clear observation of </a:t>
            </a:r>
            <a:r>
              <a:rPr lang="en-US" dirty="0" err="1">
                <a:solidFill>
                  <a:schemeClr val="bg1"/>
                </a:solidFill>
              </a:rPr>
              <a:t>xrays</a:t>
            </a:r>
            <a:r>
              <a:rPr lang="en-US" dirty="0">
                <a:solidFill>
                  <a:schemeClr val="bg1"/>
                </a:solidFill>
              </a:rPr>
              <a:t>, predicting the chances of diseases, etc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In this project, chances of getting heart and lung diseases are predicted by calculating the pixel size and comparing with the average mass of heart and lungs.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8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REFERENCES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835270" y="1468315"/>
            <a:ext cx="99265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hlinkClick r:id="rId2"/>
              </a:rPr>
              <a:t>https://towardsdatascience.com/unet-line-by-line-explanation-9b191c76baf5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hlinkClick r:id="rId3"/>
              </a:rPr>
              <a:t>https://towardsdatascience.com/understanding-semantic-segmentation-with-unet-6be4f42d4b47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hlinkClick r:id="rId4"/>
              </a:rPr>
              <a:t>https://towardsdatascience.com/types-of-convolutions-in-deep-learning-717013397f4d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hlinkClick r:id="rId5"/>
              </a:rPr>
              <a:t>https://github.com/zubaerimran/prepare_jsrt/blob/master/prepare_jsrt.ipynb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hlinkClick r:id="rId6"/>
              </a:rPr>
              <a:t>https://github.com/sohiniroych/U-net-for-Multi-class-semantic-segmentation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hlinkClick r:id="rId7"/>
              </a:rPr>
              <a:t>https://blog.paperspace.com/unet-architecture-image-segmentation/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hlinkClick r:id="rId8"/>
              </a:rPr>
              <a:t>https://arxiv.org/abs/1701.08816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Yosinski</a:t>
            </a:r>
            <a:r>
              <a:rPr lang="en-US" dirty="0" smtClean="0">
                <a:solidFill>
                  <a:srgbClr val="0070C0"/>
                </a:solidFill>
              </a:rPr>
              <a:t>, J., </a:t>
            </a:r>
            <a:r>
              <a:rPr lang="en-US" dirty="0" err="1" smtClean="0">
                <a:solidFill>
                  <a:srgbClr val="0070C0"/>
                </a:solidFill>
              </a:rPr>
              <a:t>Clune</a:t>
            </a:r>
            <a:r>
              <a:rPr lang="en-US" dirty="0" smtClean="0">
                <a:solidFill>
                  <a:srgbClr val="0070C0"/>
                </a:solidFill>
              </a:rPr>
              <a:t>, J., </a:t>
            </a:r>
            <a:r>
              <a:rPr lang="en-US" dirty="0" err="1" smtClean="0">
                <a:solidFill>
                  <a:srgbClr val="0070C0"/>
                </a:solidFill>
              </a:rPr>
              <a:t>Bengio</a:t>
            </a:r>
            <a:r>
              <a:rPr lang="en-US" dirty="0" smtClean="0">
                <a:solidFill>
                  <a:srgbClr val="0070C0"/>
                </a:solidFill>
              </a:rPr>
              <a:t>, Y., Lipson, H., 2014. How transferable are features in deep neural networks?, in: Advances in Neural Information Processing Systems, Curran Associates, Inc.. pp. 1–9.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Baltruschat</a:t>
            </a:r>
            <a:r>
              <a:rPr lang="en-US" dirty="0" smtClean="0">
                <a:solidFill>
                  <a:srgbClr val="0070C0"/>
                </a:solidFill>
              </a:rPr>
              <a:t>, I., </a:t>
            </a:r>
            <a:r>
              <a:rPr lang="en-US" dirty="0" err="1" smtClean="0">
                <a:solidFill>
                  <a:srgbClr val="0070C0"/>
                </a:solidFill>
              </a:rPr>
              <a:t>Steinmeister</a:t>
            </a:r>
            <a:r>
              <a:rPr lang="en-US" dirty="0" smtClean="0">
                <a:solidFill>
                  <a:srgbClr val="0070C0"/>
                </a:solidFill>
              </a:rPr>
              <a:t>, L., </a:t>
            </a:r>
            <a:r>
              <a:rPr lang="en-US" dirty="0" err="1" smtClean="0">
                <a:solidFill>
                  <a:srgbClr val="0070C0"/>
                </a:solidFill>
              </a:rPr>
              <a:t>Nickisch</a:t>
            </a:r>
            <a:r>
              <a:rPr lang="en-US" dirty="0" smtClean="0">
                <a:solidFill>
                  <a:srgbClr val="0070C0"/>
                </a:solidFill>
              </a:rPr>
              <a:t>, H., </a:t>
            </a:r>
            <a:r>
              <a:rPr lang="en-US" dirty="0" err="1" smtClean="0">
                <a:solidFill>
                  <a:srgbClr val="0070C0"/>
                </a:solidFill>
              </a:rPr>
              <a:t>Saalbach</a:t>
            </a:r>
            <a:r>
              <a:rPr lang="en-US" dirty="0" smtClean="0">
                <a:solidFill>
                  <a:srgbClr val="0070C0"/>
                </a:solidFill>
              </a:rPr>
              <a:t>, A., Grass, M., Adam, G., </a:t>
            </a:r>
            <a:r>
              <a:rPr lang="en-US" dirty="0" err="1" smtClean="0">
                <a:solidFill>
                  <a:srgbClr val="0070C0"/>
                </a:solidFill>
              </a:rPr>
              <a:t>Knopp</a:t>
            </a:r>
            <a:r>
              <a:rPr lang="en-US" dirty="0" smtClean="0">
                <a:solidFill>
                  <a:srgbClr val="0070C0"/>
                </a:solidFill>
              </a:rPr>
              <a:t>, T., </a:t>
            </a:r>
            <a:r>
              <a:rPr lang="en-US" dirty="0" err="1" smtClean="0">
                <a:solidFill>
                  <a:srgbClr val="0070C0"/>
                </a:solidFill>
              </a:rPr>
              <a:t>Ittrich</a:t>
            </a:r>
            <a:r>
              <a:rPr lang="en-US" dirty="0" smtClean="0">
                <a:solidFill>
                  <a:srgbClr val="0070C0"/>
                </a:solidFill>
              </a:rPr>
              <a:t>, H., 2020. Smart chest X-ray </a:t>
            </a:r>
            <a:r>
              <a:rPr lang="en-US" dirty="0" err="1" smtClean="0">
                <a:solidFill>
                  <a:srgbClr val="0070C0"/>
                </a:solidFill>
              </a:rPr>
              <a:t>worklist</a:t>
            </a:r>
            <a:r>
              <a:rPr lang="en-US" dirty="0" smtClean="0">
                <a:solidFill>
                  <a:srgbClr val="0070C0"/>
                </a:solidFill>
              </a:rPr>
              <a:t> prioritization using artificial intelligence: a clinical workflow simulation. Eur. Radiol.doi:10.1007/s00330-020-07480-7.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Baltruschat</a:t>
            </a:r>
            <a:r>
              <a:rPr lang="en-US" dirty="0" smtClean="0">
                <a:solidFill>
                  <a:srgbClr val="0070C0"/>
                </a:solidFill>
              </a:rPr>
              <a:t>, I.M., </a:t>
            </a:r>
            <a:r>
              <a:rPr lang="en-US" dirty="0" err="1" smtClean="0">
                <a:solidFill>
                  <a:srgbClr val="0070C0"/>
                </a:solidFill>
              </a:rPr>
              <a:t>Nickisch</a:t>
            </a:r>
            <a:r>
              <a:rPr lang="en-US" dirty="0" smtClean="0">
                <a:solidFill>
                  <a:srgbClr val="0070C0"/>
                </a:solidFill>
              </a:rPr>
              <a:t>, H., Grass, M., </a:t>
            </a:r>
            <a:r>
              <a:rPr lang="en-US" dirty="0" err="1" smtClean="0">
                <a:solidFill>
                  <a:srgbClr val="0070C0"/>
                </a:solidFill>
              </a:rPr>
              <a:t>Knopp</a:t>
            </a:r>
            <a:r>
              <a:rPr lang="en-US" dirty="0" smtClean="0">
                <a:solidFill>
                  <a:srgbClr val="0070C0"/>
                </a:solidFill>
              </a:rPr>
              <a:t>, T., </a:t>
            </a:r>
            <a:r>
              <a:rPr lang="en-US" dirty="0" err="1" smtClean="0">
                <a:solidFill>
                  <a:srgbClr val="0070C0"/>
                </a:solidFill>
              </a:rPr>
              <a:t>Saalbach</a:t>
            </a:r>
            <a:r>
              <a:rPr lang="en-US" dirty="0" smtClean="0">
                <a:solidFill>
                  <a:srgbClr val="0070C0"/>
                </a:solidFill>
              </a:rPr>
              <a:t>, A., 2019a. Comparison of Deep Learning Approaches for Multi-Label Chest X-Ray Classification. Scientific Reports 9, 6381. doi:10.1038/s41598- 019-42294-8.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Continued.....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703384" y="1635368"/>
            <a:ext cx="108497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1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Baltruschat</a:t>
            </a:r>
            <a:r>
              <a:rPr lang="en-US" dirty="0" smtClean="0">
                <a:solidFill>
                  <a:srgbClr val="0070C0"/>
                </a:solidFill>
              </a:rPr>
              <a:t>, I.M., </a:t>
            </a:r>
            <a:r>
              <a:rPr lang="en-US" dirty="0" err="1" smtClean="0">
                <a:solidFill>
                  <a:srgbClr val="0070C0"/>
                </a:solidFill>
              </a:rPr>
              <a:t>Steinmeister</a:t>
            </a:r>
            <a:r>
              <a:rPr lang="en-US" dirty="0" smtClean="0">
                <a:solidFill>
                  <a:srgbClr val="0070C0"/>
                </a:solidFill>
              </a:rPr>
              <a:t>, L., </a:t>
            </a:r>
            <a:r>
              <a:rPr lang="en-US" dirty="0" err="1" smtClean="0">
                <a:solidFill>
                  <a:srgbClr val="0070C0"/>
                </a:solidFill>
              </a:rPr>
              <a:t>Ittrich</a:t>
            </a:r>
            <a:r>
              <a:rPr lang="en-US" dirty="0" smtClean="0">
                <a:solidFill>
                  <a:srgbClr val="0070C0"/>
                </a:solidFill>
              </a:rPr>
              <a:t>, H., Adam, G., </a:t>
            </a:r>
            <a:r>
              <a:rPr lang="en-US" dirty="0" err="1" smtClean="0">
                <a:solidFill>
                  <a:srgbClr val="0070C0"/>
                </a:solidFill>
              </a:rPr>
              <a:t>Nickisch</a:t>
            </a:r>
            <a:r>
              <a:rPr lang="en-US" dirty="0" smtClean="0">
                <a:solidFill>
                  <a:srgbClr val="0070C0"/>
                </a:solidFill>
              </a:rPr>
              <a:t>, H., </a:t>
            </a:r>
            <a:r>
              <a:rPr lang="en-US" dirty="0" err="1" smtClean="0">
                <a:solidFill>
                  <a:srgbClr val="0070C0"/>
                </a:solidFill>
              </a:rPr>
              <a:t>Saalbach</a:t>
            </a:r>
            <a:r>
              <a:rPr lang="en-US" dirty="0" smtClean="0">
                <a:solidFill>
                  <a:srgbClr val="0070C0"/>
                </a:solidFill>
              </a:rPr>
              <a:t>, A., von Berg, J.,</a:t>
            </a:r>
          </a:p>
          <a:p>
            <a:pPr marL="342900" indent="-342900"/>
            <a:r>
              <a:rPr lang="en-US" dirty="0" smtClean="0">
                <a:solidFill>
                  <a:srgbClr val="0070C0"/>
                </a:solidFill>
              </a:rPr>
              <a:t>      Grass, M., </a:t>
            </a:r>
            <a:r>
              <a:rPr lang="en-US" dirty="0" err="1" smtClean="0">
                <a:solidFill>
                  <a:srgbClr val="0070C0"/>
                </a:solidFill>
              </a:rPr>
              <a:t>Knopp</a:t>
            </a:r>
            <a:r>
              <a:rPr lang="en-US" dirty="0" smtClean="0">
                <a:solidFill>
                  <a:srgbClr val="0070C0"/>
                </a:solidFill>
              </a:rPr>
              <a:t>, T., 2019b. When Does Bone Suppression And Lung Field Segmentation Improve</a:t>
            </a:r>
          </a:p>
          <a:p>
            <a:pPr marL="342900" indent="-342900"/>
            <a:r>
              <a:rPr lang="en-US" dirty="0" smtClean="0">
                <a:solidFill>
                  <a:srgbClr val="0070C0"/>
                </a:solidFill>
              </a:rPr>
              <a:t>      Chest X-Ray Disease Classification?, in: 2019 IEEE 16th International Symposium on Biomedical</a:t>
            </a:r>
          </a:p>
          <a:p>
            <a:pPr marL="342900" indent="-342900"/>
            <a:r>
              <a:rPr lang="en-US" dirty="0" smtClean="0">
                <a:solidFill>
                  <a:srgbClr val="0070C0"/>
                </a:solidFill>
              </a:rPr>
              <a:t>      Imaging (ISBI 2019), IEEE. pp.1362–1366.doi:10.1109/ISBI.2019.8759510.</a:t>
            </a:r>
          </a:p>
          <a:p>
            <a:pPr marL="342900" indent="-342900"/>
            <a:r>
              <a:rPr lang="en-US" dirty="0" smtClean="0">
                <a:solidFill>
                  <a:srgbClr val="0070C0"/>
                </a:solidFill>
              </a:rPr>
              <a:t>12. </a:t>
            </a:r>
            <a:r>
              <a:rPr lang="en-US" dirty="0" err="1" smtClean="0">
                <a:solidFill>
                  <a:srgbClr val="0070C0"/>
                </a:solidFill>
              </a:rPr>
              <a:t>Krizhevsky</a:t>
            </a:r>
            <a:r>
              <a:rPr lang="en-US" dirty="0" smtClean="0">
                <a:solidFill>
                  <a:srgbClr val="0070C0"/>
                </a:solidFill>
              </a:rPr>
              <a:t>, A., </a:t>
            </a:r>
            <a:r>
              <a:rPr lang="en-US" dirty="0" err="1" smtClean="0">
                <a:solidFill>
                  <a:srgbClr val="0070C0"/>
                </a:solidFill>
              </a:rPr>
              <a:t>Sutskever</a:t>
            </a:r>
            <a:r>
              <a:rPr lang="en-US" dirty="0" smtClean="0">
                <a:solidFill>
                  <a:srgbClr val="0070C0"/>
                </a:solidFill>
              </a:rPr>
              <a:t>, I., Hinton, G.E., 2012. </a:t>
            </a:r>
            <a:r>
              <a:rPr lang="en-US" dirty="0" err="1" smtClean="0">
                <a:solidFill>
                  <a:srgbClr val="0070C0"/>
                </a:solidFill>
              </a:rPr>
              <a:t>ImageNet</a:t>
            </a:r>
            <a:r>
              <a:rPr lang="en-US" dirty="0" smtClean="0">
                <a:solidFill>
                  <a:srgbClr val="0070C0"/>
                </a:solidFill>
              </a:rPr>
              <a:t> Classification with Deep </a:t>
            </a:r>
            <a:r>
              <a:rPr lang="en-US" dirty="0" err="1" smtClean="0">
                <a:solidFill>
                  <a:srgbClr val="0070C0"/>
                </a:solidFill>
              </a:rPr>
              <a:t>Convolutional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0070C0"/>
                </a:solidFill>
              </a:rPr>
              <a:t>      Neural Networks.</a:t>
            </a:r>
          </a:p>
          <a:p>
            <a:pPr marL="342900" indent="-342900">
              <a:buAutoNum type="arabicPeriod" startAt="13"/>
            </a:pPr>
            <a:r>
              <a:rPr lang="en-US" dirty="0" err="1" smtClean="0">
                <a:solidFill>
                  <a:srgbClr val="0070C0"/>
                </a:solidFill>
              </a:rPr>
              <a:t>Girshick</a:t>
            </a:r>
            <a:r>
              <a:rPr lang="en-US" dirty="0" smtClean="0">
                <a:solidFill>
                  <a:srgbClr val="0070C0"/>
                </a:solidFill>
              </a:rPr>
              <a:t>, R., 2015. Fast r-CNN, in: 2015 IEEE International Conference on Computer Vision (ICCV), IEEE. pp. 1440–1448. doi:10.1109/iccv.2015.169.</a:t>
            </a:r>
          </a:p>
          <a:p>
            <a:pPr marL="342900" indent="-342900">
              <a:buAutoNum type="arabicPeriod" startAt="14"/>
            </a:pPr>
            <a:r>
              <a:rPr lang="en-US" dirty="0" err="1" smtClean="0">
                <a:solidFill>
                  <a:srgbClr val="0070C0"/>
                </a:solidFill>
              </a:rPr>
              <a:t>Girshick</a:t>
            </a:r>
            <a:r>
              <a:rPr lang="en-US" dirty="0" smtClean="0">
                <a:solidFill>
                  <a:srgbClr val="0070C0"/>
                </a:solidFill>
              </a:rPr>
              <a:t>, R., Donahue, J., Darrell, T., </a:t>
            </a:r>
            <a:r>
              <a:rPr lang="en-US" dirty="0" err="1" smtClean="0">
                <a:solidFill>
                  <a:srgbClr val="0070C0"/>
                </a:solidFill>
              </a:rPr>
              <a:t>Malik</a:t>
            </a:r>
            <a:r>
              <a:rPr lang="en-US" dirty="0" smtClean="0">
                <a:solidFill>
                  <a:srgbClr val="0070C0"/>
                </a:solidFill>
              </a:rPr>
              <a:t>, J., 2014. Rich feature hierarchies for accurate object detection and semantic segmentation, in: 2014 IEEE Conference on Computer Vision and Pattern Recognition, IEEE. pp. 580–587. doi:10.1109/cvpr.2014.81.</a:t>
            </a:r>
          </a:p>
          <a:p>
            <a:pPr marL="342900" indent="-342900">
              <a:buAutoNum type="arabicPeriod" startAt="15"/>
            </a:pPr>
            <a:r>
              <a:rPr lang="en-US" dirty="0" smtClean="0">
                <a:solidFill>
                  <a:srgbClr val="0070C0"/>
                </a:solidFill>
              </a:rPr>
              <a:t>Chen, L.C., Papandreou, G., Kokkinos, I., Murphy, K., </a:t>
            </a:r>
            <a:r>
              <a:rPr lang="en-US" dirty="0" err="1" smtClean="0">
                <a:solidFill>
                  <a:srgbClr val="0070C0"/>
                </a:solidFill>
              </a:rPr>
              <a:t>Yuille</a:t>
            </a:r>
            <a:r>
              <a:rPr lang="en-US" dirty="0" smtClean="0">
                <a:solidFill>
                  <a:srgbClr val="0070C0"/>
                </a:solidFill>
              </a:rPr>
              <a:t>, A.L., 2018b. </a:t>
            </a:r>
            <a:r>
              <a:rPr lang="en-US" dirty="0" err="1" smtClean="0">
                <a:solidFill>
                  <a:srgbClr val="0070C0"/>
                </a:solidFill>
              </a:rPr>
              <a:t>DeepLab</a:t>
            </a:r>
            <a:r>
              <a:rPr lang="en-US" dirty="0" smtClean="0">
                <a:solidFill>
                  <a:srgbClr val="0070C0"/>
                </a:solidFill>
              </a:rPr>
              <a:t>: Semantic image segmentation with deep </a:t>
            </a:r>
            <a:r>
              <a:rPr lang="en-US" dirty="0" err="1" smtClean="0">
                <a:solidFill>
                  <a:srgbClr val="0070C0"/>
                </a:solidFill>
              </a:rPr>
              <a:t>convolutional</a:t>
            </a:r>
            <a:r>
              <a:rPr lang="en-US" dirty="0" smtClean="0">
                <a:solidFill>
                  <a:srgbClr val="0070C0"/>
                </a:solidFill>
              </a:rPr>
              <a:t> nets, </a:t>
            </a:r>
            <a:r>
              <a:rPr lang="en-US" dirty="0" err="1" smtClean="0">
                <a:solidFill>
                  <a:srgbClr val="0070C0"/>
                </a:solidFill>
              </a:rPr>
              <a:t>atrous</a:t>
            </a:r>
            <a:r>
              <a:rPr lang="en-US" dirty="0" smtClean="0">
                <a:solidFill>
                  <a:srgbClr val="0070C0"/>
                </a:solidFill>
              </a:rPr>
              <a:t> convolution, and fully connected CRFs. IEEE Transactions on Pattern Analysis and Machine Intelligence 40, 834–848. doi:10.1109/tpami.2017.2699184.</a:t>
            </a:r>
          </a:p>
          <a:p>
            <a:pPr marL="342900" indent="-342900">
              <a:buAutoNum type="arabicPeriod" startAt="15"/>
            </a:pPr>
            <a:r>
              <a:rPr lang="en-GB" dirty="0" smtClean="0">
                <a:solidFill>
                  <a:srgbClr val="0070C0"/>
                </a:solidFill>
              </a:rPr>
              <a:t>Yu et al. (2020) A model based on U-Net and Faster R-CNN to detect PICC </a:t>
            </a:r>
            <a:r>
              <a:rPr lang="en-GB" dirty="0" err="1" smtClean="0">
                <a:solidFill>
                  <a:srgbClr val="0070C0"/>
                </a:solidFill>
              </a:rPr>
              <a:t>catether</a:t>
            </a:r>
            <a:r>
              <a:rPr lang="en-GB" dirty="0" smtClean="0">
                <a:solidFill>
                  <a:srgbClr val="0070C0"/>
                </a:solidFill>
              </a:rPr>
              <a:t> and its tip.</a:t>
            </a:r>
          </a:p>
          <a:p>
            <a:pPr marL="342900" indent="-342900"/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690777"/>
            <a:ext cx="11097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>
                <a:solidFill>
                  <a:schemeClr val="accent1"/>
                </a:solidFill>
              </a:rPr>
              <a:t>17.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www.ahajournals.org/doi/10.1161/CIR.0000000000000973</a:t>
            </a:r>
            <a:endParaRPr lang="en-US" u="sng" dirty="0" smtClean="0"/>
          </a:p>
          <a:p>
            <a:pPr lvl="0"/>
            <a:r>
              <a:rPr lang="en-IN" dirty="0" smtClean="0">
                <a:hlinkClick r:id="rId3"/>
              </a:rPr>
              <a:t>18.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://www.ncbi.nlm.nih.gov/pmc/articles/PMC3250069/</a:t>
            </a:r>
            <a:endParaRPr lang="en-IN" dirty="0"/>
          </a:p>
          <a:p>
            <a:pPr lvl="0"/>
            <a:r>
              <a:rPr lang="en-US" dirty="0" smtClean="0">
                <a:solidFill>
                  <a:schemeClr val="accent1"/>
                </a:solidFill>
              </a:rPr>
              <a:t>19. 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://www.people.vcu.edu/~mhcrosthwait/clrs322/pixelconnect.html</a:t>
            </a:r>
            <a:endParaRPr lang="en-IN" dirty="0"/>
          </a:p>
          <a:p>
            <a:pPr lvl="0"/>
            <a:r>
              <a:rPr lang="en-US" u="sng" dirty="0" smtClean="0">
                <a:hlinkClick r:id="rId5"/>
              </a:rPr>
              <a:t>20. 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www.bing.com/search?q=volume+of+left+lung&amp;cvid=124d5f1cbe414e7b803c3a66e</a:t>
            </a:r>
          </a:p>
          <a:p>
            <a:pPr lvl="0"/>
            <a:r>
              <a:rPr lang="en-US" u="sng" dirty="0" smtClean="0">
                <a:hlinkClick r:id="rId5"/>
              </a:rPr>
              <a:t>      7630c80&amp;aqs=edge</a:t>
            </a:r>
            <a:r>
              <a:rPr lang="en-US" u="sng" dirty="0">
                <a:hlinkClick r:id="rId5"/>
              </a:rPr>
              <a:t>..69i57.4481j0j1&amp;FORM=ANNTA1&amp;PC=LCTS</a:t>
            </a:r>
            <a:endParaRPr lang="en-IN" dirty="0"/>
          </a:p>
          <a:p>
            <a:pPr lvl="0"/>
            <a:r>
              <a:rPr lang="en-US" u="sng" dirty="0" smtClean="0">
                <a:hlinkClick r:id="rId6"/>
              </a:rPr>
              <a:t>21. https</a:t>
            </a:r>
            <a:r>
              <a:rPr lang="en-US" u="sng" dirty="0">
                <a:hlinkClick r:id="rId6"/>
              </a:rPr>
              <a:t>://www.google.com/search?q=mass+of+heart+in+cm&amp;ei=MnOQYvuOPILCz7sP3YC_kAQ&amp;ved</a:t>
            </a:r>
            <a:r>
              <a:rPr lang="en-US" u="sng" dirty="0" smtClean="0">
                <a:hlinkClick r:id="rId6"/>
              </a:rPr>
              <a:t>=</a:t>
            </a:r>
          </a:p>
          <a:p>
            <a:pPr lvl="0"/>
            <a:r>
              <a:rPr lang="en-US" u="sng" dirty="0" smtClean="0">
                <a:hlinkClick r:id="rId6"/>
              </a:rPr>
              <a:t>      0ahUKEwj777KOiv_3AhUC4XMBHV3AD0IQ4dUDCA4&amp;uact=5&amp;oq=</a:t>
            </a:r>
            <a:r>
              <a:rPr lang="en-US" u="sng" dirty="0" err="1" smtClean="0">
                <a:hlinkClick r:id="rId6"/>
              </a:rPr>
              <a:t>mass+of+heart+in+cm&amp;gs_lcp</a:t>
            </a:r>
            <a:r>
              <a:rPr lang="en-US" u="sng" dirty="0" smtClean="0">
                <a:hlinkClick r:id="rId6"/>
              </a:rPr>
              <a:t>=</a:t>
            </a:r>
          </a:p>
          <a:p>
            <a:pPr lvl="0"/>
            <a:r>
              <a:rPr lang="en-US" u="sng" dirty="0" smtClean="0">
                <a:hlinkClick r:id="rId6"/>
              </a:rPr>
              <a:t>      Cgdnd3Mtd2l6EAMyBAgAEEcyBAgAEEcyBAgAEEcyBAgAEEcyBAgAEEcyBAgAEE </a:t>
            </a:r>
            <a:r>
              <a:rPr lang="en-US" u="sng" dirty="0" err="1" smtClean="0">
                <a:hlinkClick r:id="rId6"/>
              </a:rPr>
              <a:t>cyBAg</a:t>
            </a:r>
            <a:endParaRPr lang="en-US" u="sng" dirty="0" smtClean="0">
              <a:hlinkClick r:id="rId6"/>
            </a:endParaRPr>
          </a:p>
          <a:p>
            <a:pPr lvl="0"/>
            <a:r>
              <a:rPr lang="en-US" u="sng" dirty="0">
                <a:hlinkClick r:id="rId6"/>
              </a:rPr>
              <a:t> </a:t>
            </a:r>
            <a:r>
              <a:rPr lang="en-US" u="sng" dirty="0" smtClean="0">
                <a:hlinkClick r:id="rId6"/>
              </a:rPr>
              <a:t>     AEEcyBAgAEEc6BwgAEEcQsANKBAhBGABKBQhAEgExSgQIRhgAUDRYNGCiBWgBcAJ4AIABAI</a:t>
            </a:r>
          </a:p>
          <a:p>
            <a:pPr lvl="0"/>
            <a:r>
              <a:rPr lang="en-US" u="sng" dirty="0" smtClean="0">
                <a:hlinkClick r:id="rId6"/>
              </a:rPr>
              <a:t>      </a:t>
            </a:r>
            <a:r>
              <a:rPr lang="en-US" u="sng" dirty="0" err="1" smtClean="0">
                <a:hlinkClick r:id="rId6"/>
              </a:rPr>
              <a:t>gBAJIBAJgBAKABAcgBCMABAQ&amp;sclient</a:t>
            </a:r>
            <a:r>
              <a:rPr lang="en-US" u="sng" dirty="0" smtClean="0">
                <a:hlinkClick r:id="rId6"/>
              </a:rPr>
              <a:t>=</a:t>
            </a:r>
            <a:r>
              <a:rPr lang="en-US" u="sng" dirty="0" err="1" smtClean="0">
                <a:hlinkClick r:id="rId6"/>
              </a:rPr>
              <a:t>gws</a:t>
            </a:r>
            <a:r>
              <a:rPr lang="en-US" u="sng" dirty="0" smtClean="0">
                <a:hlinkClick r:id="rId6"/>
              </a:rPr>
              <a:t>-wiz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43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37392"/>
            <a:ext cx="7781544" cy="756139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n-lt"/>
              </a:rPr>
              <a:t>INTRODUCTION</a:t>
            </a:r>
            <a:endParaRPr lang="en-US" sz="40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60585"/>
            <a:ext cx="6803136" cy="342900"/>
          </a:xfrm>
        </p:spPr>
        <p:txBody>
          <a:bodyPr anchor="t">
            <a:normAutofit fontScale="25000" lnSpcReduction="20000"/>
          </a:bodyPr>
          <a:lstStyle/>
          <a:p>
            <a:r>
              <a:rPr lang="en-GB" sz="8000" u="sng" dirty="0" smtClean="0">
                <a:solidFill>
                  <a:srgbClr val="63B7C6"/>
                </a:solidFill>
              </a:rPr>
              <a:t>X-Ray Radiography</a:t>
            </a:r>
          </a:p>
          <a:p>
            <a:r>
              <a:rPr lang="en-GB" sz="1800" dirty="0" smtClean="0">
                <a:solidFill>
                  <a:srgbClr val="63B7C6"/>
                </a:solidFill>
              </a:rPr>
              <a:t>   </a:t>
            </a:r>
          </a:p>
          <a:p>
            <a:r>
              <a:rPr lang="en-GB" sz="1800" dirty="0" smtClean="0">
                <a:solidFill>
                  <a:srgbClr val="63B7C6"/>
                </a:solidFill>
              </a:rPr>
              <a:t>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9376" y="1670539"/>
            <a:ext cx="7965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bg1"/>
                </a:solidFill>
              </a:rPr>
              <a:t>    Chest x-ray uses a very small dose of ionizing radiation to produce pictures of the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      inside of the chest.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bg1"/>
                </a:solidFill>
              </a:rPr>
              <a:t>    It is used to evaluate the lungs, heart and chest wall and may be used to help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      diagnose shortness of breath, persistent cough, fever, chest pain or injury.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bg1"/>
                </a:solidFill>
              </a:rPr>
              <a:t>    It also may be used to help diagnose and monitor treatment for a variety of lung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      conditions such as pneumonia, emphysema and cancer.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bg1"/>
                </a:solidFill>
              </a:rPr>
              <a:t>    In clinical practice, the CXR images are typically interpreted by radiologists and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      this process is time-consuming and prone to subjective assessment errors.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bg1"/>
                </a:solidFill>
              </a:rPr>
              <a:t>    As an emerging technology deep learning has demonstrated remarkable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     strength in a variety tasks of medical image analyses, such as disease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     classification, segmentation, and registration.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bg1"/>
                </a:solidFill>
              </a:rPr>
              <a:t>   In this project, we used U-Net architecture of the </a:t>
            </a:r>
            <a:r>
              <a:rPr lang="en-GB" sz="1600" dirty="0" err="1" smtClean="0">
                <a:solidFill>
                  <a:schemeClr val="bg1"/>
                </a:solidFill>
              </a:rPr>
              <a:t>convolutional</a:t>
            </a:r>
            <a:r>
              <a:rPr lang="en-GB" sz="1600" dirty="0" smtClean="0">
                <a:solidFill>
                  <a:schemeClr val="bg1"/>
                </a:solidFill>
              </a:rPr>
              <a:t> neural network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     along with semantic segmentation.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Thank You 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4" y="439615"/>
            <a:ext cx="6324834" cy="369277"/>
          </a:xfrm>
        </p:spPr>
        <p:txBody>
          <a:bodyPr>
            <a:normAutofit/>
          </a:bodyPr>
          <a:lstStyle/>
          <a:p>
            <a:r>
              <a:rPr lang="en-GB" sz="1800" b="0" u="sng" dirty="0" smtClean="0">
                <a:solidFill>
                  <a:srgbClr val="63B7C6"/>
                </a:solidFill>
                <a:latin typeface="+mn-lt"/>
              </a:rPr>
              <a:t>U-Net</a:t>
            </a:r>
            <a:r>
              <a:rPr lang="en-GB" sz="1800" b="0" u="sng" dirty="0" smtClean="0">
                <a:solidFill>
                  <a:srgbClr val="63B7C6"/>
                </a:solidFill>
              </a:rPr>
              <a:t> </a:t>
            </a:r>
            <a:endParaRPr lang="en-US" sz="1800" b="0" u="sng" dirty="0">
              <a:solidFill>
                <a:srgbClr val="63B7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1266092" y="1063869"/>
            <a:ext cx="8194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U-Net, evolved from the traditional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r>
              <a:rPr lang="en-GB" dirty="0" smtClean="0">
                <a:solidFill>
                  <a:schemeClr val="bg1"/>
                </a:solidFill>
              </a:rPr>
              <a:t> neural network, was first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designed and applied in 2015 to process biomedical images.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CNN focuses its task on image classification, where input is an image and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output is one label, but in biomedical cases, it requires us not only to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distinguish whether there is a disease, but also to localise the area of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abnormality. U-Net is dedicated to solving this problem.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It is able to localise and distinguish borders is by doing classification 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every pixel, so the input and output share the same size.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457700"/>
            <a:ext cx="3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Semantic Segmentation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885" y="5046785"/>
            <a:ext cx="796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There are various levels of granularity in which the computers can gain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an understanding of images.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894990" y="1324888"/>
            <a:ext cx="95660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For each of these levels there is a problem defined in the Computer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Vision domain. One of them is semantic segmentation.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It labels each pixel of an image with a corresponding class of what is being represented.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This task is commonly referred to as dense prediction.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The output itself is a high resolution image, Thus it is a pixel level image classification.</a:t>
            </a:r>
          </a:p>
          <a:p>
            <a:pPr>
              <a:buFont typeface="Wingdings" pitchFamily="2" charset="2"/>
              <a:buChar char="v"/>
            </a:pPr>
            <a:endParaRPr lang="en-GB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Segmented images of </a:t>
            </a:r>
            <a:r>
              <a:rPr lang="en-GB" dirty="0" err="1" smtClean="0">
                <a:solidFill>
                  <a:schemeClr val="bg1"/>
                </a:solidFill>
              </a:rPr>
              <a:t>xray</a:t>
            </a:r>
            <a:r>
              <a:rPr lang="en-GB" dirty="0" smtClean="0">
                <a:solidFill>
                  <a:schemeClr val="bg1"/>
                </a:solidFill>
              </a:rPr>
              <a:t> are helpful in many ways. For example, Accurate diagnoses,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 Cancer detection, Surgical procedures, etc.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Considering the formula of calculating the pixels size, mass of segmented image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is  calculated and compared to average mass of lungs and heart which helps to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know the chances of disease in any </a:t>
            </a:r>
            <a:r>
              <a:rPr lang="en-US" dirty="0" err="1" smtClean="0">
                <a:solidFill>
                  <a:schemeClr val="bg1"/>
                </a:solidFill>
              </a:rPr>
              <a:t>xray</a:t>
            </a:r>
            <a:r>
              <a:rPr lang="en-US" dirty="0" smtClean="0">
                <a:solidFill>
                  <a:schemeClr val="bg1"/>
                </a:solidFill>
              </a:rPr>
              <a:t>. Following are some examples of diseases.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The term "cardiomegaly" refers to an enlarged heart seen on any imaging test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  </a:t>
            </a:r>
            <a:r>
              <a:rPr lang="en-US" dirty="0">
                <a:solidFill>
                  <a:srgbClr val="FFFFFF"/>
                </a:solidFill>
              </a:rPr>
              <a:t>including </a:t>
            </a:r>
            <a:r>
              <a:rPr lang="en-US" dirty="0" smtClean="0">
                <a:solidFill>
                  <a:srgbClr val="FFFFFF"/>
                </a:solidFill>
              </a:rPr>
              <a:t> a </a:t>
            </a:r>
            <a:r>
              <a:rPr lang="en-US" dirty="0">
                <a:solidFill>
                  <a:srgbClr val="FFFFFF"/>
                </a:solidFill>
              </a:rPr>
              <a:t>chest X-ray. An enlarged heart may be easier to treat when it's 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  detected  early.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039" y="448408"/>
            <a:ext cx="529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Continued.....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74453" y="362309"/>
            <a:ext cx="520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FFFF"/>
                </a:solidFill>
              </a:rPr>
              <a:t>Continued…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475" y="1328468"/>
            <a:ext cx="9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Hyperinflated</a:t>
            </a:r>
            <a:r>
              <a:rPr lang="en-US" dirty="0">
                <a:solidFill>
                  <a:schemeClr val="bg1"/>
                </a:solidFill>
              </a:rPr>
              <a:t> lungs occur when air gets trapped in the lungs and causes them to overinflate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Hyperinflated</a:t>
            </a:r>
            <a:r>
              <a:rPr lang="en-US" dirty="0">
                <a:solidFill>
                  <a:schemeClr val="bg1"/>
                </a:solidFill>
              </a:rPr>
              <a:t> lungs are often seen in people with chronic obstructive pulmonary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disease  (</a:t>
            </a:r>
            <a:r>
              <a:rPr lang="en-US" dirty="0">
                <a:solidFill>
                  <a:schemeClr val="bg1"/>
                </a:solidFill>
              </a:rPr>
              <a:t>COPD) — a disorder that includes emphysema. Certain lung problems, such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as asthma </a:t>
            </a:r>
            <a:r>
              <a:rPr lang="en-US" dirty="0">
                <a:solidFill>
                  <a:schemeClr val="bg1"/>
                </a:solidFill>
              </a:rPr>
              <a:t>and cystic fibrosis, also can cause hyperinflation.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latin typeface="+mn-lt"/>
              </a:rPr>
              <a:t>RELATED WORK</a:t>
            </a:r>
            <a:endParaRPr lang="en-US" sz="3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008" y="1688123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Following are the commonly used architectures categorized by types of application in the CXR literature </a:t>
            </a:r>
            <a:r>
              <a:rPr lang="en-GB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762" y="2532185"/>
            <a:ext cx="50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CONVOLUTIONAL NEURAL NETWORKS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6093" y="3121269"/>
            <a:ext cx="8836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In the 1980s, networks using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r>
              <a:rPr lang="en-GB" dirty="0" smtClean="0">
                <a:solidFill>
                  <a:schemeClr val="bg1"/>
                </a:solidFill>
              </a:rPr>
              <a:t> layers were first introduced for image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analysis (Fukushima and Miyake, 1982), and the idea was formalized over the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following years (</a:t>
            </a:r>
            <a:r>
              <a:rPr lang="en-GB" dirty="0" err="1" smtClean="0">
                <a:solidFill>
                  <a:schemeClr val="bg1"/>
                </a:solidFill>
              </a:rPr>
              <a:t>LeCun</a:t>
            </a:r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dirty="0" err="1" smtClean="0">
                <a:solidFill>
                  <a:schemeClr val="bg1"/>
                </a:solidFill>
              </a:rPr>
              <a:t>Bengio</a:t>
            </a:r>
            <a:r>
              <a:rPr lang="en-GB" dirty="0" smtClean="0">
                <a:solidFill>
                  <a:schemeClr val="bg1"/>
                </a:solidFill>
              </a:rPr>
              <a:t>, 1998).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above model uses basic architectures which is not sufficient for image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processing.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724" y="5029200"/>
            <a:ext cx="451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TRANSFER LEARNING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0923" y="5547946"/>
            <a:ext cx="910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Transfer learning investigates how to transfer knowledge extracted from one domain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(source domain) to another (target) domain.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1160585" y="501162"/>
            <a:ext cx="888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With the pre-training approach, the network architecture is first trained on a large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dataset for a different task, and the trained weights are then used as an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initialization for the subsequent task for fine-tuning (</a:t>
            </a:r>
            <a:r>
              <a:rPr lang="en-GB" dirty="0" err="1" smtClean="0">
                <a:solidFill>
                  <a:schemeClr val="bg1"/>
                </a:solidFill>
              </a:rPr>
              <a:t>Yosinski</a:t>
            </a:r>
            <a:r>
              <a:rPr lang="en-GB" dirty="0" smtClean="0">
                <a:solidFill>
                  <a:schemeClr val="bg1"/>
                </a:solidFill>
              </a:rPr>
              <a:t> et al., 2014).  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723" y="1485900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accent2"/>
                </a:solidFill>
              </a:rPr>
              <a:t>SEGMENTATION NETWORKS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5754" y="1916722"/>
            <a:ext cx="9486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Early approaches to segmentation using deep learning used standard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     architectures designed for classification tasks (Chen et al., 2018b).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main drawback to this approach is that neighbouring patches have huge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overlap in pixels, resulting in inefficiency caused by repeating the same convolutions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many times.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It additionally treats each pixel separately which results in the method being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computationally expensive and only applicable to small images or patches from an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image.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In 2015, a fully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r>
              <a:rPr lang="en-GB" dirty="0" smtClean="0">
                <a:solidFill>
                  <a:schemeClr val="bg1"/>
                </a:solidFill>
              </a:rPr>
              <a:t> architecture known as the U-Net was proposed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(</a:t>
            </a:r>
            <a:r>
              <a:rPr lang="en-GB" dirty="0" err="1" smtClean="0">
                <a:solidFill>
                  <a:schemeClr val="bg1"/>
                </a:solidFill>
              </a:rPr>
              <a:t>Ronneberger</a:t>
            </a:r>
            <a:r>
              <a:rPr lang="en-GB" dirty="0" smtClean="0">
                <a:solidFill>
                  <a:schemeClr val="bg1"/>
                </a:solidFill>
              </a:rPr>
              <a:t> et al., 2015) and this work has become the most cited paper in the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history of medical image analysis.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The majority of image segmentation works in this review employ a variant of the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FCN or the U-Net.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GB" sz="3600" dirty="0" smtClean="0">
                <a:latin typeface="+mn-lt"/>
              </a:rPr>
              <a:t>PROPOSED  WORK</a:t>
            </a:r>
            <a:endParaRPr lang="en-US" sz="3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5946" y="1890345"/>
            <a:ext cx="10225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Among all the models we found U-Net architecture gives better result.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As a general </a:t>
            </a:r>
            <a:r>
              <a:rPr lang="en-GB" dirty="0" err="1" smtClean="0">
                <a:solidFill>
                  <a:schemeClr val="bg1"/>
                </a:solidFill>
              </a:rPr>
              <a:t>convolutional</a:t>
            </a:r>
            <a:r>
              <a:rPr lang="en-GB" dirty="0" smtClean="0">
                <a:solidFill>
                  <a:schemeClr val="bg1"/>
                </a:solidFill>
              </a:rPr>
              <a:t> neural network focuses its task on image classification, where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input is an image and output is one label, but in biomedical cases, it requires us not only to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distinguish whether there is a disease, but also to localise the area of abnormality.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Deep Learning is a subset of artificial intelligence function that provides the system with the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ability to learn from data without being programmed explicitly.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This is basically a mathematical and probabilistic model which requires tons of computations.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   Consumer hardware may not be able to do extensive computations very quickly as a model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may require to calculate and update millions of parameters in run-time for a single iterative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   model like deep neural networks.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infopath/2007/PartnerControls"/>
    <ds:schemaRef ds:uri="http://www.w3.org/XML/1998/namespace"/>
    <ds:schemaRef ds:uri="http://purl.org/dc/dcmitype/"/>
    <ds:schemaRef ds:uri="71af3243-3dd4-4a8d-8c0d-dd76da1f02a5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2667</Words>
  <Application>Microsoft Office PowerPoint</Application>
  <PresentationFormat>Widescreen</PresentationFormat>
  <Paragraphs>320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Chest X-Ray Analysis using Deep Learning</vt:lpstr>
      <vt:lpstr>CONTENTS</vt:lpstr>
      <vt:lpstr>INTRODUCTION</vt:lpstr>
      <vt:lpstr>U-Net </vt:lpstr>
      <vt:lpstr>PowerPoint Presentation</vt:lpstr>
      <vt:lpstr>PowerPoint Presentation</vt:lpstr>
      <vt:lpstr>RELATED WORK</vt:lpstr>
      <vt:lpstr>PowerPoint Presentation</vt:lpstr>
      <vt:lpstr>PROPOSED  WORK</vt:lpstr>
      <vt:lpstr>Continued.....</vt:lpstr>
      <vt:lpstr>OBJECTIVES</vt:lpstr>
      <vt:lpstr>SYSTEM DESIGN</vt:lpstr>
      <vt:lpstr>Continued.....</vt:lpstr>
      <vt:lpstr>Continued.....</vt:lpstr>
      <vt:lpstr>Continued.....</vt:lpstr>
      <vt:lpstr>Continued.....</vt:lpstr>
      <vt:lpstr>Continued.....</vt:lpstr>
      <vt:lpstr>Continue.....</vt:lpstr>
      <vt:lpstr>IMPLEMENTATION DETAILS</vt:lpstr>
      <vt:lpstr>Continued....</vt:lpstr>
      <vt:lpstr>Continue....</vt:lpstr>
      <vt:lpstr>Continued…</vt:lpstr>
      <vt:lpstr>Continued….</vt:lpstr>
      <vt:lpstr>APPLICATION</vt:lpstr>
      <vt:lpstr>FUTURE WORK</vt:lpstr>
      <vt:lpstr>Conclusion</vt:lpstr>
      <vt:lpstr>REFERENCES</vt:lpstr>
      <vt:lpstr>Continued.....</vt:lpstr>
      <vt:lpstr>Continued…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2022-01-09T14:35:20Z</dcterms:created>
  <dcterms:modified xsi:type="dcterms:W3CDTF">2022-06-10T03:40:15Z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