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3" r:id="rId4"/>
  </p:sldMasterIdLst>
  <p:notesMasterIdLst>
    <p:notesMasterId r:id="rId6"/>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kumimoji="1" lang="zh-CN" altLang="en-US" dirty="0" smtClean="0">
                <a:latin typeface="楷体" panose="02010609060101010101" pitchFamily="49" charset="-122"/>
                <a:ea typeface="楷体" panose="02010609060101010101" pitchFamily="49" charset="-122"/>
                <a:sym typeface="+mn-ea"/>
              </a:rPr>
              <a:t>投资者适当性自律管理培训</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smtClean="0">
                <a:solidFill>
                  <a:prstClr val="black"/>
                </a:solidFill>
                <a:latin typeface="楷体" panose="02010609060101010101" pitchFamily="49" charset="-122"/>
                <a:ea typeface="楷体" panose="02010609060101010101" pitchFamily="49" charset="-122"/>
                <a:sym typeface="+mn-ea"/>
              </a:rPr>
              <a:t>相关保障措施</a:t>
            </a:r>
            <a:endParaRPr lang="zh-CN" altLang="en-US" b="1"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1.</a:t>
            </a:r>
            <a:r>
              <a:rPr lang="zh-CN" altLang="en-US" kern="0" dirty="0" smtClean="0">
                <a:solidFill>
                  <a:prstClr val="black"/>
                </a:solidFill>
                <a:latin typeface="楷体" panose="02010609060101010101" pitchFamily="49" charset="-122"/>
                <a:ea typeface="楷体" panose="02010609060101010101" pitchFamily="49" charset="-122"/>
                <a:sym typeface="+mn-ea"/>
              </a:rPr>
              <a:t>岗位职责明确（市场部、产品部</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产品提供部门、产品销售部门等等再适当性工作中的职责）</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2.</a:t>
            </a:r>
            <a:r>
              <a:rPr lang="zh-CN" altLang="en-US" kern="0" dirty="0" smtClean="0">
                <a:solidFill>
                  <a:prstClr val="black"/>
                </a:solidFill>
                <a:latin typeface="楷体" panose="02010609060101010101" pitchFamily="49" charset="-122"/>
                <a:ea typeface="楷体" panose="02010609060101010101" pitchFamily="49" charset="-122"/>
                <a:sym typeface="+mn-ea"/>
              </a:rPr>
              <a:t>岗位培训（入职培训、定期培训、专题培训），培训内容包括法律法规及公司制度、金融产品或金融服务的结构、风险特征及适销对象等</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3.</a:t>
            </a:r>
            <a:r>
              <a:rPr lang="zh-CN" altLang="en-US" kern="0" dirty="0" smtClean="0">
                <a:solidFill>
                  <a:prstClr val="black"/>
                </a:solidFill>
                <a:latin typeface="楷体" panose="02010609060101010101" pitchFamily="49" charset="-122"/>
                <a:ea typeface="楷体" panose="02010609060101010101" pitchFamily="49" charset="-122"/>
                <a:sym typeface="+mn-ea"/>
              </a:rPr>
              <a:t>履行适当性职责情况纳入绩效考核，考核、激励机制或措施不得鼓励销售不适当金融产品或提供不适当金融服务</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4.</a:t>
            </a:r>
            <a:r>
              <a:rPr lang="zh-CN" altLang="en-US" kern="0" dirty="0" smtClean="0">
                <a:solidFill>
                  <a:prstClr val="black"/>
                </a:solidFill>
                <a:latin typeface="楷体" panose="02010609060101010101" pitchFamily="49" charset="-122"/>
                <a:ea typeface="楷体" panose="02010609060101010101" pitchFamily="49" charset="-122"/>
                <a:sym typeface="+mn-ea"/>
              </a:rPr>
              <a:t>建立内部监督制约机制（业务部门、法律合规风控、内部稽核等）及责任追究机制，要求公司履行内部控制监督职责的部门加强对公司投资者适当性制度建立及执行情况的监督和检查。</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5.</a:t>
            </a:r>
            <a:r>
              <a:rPr lang="zh-CN" altLang="en-US" kern="0" dirty="0" smtClean="0">
                <a:solidFill>
                  <a:prstClr val="black"/>
                </a:solidFill>
                <a:latin typeface="楷体" panose="02010609060101010101" pitchFamily="49" charset="-122"/>
                <a:ea typeface="楷体" panose="02010609060101010101" pitchFamily="49" charset="-122"/>
                <a:sym typeface="+mn-ea"/>
              </a:rPr>
              <a:t>将客户信息和资料保存留痕。（金融产品或金融服务信息和资料；客户风险承受能力评估、评级资料；金融产品或金融服务的风险等级划分资料；金融产品或金融该服务的适当性评估结果资料；向客户提供的投资建议及依据；向客户发送和客户签署的文件等等）</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6.</a:t>
            </a:r>
            <a:r>
              <a:rPr lang="zh-CN" altLang="en-US" kern="0" dirty="0" smtClean="0">
                <a:solidFill>
                  <a:prstClr val="black"/>
                </a:solidFill>
                <a:latin typeface="楷体" panose="02010609060101010101" pitchFamily="49" charset="-122"/>
                <a:ea typeface="楷体" panose="02010609060101010101" pitchFamily="49" charset="-122"/>
                <a:sym typeface="+mn-ea"/>
              </a:rPr>
              <a:t>妥善处理因履行投资者适当性职责引起的客户投诉，保存投诉情况及处理记录，改进和完善相关制度和机制。</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7.</a:t>
            </a:r>
            <a:r>
              <a:rPr lang="zh-CN" altLang="en-US" kern="0" dirty="0" smtClean="0">
                <a:solidFill>
                  <a:prstClr val="black"/>
                </a:solidFill>
                <a:latin typeface="楷体" panose="02010609060101010101" pitchFamily="49" charset="-122"/>
                <a:ea typeface="楷体" panose="02010609060101010101" pitchFamily="49" charset="-122"/>
                <a:sym typeface="+mn-ea"/>
              </a:rPr>
              <a:t>对履行投资者适当性工作职责过程中获取的客户信息、客户风险承受能力评级结果等信息和资料严格保密，防止该等信息和资料被泄露或被不当利用。</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solidFill>
                  <a:prstClr val="black"/>
                </a:solidFill>
                <a:latin typeface="楷体" panose="02010609060101010101" pitchFamily="49" charset="-122"/>
                <a:ea typeface="楷体" panose="02010609060101010101" pitchFamily="49" charset="-122"/>
                <a:sym typeface="+mn-ea"/>
              </a:rPr>
              <a:t>投资</a:t>
            </a:r>
            <a:r>
              <a:rPr lang="zh-CN" altLang="en-US" b="1" dirty="0" smtClean="0">
                <a:solidFill>
                  <a:prstClr val="black"/>
                </a:solidFill>
                <a:latin typeface="楷体" panose="02010609060101010101" pitchFamily="49" charset="-122"/>
                <a:ea typeface="楷体" panose="02010609060101010101" pitchFamily="49" charset="-122"/>
                <a:sym typeface="+mn-ea"/>
              </a:rPr>
              <a:t>咨询机构投资顾问业务的适当性要求</a:t>
            </a:r>
            <a:endParaRPr lang="zh-CN" altLang="en-US" b="1" dirty="0" smtClean="0">
              <a:solidFill>
                <a:prstClr val="black"/>
              </a:solidFill>
              <a:latin typeface="楷体" panose="02010609060101010101" pitchFamily="49" charset="-122"/>
              <a:ea typeface="楷体" panose="02010609060101010101" pitchFamily="49" charset="-122"/>
              <a:sym typeface="+mn-ea"/>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证券投资顾问业务暂行规定</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第</a:t>
            </a:r>
            <a:r>
              <a:rPr lang="en-US" altLang="zh-CN" kern="0" dirty="0" smtClean="0">
                <a:solidFill>
                  <a:prstClr val="black"/>
                </a:solidFill>
                <a:latin typeface="楷体" panose="02010609060101010101" pitchFamily="49" charset="-122"/>
                <a:ea typeface="楷体" panose="02010609060101010101" pitchFamily="49" charset="-122"/>
                <a:sym typeface="+mn-ea"/>
              </a:rPr>
              <a:t>11</a:t>
            </a:r>
            <a:r>
              <a:rPr lang="zh-CN" altLang="en-US" kern="0" dirty="0" smtClean="0">
                <a:solidFill>
                  <a:prstClr val="black"/>
                </a:solidFill>
                <a:latin typeface="楷体" panose="02010609060101010101" pitchFamily="49" charset="-122"/>
                <a:ea typeface="楷体" panose="02010609060101010101" pitchFamily="49" charset="-122"/>
                <a:sym typeface="+mn-ea"/>
              </a:rPr>
              <a:t>条</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证券公司、证券投资咨询机构向客户提供证券投资顾问服务，应当按照公司制定的程序和要求，了解客户的身份、财产与收入状况、证券投资经验、投资需求与风险偏好，评估客户的风险承受能力。</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第</a:t>
            </a:r>
            <a:r>
              <a:rPr lang="en-US" altLang="zh-CN" kern="0" dirty="0" smtClean="0">
                <a:solidFill>
                  <a:prstClr val="black"/>
                </a:solidFill>
                <a:latin typeface="楷体" panose="02010609060101010101" pitchFamily="49" charset="-122"/>
                <a:ea typeface="楷体" panose="02010609060101010101" pitchFamily="49" charset="-122"/>
                <a:sym typeface="+mn-ea"/>
              </a:rPr>
              <a:t>15</a:t>
            </a:r>
            <a:r>
              <a:rPr lang="zh-CN" altLang="en-US" kern="0" dirty="0" smtClean="0">
                <a:solidFill>
                  <a:prstClr val="black"/>
                </a:solidFill>
                <a:latin typeface="楷体" panose="02010609060101010101" pitchFamily="49" charset="-122"/>
                <a:ea typeface="楷体" panose="02010609060101010101" pitchFamily="49" charset="-122"/>
                <a:sym typeface="+mn-ea"/>
              </a:rPr>
              <a:t>条</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证券投资顾问应当根据了解客户情况，在评估客户风险承受能力和服务的基础上，向客户提供适当的投资建议服务。</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smtClean="0">
                <a:solidFill>
                  <a:prstClr val="black"/>
                </a:solidFill>
                <a:latin typeface="楷体" panose="02010609060101010101" pitchFamily="49" charset="-122"/>
                <a:ea typeface="楷体" panose="02010609060101010101" pitchFamily="49" charset="-122"/>
                <a:sym typeface="+mn-ea"/>
              </a:rPr>
              <a:t>前期工作</a:t>
            </a:r>
            <a:endParaRPr lang="zh-CN" altLang="en-US" b="1"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证券公司监督管理条例</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 第二十九</a:t>
            </a:r>
            <a:r>
              <a:rPr lang="zh-CN" altLang="en-US" kern="0" dirty="0">
                <a:solidFill>
                  <a:prstClr val="black"/>
                </a:solidFill>
                <a:latin typeface="楷体" panose="02010609060101010101" pitchFamily="49" charset="-122"/>
                <a:ea typeface="楷体" panose="02010609060101010101" pitchFamily="49" charset="-122"/>
                <a:sym typeface="+mn-ea"/>
              </a:rPr>
              <a:t>条　证券公司从事证券资产管理业务、融资融券业务，销售证券类金融产品，应当按照规定程序，了解客户的身份、财产与收入状况、证券投资经验和风险偏好，并以书面和电子方式予以记载、保存。证券公司应当根据所了解的客户情况推荐适当的产品或者服务。具体规则由中国证券业协会制定</a:t>
            </a:r>
            <a:r>
              <a:rPr lang="zh-CN" altLang="en-US" kern="0" dirty="0" smtClean="0">
                <a:solidFill>
                  <a:prstClr val="black"/>
                </a:solidFill>
                <a:latin typeface="楷体" panose="02010609060101010101" pitchFamily="49" charset="-122"/>
                <a:ea typeface="楷体" panose="02010609060101010101" pitchFamily="49" charset="-122"/>
                <a:sym typeface="+mn-ea"/>
              </a:rPr>
              <a:t>。</a:t>
            </a: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1.2012</a:t>
            </a:r>
            <a:r>
              <a:rPr lang="zh-CN" altLang="en-US" kern="0" dirty="0" smtClean="0">
                <a:solidFill>
                  <a:prstClr val="black"/>
                </a:solidFill>
                <a:latin typeface="楷体" panose="02010609060101010101" pitchFamily="49" charset="-122"/>
                <a:ea typeface="楷体" panose="02010609060101010101" pitchFamily="49" charset="-122"/>
                <a:sym typeface="+mn-ea"/>
              </a:rPr>
              <a:t>年，年初启动，经大量调查调研，与</a:t>
            </a:r>
            <a:r>
              <a:rPr lang="en-US" altLang="zh-CN" kern="0" dirty="0" smtClean="0">
                <a:solidFill>
                  <a:prstClr val="black"/>
                </a:solidFill>
                <a:latin typeface="楷体" panose="02010609060101010101" pitchFamily="49" charset="-122"/>
                <a:ea typeface="楷体" panose="02010609060101010101" pitchFamily="49" charset="-122"/>
                <a:sym typeface="+mn-ea"/>
              </a:rPr>
              <a:t>12</a:t>
            </a:r>
            <a:r>
              <a:rPr lang="zh-CN" altLang="en-US" kern="0" dirty="0" smtClean="0">
                <a:solidFill>
                  <a:prstClr val="black"/>
                </a:solidFill>
                <a:latin typeface="楷体" panose="02010609060101010101" pitchFamily="49" charset="-122"/>
                <a:ea typeface="楷体" panose="02010609060101010101" pitchFamily="49" charset="-122"/>
                <a:sym typeface="+mn-ea"/>
              </a:rPr>
              <a:t>月</a:t>
            </a:r>
            <a:r>
              <a:rPr lang="en-US" altLang="zh-CN" kern="0" dirty="0" smtClean="0">
                <a:solidFill>
                  <a:prstClr val="black"/>
                </a:solidFill>
                <a:latin typeface="楷体" panose="02010609060101010101" pitchFamily="49" charset="-122"/>
                <a:ea typeface="楷体" panose="02010609060101010101" pitchFamily="49" charset="-122"/>
                <a:sym typeface="+mn-ea"/>
              </a:rPr>
              <a:t>30</a:t>
            </a:r>
            <a:r>
              <a:rPr lang="zh-CN" altLang="en-US" kern="0" dirty="0" smtClean="0">
                <a:solidFill>
                  <a:prstClr val="black"/>
                </a:solidFill>
                <a:latin typeface="楷体" panose="02010609060101010101" pitchFamily="49" charset="-122"/>
                <a:ea typeface="楷体" panose="02010609060101010101" pitchFamily="49" charset="-122"/>
                <a:sym typeface="+mn-ea"/>
              </a:rPr>
              <a:t>日发布了</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证券公司投资者适当性制度指引</a:t>
            </a:r>
            <a:r>
              <a:rPr lang="en-US" altLang="zh-CN" kern="0" dirty="0" smtClean="0">
                <a:solidFill>
                  <a:prstClr val="black"/>
                </a:solidFill>
                <a:latin typeface="楷体" panose="02010609060101010101" pitchFamily="49" charset="-122"/>
                <a:ea typeface="楷体" panose="02010609060101010101" pitchFamily="49" charset="-122"/>
                <a:sym typeface="+mn-ea"/>
              </a:rPr>
              <a:t>》</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2.2013</a:t>
            </a:r>
            <a:r>
              <a:rPr lang="zh-CN" altLang="en-US" kern="0" dirty="0" smtClean="0">
                <a:solidFill>
                  <a:prstClr val="black"/>
                </a:solidFill>
                <a:latin typeface="楷体" panose="02010609060101010101" pitchFamily="49" charset="-122"/>
                <a:ea typeface="楷体" panose="02010609060101010101" pitchFamily="49" charset="-122"/>
                <a:sym typeface="+mn-ea"/>
              </a:rPr>
              <a:t>年，为了解行业落实</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指引</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的有关情况，总结经验，掌握问题，对部分证券公司适当性管理情况进行了现场检查；组织开展培训和交流研讨。</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3.2014</a:t>
            </a:r>
            <a:r>
              <a:rPr lang="zh-CN" altLang="en-US" kern="0" dirty="0" smtClean="0">
                <a:solidFill>
                  <a:prstClr val="black"/>
                </a:solidFill>
                <a:latin typeface="楷体" panose="02010609060101010101" pitchFamily="49" charset="-122"/>
                <a:ea typeface="楷体" panose="02010609060101010101" pitchFamily="49" charset="-122"/>
                <a:sym typeface="+mn-ea"/>
              </a:rPr>
              <a:t>年，为了解行业整体执行情况，掌握问题和难点，总结做法和经验，向行业开展了两次问卷调研。</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4.2015</a:t>
            </a:r>
            <a:r>
              <a:rPr lang="zh-CN" altLang="en-US" kern="0" dirty="0" smtClean="0">
                <a:solidFill>
                  <a:prstClr val="black"/>
                </a:solidFill>
                <a:latin typeface="楷体" panose="02010609060101010101" pitchFamily="49" charset="-122"/>
                <a:ea typeface="楷体" panose="02010609060101010101" pitchFamily="49" charset="-122"/>
                <a:sym typeface="+mn-ea"/>
              </a:rPr>
              <a:t>年，为了配合证监会投保局工作，起草</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证券期货经营机构适当性管理办法</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行业建议稿，对证券公司投资者适当性管理工作进行了持续的跟踪，加强投资者适当性教育，持续开展培训。</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5.2016</a:t>
            </a:r>
            <a:r>
              <a:rPr lang="zh-CN" altLang="en-US" kern="0" dirty="0" smtClean="0">
                <a:solidFill>
                  <a:prstClr val="black"/>
                </a:solidFill>
                <a:latin typeface="楷体" panose="02010609060101010101" pitchFamily="49" charset="-122"/>
                <a:ea typeface="楷体" panose="02010609060101010101" pitchFamily="49" charset="-122"/>
                <a:sym typeface="+mn-ea"/>
              </a:rPr>
              <a:t>年，证券公司按照要求报送</a:t>
            </a:r>
            <a:r>
              <a:rPr lang="en-US" altLang="zh-CN" kern="0" dirty="0" smtClean="0">
                <a:solidFill>
                  <a:prstClr val="black"/>
                </a:solidFill>
                <a:latin typeface="楷体" panose="02010609060101010101" pitchFamily="49" charset="-122"/>
                <a:ea typeface="楷体" panose="02010609060101010101" pitchFamily="49" charset="-122"/>
                <a:sym typeface="+mn-ea"/>
              </a:rPr>
              <a:t>2015</a:t>
            </a:r>
            <a:r>
              <a:rPr lang="zh-CN" altLang="en-US" kern="0" dirty="0" smtClean="0">
                <a:solidFill>
                  <a:prstClr val="black"/>
                </a:solidFill>
                <a:latin typeface="楷体" panose="02010609060101010101" pitchFamily="49" charset="-122"/>
                <a:ea typeface="楷体" panose="02010609060101010101" pitchFamily="49" charset="-122"/>
                <a:sym typeface="+mn-ea"/>
              </a:rPr>
              <a:t>年度合规管理有效性评估报告，对适当性存在的问题进行了披露；积极参与</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办法</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套路，成立起草小组，落实办法对协会的职责要求。</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smtClean="0">
                <a:solidFill>
                  <a:prstClr val="black"/>
                </a:solidFill>
                <a:latin typeface="楷体" panose="02010609060101010101" pitchFamily="49" charset="-122"/>
                <a:ea typeface="楷体" panose="02010609060101010101" pitchFamily="49" charset="-122"/>
                <a:sym typeface="+mn-ea"/>
              </a:rPr>
              <a:t>行业现状</a:t>
            </a:r>
            <a:endParaRPr lang="zh-CN" altLang="en-US" b="1"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指引</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发布实施四年以来，对指导证券公司建立并实施投资者适当性制度起到了重要的指导作用。行业普遍按照协会</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指引</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等规定建立了投资者适当性制度体系并执行，有些证券公司在投资者细化分类和风险测评方式方法、产品风险等级划分方式方法等方面进行了有益探索，个别公司尝试性地用客户交易行为分析等大数据手段多维度立体型开展相关工作。</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由于认识不到位、工作复杂繁重、公司投入不足、外部约束不够等原因，不愿干，不知道怎么干的情况较为普遍，行业适当性管理工作整体上还处于起步阶段，在制度建立、相关方法运用和程序执行等方面基本流于形式，与监管要求还存在很大差距，甚至普遍存在一些突出问题和不足。</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smtClean="0">
                <a:solidFill>
                  <a:prstClr val="black"/>
                </a:solidFill>
                <a:latin typeface="楷体" panose="02010609060101010101" pitchFamily="49" charset="-122"/>
                <a:ea typeface="楷体" panose="02010609060101010101" pitchFamily="49" charset="-122"/>
                <a:sym typeface="+mn-ea"/>
              </a:rPr>
              <a:t>存在问题</a:t>
            </a:r>
            <a:endParaRPr lang="zh-CN" altLang="en-US" b="1" dirty="0" smtClean="0">
              <a:solidFill>
                <a:prstClr val="black"/>
              </a:solidFill>
              <a:latin typeface="楷体" panose="02010609060101010101" pitchFamily="49" charset="-122"/>
              <a:ea typeface="楷体" panose="02010609060101010101" pitchFamily="49" charset="-122"/>
              <a:sym typeface="+mn-ea"/>
            </a:endParaRPr>
          </a:p>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sym typeface="+mn-ea"/>
              </a:rPr>
              <a:t>一、适当性制度建立方面存在的问题</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1.</a:t>
            </a:r>
            <a:r>
              <a:rPr lang="zh-CN" altLang="en-US" kern="0" dirty="0" smtClean="0">
                <a:solidFill>
                  <a:prstClr val="black"/>
                </a:solidFill>
                <a:latin typeface="楷体" panose="02010609060101010101" pitchFamily="49" charset="-122"/>
                <a:ea typeface="楷体" panose="02010609060101010101" pitchFamily="49" charset="-122"/>
                <a:sym typeface="+mn-ea"/>
              </a:rPr>
              <a:t>适当性制度滞后。一是，没有制度或者制度还在走内部审批流程；二是，没有根据</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指引</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的规定和公司实际对原有的制度进行修订，实践中仍然使用原有的制度。</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2.</a:t>
            </a:r>
            <a:r>
              <a:rPr lang="zh-CN" altLang="en-US" kern="0" dirty="0" smtClean="0">
                <a:solidFill>
                  <a:prstClr val="black"/>
                </a:solidFill>
                <a:latin typeface="楷体" panose="02010609060101010101" pitchFamily="49" charset="-122"/>
                <a:ea typeface="楷体" panose="02010609060101010101" pitchFamily="49" charset="-122"/>
                <a:sym typeface="+mn-ea"/>
              </a:rPr>
              <a:t>适当性制度不健全。一是，没有按照</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指引</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的规定明确了解客户的必要信息，缺少客户投资经验等内容；二是，未建立对客户信息发生重大变化时的及时跟踪评估机制；三是，未明确了解金融产品或服务的关键因素或明确的因素明显少于</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a:solidFill>
                  <a:prstClr val="black"/>
                </a:solidFill>
                <a:latin typeface="楷体" panose="02010609060101010101" pitchFamily="49" charset="-122"/>
                <a:ea typeface="楷体" panose="02010609060101010101" pitchFamily="49" charset="-122"/>
                <a:sym typeface="+mn-ea"/>
              </a:rPr>
              <a:t>指引</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规定的因素，未明确对产品或服务进行尽职调查的方式、标准，未建立金融产品或服务与风险等级之间的对应关系，未对涉及投资组合或资产配置的金融产品的评估原则及具体做法做出明确规定；六是，未将适当性职责履行情况纳入到相关岗位工作人员的考核内容；七是，没有对投资者适当性进行内部控制监督和检查做出要求。</a:t>
            </a: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3.</a:t>
            </a:r>
            <a:r>
              <a:rPr lang="zh-CN" altLang="en-US" kern="0" dirty="0" smtClean="0">
                <a:solidFill>
                  <a:prstClr val="black"/>
                </a:solidFill>
                <a:latin typeface="楷体" panose="02010609060101010101" pitchFamily="49" charset="-122"/>
                <a:ea typeface="楷体" panose="02010609060101010101" pitchFamily="49" charset="-122"/>
                <a:sym typeface="+mn-ea"/>
              </a:rPr>
              <a:t>适当性制度明显存在违背制度原则或本意。如某证券公司</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经纪业务代销金融产品适当性管理办法</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规定，金融产品投资人拒绝接受调查的，公司有权要求该金融产品投资人对其拒绝行为进行确认，并将其确定为风险承受能力最高的投资人；该办法同时规定，对于拒绝后续评估的客户，营业部可将近两年其已开通的业务和以往购买产品的交易记录作出评估，与原风险承受类别比较，采用孰高原则定义投资者风险承受类别。此类规定明显与适当性制度的基本要求和保护投资者的目的相违背。</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sym typeface="+mn-ea"/>
              </a:rPr>
              <a:t>二、适当性制度执行方面存在的问题</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dirty="0" smtClean="0">
                <a:solidFill>
                  <a:prstClr val="black"/>
                </a:solidFill>
                <a:latin typeface="楷体" panose="02010609060101010101" pitchFamily="49" charset="-122"/>
                <a:ea typeface="楷体" panose="02010609060101010101" pitchFamily="49" charset="-122"/>
                <a:sym typeface="+mn-ea"/>
              </a:rPr>
              <a:t>1.</a:t>
            </a:r>
            <a:r>
              <a:rPr lang="zh-CN" altLang="en-US" dirty="0" smtClean="0">
                <a:solidFill>
                  <a:prstClr val="black"/>
                </a:solidFill>
                <a:latin typeface="楷体" panose="02010609060101010101" pitchFamily="49" charset="-122"/>
                <a:ea typeface="楷体" panose="02010609060101010101" pitchFamily="49" charset="-122"/>
                <a:sym typeface="+mn-ea"/>
              </a:rPr>
              <a:t>了解客户的必备信息不全，开户资料填写不规范，留痕不充分。一是，部分客户信息没有涵盖全部要求了解的信息；二是，部分客户资料存在涂改现象；三是，未对客户的身份、财产和收入状况、金融知识和投资经验、投资目标、风险偏好等信息进行存档和留痕。</a:t>
            </a:r>
            <a:endParaRPr lang="en-US" altLang="zh-CN"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2.</a:t>
            </a:r>
            <a:r>
              <a:rPr lang="zh-CN" altLang="en-US" kern="0" dirty="0" smtClean="0">
                <a:solidFill>
                  <a:prstClr val="black"/>
                </a:solidFill>
                <a:latin typeface="楷体" panose="02010609060101010101" pitchFamily="49" charset="-122"/>
                <a:ea typeface="楷体" panose="02010609060101010101" pitchFamily="49" charset="-122"/>
                <a:sym typeface="+mn-ea"/>
              </a:rPr>
              <a:t>不对客户风险等级进行评估，或进行风险等级评估的必要信息不全，客户风险等级结果未经客户确认或存在错误。一是，部分客户未填写风险承受调查问卷，未对客户进行风险承受能力测评；二是，将投资者资产状况作为主要风险测评依据，未全面考虑客户投资经验和风险偏好等因素；三是，风险承受能力调查问卷缺少客户投资知识方面、财务状况、投资期限及不动产方面的财务状况等内容；四是，部分客户风险承受能力评估问卷最后未填写风险等级；五是，个别客户风险测评结果存在差错，本应评为中风险承受能力的客户被定为高风险承受能力；六是，评出的风险承受能力与客户的实际情况不符，如部分客户认为自身能承受的最大损失为</a:t>
            </a:r>
            <a:r>
              <a:rPr lang="en-US" altLang="zh-CN" kern="0" dirty="0" smtClean="0">
                <a:solidFill>
                  <a:prstClr val="black"/>
                </a:solidFill>
                <a:latin typeface="楷体" panose="02010609060101010101" pitchFamily="49" charset="-122"/>
                <a:ea typeface="楷体" panose="02010609060101010101" pitchFamily="49" charset="-122"/>
                <a:sym typeface="+mn-ea"/>
              </a:rPr>
              <a:t>0</a:t>
            </a:r>
            <a:r>
              <a:rPr lang="zh-CN" altLang="en-US" kern="0" dirty="0" smtClean="0">
                <a:solidFill>
                  <a:prstClr val="black"/>
                </a:solidFill>
                <a:latin typeface="楷体" panose="02010609060101010101" pitchFamily="49" charset="-122"/>
                <a:ea typeface="楷体" panose="02010609060101010101" pitchFamily="49" charset="-122"/>
                <a:sym typeface="+mn-ea"/>
              </a:rPr>
              <a:t>，公司仍将客户风险承受能力划分为中风险；七是，未将客户风险承受能力评估结果交由客户签字确认，未签订</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适当性评估结果确认书</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八是，部分客户风险测评没有留痕；九是，部分客户填写的风险承受能力调查表有多处涂改，且未经过客户确认；十是，公司与客户确认其风险承受能力等级时缺少投资期限、投资品种等必要信息；十一是，部分客户的风险测评已超过</a:t>
            </a:r>
            <a:r>
              <a:rPr lang="en-US" altLang="zh-CN" kern="0" dirty="0" smtClean="0">
                <a:solidFill>
                  <a:prstClr val="black"/>
                </a:solidFill>
                <a:latin typeface="楷体" panose="02010609060101010101" pitchFamily="49" charset="-122"/>
                <a:ea typeface="楷体" panose="02010609060101010101" pitchFamily="49" charset="-122"/>
                <a:sym typeface="+mn-ea"/>
              </a:rPr>
              <a:t>2</a:t>
            </a:r>
            <a:r>
              <a:rPr lang="zh-CN" altLang="en-US" kern="0" dirty="0" smtClean="0">
                <a:solidFill>
                  <a:prstClr val="black"/>
                </a:solidFill>
                <a:latin typeface="楷体" panose="02010609060101010101" pitchFamily="49" charset="-122"/>
                <a:ea typeface="楷体" panose="02010609060101010101" pitchFamily="49" charset="-122"/>
                <a:sym typeface="+mn-ea"/>
              </a:rPr>
              <a:t>年，没有进行重新测评；十二是，未全面有效落实客户不提供信息或提供的信息不完整时的相关留痕要求。</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solidFill>
                  <a:prstClr val="black"/>
                </a:solidFill>
                <a:latin typeface="楷体" panose="02010609060101010101" pitchFamily="49" charset="-122"/>
                <a:ea typeface="楷体" panose="02010609060101010101" pitchFamily="49" charset="-122"/>
                <a:sym typeface="+mn-ea"/>
              </a:rPr>
              <a:t>存在问题</a:t>
            </a:r>
            <a:endParaRPr lang="zh-CN" altLang="en-US" b="1"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3.</a:t>
            </a:r>
            <a:r>
              <a:rPr lang="zh-CN" altLang="en-US" kern="0" dirty="0" smtClean="0">
                <a:solidFill>
                  <a:prstClr val="black"/>
                </a:solidFill>
                <a:latin typeface="楷体" panose="02010609060101010101" pitchFamily="49" charset="-122"/>
                <a:ea typeface="楷体" panose="02010609060101010101" pitchFamily="49" charset="-122"/>
                <a:sym typeface="+mn-ea"/>
              </a:rPr>
              <a:t>了解产品或服务的必备信息不全，确定其风险等级的标准不符合要求。一是，未了解产品的投资范围、产品的性质与架构、产品设计是否清晰透明、融资方信用水平、收益分析、风险分析、投资安排等与产品风险有关的信息，有的仅按照产品的类型或性质进行风险等级划分；二是，对产品尽职调查不认真，如某集合计划管理人不以自有资金参与，在风险评估表中显示是以自有资金参与；三是，部分产品仅以存在担保和抵押即认定为低风险产品；四是，产品尽职调查仅依托于发行人提供的材料和公开可查询的材料，未对其真实性进行充分的延伸调查；五是，未按照规定对复杂和高风险金融产品进行特别的调查和风险评估；六是，未对代销的金融产品进行尽职调查，未对产品的风险等级进行评估；七是，产品风险评估、适宜购买的投资者风险承受能力范围填写不准确，如低风险产品，适宜购买投资者为中低风险承受能力者；八是，对产品的风险等级命名涉嫌误导投资者，如产品的大类名称分别为保本保收益及保本浮动收益类产品。</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4.</a:t>
            </a:r>
            <a:r>
              <a:rPr lang="zh-CN" altLang="en-US" kern="0" dirty="0" smtClean="0">
                <a:solidFill>
                  <a:prstClr val="black"/>
                </a:solidFill>
                <a:latin typeface="楷体" panose="02010609060101010101" pitchFamily="49" charset="-122"/>
                <a:ea typeface="楷体" panose="02010609060101010101" pitchFamily="49" charset="-122"/>
                <a:sym typeface="+mn-ea"/>
              </a:rPr>
              <a:t>投资者与产品或服务的适当性匹配不符合规定，存在不适当销售行为。一是，未对部分客户进行风险测评即允许购买金融产品；二是，推介销售产品时间早于客户风险测评时间的情况，存在客户购买金融产品行为发生在风险测评、签署合同和风险揭示书之前，有补签现象；三是，个别客户风险承受能力与金融产品风险等级不匹配，分别为风险承受能力低的投资者购买风险特征为较高的产品，风险承受能力中等的投资者购买风险等级为高风险的产品，且公司未将客户上述判断结论书面告知客户并要求客户签署</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金融产品或金融服务不适当警示及客户投资确认书</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；四是，存在未与客户签署适当性评估结果确认书的情况；五是，客户购买超风险时的提示义务转嫁给发行方，且没有对超风险提示进行留痕。</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5.</a:t>
            </a:r>
            <a:r>
              <a:rPr lang="zh-CN" altLang="en-US" kern="0" dirty="0" smtClean="0">
                <a:solidFill>
                  <a:prstClr val="black"/>
                </a:solidFill>
                <a:latin typeface="楷体" panose="02010609060101010101" pitchFamily="49" charset="-122"/>
                <a:ea typeface="楷体" panose="02010609060101010101" pitchFamily="49" charset="-122"/>
                <a:sym typeface="+mn-ea"/>
              </a:rPr>
              <a:t>产品推广行为不合规。一是，对产品的介绍仅仅依赖委托人提供的产品合同和说明书，未作相应审查；二是，推广材料在代销情况下未披露委托人的基本情况及相关特定风险；三是，存在向高中低风险客户群发短信推介中高风险的产品；四是，代销产品的推广材料存在误导性宣传用语；五是，未标明推广材料的属于推广材料的性质；六是，未在推广材料中明确产品或服务的适合对象。</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6.</a:t>
            </a:r>
            <a:r>
              <a:rPr lang="zh-CN" altLang="en-US" kern="0" dirty="0" smtClean="0">
                <a:solidFill>
                  <a:prstClr val="black"/>
                </a:solidFill>
                <a:latin typeface="楷体" panose="02010609060101010101" pitchFamily="49" charset="-122"/>
                <a:ea typeface="楷体" panose="02010609060101010101" pitchFamily="49" charset="-122"/>
                <a:sym typeface="+mn-ea"/>
              </a:rPr>
              <a:t>信息披露不完整。一是，没有在风险揭示书和代销合同中向客户揭示产品存在的利润冲突；二是，代销情况下没有披露代销当事人之间是否存在关联关系；三是，对复杂或高风险金融产品缺少针对性的信息披露，未以简明、易懂的文字作出有针对性的书面说明；四是，信息披露没有留痕。</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7.</a:t>
            </a:r>
            <a:r>
              <a:rPr lang="zh-CN" altLang="en-US" kern="0" dirty="0" smtClean="0">
                <a:solidFill>
                  <a:prstClr val="black"/>
                </a:solidFill>
                <a:latin typeface="楷体" panose="02010609060101010101" pitchFamily="49" charset="-122"/>
                <a:ea typeface="楷体" panose="02010609060101010101" pitchFamily="49" charset="-122"/>
                <a:sym typeface="+mn-ea"/>
              </a:rPr>
              <a:t>风险揭示不规范。一是，风险揭示书为统一的格式化文本，对复杂或高风险金融产品或具体金融产品缺少针对性的风险揭示，</a:t>
            </a:r>
            <a:r>
              <a:rPr lang="zh-CN" altLang="en-US" kern="0" dirty="0">
                <a:solidFill>
                  <a:prstClr val="black"/>
                </a:solidFill>
                <a:latin typeface="楷体" panose="02010609060101010101" pitchFamily="49" charset="-122"/>
                <a:ea typeface="楷体" panose="02010609060101010101" pitchFamily="49" charset="-122"/>
                <a:sym typeface="+mn-ea"/>
              </a:rPr>
              <a:t>未以简明、易懂的文字作出有针对性的书面说明</a:t>
            </a:r>
            <a:r>
              <a:rPr lang="zh-CN" altLang="en-US" kern="0" dirty="0" smtClean="0">
                <a:solidFill>
                  <a:prstClr val="black"/>
                </a:solidFill>
                <a:latin typeface="楷体" panose="02010609060101010101" pitchFamily="49" charset="-122"/>
                <a:ea typeface="楷体" panose="02010609060101010101" pitchFamily="49" charset="-122"/>
                <a:sym typeface="+mn-ea"/>
              </a:rPr>
              <a:t>；二是，未对风险揭示过程进行留痕；三是，对产品的风险揭示仅仅依赖委托人提供的产品合同和说明书；四是，风险揭示书没有向客户充分揭示金融产品的流动性风险；五是，风险揭示书未明确告知客户履行适当性职责不构成对客户投资收益的担保、不取代客户本人的投资判断、不降低产品或服务的固有风险，也不影响客户依法承担相应的投资风险、履约责任以及费用；六是，风险揭示书未经客户签字。</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8.</a:t>
            </a:r>
            <a:r>
              <a:rPr lang="zh-CN" altLang="en-US" kern="0" dirty="0" smtClean="0">
                <a:solidFill>
                  <a:prstClr val="black"/>
                </a:solidFill>
                <a:latin typeface="楷体" panose="02010609060101010101" pitchFamily="49" charset="-122"/>
                <a:ea typeface="楷体" panose="02010609060101010101" pitchFamily="49" charset="-122"/>
                <a:sym typeface="+mn-ea"/>
              </a:rPr>
              <a:t>考核培训及档案管理不符合要求。一是，将分销任务的完成情况作为营销人员扣分依据；二是，部分培训资料对产品收益情况及销售技巧强调较多；三是，培训不到位，营销人员对金融产品及风险等级的了解程度不够；四是，对适当性的培训内容主要限于代销产品本身，未见相关适当性法律法规、公司内部相关制度的培训内容；由营业部自行组织学习形式为主，总部缺乏对培训效果的验证手段；五是，金融产品档案管理中存在产品档案内容不一致、客户档案标识不清晰、档案资料不完整、档案资料不规范等情况。</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9.</a:t>
            </a:r>
            <a:r>
              <a:rPr lang="zh-CN" altLang="en-US" kern="0" dirty="0" smtClean="0">
                <a:solidFill>
                  <a:prstClr val="black"/>
                </a:solidFill>
                <a:latin typeface="楷体" panose="02010609060101010101" pitchFamily="49" charset="-122"/>
                <a:ea typeface="楷体" panose="02010609060101010101" pitchFamily="49" charset="-122"/>
                <a:sym typeface="+mn-ea"/>
              </a:rPr>
              <a:t>部分公司对适当性制度的监管和检查力度不够。虽然制定了相关检查计划，但仍然处于审批阶段或没有明确检查时间，相关工作没有实际开展。</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smtClean="0">
                <a:solidFill>
                  <a:prstClr val="black"/>
                </a:solidFill>
                <a:latin typeface="楷体" panose="02010609060101010101" pitchFamily="49" charset="-122"/>
                <a:ea typeface="楷体" panose="02010609060101010101" pitchFamily="49" charset="-122"/>
                <a:sym typeface="+mn-ea"/>
              </a:rPr>
              <a:t>普遍存在的难点和困惑</a:t>
            </a:r>
            <a:endParaRPr lang="zh-CN" altLang="en-US" b="1"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1.</a:t>
            </a:r>
            <a:r>
              <a:rPr lang="zh-CN" altLang="en-US" kern="0" dirty="0" smtClean="0">
                <a:solidFill>
                  <a:prstClr val="black"/>
                </a:solidFill>
                <a:latin typeface="楷体" panose="02010609060101010101" pitchFamily="49" charset="-122"/>
                <a:ea typeface="楷体" panose="02010609060101010101" pitchFamily="49" charset="-122"/>
                <a:sym typeface="+mn-ea"/>
              </a:rPr>
              <a:t>系统内适当性制度不统一</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2.</a:t>
            </a:r>
            <a:r>
              <a:rPr lang="zh-CN" altLang="en-US" kern="0" dirty="0" smtClean="0">
                <a:solidFill>
                  <a:prstClr val="black"/>
                </a:solidFill>
                <a:latin typeface="楷体" panose="02010609060101010101" pitchFamily="49" charset="-122"/>
                <a:ea typeface="楷体" panose="02010609060101010101" pitchFamily="49" charset="-122"/>
                <a:sym typeface="+mn-ea"/>
              </a:rPr>
              <a:t>获取客户信息或信息发生变化主要依赖客户主动提供，但多数客户不愿意；专业投资者不能按照要求提供相关证明材料；定期对部分专业投资者的条件进行再确认时，客户不配合</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3.</a:t>
            </a:r>
            <a:r>
              <a:rPr lang="zh-CN" altLang="en-US" kern="0" dirty="0" smtClean="0">
                <a:solidFill>
                  <a:prstClr val="black"/>
                </a:solidFill>
                <a:latin typeface="楷体" panose="02010609060101010101" pitchFamily="49" charset="-122"/>
                <a:ea typeface="楷体" panose="02010609060101010101" pitchFamily="49" charset="-122"/>
                <a:sym typeface="+mn-ea"/>
              </a:rPr>
              <a:t>无法准确判断客户预留的信息是否完全真实，手段有限，多数情况下仅能进行形式审查</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4.</a:t>
            </a:r>
            <a:r>
              <a:rPr lang="zh-CN" altLang="en-US" kern="0" dirty="0" smtClean="0">
                <a:solidFill>
                  <a:prstClr val="black"/>
                </a:solidFill>
                <a:latin typeface="楷体" panose="02010609060101010101" pitchFamily="49" charset="-122"/>
                <a:ea typeface="楷体" panose="02010609060101010101" pitchFamily="49" charset="-122"/>
                <a:sym typeface="+mn-ea"/>
              </a:rPr>
              <a:t>投资期限和投资品种符合投资目标，（系统）实现困难</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5.</a:t>
            </a:r>
            <a:r>
              <a:rPr lang="zh-CN" altLang="en-US" kern="0" dirty="0" smtClean="0">
                <a:solidFill>
                  <a:prstClr val="black"/>
                </a:solidFill>
                <a:latin typeface="楷体" panose="02010609060101010101" pitchFamily="49" charset="-122"/>
                <a:ea typeface="楷体" panose="02010609060101010101" pitchFamily="49" charset="-122"/>
                <a:sym typeface="+mn-ea"/>
              </a:rPr>
              <a:t>产品风险评估缺乏统一标准，行业差异较大</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6.</a:t>
            </a:r>
            <a:r>
              <a:rPr lang="zh-CN" altLang="en-US" kern="0" dirty="0">
                <a:solidFill>
                  <a:prstClr val="black"/>
                </a:solidFill>
                <a:latin typeface="楷体" panose="02010609060101010101" pitchFamily="49" charset="-122"/>
                <a:ea typeface="楷体" panose="02010609060101010101" pitchFamily="49" charset="-122"/>
                <a:sym typeface="+mn-ea"/>
              </a:rPr>
              <a:t>同</a:t>
            </a:r>
            <a:r>
              <a:rPr lang="zh-CN" altLang="en-US" kern="0" dirty="0" smtClean="0">
                <a:solidFill>
                  <a:prstClr val="black"/>
                </a:solidFill>
                <a:latin typeface="楷体" panose="02010609060101010101" pitchFamily="49" charset="-122"/>
                <a:ea typeface="楷体" panose="02010609060101010101" pitchFamily="49" charset="-122"/>
                <a:sym typeface="+mn-ea"/>
              </a:rPr>
              <a:t>一客户的风险等级可能在不同券商处不同</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7.</a:t>
            </a:r>
            <a:r>
              <a:rPr lang="zh-CN" altLang="en-US" kern="0" dirty="0" smtClean="0">
                <a:solidFill>
                  <a:prstClr val="black"/>
                </a:solidFill>
                <a:latin typeface="楷体" panose="02010609060101010101" pitchFamily="49" charset="-122"/>
                <a:ea typeface="楷体" panose="02010609060101010101" pitchFamily="49" charset="-122"/>
                <a:sym typeface="+mn-ea"/>
              </a:rPr>
              <a:t>对复杂和组合金融产品风险等级的评定及分类有困难</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8.</a:t>
            </a:r>
            <a:r>
              <a:rPr lang="zh-CN" altLang="en-US" kern="0" dirty="0" smtClean="0">
                <a:solidFill>
                  <a:prstClr val="black"/>
                </a:solidFill>
                <a:latin typeface="楷体" panose="02010609060101010101" pitchFamily="49" charset="-122"/>
                <a:ea typeface="楷体" panose="02010609060101010101" pitchFamily="49" charset="-122"/>
                <a:sym typeface="+mn-ea"/>
              </a:rPr>
              <a:t>动态调整与动态匹配执行难度大</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9.</a:t>
            </a:r>
            <a:r>
              <a:rPr lang="zh-CN" altLang="en-US" kern="0" dirty="0" smtClean="0">
                <a:solidFill>
                  <a:prstClr val="black"/>
                </a:solidFill>
                <a:latin typeface="楷体" panose="02010609060101010101" pitchFamily="49" charset="-122"/>
                <a:ea typeface="楷体" panose="02010609060101010101" pitchFamily="49" charset="-122"/>
                <a:sym typeface="+mn-ea"/>
              </a:rPr>
              <a:t>问卷及客户签字确认的文件太多</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10.</a:t>
            </a:r>
            <a:r>
              <a:rPr lang="zh-CN" altLang="en-US" kern="0" dirty="0" smtClean="0">
                <a:solidFill>
                  <a:prstClr val="black"/>
                </a:solidFill>
                <a:latin typeface="楷体" panose="02010609060101010101" pitchFamily="49" charset="-122"/>
                <a:ea typeface="楷体" panose="02010609060101010101" pitchFamily="49" charset="-122"/>
                <a:sym typeface="+mn-ea"/>
              </a:rPr>
              <a:t>各公司对违反适当性的人员问责措施不统一</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20000"/>
              </a:lnSpc>
              <a:defRPr/>
            </a:pPr>
            <a:r>
              <a:rPr lang="en-US" altLang="zh-CN" b="1" kern="0" dirty="0" smtClean="0">
                <a:solidFill>
                  <a:prstClr val="white"/>
                </a:solidFill>
                <a:latin typeface="楷体" panose="02010609060101010101" pitchFamily="49" charset="-122"/>
                <a:ea typeface="楷体" panose="02010609060101010101" pitchFamily="49" charset="-122"/>
                <a:sym typeface="+mn-ea"/>
              </a:rPr>
              <a:t>0</a:t>
            </a:r>
            <a:r>
              <a:rPr lang="zh-CN" altLang="en-US" b="1" kern="0" dirty="0" smtClean="0">
                <a:solidFill>
                  <a:prstClr val="white"/>
                </a:solidFill>
                <a:latin typeface="楷体" panose="02010609060101010101" pitchFamily="49" charset="-122"/>
                <a:ea typeface="楷体" panose="02010609060101010101" pitchFamily="49" charset="-122"/>
                <a:sym typeface="+mn-ea"/>
              </a:rPr>
              <a:t>、</a:t>
            </a:r>
            <a:r>
              <a:rPr lang="zh-CN" altLang="en-US" b="1" kern="0" dirty="0" smtClean="0">
                <a:solidFill>
                  <a:prstClr val="white"/>
                </a:solidFill>
                <a:latin typeface="楷体" panose="02010609060101010101" pitchFamily="49" charset="-122"/>
                <a:ea typeface="楷体" panose="02010609060101010101" pitchFamily="49" charset="-122"/>
                <a:sym typeface="+mn-ea"/>
              </a:rPr>
              <a:t>制度基本介绍</a:t>
            </a:r>
            <a:endParaRPr lang="zh-CN" altLang="en-US" b="1" kern="0" dirty="0" smtClean="0">
              <a:solidFill>
                <a:prstClr val="white"/>
              </a:solidFill>
              <a:latin typeface="楷体" panose="02010609060101010101" pitchFamily="49" charset="-122"/>
              <a:ea typeface="楷体" panose="02010609060101010101" pitchFamily="49" charset="-122"/>
              <a:sym typeface="+mn-ea"/>
            </a:endParaRPr>
          </a:p>
          <a:p>
            <a:pPr>
              <a:lnSpc>
                <a:spcPct val="120000"/>
              </a:lnSpc>
              <a:defRPr/>
            </a:pPr>
            <a:r>
              <a:rPr lang="en-US" altLang="zh-CN"/>
              <a:t>1</a:t>
            </a:r>
            <a:r>
              <a:rPr lang="zh-CN" altLang="en-US"/>
              <a:t>、</a:t>
            </a:r>
            <a:r>
              <a:rPr lang="zh-CN" altLang="en-US" b="1" kern="0" dirty="0" smtClean="0">
                <a:solidFill>
                  <a:sysClr val="window" lastClr="FFFFFF"/>
                </a:solidFill>
                <a:latin typeface="楷体" panose="02010609060101010101" pitchFamily="49" charset="-122"/>
                <a:ea typeface="楷体" panose="02010609060101010101" pitchFamily="49" charset="-122"/>
                <a:sym typeface="+mn-ea"/>
              </a:rPr>
              <a:t>前期工作</a:t>
            </a:r>
            <a:endParaRPr lang="en-US" altLang="zh-CN" b="1" kern="0" dirty="0">
              <a:solidFill>
                <a:sysClr val="window" lastClr="FFFFFF"/>
              </a:solidFill>
              <a:latin typeface="楷体" panose="02010609060101010101" pitchFamily="49" charset="-122"/>
              <a:ea typeface="楷体" panose="02010609060101010101" pitchFamily="49" charset="-122"/>
            </a:endParaRPr>
          </a:p>
          <a:p>
            <a:pPr>
              <a:lnSpc>
                <a:spcPct val="120000"/>
              </a:lnSpc>
              <a:defRPr/>
            </a:pPr>
            <a:r>
              <a:rPr lang="en-US" altLang="zh-CN"/>
              <a:t>2</a:t>
            </a:r>
            <a:r>
              <a:rPr lang="zh-CN" altLang="en-US"/>
              <a:t>、</a:t>
            </a:r>
            <a:r>
              <a:rPr lang="zh-CN" altLang="en-US" b="1" kern="0" dirty="0" smtClean="0">
                <a:solidFill>
                  <a:sysClr val="window" lastClr="FFFFFF"/>
                </a:solidFill>
                <a:latin typeface="楷体" panose="02010609060101010101" pitchFamily="49" charset="-122"/>
                <a:ea typeface="楷体" panose="02010609060101010101" pitchFamily="49" charset="-122"/>
                <a:sym typeface="+mn-ea"/>
              </a:rPr>
              <a:t>行业现状</a:t>
            </a:r>
            <a:endParaRPr lang="en-US" b="1" kern="0" dirty="0">
              <a:solidFill>
                <a:sysClr val="window" lastClr="FFFFFF"/>
              </a:solidFill>
              <a:latin typeface="楷体" panose="02010609060101010101" pitchFamily="49" charset="-122"/>
              <a:ea typeface="楷体" panose="02010609060101010101" pitchFamily="49" charset="-122"/>
            </a:endParaRPr>
          </a:p>
          <a:p>
            <a:pPr>
              <a:lnSpc>
                <a:spcPct val="120000"/>
              </a:lnSpc>
              <a:defRPr/>
            </a:pPr>
            <a:r>
              <a:rPr lang="en-US" altLang="zh-CN"/>
              <a:t>3</a:t>
            </a:r>
            <a:r>
              <a:rPr lang="zh-CN" altLang="en-US"/>
              <a:t>、</a:t>
            </a:r>
            <a:r>
              <a:rPr lang="zh-CN" altLang="en-US" b="1" kern="0" dirty="0" smtClean="0">
                <a:solidFill>
                  <a:sysClr val="window" lastClr="FFFFFF"/>
                </a:solidFill>
                <a:latin typeface="楷体" panose="02010609060101010101" pitchFamily="49" charset="-122"/>
                <a:ea typeface="楷体" panose="02010609060101010101" pitchFamily="49" charset="-122"/>
                <a:sym typeface="+mn-ea"/>
              </a:rPr>
              <a:t>存在问题</a:t>
            </a:r>
            <a:endParaRPr lang="en-US" b="1" kern="0" dirty="0">
              <a:solidFill>
                <a:sysClr val="window" lastClr="FFFFFF"/>
              </a:solidFill>
              <a:latin typeface="楷体" panose="02010609060101010101" pitchFamily="49" charset="-122"/>
              <a:ea typeface="楷体" panose="02010609060101010101" pitchFamily="49" charset="-122"/>
            </a:endParaRPr>
          </a:p>
          <a:p>
            <a:pPr>
              <a:lnSpc>
                <a:spcPct val="120000"/>
              </a:lnSpc>
              <a:defRPr/>
            </a:pPr>
            <a:r>
              <a:rPr lang="en-US" altLang="zh-CN"/>
              <a:t>4</a:t>
            </a:r>
            <a:r>
              <a:rPr lang="zh-CN" altLang="en-US"/>
              <a:t>、</a:t>
            </a:r>
            <a:r>
              <a:rPr lang="zh-CN" altLang="en-US" b="1" kern="0" dirty="0" smtClean="0">
                <a:solidFill>
                  <a:sysClr val="window" lastClr="FFFFFF"/>
                </a:solidFill>
                <a:latin typeface="楷体" panose="02010609060101010101" pitchFamily="49" charset="-122"/>
                <a:ea typeface="楷体" panose="02010609060101010101" pitchFamily="49" charset="-122"/>
                <a:sym typeface="+mn-ea"/>
              </a:rPr>
              <a:t>下一步工作</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smtClean="0">
                <a:solidFill>
                  <a:prstClr val="black"/>
                </a:solidFill>
                <a:latin typeface="楷体" panose="02010609060101010101" pitchFamily="49" charset="-122"/>
                <a:ea typeface="楷体" panose="02010609060101010101" pitchFamily="49" charset="-122"/>
                <a:sym typeface="+mn-ea"/>
              </a:rPr>
              <a:t>下一步工作</a:t>
            </a:r>
            <a:endParaRPr lang="zh-CN" altLang="en-US" b="1"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sym typeface="+mn-ea"/>
              </a:rPr>
              <a:t>一、修订指引，制定产品目录，细化程序、标准、方法和需求</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1.</a:t>
            </a:r>
            <a:r>
              <a:rPr lang="zh-CN" altLang="en-US" kern="0" dirty="0" smtClean="0">
                <a:solidFill>
                  <a:prstClr val="black"/>
                </a:solidFill>
                <a:latin typeface="楷体" panose="02010609060101010101" pitchFamily="49" charset="-122"/>
                <a:ea typeface="楷体" panose="02010609060101010101" pitchFamily="49" charset="-122"/>
                <a:sym typeface="+mn-ea"/>
              </a:rPr>
              <a:t>适用的机构：证券公司（子公司）及投资咨询机构</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2.</a:t>
            </a:r>
            <a:r>
              <a:rPr lang="zh-CN" altLang="en-US" kern="0" dirty="0" smtClean="0">
                <a:solidFill>
                  <a:prstClr val="black"/>
                </a:solidFill>
                <a:latin typeface="楷体" panose="02010609060101010101" pitchFamily="49" charset="-122"/>
                <a:ea typeface="楷体" panose="02010609060101010101" pitchFamily="49" charset="-122"/>
                <a:sym typeface="+mn-ea"/>
              </a:rPr>
              <a:t>投资者分类：第六条规定的了解投资者信息的具体内容和操作程序；第八条规定的认定专业投资者的具体标准和要求；第九条、第十条规定的对普通投资者和专业投资者进行细化分类管理的具体标准和工作要求；第十一条、第十二条规定的投资者类别转换的操作程序和工作要求；第十三条规定的简历投资者评估数据库的具体内容和工作要求；第十九条、第二十二条规定的风险承受能力最低的投资者类别。</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3.</a:t>
            </a:r>
            <a:r>
              <a:rPr lang="zh-CN" altLang="en-US" kern="0" dirty="0" smtClean="0">
                <a:solidFill>
                  <a:prstClr val="black"/>
                </a:solidFill>
                <a:latin typeface="楷体" panose="02010609060101010101" pitchFamily="49" charset="-122"/>
                <a:ea typeface="楷体" panose="02010609060101010101" pitchFamily="49" charset="-122"/>
                <a:sym typeface="+mn-ea"/>
              </a:rPr>
              <a:t>产品分级：第三十六条规定的本行业产品或者服务风险等级名录。</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4.</a:t>
            </a:r>
            <a:r>
              <a:rPr lang="zh-CN" altLang="en-US" kern="0" dirty="0" smtClean="0">
                <a:solidFill>
                  <a:prstClr val="black"/>
                </a:solidFill>
                <a:latin typeface="楷体" panose="02010609060101010101" pitchFamily="49" charset="-122"/>
                <a:ea typeface="楷体" panose="02010609060101010101" pitchFamily="49" charset="-122"/>
                <a:sym typeface="+mn-ea"/>
              </a:rPr>
              <a:t>适当性匹配：第二十一条规定的在投资者和产品或服务的信息变化后，调整投资者分类、产品或服务分级以及适当性匹配意见的操作程序和工作要求；按照第十八条至第二十二条规定对投资者与产品进行适当性匹配的具体标准和操作程序。</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5.</a:t>
            </a:r>
            <a:r>
              <a:rPr lang="zh-CN" altLang="en-US" kern="0" dirty="0" smtClean="0">
                <a:solidFill>
                  <a:prstClr val="black"/>
                </a:solidFill>
                <a:latin typeface="楷体" panose="02010609060101010101" pitchFamily="49" charset="-122"/>
                <a:ea typeface="楷体" panose="02010609060101010101" pitchFamily="49" charset="-122"/>
                <a:sym typeface="+mn-ea"/>
              </a:rPr>
              <a:t>内部管理：第二十九条规定的适当性内部管理制度和相关制度机制的基本内容和工作要求；第十一条至第十三条、第十九条至第二十三条、第二十六条至第二十九条、第三十三条规定涉及的告知警告要求、合同协议书、风险揭示书、匹配意见等示范模板；按照第三十条规定开展适当性自查的基本内容和工作要求。</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6.</a:t>
            </a:r>
            <a:r>
              <a:rPr lang="zh-CN" altLang="en-US" kern="0" dirty="0" smtClean="0">
                <a:solidFill>
                  <a:prstClr val="black"/>
                </a:solidFill>
                <a:latin typeface="楷体" panose="02010609060101010101" pitchFamily="49" charset="-122"/>
                <a:ea typeface="楷体" panose="02010609060101010101" pitchFamily="49" charset="-122"/>
                <a:sym typeface="+mn-ea"/>
              </a:rPr>
              <a:t>适当性自律管理：对违反</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办法</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规定的经营机构及其直接负责的主管人员和其他直接责任人员的自律管理措施等。</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7.</a:t>
            </a:r>
            <a:r>
              <a:rPr lang="zh-CN" altLang="en-US" kern="0" dirty="0" smtClean="0">
                <a:solidFill>
                  <a:prstClr val="black"/>
                </a:solidFill>
                <a:latin typeface="楷体" panose="02010609060101010101" pitchFamily="49" charset="-122"/>
                <a:ea typeface="楷体" panose="02010609060101010101" pitchFamily="49" charset="-122"/>
                <a:sym typeface="+mn-ea"/>
              </a:rPr>
              <a:t>本行业贯彻实施</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办法</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须明确的其他内容。</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sym typeface="+mn-ea"/>
              </a:rPr>
              <a:t>二、督促行业落实</a:t>
            </a:r>
            <a:r>
              <a:rPr lang="en-US" altLang="zh-CN" b="1" kern="0" dirty="0" smtClean="0">
                <a:solidFill>
                  <a:prstClr val="black"/>
                </a:solidFill>
                <a:latin typeface="楷体" panose="02010609060101010101" pitchFamily="49" charset="-122"/>
                <a:ea typeface="楷体" panose="02010609060101010101" pitchFamily="49" charset="-122"/>
                <a:sym typeface="+mn-ea"/>
              </a:rPr>
              <a:t>《</a:t>
            </a:r>
            <a:r>
              <a:rPr lang="zh-CN" altLang="en-US" b="1" kern="0" dirty="0" smtClean="0">
                <a:solidFill>
                  <a:prstClr val="black"/>
                </a:solidFill>
                <a:latin typeface="楷体" panose="02010609060101010101" pitchFamily="49" charset="-122"/>
                <a:ea typeface="楷体" panose="02010609060101010101" pitchFamily="49" charset="-122"/>
                <a:sym typeface="+mn-ea"/>
              </a:rPr>
              <a:t>办法</a:t>
            </a:r>
            <a:r>
              <a:rPr lang="en-US" altLang="zh-CN" b="1" kern="0" dirty="0" smtClean="0">
                <a:solidFill>
                  <a:prstClr val="black"/>
                </a:solidFill>
                <a:latin typeface="楷体" panose="02010609060101010101" pitchFamily="49" charset="-122"/>
                <a:ea typeface="楷体" panose="02010609060101010101" pitchFamily="49" charset="-122"/>
                <a:sym typeface="+mn-ea"/>
              </a:rPr>
              <a:t>》</a:t>
            </a:r>
            <a:r>
              <a:rPr lang="zh-CN" altLang="en-US" b="1" kern="0" dirty="0" smtClean="0">
                <a:solidFill>
                  <a:prstClr val="black"/>
                </a:solidFill>
                <a:latin typeface="楷体" panose="02010609060101010101" pitchFamily="49" charset="-122"/>
                <a:ea typeface="楷体" panose="02010609060101010101" pitchFamily="49" charset="-122"/>
                <a:sym typeface="+mn-ea"/>
              </a:rPr>
              <a:t>，监督检查</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配合机构部、地方局、交易所等单位，督促经营机构在过渡期内，从管理制度、技术设备、人员配备等各个方面做好准备。督促经营机构对新开立账户或接收服务的客户</a:t>
            </a:r>
            <a:r>
              <a:rPr lang="zh-CN" altLang="en-US" kern="0" dirty="0">
                <a:solidFill>
                  <a:prstClr val="black"/>
                </a:solidFill>
                <a:latin typeface="楷体" panose="02010609060101010101" pitchFamily="49" charset="-122"/>
                <a:ea typeface="楷体" panose="02010609060101010101" pitchFamily="49" charset="-122"/>
                <a:sym typeface="+mn-ea"/>
              </a:rPr>
              <a:t>及购买新产品</a:t>
            </a:r>
            <a:r>
              <a:rPr lang="zh-CN" altLang="en-US" kern="0" dirty="0" smtClean="0">
                <a:solidFill>
                  <a:prstClr val="black"/>
                </a:solidFill>
                <a:latin typeface="楷体" panose="02010609060101010101" pitchFamily="49" charset="-122"/>
                <a:ea typeface="楷体" panose="02010609060101010101" pitchFamily="49" charset="-122"/>
                <a:sym typeface="+mn-ea"/>
              </a:rPr>
              <a:t>或</a:t>
            </a:r>
            <a:r>
              <a:rPr lang="zh-CN" altLang="en-US" kern="0" dirty="0">
                <a:solidFill>
                  <a:prstClr val="black"/>
                </a:solidFill>
                <a:latin typeface="楷体" panose="02010609060101010101" pitchFamily="49" charset="-122"/>
                <a:ea typeface="楷体" panose="02010609060101010101" pitchFamily="49" charset="-122"/>
                <a:sym typeface="+mn-ea"/>
              </a:rPr>
              <a:t>接受</a:t>
            </a:r>
            <a:r>
              <a:rPr lang="zh-CN" altLang="en-US" kern="0" dirty="0" smtClean="0">
                <a:solidFill>
                  <a:prstClr val="black"/>
                </a:solidFill>
                <a:latin typeface="楷体" panose="02010609060101010101" pitchFamily="49" charset="-122"/>
                <a:ea typeface="楷体" panose="02010609060101010101" pitchFamily="49" charset="-122"/>
                <a:sym typeface="+mn-ea"/>
              </a:rPr>
              <a:t>新服务的老客户按要求进行分类、评估、匹配及动态管理，建立投资者评估数据库，严格落实适当性管理制度。</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sym typeface="+mn-ea"/>
              </a:rPr>
              <a:t>三、培训交流、反映情况</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kumimoji="1" lang="zh-CN" altLang="en-US" dirty="0" smtClean="0">
                <a:latin typeface="楷体" panose="02010609060101010101" pitchFamily="49" charset="-122"/>
                <a:ea typeface="楷体" panose="02010609060101010101" pitchFamily="49" charset="-122"/>
                <a:cs typeface="Helvetica" charset="0"/>
                <a:sym typeface="+mn-ea"/>
              </a:rPr>
              <a:t>适当性介绍</a:t>
            </a:r>
            <a:endParaRPr kumimoji="1" lang="zh-CN" altLang="en-US" dirty="0" smtClean="0">
              <a:latin typeface="楷体" panose="02010609060101010101" pitchFamily="49" charset="-122"/>
              <a:ea typeface="楷体" panose="02010609060101010101" pitchFamily="49" charset="-122"/>
              <a:cs typeface="Helvetica" charset="0"/>
              <a:sym typeface="+mn-ea"/>
            </a:endParaRPr>
          </a:p>
          <a:p>
            <a:r>
              <a:rPr lang="zh-CN" altLang="en-US" b="1" dirty="0" smtClean="0">
                <a:latin typeface="楷体" panose="02010609060101010101" pitchFamily="49" charset="-122"/>
                <a:ea typeface="楷体" panose="02010609060101010101" pitchFamily="49" charset="-122"/>
                <a:sym typeface="+mn-ea"/>
              </a:rPr>
              <a:t>在了解客户和产品或服务的基础上，对客户的风险承受能力和产品或服务风险进行等级划分并进行匹配，将合适的产品或服务销售或提供给合适的客户。</a:t>
            </a:r>
            <a:endParaRPr lang="zh-CN" altLang="en-US" b="1" dirty="0" smtClean="0">
              <a:latin typeface="楷体" panose="02010609060101010101" pitchFamily="49" charset="-122"/>
              <a:ea typeface="楷体" panose="02010609060101010101" pitchFamily="49" charset="-122"/>
              <a:sym typeface="+mn-ea"/>
            </a:endParaRPr>
          </a:p>
          <a:p>
            <a:pPr>
              <a:lnSpc>
                <a:spcPct val="120000"/>
              </a:lnSpc>
              <a:defRPr/>
            </a:pPr>
            <a:r>
              <a:rPr lang="en-US" altLang="zh-CN" kern="0" dirty="0" smtClean="0">
                <a:latin typeface="楷体" panose="02010609060101010101" pitchFamily="49" charset="-122"/>
                <a:ea typeface="楷体" panose="02010609060101010101" pitchFamily="49" charset="-122"/>
                <a:sym typeface="+mn-ea"/>
              </a:rPr>
              <a:t>1.</a:t>
            </a:r>
            <a:r>
              <a:rPr lang="zh-CN" altLang="en-US" kern="0" dirty="0" smtClean="0">
                <a:latin typeface="楷体" panose="02010609060101010101" pitchFamily="49" charset="-122"/>
                <a:ea typeface="楷体" panose="02010609060101010101" pitchFamily="49" charset="-122"/>
                <a:sym typeface="+mn-ea"/>
              </a:rPr>
              <a:t>了解客户的标准、程序和方法</a:t>
            </a:r>
            <a:endParaRPr lang="en-US" altLang="zh-CN" kern="0" dirty="0" smtClean="0">
              <a:latin typeface="楷体" panose="02010609060101010101" pitchFamily="49" charset="-122"/>
              <a:ea typeface="楷体" panose="02010609060101010101" pitchFamily="49" charset="-122"/>
            </a:endParaRPr>
          </a:p>
          <a:p>
            <a:pPr>
              <a:lnSpc>
                <a:spcPct val="120000"/>
              </a:lnSpc>
              <a:defRPr/>
            </a:pPr>
            <a:r>
              <a:rPr lang="en-US" kern="0" dirty="0" smtClean="0">
                <a:latin typeface="楷体" panose="02010609060101010101" pitchFamily="49" charset="-122"/>
                <a:ea typeface="楷体" panose="02010609060101010101" pitchFamily="49" charset="-122"/>
                <a:sym typeface="+mn-ea"/>
              </a:rPr>
              <a:t>2.</a:t>
            </a:r>
            <a:r>
              <a:rPr lang="zh-CN" altLang="en-US" kern="0" dirty="0" smtClean="0">
                <a:latin typeface="楷体" panose="02010609060101010101" pitchFamily="49" charset="-122"/>
                <a:ea typeface="楷体" panose="02010609060101010101" pitchFamily="49" charset="-122"/>
                <a:sym typeface="+mn-ea"/>
              </a:rPr>
              <a:t>了解金融产品或金融服务的标准、程序和方法</a:t>
            </a:r>
            <a:endParaRPr lang="en-US" altLang="zh-CN" kern="0" dirty="0" smtClean="0">
              <a:latin typeface="楷体" panose="02010609060101010101" pitchFamily="49" charset="-122"/>
              <a:ea typeface="楷体" panose="02010609060101010101" pitchFamily="49" charset="-122"/>
            </a:endParaRPr>
          </a:p>
          <a:p>
            <a:pPr>
              <a:lnSpc>
                <a:spcPct val="120000"/>
              </a:lnSpc>
              <a:defRPr/>
            </a:pPr>
            <a:r>
              <a:rPr lang="en-US" kern="0" dirty="0" smtClean="0">
                <a:latin typeface="楷体" panose="02010609060101010101" pitchFamily="49" charset="-122"/>
                <a:ea typeface="楷体" panose="02010609060101010101" pitchFamily="49" charset="-122"/>
                <a:sym typeface="+mn-ea"/>
              </a:rPr>
              <a:t>3.</a:t>
            </a:r>
            <a:r>
              <a:rPr lang="zh-CN" altLang="en-US" kern="0" dirty="0" smtClean="0">
                <a:latin typeface="楷体" panose="02010609060101010101" pitchFamily="49" charset="-122"/>
                <a:ea typeface="楷体" panose="02010609060101010101" pitchFamily="49" charset="-122"/>
                <a:sym typeface="+mn-ea"/>
              </a:rPr>
              <a:t>评估适当性的标准、程序和方法</a:t>
            </a:r>
            <a:endParaRPr lang="en-US" altLang="zh-CN" kern="0" dirty="0" smtClean="0">
              <a:latin typeface="楷体" panose="02010609060101010101" pitchFamily="49" charset="-122"/>
              <a:ea typeface="楷体" panose="02010609060101010101" pitchFamily="49" charset="-122"/>
            </a:endParaRPr>
          </a:p>
          <a:p>
            <a:pPr>
              <a:lnSpc>
                <a:spcPct val="120000"/>
              </a:lnSpc>
              <a:defRPr/>
            </a:pPr>
            <a:r>
              <a:rPr lang="en-US" kern="0" dirty="0" smtClean="0">
                <a:latin typeface="楷体" panose="02010609060101010101" pitchFamily="49" charset="-122"/>
                <a:ea typeface="楷体" panose="02010609060101010101" pitchFamily="49" charset="-122"/>
                <a:sym typeface="+mn-ea"/>
              </a:rPr>
              <a:t>4.</a:t>
            </a:r>
            <a:r>
              <a:rPr lang="zh-CN" altLang="en-US" kern="0" dirty="0" smtClean="0">
                <a:latin typeface="楷体" panose="02010609060101010101" pitchFamily="49" charset="-122"/>
                <a:ea typeface="楷体" panose="02010609060101010101" pitchFamily="49" charset="-122"/>
                <a:sym typeface="+mn-ea"/>
              </a:rPr>
              <a:t>执行投资者适当性制度的保障措施</a:t>
            </a:r>
            <a:endParaRPr lang="en-US" kern="0" dirty="0">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solidFill>
                  <a:prstClr val="black"/>
                </a:solidFill>
                <a:latin typeface="楷体" panose="02010609060101010101" pitchFamily="49" charset="-122"/>
                <a:ea typeface="楷体" panose="02010609060101010101" pitchFamily="49" charset="-122"/>
                <a:sym typeface="+mn-ea"/>
              </a:rPr>
              <a:t>了解客户、客户分类及客户风险承受能力等级划分</a:t>
            </a:r>
            <a:endParaRPr lang="zh-CN" altLang="en-US" b="1" dirty="0">
              <a:solidFill>
                <a:prstClr val="black"/>
              </a:solidFill>
              <a:latin typeface="楷体" panose="02010609060101010101" pitchFamily="49" charset="-122"/>
              <a:ea typeface="楷体" panose="02010609060101010101" pitchFamily="49" charset="-122"/>
              <a:sym typeface="+mn-ea"/>
            </a:endParaRPr>
          </a:p>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sym typeface="+mn-ea"/>
              </a:rPr>
              <a:t>需了解的客户信息</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姓名（或名称），身份，住址，职业，财务状况，投资知识，投资经验，投资目标，风险偏好等与投资者风险承受能力有密切关系的信息</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sym typeface="+mn-ea"/>
              </a:rPr>
              <a:t>客户分类</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分类的目的：适当性管理工作是一项非常繁重的工作，需要投入大量人力、物力等公司资源，分类就是将公司有限的资源倾斜到需要进行适当性管理的客户，节约公司资源和成本</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1.</a:t>
            </a:r>
            <a:r>
              <a:rPr lang="zh-CN" altLang="en-US" kern="0" dirty="0" smtClean="0">
                <a:solidFill>
                  <a:prstClr val="black"/>
                </a:solidFill>
                <a:latin typeface="楷体" panose="02010609060101010101" pitchFamily="49" charset="-122"/>
                <a:ea typeface="楷体" panose="02010609060101010101" pitchFamily="49" charset="-122"/>
                <a:sym typeface="+mn-ea"/>
              </a:rPr>
              <a:t>非专业投资者</a:t>
            </a:r>
            <a:r>
              <a:rPr lang="en-US" altLang="zh-CN" kern="0" dirty="0" smtClean="0">
                <a:solidFill>
                  <a:prstClr val="black"/>
                </a:solidFill>
                <a:latin typeface="楷体" panose="02010609060101010101" pitchFamily="49" charset="-122"/>
                <a:ea typeface="楷体" panose="02010609060101010101" pitchFamily="49" charset="-122"/>
                <a:sym typeface="+mn-ea"/>
              </a:rPr>
              <a:t>:</a:t>
            </a:r>
            <a:r>
              <a:rPr lang="zh-CN" altLang="en-US" kern="0" dirty="0" smtClean="0">
                <a:solidFill>
                  <a:prstClr val="black"/>
                </a:solidFill>
                <a:latin typeface="楷体" panose="02010609060101010101" pitchFamily="49" charset="-122"/>
                <a:ea typeface="楷体" panose="02010609060101010101" pitchFamily="49" charset="-122"/>
                <a:sym typeface="+mn-ea"/>
              </a:rPr>
              <a:t>投资知识与经验相对不足，对证券市场投资风险认知、判断和承受能力较低；</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kern="0" dirty="0" smtClean="0">
                <a:solidFill>
                  <a:prstClr val="black"/>
                </a:solidFill>
                <a:latin typeface="楷体" panose="02010609060101010101" pitchFamily="49" charset="-122"/>
                <a:ea typeface="楷体" panose="02010609060101010101" pitchFamily="49" charset="-122"/>
                <a:sym typeface="+mn-ea"/>
              </a:rPr>
              <a:t>2.</a:t>
            </a:r>
            <a:r>
              <a:rPr lang="zh-CN" altLang="en-US" kern="0" dirty="0" smtClean="0">
                <a:solidFill>
                  <a:prstClr val="black"/>
                </a:solidFill>
                <a:latin typeface="楷体" panose="02010609060101010101" pitchFamily="49" charset="-122"/>
                <a:ea typeface="楷体" panose="02010609060101010101" pitchFamily="49" charset="-122"/>
                <a:sym typeface="+mn-ea"/>
              </a:rPr>
              <a:t>专业投资者：具备必要的投资知识和经验，能够自行判断投资品种和期限是否符合其投资需求，能够理解金融产品或金融服务的风险，能够在财务上承担相应的投资风险。</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kern="0" dirty="0" smtClean="0">
                <a:solidFill>
                  <a:prstClr val="black"/>
                </a:solidFill>
                <a:latin typeface="楷体" panose="02010609060101010101" pitchFamily="49" charset="-122"/>
                <a:ea typeface="楷体" panose="02010609060101010101" pitchFamily="49" charset="-122"/>
                <a:sym typeface="+mn-ea"/>
              </a:rPr>
              <a:t>3.</a:t>
            </a:r>
            <a:r>
              <a:rPr lang="zh-CN" altLang="en-US" kern="0" dirty="0" smtClean="0">
                <a:solidFill>
                  <a:prstClr val="black"/>
                </a:solidFill>
                <a:latin typeface="楷体" panose="02010609060101010101" pitchFamily="49" charset="-122"/>
                <a:ea typeface="楷体" panose="02010609060101010101" pitchFamily="49" charset="-122"/>
                <a:sym typeface="+mn-ea"/>
              </a:rPr>
              <a:t>各类别投资者互相转化。</a:t>
            </a:r>
            <a:endParaRPr lang="en-US"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solidFill>
                  <a:prstClr val="black"/>
                </a:solidFill>
                <a:latin typeface="楷体" panose="02010609060101010101" pitchFamily="49" charset="-122"/>
                <a:ea typeface="楷体" panose="02010609060101010101" pitchFamily="49" charset="-122"/>
                <a:sym typeface="+mn-ea"/>
              </a:rPr>
              <a:t>了解客户、客户分类及客户风险承受能力等级划分</a:t>
            </a:r>
            <a:endParaRPr lang="zh-CN" altLang="en-US" b="1"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sym typeface="+mn-ea"/>
              </a:rPr>
              <a:t>客户风险承受能力评估</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评估的方法：问卷调查，客户投资行为没有纳入初次评估，尤其是后续评估，考虑到适当性工作的起步阶段，以后可考虑多元化评估机制</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动态调整</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smtClean="0">
                <a:solidFill>
                  <a:prstClr val="black"/>
                </a:solidFill>
                <a:latin typeface="楷体" panose="02010609060101010101" pitchFamily="49" charset="-122"/>
                <a:ea typeface="楷体" panose="02010609060101010101" pitchFamily="49" charset="-122"/>
                <a:sym typeface="+mn-ea"/>
              </a:rPr>
              <a:t>了解产品或服务及其风险等级划分</a:t>
            </a:r>
            <a:endParaRPr lang="zh-CN" altLang="en-US" b="1"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需要了解的一般金融产品或服务的信息</a:t>
            </a: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1.</a:t>
            </a:r>
            <a:r>
              <a:rPr lang="zh-CN" altLang="en-US" kern="0" dirty="0" smtClean="0">
                <a:solidFill>
                  <a:prstClr val="black"/>
                </a:solidFill>
                <a:latin typeface="楷体" panose="02010609060101010101" pitchFamily="49" charset="-122"/>
                <a:ea typeface="楷体" panose="02010609060101010101" pitchFamily="49" charset="-122"/>
                <a:sym typeface="+mn-ea"/>
              </a:rPr>
              <a:t>发行人的基本信息（发行人名称、成立时间、注册资本、业务资格、监管评级、过往业绩等信息）</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2.</a:t>
            </a:r>
            <a:r>
              <a:rPr lang="zh-CN" altLang="en-US" kern="0" dirty="0" smtClean="0">
                <a:solidFill>
                  <a:prstClr val="black"/>
                </a:solidFill>
                <a:latin typeface="楷体" panose="02010609060101010101" pitchFamily="49" charset="-122"/>
                <a:ea typeface="楷体" panose="02010609060101010101" pitchFamily="49" charset="-122"/>
                <a:sym typeface="+mn-ea"/>
              </a:rPr>
              <a:t>是否依法发行或提供（产品批文或备案证明等）</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3.</a:t>
            </a:r>
            <a:r>
              <a:rPr lang="zh-CN" altLang="en-US" kern="0" dirty="0" smtClean="0">
                <a:solidFill>
                  <a:prstClr val="black"/>
                </a:solidFill>
                <a:latin typeface="楷体" panose="02010609060101010101" pitchFamily="49" charset="-122"/>
                <a:ea typeface="楷体" panose="02010609060101010101" pitchFamily="49" charset="-122"/>
                <a:sym typeface="+mn-ea"/>
              </a:rPr>
              <a:t>期限、锁定期、提前终止的可能性、终止条件等</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4.</a:t>
            </a:r>
            <a:r>
              <a:rPr lang="zh-CN" altLang="en-US" kern="0" dirty="0" smtClean="0">
                <a:solidFill>
                  <a:prstClr val="black"/>
                </a:solidFill>
                <a:latin typeface="楷体" panose="02010609060101010101" pitchFamily="49" charset="-122"/>
                <a:ea typeface="楷体" panose="02010609060101010101" pitchFamily="49" charset="-122"/>
                <a:sym typeface="+mn-ea"/>
              </a:rPr>
              <a:t>投资安排（可投资的范围和对象、投资比例等）</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5.</a:t>
            </a:r>
            <a:r>
              <a:rPr lang="zh-CN" altLang="en-US" kern="0" dirty="0" smtClean="0">
                <a:solidFill>
                  <a:prstClr val="black"/>
                </a:solidFill>
                <a:latin typeface="楷体" panose="02010609060101010101" pitchFamily="49" charset="-122"/>
                <a:ea typeface="楷体" panose="02010609060101010101" pitchFamily="49" charset="-122"/>
                <a:sym typeface="+mn-ea"/>
              </a:rPr>
              <a:t>基础资产的状况（衍生金融工具交易所依赖的资产等）</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6.</a:t>
            </a:r>
            <a:r>
              <a:rPr lang="zh-CN" altLang="en-US" kern="0" dirty="0" smtClean="0">
                <a:solidFill>
                  <a:prstClr val="black"/>
                </a:solidFill>
                <a:latin typeface="楷体" panose="02010609060101010101" pitchFamily="49" charset="-122"/>
                <a:ea typeface="楷体" panose="02010609060101010101" pitchFamily="49" charset="-122"/>
                <a:sym typeface="+mn-ea"/>
              </a:rPr>
              <a:t>担保品或其他信用保证及其价值情况（重视担保方案设计、关注担保品价值，评估担保充足率等）</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7.</a:t>
            </a:r>
            <a:r>
              <a:rPr lang="zh-CN" altLang="en-US" kern="0" dirty="0" smtClean="0">
                <a:solidFill>
                  <a:prstClr val="black"/>
                </a:solidFill>
                <a:latin typeface="楷体" panose="02010609060101010101" pitchFamily="49" charset="-122"/>
                <a:ea typeface="楷体" panose="02010609060101010101" pitchFamily="49" charset="-122"/>
                <a:sym typeface="+mn-ea"/>
              </a:rPr>
              <a:t>风险收益特征（流动性风险、市场风险、预期收益率、收益波动性等）</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8.</a:t>
            </a:r>
            <a:r>
              <a:rPr lang="zh-CN" altLang="en-US" kern="0" dirty="0" smtClean="0">
                <a:solidFill>
                  <a:prstClr val="black"/>
                </a:solidFill>
                <a:latin typeface="楷体" panose="02010609060101010101" pitchFamily="49" charset="-122"/>
                <a:ea typeface="楷体" panose="02010609060101010101" pitchFamily="49" charset="-122"/>
                <a:sym typeface="+mn-ea"/>
              </a:rPr>
              <a:t>投资者购买、持有或出售产品或服务的成本、费用和可能的损失等等与产品或服务风险等级密切相关的信息</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需要了解的复杂金融产品或服务的信息</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在一般产品或服务信息之外，还应当了解：</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1.</a:t>
            </a:r>
            <a:r>
              <a:rPr lang="zh-CN" altLang="en-US" kern="0" dirty="0" smtClean="0">
                <a:solidFill>
                  <a:prstClr val="black"/>
                </a:solidFill>
                <a:latin typeface="楷体" panose="02010609060101010101" pitchFamily="49" charset="-122"/>
                <a:ea typeface="楷体" panose="02010609060101010101" pitchFamily="49" charset="-122"/>
                <a:sym typeface="+mn-ea"/>
              </a:rPr>
              <a:t>关于产品的结构、定价方式和杠杆情况（结构分级、估值难易、杠杆比率）</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2.</a:t>
            </a:r>
            <a:r>
              <a:rPr lang="zh-CN" altLang="en-US" kern="0" dirty="0" smtClean="0">
                <a:solidFill>
                  <a:prstClr val="black"/>
                </a:solidFill>
                <a:latin typeface="楷体" panose="02010609060101010101" pitchFamily="49" charset="-122"/>
                <a:ea typeface="楷体" panose="02010609060101010101" pitchFamily="49" charset="-122"/>
                <a:sym typeface="+mn-ea"/>
              </a:rPr>
              <a:t>产品信用风险的性质和复杂程度（发行人信用状况、市场经验、行业声誉）</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客户是否会被要求追加后续投资或承担后续债务（劣后份额约定：预警补仓、强行平仓）</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3.</a:t>
            </a:r>
            <a:r>
              <a:rPr lang="zh-CN" altLang="en-US" kern="0" dirty="0" smtClean="0">
                <a:solidFill>
                  <a:prstClr val="black"/>
                </a:solidFill>
                <a:latin typeface="楷体" panose="02010609060101010101" pitchFamily="49" charset="-122"/>
                <a:ea typeface="楷体" panose="02010609060101010101" pitchFamily="49" charset="-122"/>
                <a:sym typeface="+mn-ea"/>
              </a:rPr>
              <a:t>客户可能产生的本金损失和最大损失</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风险等级评估</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评估方法：制作金融产品或金融服务风险等级评估表，根据金融产品或金融服务的评估因素与产品或服务风险等级的相关性，确定各项评估因素的分值和权重，建立评估分值与产品或服务风险等级的对应关系</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smtClean="0">
                <a:solidFill>
                  <a:prstClr val="black"/>
                </a:solidFill>
                <a:latin typeface="楷体" panose="02010609060101010101" pitchFamily="49" charset="-122"/>
                <a:ea typeface="楷体" panose="02010609060101010101" pitchFamily="49" charset="-122"/>
                <a:sym typeface="+mn-ea"/>
              </a:rPr>
              <a:t>适当性评估</a:t>
            </a:r>
            <a:endParaRPr lang="zh-CN" altLang="en-US" b="1" dirty="0" smtClean="0">
              <a:solidFill>
                <a:prstClr val="black"/>
              </a:solidFill>
              <a:latin typeface="楷体" panose="02010609060101010101" pitchFamily="49" charset="-122"/>
              <a:ea typeface="楷体" panose="02010609060101010101" pitchFamily="49" charset="-122"/>
              <a:sym typeface="+mn-ea"/>
            </a:endParaRPr>
          </a:p>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sym typeface="+mn-ea"/>
              </a:rPr>
              <a:t>适当性评估标准或匹配三原则</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1.</a:t>
            </a:r>
            <a:r>
              <a:rPr lang="zh-CN" altLang="en-US" kern="0" dirty="0" smtClean="0">
                <a:solidFill>
                  <a:prstClr val="black"/>
                </a:solidFill>
                <a:latin typeface="楷体" panose="02010609060101010101" pitchFamily="49" charset="-122"/>
                <a:ea typeface="楷体" panose="02010609060101010101" pitchFamily="49" charset="-122"/>
                <a:sym typeface="+mn-ea"/>
              </a:rPr>
              <a:t>金融产品或金融男服务的投资品种和期限符合客户的投资目标</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2.</a:t>
            </a:r>
            <a:r>
              <a:rPr lang="zh-CN" altLang="en-US" kern="0" dirty="0" smtClean="0">
                <a:solidFill>
                  <a:prstClr val="black"/>
                </a:solidFill>
                <a:latin typeface="楷体" panose="02010609060101010101" pitchFamily="49" charset="-122"/>
                <a:ea typeface="楷体" panose="02010609060101010101" pitchFamily="49" charset="-122"/>
                <a:sym typeface="+mn-ea"/>
              </a:rPr>
              <a:t>金融产品或金融服务的风险等级符合客户的风险承受能力等级</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a:solidFill>
                  <a:prstClr val="black"/>
                </a:solidFill>
                <a:latin typeface="楷体" panose="02010609060101010101" pitchFamily="49" charset="-122"/>
                <a:ea typeface="楷体" panose="02010609060101010101" pitchFamily="49" charset="-122"/>
                <a:sym typeface="+mn-ea"/>
              </a:rPr>
              <a:t> </a:t>
            </a:r>
            <a:r>
              <a:rPr lang="en-US" altLang="zh-CN" kern="0" dirty="0" smtClean="0">
                <a:solidFill>
                  <a:prstClr val="black"/>
                </a:solidFill>
                <a:latin typeface="楷体" panose="02010609060101010101" pitchFamily="49" charset="-122"/>
                <a:ea typeface="楷体" panose="02010609060101010101" pitchFamily="49" charset="-122"/>
                <a:sym typeface="+mn-ea"/>
              </a:rPr>
              <a:t> </a:t>
            </a:r>
            <a:r>
              <a:rPr lang="zh-CN" altLang="en-US" kern="0" dirty="0" smtClean="0">
                <a:solidFill>
                  <a:prstClr val="black"/>
                </a:solidFill>
                <a:latin typeface="楷体" panose="02010609060101010101" pitchFamily="49" charset="-122"/>
                <a:ea typeface="楷体" panose="02010609060101010101" pitchFamily="49" charset="-122"/>
                <a:sym typeface="+mn-ea"/>
              </a:rPr>
              <a:t>高风险承受能力客户可以购买低风险产品或服务，低风险承受能力客户不能购买高风险产品  </a:t>
            </a:r>
            <a:endParaRPr lang="en-US" altLang="zh-CN" kern="0" dirty="0" smtClean="0">
              <a:solidFill>
                <a:prstClr val="black"/>
              </a:solidFill>
              <a:latin typeface="楷体" panose="02010609060101010101" pitchFamily="49" charset="-122"/>
              <a:ea typeface="楷体" panose="02010609060101010101" pitchFamily="49" charset="-122"/>
            </a:endParaRPr>
          </a:p>
          <a:p>
            <a:pPr>
              <a:lnSpc>
                <a:spcPct val="120000"/>
              </a:lnSpc>
              <a:buSzPct val="60000"/>
              <a:defRPr/>
            </a:pPr>
            <a:r>
              <a:rPr lang="zh-CN" altLang="en-US" kern="0" dirty="0" smtClean="0">
                <a:solidFill>
                  <a:prstClr val="black"/>
                </a:solidFill>
                <a:latin typeface="楷体" panose="02010609060101010101" pitchFamily="49" charset="-122"/>
                <a:ea typeface="楷体" panose="02010609060101010101" pitchFamily="49" charset="-122"/>
                <a:sym typeface="+mn-ea"/>
              </a:rPr>
              <a:t>或服务</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3.</a:t>
            </a:r>
            <a:r>
              <a:rPr lang="zh-CN" altLang="en-US" kern="0" dirty="0" smtClean="0">
                <a:solidFill>
                  <a:prstClr val="black"/>
                </a:solidFill>
                <a:latin typeface="楷体" panose="02010609060101010101" pitchFamily="49" charset="-122"/>
                <a:ea typeface="楷体" panose="02010609060101010101" pitchFamily="49" charset="-122"/>
                <a:sym typeface="+mn-ea"/>
              </a:rPr>
              <a:t>客户签署风险揭示书，确认已充分理解金融产品或金融服务的风险</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smtClean="0">
                <a:solidFill>
                  <a:prstClr val="black"/>
                </a:solidFill>
                <a:latin typeface="楷体" panose="02010609060101010101" pitchFamily="49" charset="-122"/>
                <a:ea typeface="楷体" panose="02010609060101010101" pitchFamily="49" charset="-122"/>
                <a:sym typeface="+mn-ea"/>
              </a:rPr>
              <a:t>适当性评估</a:t>
            </a:r>
            <a:endParaRPr lang="zh-CN" altLang="en-US" b="1"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sym typeface="+mn-ea"/>
              </a:rPr>
              <a:t>客户要求购买或接受高于其风险承受能力等级的金融产品或服务</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sym typeface="+mn-ea"/>
              </a:rPr>
              <a:t>原则上可以，但需要严格符合下列要求：</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1.</a:t>
            </a:r>
            <a:r>
              <a:rPr lang="zh-CN" altLang="en-US" kern="0" dirty="0" smtClean="0">
                <a:solidFill>
                  <a:prstClr val="black"/>
                </a:solidFill>
                <a:latin typeface="楷体" panose="02010609060101010101" pitchFamily="49" charset="-122"/>
                <a:ea typeface="楷体" panose="02010609060101010101" pitchFamily="49" charset="-122"/>
                <a:sym typeface="+mn-ea"/>
              </a:rPr>
              <a:t>不得主动推介：证券公司认为客户购买金融产品或接受金融服务不适当或者无法判断是否适当的，不得主动向客户推介。</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2.</a:t>
            </a:r>
            <a:r>
              <a:rPr lang="zh-CN" altLang="en-US" kern="0" dirty="0" smtClean="0">
                <a:solidFill>
                  <a:prstClr val="black"/>
                </a:solidFill>
                <a:latin typeface="楷体" panose="02010609060101010101" pitchFamily="49" charset="-122"/>
                <a:ea typeface="楷体" panose="02010609060101010101" pitchFamily="49" charset="-122"/>
                <a:sym typeface="+mn-ea"/>
              </a:rPr>
              <a:t>风险提示：客户要求购买或接受高于其风险承受能力等级的金融产品或金融服务的，证券公司应当进行风险提示。</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3.</a:t>
            </a:r>
            <a:r>
              <a:rPr lang="zh-CN" altLang="en-US" kern="0" dirty="0" smtClean="0">
                <a:solidFill>
                  <a:prstClr val="black"/>
                </a:solidFill>
                <a:latin typeface="楷体" panose="02010609060101010101" pitchFamily="49" charset="-122"/>
                <a:ea typeface="楷体" panose="02010609060101010101" pitchFamily="49" charset="-122"/>
                <a:sym typeface="+mn-ea"/>
              </a:rPr>
              <a:t>书面确认：客户经风险提示后仍坚持购买产品或接受服务的，</a:t>
            </a:r>
            <a:r>
              <a:rPr lang="zh-CN" altLang="en-US" kern="0" dirty="0">
                <a:solidFill>
                  <a:prstClr val="black"/>
                </a:solidFill>
                <a:latin typeface="楷体" panose="02010609060101010101" pitchFamily="49" charset="-122"/>
                <a:ea typeface="楷体" panose="02010609060101010101" pitchFamily="49" charset="-122"/>
                <a:sym typeface="+mn-ea"/>
              </a:rPr>
              <a:t>证券公司应当要求客户以书面方式进行确认，由客户承诺对投资决定自行承担责任</a:t>
            </a:r>
            <a:r>
              <a:rPr lang="zh-CN" altLang="en-US" kern="0" dirty="0" smtClean="0">
                <a:solidFill>
                  <a:prstClr val="black"/>
                </a:solidFill>
                <a:latin typeface="楷体" panose="02010609060101010101" pitchFamily="49" charset="-122"/>
                <a:ea typeface="楷体" panose="02010609060101010101" pitchFamily="49" charset="-122"/>
                <a:sym typeface="+mn-ea"/>
              </a:rPr>
              <a:t>。</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sym typeface="+mn-ea"/>
              </a:rPr>
              <a:t>4.</a:t>
            </a:r>
            <a:r>
              <a:rPr lang="zh-CN" altLang="en-US" kern="0" dirty="0" smtClean="0">
                <a:solidFill>
                  <a:prstClr val="black"/>
                </a:solidFill>
                <a:latin typeface="楷体" panose="02010609060101010101" pitchFamily="49" charset="-122"/>
                <a:ea typeface="楷体" panose="02010609060101010101" pitchFamily="49" charset="-122"/>
                <a:sym typeface="+mn-ea"/>
              </a:rPr>
              <a:t>记录与留痕：证券公司应当保存相关记录和确认文件，做好留痕工作。</a:t>
            </a:r>
            <a:endParaRPr lang="en-US" altLang="zh-CN" kern="0" dirty="0">
              <a:solidFill>
                <a:prstClr val="black"/>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031D7AF-F838-4CAE-BD6B-9B587D9B5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13E996-2B8F-4999-8FAF-2D863611B6E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31D7AF-F838-4CAE-BD6B-9B587D9B5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13E996-2B8F-4999-8FAF-2D863611B6E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31D7AF-F838-4CAE-BD6B-9B587D9B5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13E996-2B8F-4999-8FAF-2D863611B6E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434" cy="6858000"/>
          </a:xfrm>
          <a:prstGeom prst="rect">
            <a:avLst/>
          </a:prstGeom>
        </p:spPr>
      </p:pic>
      <p:sp>
        <p:nvSpPr>
          <p:cNvPr id="2" name="标题 1"/>
          <p:cNvSpPr>
            <a:spLocks noGrp="1"/>
          </p:cNvSpPr>
          <p:nvPr>
            <p:ph type="ctrTitle"/>
          </p:nvPr>
        </p:nvSpPr>
        <p:spPr>
          <a:xfrm>
            <a:off x="1156447" y="2716306"/>
            <a:ext cx="9923929" cy="793656"/>
          </a:xfrm>
        </p:spPr>
        <p:txBody>
          <a:bodyPr anchor="b">
            <a:normAutofit/>
          </a:bodyPr>
          <a:lstStyle>
            <a:lvl1pPr algn="ctr">
              <a:defRPr sz="4400">
                <a:solidFill>
                  <a:schemeClr val="bg1"/>
                </a:solidFill>
                <a:latin typeface="Helvetica" charset="0"/>
                <a:ea typeface="Helvetica" charset="0"/>
                <a:cs typeface="Helvetica" charset="0"/>
              </a:defRPr>
            </a:lvl1p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1524000" y="3684494"/>
            <a:ext cx="9144000" cy="524435"/>
          </a:xfrm>
        </p:spPr>
        <p:txBody>
          <a:bodyPr/>
          <a:lstStyle>
            <a:lvl1pPr marL="0" indent="0" algn="ctr">
              <a:buNone/>
              <a:defRPr sz="2400">
                <a:solidFill>
                  <a:srgbClr val="C01B38"/>
                </a:solidFill>
                <a:latin typeface="Helvetica" charset="0"/>
                <a:ea typeface="Helvetica" charset="0"/>
                <a:cs typeface="Helvetic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434" cy="6858000"/>
          </a:xfrm>
          <a:prstGeom prst="rect">
            <a:avLst/>
          </a:prstGeom>
        </p:spPr>
      </p:pic>
      <p:sp>
        <p:nvSpPr>
          <p:cNvPr id="2" name="标题 1"/>
          <p:cNvSpPr>
            <a:spLocks noGrp="1"/>
          </p:cNvSpPr>
          <p:nvPr>
            <p:ph type="ctrTitle"/>
          </p:nvPr>
        </p:nvSpPr>
        <p:spPr>
          <a:xfrm>
            <a:off x="1156447" y="2716306"/>
            <a:ext cx="9923929" cy="793656"/>
          </a:xfrm>
        </p:spPr>
        <p:txBody>
          <a:bodyPr anchor="b">
            <a:normAutofit/>
          </a:bodyPr>
          <a:lstStyle>
            <a:lvl1pPr algn="ctr">
              <a:defRPr sz="4400">
                <a:solidFill>
                  <a:schemeClr val="bg1"/>
                </a:solidFill>
                <a:latin typeface="Helvetica" charset="0"/>
                <a:ea typeface="Helvetica" charset="0"/>
                <a:cs typeface="Helvetica" charset="0"/>
              </a:defRPr>
            </a:lvl1p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1524000" y="3684494"/>
            <a:ext cx="9144000" cy="524435"/>
          </a:xfrm>
        </p:spPr>
        <p:txBody>
          <a:bodyPr/>
          <a:lstStyle>
            <a:lvl1pPr marL="0" indent="0" algn="ctr">
              <a:buNone/>
              <a:defRPr sz="2400">
                <a:solidFill>
                  <a:srgbClr val="C01B38"/>
                </a:solidFill>
                <a:latin typeface="Helvetica" charset="0"/>
                <a:ea typeface="Helvetica" charset="0"/>
                <a:cs typeface="Helvetic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31D7AF-F838-4CAE-BD6B-9B587D9B5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13E996-2B8F-4999-8FAF-2D863611B6E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031D7AF-F838-4CAE-BD6B-9B587D9B5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13E996-2B8F-4999-8FAF-2D863611B6E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031D7AF-F838-4CAE-BD6B-9B587D9B5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13E996-2B8F-4999-8FAF-2D863611B6E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31D7AF-F838-4CAE-BD6B-9B587D9B5C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13E996-2B8F-4999-8FAF-2D863611B6E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031D7AF-F838-4CAE-BD6B-9B587D9B5C4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13E996-2B8F-4999-8FAF-2D863611B6E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31D7AF-F838-4CAE-BD6B-9B587D9B5C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13E996-2B8F-4999-8FAF-2D863611B6E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031D7AF-F838-4CAE-BD6B-9B587D9B5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13E996-2B8F-4999-8FAF-2D863611B6E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031D7AF-F838-4CAE-BD6B-9B587D9B5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13E996-2B8F-4999-8FAF-2D863611B6E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1D7AF-F838-4CAE-BD6B-9B587D9B5C4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3E996-2B8F-4999-8FAF-2D863611B6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77585-462C-5646-A469-D78759CCE37E}" type="datetimeFigureOut">
              <a:rPr kumimoji="1" lang="zh-CN" altLang="en-US" smtClean="0">
                <a:solidFill>
                  <a:prstClr val="black">
                    <a:tint val="75000"/>
                  </a:prstClr>
                </a:solidFill>
              </a:rPr>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64DB8-18CE-804D-8A65-0743E8A7558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77585-462C-5646-A469-D78759CCE37E}" type="datetimeFigureOut">
              <a:rPr kumimoji="1" lang="zh-CN" altLang="en-US" smtClean="0">
                <a:solidFill>
                  <a:prstClr val="black">
                    <a:tint val="75000"/>
                  </a:prstClr>
                </a:solidFill>
              </a:rPr>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64DB8-18CE-804D-8A65-0743E8A7558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latin typeface="楷体" panose="02010609060101010101" pitchFamily="49" charset="-122"/>
                <a:ea typeface="楷体" panose="02010609060101010101" pitchFamily="49" charset="-122"/>
              </a:rPr>
              <a:t>投资者适当性自律管理培训</a:t>
            </a:r>
            <a:endParaRPr kumimoji="1" lang="zh-CN" altLang="en-US"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a:xfrm>
            <a:off x="2670412" y="3902858"/>
            <a:ext cx="9144000" cy="524435"/>
          </a:xfrm>
        </p:spPr>
        <p:txBody>
          <a:bodyPr/>
          <a:lstStyle/>
          <a:p>
            <a:r>
              <a:rPr kumimoji="1" lang="en-US" altLang="zh-CN" dirty="0" smtClean="0">
                <a:latin typeface="楷体" panose="02010609060101010101" pitchFamily="49" charset="-122"/>
                <a:ea typeface="楷体" panose="02010609060101010101" pitchFamily="49" charset="-122"/>
              </a:rPr>
              <a:t>                                  </a:t>
            </a:r>
            <a:r>
              <a:rPr kumimoji="1" lang="zh-CN" altLang="en-US" dirty="0" smtClean="0">
                <a:latin typeface="楷体" panose="02010609060101010101" pitchFamily="49" charset="-122"/>
                <a:ea typeface="楷体" panose="02010609060101010101" pitchFamily="49" charset="-122"/>
              </a:rPr>
              <a:t>王腊红</a:t>
            </a:r>
            <a:endParaRPr kumimoji="1"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smtClean="0">
                <a:solidFill>
                  <a:prstClr val="black"/>
                </a:solidFill>
                <a:latin typeface="楷体" panose="02010609060101010101" pitchFamily="49" charset="-122"/>
                <a:ea typeface="楷体" panose="02010609060101010101" pitchFamily="49" charset="-122"/>
              </a:rPr>
              <a:t>相关保障措施</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811305" y="1420475"/>
            <a:ext cx="11144135" cy="5262979"/>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1.</a:t>
            </a:r>
            <a:r>
              <a:rPr lang="zh-CN" altLang="en-US" sz="2000" kern="0" dirty="0" smtClean="0">
                <a:solidFill>
                  <a:prstClr val="black"/>
                </a:solidFill>
                <a:latin typeface="楷体" panose="02010609060101010101" pitchFamily="49" charset="-122"/>
                <a:ea typeface="楷体" panose="02010609060101010101" pitchFamily="49" charset="-122"/>
              </a:rPr>
              <a:t>岗位职责明确（市场部、产品部</a:t>
            </a:r>
            <a:r>
              <a:rPr lang="en-US" altLang="zh-CN" sz="2000" kern="0" dirty="0" smtClean="0">
                <a:solidFill>
                  <a:prstClr val="black"/>
                </a:solidFill>
                <a:latin typeface="楷体" panose="02010609060101010101" pitchFamily="49" charset="-122"/>
                <a:ea typeface="楷体" panose="02010609060101010101" pitchFamily="49" charset="-122"/>
              </a:rPr>
              <a:t>/</a:t>
            </a:r>
            <a:r>
              <a:rPr lang="zh-CN" altLang="en-US" sz="2000" kern="0" dirty="0" smtClean="0">
                <a:solidFill>
                  <a:prstClr val="black"/>
                </a:solidFill>
                <a:latin typeface="楷体" panose="02010609060101010101" pitchFamily="49" charset="-122"/>
                <a:ea typeface="楷体" panose="02010609060101010101" pitchFamily="49" charset="-122"/>
              </a:rPr>
              <a:t>产品提供部门、产品销售部门等等再适当性工作中的职责）</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2.</a:t>
            </a:r>
            <a:r>
              <a:rPr lang="zh-CN" altLang="en-US" sz="2000" kern="0" dirty="0" smtClean="0">
                <a:solidFill>
                  <a:prstClr val="black"/>
                </a:solidFill>
                <a:latin typeface="楷体" panose="02010609060101010101" pitchFamily="49" charset="-122"/>
                <a:ea typeface="楷体" panose="02010609060101010101" pitchFamily="49" charset="-122"/>
              </a:rPr>
              <a:t>岗位培训（入职培训、定期培训、专题培训），培训内容包括法律法规及公司制度、金融产品或金融服务的结构、风险特征及适销对象等</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3.</a:t>
            </a:r>
            <a:r>
              <a:rPr lang="zh-CN" altLang="en-US" sz="2000" kern="0" dirty="0" smtClean="0">
                <a:solidFill>
                  <a:prstClr val="black"/>
                </a:solidFill>
                <a:latin typeface="楷体" panose="02010609060101010101" pitchFamily="49" charset="-122"/>
                <a:ea typeface="楷体" panose="02010609060101010101" pitchFamily="49" charset="-122"/>
              </a:rPr>
              <a:t>履行适当性职责情况纳入绩效考核，考核、激励机制或措施不得鼓励销售不适当金融产品或提供不适当金融服务</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4.</a:t>
            </a:r>
            <a:r>
              <a:rPr lang="zh-CN" altLang="en-US" sz="2000" kern="0" dirty="0" smtClean="0">
                <a:solidFill>
                  <a:prstClr val="black"/>
                </a:solidFill>
                <a:latin typeface="楷体" panose="02010609060101010101" pitchFamily="49" charset="-122"/>
                <a:ea typeface="楷体" panose="02010609060101010101" pitchFamily="49" charset="-122"/>
              </a:rPr>
              <a:t>建立内部监督制约机制（业务部门、法律合规风控、内部稽核等）及责任追究机制，要求公司履行内部控制监督职责的部门加强对公司投资者适当性制度建立及执行情况的监督和检查。</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5.</a:t>
            </a:r>
            <a:r>
              <a:rPr lang="zh-CN" altLang="en-US" sz="2000" kern="0" dirty="0" smtClean="0">
                <a:solidFill>
                  <a:prstClr val="black"/>
                </a:solidFill>
                <a:latin typeface="楷体" panose="02010609060101010101" pitchFamily="49" charset="-122"/>
                <a:ea typeface="楷体" panose="02010609060101010101" pitchFamily="49" charset="-122"/>
              </a:rPr>
              <a:t>将客户信息和资料保存留痕。（金融产品或金融服务信息和资料；客户风险承受能力评估、评级资料；金融产品或金融服务的风险等级划分资料；金融产品或金融该服务的适当性评估结果资料；向客户提供的投资建议及依据；向客户发送和客户签署的文件等等）</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6.</a:t>
            </a:r>
            <a:r>
              <a:rPr lang="zh-CN" altLang="en-US" sz="2000" kern="0" dirty="0" smtClean="0">
                <a:solidFill>
                  <a:prstClr val="black"/>
                </a:solidFill>
                <a:latin typeface="楷体" panose="02010609060101010101" pitchFamily="49" charset="-122"/>
                <a:ea typeface="楷体" panose="02010609060101010101" pitchFamily="49" charset="-122"/>
              </a:rPr>
              <a:t>妥善处理因履行投资者适当性职责引起的客户投诉，保存投诉情况及处理记录，改进和完善相关制度和机制。</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7.</a:t>
            </a:r>
            <a:r>
              <a:rPr lang="zh-CN" altLang="en-US" sz="2000" kern="0" dirty="0" smtClean="0">
                <a:solidFill>
                  <a:prstClr val="black"/>
                </a:solidFill>
                <a:latin typeface="楷体" panose="02010609060101010101" pitchFamily="49" charset="-122"/>
                <a:ea typeface="楷体" panose="02010609060101010101" pitchFamily="49" charset="-122"/>
              </a:rPr>
              <a:t>对履行投资者适当性工作职责过程中获取的客户信息、客户风险承受能力评级结果等信息和资料严格保密，防止该等信息和资料被泄露或被不当利用。</a:t>
            </a:r>
            <a:endParaRPr lang="en-US" altLang="zh-CN" sz="20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a:solidFill>
                  <a:prstClr val="black"/>
                </a:solidFill>
                <a:latin typeface="楷体" panose="02010609060101010101" pitchFamily="49" charset="-122"/>
                <a:ea typeface="楷体" panose="02010609060101010101" pitchFamily="49" charset="-122"/>
              </a:rPr>
              <a:t>投资</a:t>
            </a:r>
            <a:r>
              <a:rPr lang="zh-CN" altLang="en-US" sz="3600" b="1" dirty="0" smtClean="0">
                <a:solidFill>
                  <a:prstClr val="black"/>
                </a:solidFill>
                <a:latin typeface="楷体" panose="02010609060101010101" pitchFamily="49" charset="-122"/>
                <a:ea typeface="楷体" panose="02010609060101010101" pitchFamily="49" charset="-122"/>
              </a:rPr>
              <a:t>咨询机构投资顾问业务的适当性要求</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811305" y="1570601"/>
            <a:ext cx="11144135" cy="3046988"/>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a:t>
            </a:r>
            <a:r>
              <a:rPr lang="zh-CN" altLang="en-US" sz="2000" kern="0" dirty="0" smtClean="0">
                <a:solidFill>
                  <a:prstClr val="black"/>
                </a:solidFill>
                <a:latin typeface="楷体" panose="02010609060101010101" pitchFamily="49" charset="-122"/>
                <a:ea typeface="楷体" panose="02010609060101010101" pitchFamily="49" charset="-122"/>
              </a:rPr>
              <a:t>证券投资顾问业务暂行规定</a:t>
            </a:r>
            <a:r>
              <a:rPr lang="en-US" altLang="zh-CN" sz="2000" kern="0" dirty="0" smtClean="0">
                <a:solidFill>
                  <a:prstClr val="black"/>
                </a:solidFill>
                <a:latin typeface="楷体" panose="02010609060101010101" pitchFamily="49" charset="-122"/>
                <a:ea typeface="楷体" panose="02010609060101010101" pitchFamily="49" charset="-122"/>
              </a:rPr>
              <a:t>》</a:t>
            </a:r>
            <a:r>
              <a:rPr lang="zh-CN" altLang="en-US" sz="2000" kern="0" dirty="0" smtClean="0">
                <a:solidFill>
                  <a:prstClr val="black"/>
                </a:solidFill>
                <a:latin typeface="楷体" panose="02010609060101010101" pitchFamily="49" charset="-122"/>
                <a:ea typeface="楷体" panose="02010609060101010101" pitchFamily="49" charset="-122"/>
              </a:rPr>
              <a:t>第</a:t>
            </a:r>
            <a:r>
              <a:rPr lang="en-US" altLang="zh-CN" sz="2000" kern="0" dirty="0" smtClean="0">
                <a:solidFill>
                  <a:prstClr val="black"/>
                </a:solidFill>
                <a:latin typeface="楷体" panose="02010609060101010101" pitchFamily="49" charset="-122"/>
                <a:ea typeface="楷体" panose="02010609060101010101" pitchFamily="49" charset="-122"/>
              </a:rPr>
              <a:t>11</a:t>
            </a:r>
            <a:r>
              <a:rPr lang="zh-CN" altLang="en-US" sz="2000" kern="0" dirty="0" smtClean="0">
                <a:solidFill>
                  <a:prstClr val="black"/>
                </a:solidFill>
                <a:latin typeface="楷体" panose="02010609060101010101" pitchFamily="49" charset="-122"/>
                <a:ea typeface="楷体" panose="02010609060101010101" pitchFamily="49" charset="-122"/>
              </a:rPr>
              <a:t>条</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证券公司、证券投资咨询机构向客户提供证券投资顾问服务，应当按照公司制定的程序和要求，了解客户的身份、财产与收入状况、证券投资经验、投资需求与风险偏好，评估客户的风险承受能力。</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第</a:t>
            </a:r>
            <a:r>
              <a:rPr lang="en-US" altLang="zh-CN" sz="2000" kern="0" dirty="0" smtClean="0">
                <a:solidFill>
                  <a:prstClr val="black"/>
                </a:solidFill>
                <a:latin typeface="楷体" panose="02010609060101010101" pitchFamily="49" charset="-122"/>
                <a:ea typeface="楷体" panose="02010609060101010101" pitchFamily="49" charset="-122"/>
              </a:rPr>
              <a:t>15</a:t>
            </a:r>
            <a:r>
              <a:rPr lang="zh-CN" altLang="en-US" sz="2000" kern="0" dirty="0" smtClean="0">
                <a:solidFill>
                  <a:prstClr val="black"/>
                </a:solidFill>
                <a:latin typeface="楷体" panose="02010609060101010101" pitchFamily="49" charset="-122"/>
                <a:ea typeface="楷体" panose="02010609060101010101" pitchFamily="49" charset="-122"/>
              </a:rPr>
              <a:t>条</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证券投资顾问应当根据了解客户情况，在评估客户风险承受能力和服务的基础上，向客户提供适当的投资建议服务。</a:t>
            </a:r>
            <a:endParaRPr lang="en-US" altLang="zh-CN" sz="20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smtClean="0">
                <a:solidFill>
                  <a:prstClr val="black"/>
                </a:solidFill>
                <a:latin typeface="楷体" panose="02010609060101010101" pitchFamily="49" charset="-122"/>
                <a:ea typeface="楷体" panose="02010609060101010101" pitchFamily="49" charset="-122"/>
              </a:rPr>
              <a:t>前期工作</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688476" y="1595021"/>
            <a:ext cx="11144135" cy="4036939"/>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证券公司监督管理条例</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 第二十九</a:t>
            </a:r>
            <a:r>
              <a:rPr lang="zh-CN" altLang="en-US" kern="0" dirty="0">
                <a:solidFill>
                  <a:prstClr val="black"/>
                </a:solidFill>
                <a:latin typeface="楷体" panose="02010609060101010101" pitchFamily="49" charset="-122"/>
                <a:ea typeface="楷体" panose="02010609060101010101" pitchFamily="49" charset="-122"/>
              </a:rPr>
              <a:t>条　证券公司从事证券资产管理业务、融资融券业务，销售证券类金融产品，应当按照规定程序，了解客户的身份、财产与收入状况、证券投资经验和风险偏好，并以书面和电子方式予以记载、保存。证券公司应当根据所了解的客户情况推荐适当的产品或者服务。具体规则由中国证券业协会制定</a:t>
            </a:r>
            <a:r>
              <a:rPr lang="zh-CN" altLang="en-US" kern="0" dirty="0" smtClean="0">
                <a:solidFill>
                  <a:prstClr val="black"/>
                </a:solidFill>
                <a:latin typeface="楷体" panose="02010609060101010101" pitchFamily="49" charset="-122"/>
                <a:ea typeface="楷体" panose="02010609060101010101" pitchFamily="49" charset="-122"/>
              </a:rPr>
              <a:t>。</a:t>
            </a: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1.2012</a:t>
            </a:r>
            <a:r>
              <a:rPr lang="zh-CN" altLang="en-US" kern="0" dirty="0" smtClean="0">
                <a:solidFill>
                  <a:prstClr val="black"/>
                </a:solidFill>
                <a:latin typeface="楷体" panose="02010609060101010101" pitchFamily="49" charset="-122"/>
                <a:ea typeface="楷体" panose="02010609060101010101" pitchFamily="49" charset="-122"/>
              </a:rPr>
              <a:t>年，年初启动，经大量调查调研，与</a:t>
            </a:r>
            <a:r>
              <a:rPr lang="en-US" altLang="zh-CN" kern="0" dirty="0" smtClean="0">
                <a:solidFill>
                  <a:prstClr val="black"/>
                </a:solidFill>
                <a:latin typeface="楷体" panose="02010609060101010101" pitchFamily="49" charset="-122"/>
                <a:ea typeface="楷体" panose="02010609060101010101" pitchFamily="49" charset="-122"/>
              </a:rPr>
              <a:t>12</a:t>
            </a:r>
            <a:r>
              <a:rPr lang="zh-CN" altLang="en-US" kern="0" dirty="0" smtClean="0">
                <a:solidFill>
                  <a:prstClr val="black"/>
                </a:solidFill>
                <a:latin typeface="楷体" panose="02010609060101010101" pitchFamily="49" charset="-122"/>
                <a:ea typeface="楷体" panose="02010609060101010101" pitchFamily="49" charset="-122"/>
              </a:rPr>
              <a:t>月</a:t>
            </a:r>
            <a:r>
              <a:rPr lang="en-US" altLang="zh-CN" kern="0" dirty="0" smtClean="0">
                <a:solidFill>
                  <a:prstClr val="black"/>
                </a:solidFill>
                <a:latin typeface="楷体" panose="02010609060101010101" pitchFamily="49" charset="-122"/>
                <a:ea typeface="楷体" panose="02010609060101010101" pitchFamily="49" charset="-122"/>
              </a:rPr>
              <a:t>30</a:t>
            </a:r>
            <a:r>
              <a:rPr lang="zh-CN" altLang="en-US" kern="0" dirty="0" smtClean="0">
                <a:solidFill>
                  <a:prstClr val="black"/>
                </a:solidFill>
                <a:latin typeface="楷体" panose="02010609060101010101" pitchFamily="49" charset="-122"/>
                <a:ea typeface="楷体" panose="02010609060101010101" pitchFamily="49" charset="-122"/>
              </a:rPr>
              <a:t>日发布了</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证券公司投资者适当性制度指引</a:t>
            </a:r>
            <a:r>
              <a:rPr lang="en-US" altLang="zh-CN" kern="0" dirty="0" smtClean="0">
                <a:solidFill>
                  <a:prstClr val="black"/>
                </a:solidFill>
                <a:latin typeface="楷体" panose="02010609060101010101" pitchFamily="49" charset="-122"/>
                <a:ea typeface="楷体" panose="02010609060101010101" pitchFamily="49" charset="-122"/>
              </a:rPr>
              <a:t>》</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2.2013</a:t>
            </a:r>
            <a:r>
              <a:rPr lang="zh-CN" altLang="en-US" kern="0" dirty="0" smtClean="0">
                <a:solidFill>
                  <a:prstClr val="black"/>
                </a:solidFill>
                <a:latin typeface="楷体" panose="02010609060101010101" pitchFamily="49" charset="-122"/>
                <a:ea typeface="楷体" panose="02010609060101010101" pitchFamily="49" charset="-122"/>
              </a:rPr>
              <a:t>年，为了解行业落实</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指引</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的有关情况，总结经验，掌握问题，对部分证券公司适当性管理情况进行了现场检查；组织开展培训和交流研讨。</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3.2014</a:t>
            </a:r>
            <a:r>
              <a:rPr lang="zh-CN" altLang="en-US" kern="0" dirty="0" smtClean="0">
                <a:solidFill>
                  <a:prstClr val="black"/>
                </a:solidFill>
                <a:latin typeface="楷体" panose="02010609060101010101" pitchFamily="49" charset="-122"/>
                <a:ea typeface="楷体" panose="02010609060101010101" pitchFamily="49" charset="-122"/>
              </a:rPr>
              <a:t>年，为了解行业整体执行情况，掌握问题和难点，总结做法和经验，向行业开展了两次问卷调研。</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4.2015</a:t>
            </a:r>
            <a:r>
              <a:rPr lang="zh-CN" altLang="en-US" kern="0" dirty="0" smtClean="0">
                <a:solidFill>
                  <a:prstClr val="black"/>
                </a:solidFill>
                <a:latin typeface="楷体" panose="02010609060101010101" pitchFamily="49" charset="-122"/>
                <a:ea typeface="楷体" panose="02010609060101010101" pitchFamily="49" charset="-122"/>
              </a:rPr>
              <a:t>年，为了配合证监会投保局工作，起草</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证券期货经营机构适当性管理办法</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行业建议稿，对证券公司投资者适当性管理工作进行了持续的跟踪，加强投资者适当性教育，持续开展培训。</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5.2016</a:t>
            </a:r>
            <a:r>
              <a:rPr lang="zh-CN" altLang="en-US" kern="0" dirty="0" smtClean="0">
                <a:solidFill>
                  <a:prstClr val="black"/>
                </a:solidFill>
                <a:latin typeface="楷体" panose="02010609060101010101" pitchFamily="49" charset="-122"/>
                <a:ea typeface="楷体" panose="02010609060101010101" pitchFamily="49" charset="-122"/>
              </a:rPr>
              <a:t>年，证券公司按照要求报送</a:t>
            </a:r>
            <a:r>
              <a:rPr lang="en-US" altLang="zh-CN" kern="0" dirty="0" smtClean="0">
                <a:solidFill>
                  <a:prstClr val="black"/>
                </a:solidFill>
                <a:latin typeface="楷体" panose="02010609060101010101" pitchFamily="49" charset="-122"/>
                <a:ea typeface="楷体" panose="02010609060101010101" pitchFamily="49" charset="-122"/>
              </a:rPr>
              <a:t>2015</a:t>
            </a:r>
            <a:r>
              <a:rPr lang="zh-CN" altLang="en-US" kern="0" dirty="0" smtClean="0">
                <a:solidFill>
                  <a:prstClr val="black"/>
                </a:solidFill>
                <a:latin typeface="楷体" panose="02010609060101010101" pitchFamily="49" charset="-122"/>
                <a:ea typeface="楷体" panose="02010609060101010101" pitchFamily="49" charset="-122"/>
              </a:rPr>
              <a:t>年度合规管理有效性评估报告，对适当性存在的问题进行了披露；积极参与</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办法</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套路，成立起草小组，落实办法对协会的职责要求。</a:t>
            </a:r>
            <a:endParaRPr lang="en-US" altLang="zh-CN"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smtClean="0">
                <a:solidFill>
                  <a:prstClr val="black"/>
                </a:solidFill>
                <a:latin typeface="楷体" panose="02010609060101010101" pitchFamily="49" charset="-122"/>
                <a:ea typeface="楷体" panose="02010609060101010101" pitchFamily="49" charset="-122"/>
              </a:rPr>
              <a:t>行业现状</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688476" y="1595021"/>
            <a:ext cx="11144135" cy="3416320"/>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a:t>
            </a:r>
            <a:r>
              <a:rPr lang="zh-CN" altLang="en-US" sz="2000" kern="0" dirty="0" smtClean="0">
                <a:solidFill>
                  <a:prstClr val="black"/>
                </a:solidFill>
                <a:latin typeface="楷体" panose="02010609060101010101" pitchFamily="49" charset="-122"/>
                <a:ea typeface="楷体" panose="02010609060101010101" pitchFamily="49" charset="-122"/>
              </a:rPr>
              <a:t>指引</a:t>
            </a:r>
            <a:r>
              <a:rPr lang="en-US" altLang="zh-CN" sz="2000" kern="0" dirty="0" smtClean="0">
                <a:solidFill>
                  <a:prstClr val="black"/>
                </a:solidFill>
                <a:latin typeface="楷体" panose="02010609060101010101" pitchFamily="49" charset="-122"/>
                <a:ea typeface="楷体" panose="02010609060101010101" pitchFamily="49" charset="-122"/>
              </a:rPr>
              <a:t>》</a:t>
            </a:r>
            <a:r>
              <a:rPr lang="zh-CN" altLang="en-US" sz="2000" kern="0" dirty="0" smtClean="0">
                <a:solidFill>
                  <a:prstClr val="black"/>
                </a:solidFill>
                <a:latin typeface="楷体" panose="02010609060101010101" pitchFamily="49" charset="-122"/>
                <a:ea typeface="楷体" panose="02010609060101010101" pitchFamily="49" charset="-122"/>
              </a:rPr>
              <a:t>发布实施四年以来，对指导证券公司建立并实施投资者适当性制度起到了重要的指导作用。行业普遍按照协会</a:t>
            </a:r>
            <a:r>
              <a:rPr lang="en-US" altLang="zh-CN" sz="2000" kern="0" dirty="0" smtClean="0">
                <a:solidFill>
                  <a:prstClr val="black"/>
                </a:solidFill>
                <a:latin typeface="楷体" panose="02010609060101010101" pitchFamily="49" charset="-122"/>
                <a:ea typeface="楷体" panose="02010609060101010101" pitchFamily="49" charset="-122"/>
              </a:rPr>
              <a:t>《</a:t>
            </a:r>
            <a:r>
              <a:rPr lang="zh-CN" altLang="en-US" sz="2000" kern="0" dirty="0" smtClean="0">
                <a:solidFill>
                  <a:prstClr val="black"/>
                </a:solidFill>
                <a:latin typeface="楷体" panose="02010609060101010101" pitchFamily="49" charset="-122"/>
                <a:ea typeface="楷体" panose="02010609060101010101" pitchFamily="49" charset="-122"/>
              </a:rPr>
              <a:t>指引</a:t>
            </a:r>
            <a:r>
              <a:rPr lang="en-US" altLang="zh-CN" sz="2000" kern="0" dirty="0" smtClean="0">
                <a:solidFill>
                  <a:prstClr val="black"/>
                </a:solidFill>
                <a:latin typeface="楷体" panose="02010609060101010101" pitchFamily="49" charset="-122"/>
                <a:ea typeface="楷体" panose="02010609060101010101" pitchFamily="49" charset="-122"/>
              </a:rPr>
              <a:t>》</a:t>
            </a:r>
            <a:r>
              <a:rPr lang="zh-CN" altLang="en-US" sz="2000" kern="0" dirty="0" smtClean="0">
                <a:solidFill>
                  <a:prstClr val="black"/>
                </a:solidFill>
                <a:latin typeface="楷体" panose="02010609060101010101" pitchFamily="49" charset="-122"/>
                <a:ea typeface="楷体" panose="02010609060101010101" pitchFamily="49" charset="-122"/>
              </a:rPr>
              <a:t>等规定建立了投资者适当性制度体系并执行，有些证券公司在投资者细化分类和风险测评方式方法、产品风险等级划分方式方法等方面进行了有益探索，个别公司尝试性地用客户交易行为分析等大数据手段多维度立体型开展相关工作。</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由于认识不到位、工作复杂繁重、公司投入不足、外部约束不够等原因，不愿干，不知道怎么干的情况较为普遍，行业适当性管理工作整体上还处于起步阶段，在制度建立、相关方法运用和程序执行等方面基本流于形式，与监管要求还存在很大差距，甚至普遍存在一些突出问题和不足。</a:t>
            </a:r>
            <a:endParaRPr lang="en-US" altLang="zh-CN" sz="20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smtClean="0">
                <a:solidFill>
                  <a:prstClr val="black"/>
                </a:solidFill>
                <a:latin typeface="楷体" panose="02010609060101010101" pitchFamily="49" charset="-122"/>
                <a:ea typeface="楷体" panose="02010609060101010101" pitchFamily="49" charset="-122"/>
              </a:rPr>
              <a:t>存在问题</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565646" y="1540430"/>
            <a:ext cx="11144135" cy="4701736"/>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rPr>
              <a:t>一、适当性制度建立方面存在的问题</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1.</a:t>
            </a:r>
            <a:r>
              <a:rPr lang="zh-CN" altLang="en-US" kern="0" dirty="0" smtClean="0">
                <a:solidFill>
                  <a:prstClr val="black"/>
                </a:solidFill>
                <a:latin typeface="楷体" panose="02010609060101010101" pitchFamily="49" charset="-122"/>
                <a:ea typeface="楷体" panose="02010609060101010101" pitchFamily="49" charset="-122"/>
              </a:rPr>
              <a:t>适当性制度滞后。一是，没有制度或者制度还在走内部审批流程；二是，没有根据</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指引</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的规定和公司实际对原有的制度进行修订，实践中仍然使用原有的制度。</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2.</a:t>
            </a:r>
            <a:r>
              <a:rPr lang="zh-CN" altLang="en-US" kern="0" dirty="0" smtClean="0">
                <a:solidFill>
                  <a:prstClr val="black"/>
                </a:solidFill>
                <a:latin typeface="楷体" panose="02010609060101010101" pitchFamily="49" charset="-122"/>
                <a:ea typeface="楷体" panose="02010609060101010101" pitchFamily="49" charset="-122"/>
              </a:rPr>
              <a:t>适当性制度不健全。一是，没有按照</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指引</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的规定明确了解客户的必要信息，缺少客户投资经验等内容；二是，未建立对客户信息发生重大变化时的及时跟踪评估机制；三是，未明确了解金融产品或服务的关键因素或明确的因素明显少于</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a:solidFill>
                  <a:prstClr val="black"/>
                </a:solidFill>
                <a:latin typeface="楷体" panose="02010609060101010101" pitchFamily="49" charset="-122"/>
                <a:ea typeface="楷体" panose="02010609060101010101" pitchFamily="49" charset="-122"/>
              </a:rPr>
              <a:t>指引</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规定的因素，未明确对产品或服务进行尽职调查的方式、标准，未建立金融产品或服务与风险等级之间的对应关系，未对涉及投资组合或资产配置的金融产品的评估原则及具体做法做出明确规定；六是，未将适当性职责履行情况纳入到相关岗位工作人员的考核内容；七是，没有对投资者适当性进行内部控制监督和检查做出要求。</a:t>
            </a: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3.</a:t>
            </a:r>
            <a:r>
              <a:rPr lang="zh-CN" altLang="en-US" kern="0" dirty="0" smtClean="0">
                <a:solidFill>
                  <a:prstClr val="black"/>
                </a:solidFill>
                <a:latin typeface="楷体" panose="02010609060101010101" pitchFamily="49" charset="-122"/>
                <a:ea typeface="楷体" panose="02010609060101010101" pitchFamily="49" charset="-122"/>
              </a:rPr>
              <a:t>适当性制度明显存在违背制度原则或本意。如某证券公司</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经纪业务代销金融产品适当性管理办法</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规定，金融产品投资人拒绝接受调查的，公司有权要求该金融产品投资人对其拒绝行为进行确认，并将其确定为风险承受能力最高的投资人；该办法同时规定，对于拒绝后续评估的客户，营业部可将近两年其已开通的业务和以往购买产品的交易记录作出评估，与原风险承受类别比较，采用孰高原则定义投资者风险承受类别。此类规定明显与适当性制度的基本要求和保护投资者的目的相违背。</a:t>
            </a:r>
            <a:endParaRPr lang="en-US" altLang="zh-CN"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a:solidFill>
                  <a:prstClr val="black"/>
                </a:solidFill>
                <a:latin typeface="楷体" panose="02010609060101010101" pitchFamily="49" charset="-122"/>
                <a:ea typeface="楷体" panose="02010609060101010101" pitchFamily="49" charset="-122"/>
              </a:rPr>
              <a:t>存在问题</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442816" y="1499486"/>
            <a:ext cx="11498975" cy="5034135"/>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rPr>
              <a:t>二、适当性制度执行方面存在的问题</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dirty="0" smtClean="0">
                <a:solidFill>
                  <a:prstClr val="black"/>
                </a:solidFill>
                <a:latin typeface="楷体" panose="02010609060101010101" pitchFamily="49" charset="-122"/>
                <a:ea typeface="楷体" panose="02010609060101010101" pitchFamily="49" charset="-122"/>
              </a:rPr>
              <a:t>1.</a:t>
            </a:r>
            <a:r>
              <a:rPr lang="zh-CN" altLang="en-US" dirty="0" smtClean="0">
                <a:solidFill>
                  <a:prstClr val="black"/>
                </a:solidFill>
                <a:latin typeface="楷体" panose="02010609060101010101" pitchFamily="49" charset="-122"/>
                <a:ea typeface="楷体" panose="02010609060101010101" pitchFamily="49" charset="-122"/>
              </a:rPr>
              <a:t>了解客户的必备信息不全，开户资料填写不规范，留痕不充分。一是，部分客户信息没有涵盖全部要求了解的信息；二是，部分客户资料存在涂改现象；三是，未对客户的身份、财产和收入状况、金融知识和投资经验、投资目标、风险偏好等信息进行存档和留痕。</a:t>
            </a:r>
            <a:endParaRPr lang="en-US" altLang="zh-CN"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2.</a:t>
            </a:r>
            <a:r>
              <a:rPr lang="zh-CN" altLang="en-US" kern="0" dirty="0" smtClean="0">
                <a:solidFill>
                  <a:prstClr val="black"/>
                </a:solidFill>
                <a:latin typeface="楷体" panose="02010609060101010101" pitchFamily="49" charset="-122"/>
                <a:ea typeface="楷体" panose="02010609060101010101" pitchFamily="49" charset="-122"/>
              </a:rPr>
              <a:t>不对客户风险等级进行评估，或进行风险等级评估的必要信息不全，客户风险等级结果未经客户确认或存在错误。一是，部分客户未填写风险承受调查问卷，未对客户进行风险承受能力测评；二是，将投资者资产状况作为主要风险测评依据，未全面考虑客户投资经验和风险偏好等因素；三是，风险承受能力调查问卷缺少客户投资知识方面、财务状况、投资期限及不动产方面的财务状况等内容；四是，部分客户风险承受能力评估问卷最后未填写风险等级；五是，个别客户风险测评结果存在差错，本应评为中风险承受能力的客户被定为高风险承受能力；六是，评出的风险承受能力与客户的实际情况不符，如部分客户认为自身能承受的最大损失为</a:t>
            </a:r>
            <a:r>
              <a:rPr lang="en-US" altLang="zh-CN" kern="0" dirty="0" smtClean="0">
                <a:solidFill>
                  <a:prstClr val="black"/>
                </a:solidFill>
                <a:latin typeface="楷体" panose="02010609060101010101" pitchFamily="49" charset="-122"/>
                <a:ea typeface="楷体" panose="02010609060101010101" pitchFamily="49" charset="-122"/>
              </a:rPr>
              <a:t>0</a:t>
            </a:r>
            <a:r>
              <a:rPr lang="zh-CN" altLang="en-US" kern="0" dirty="0" smtClean="0">
                <a:solidFill>
                  <a:prstClr val="black"/>
                </a:solidFill>
                <a:latin typeface="楷体" panose="02010609060101010101" pitchFamily="49" charset="-122"/>
                <a:ea typeface="楷体" panose="02010609060101010101" pitchFamily="49" charset="-122"/>
              </a:rPr>
              <a:t>，公司仍将客户风险承受能力划分为中风险；七是，未将客户风险承受能力评估结果交由客户签字确认，未签订</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适当性评估结果确认书</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八是，部分客户风险测评没有留痕；九是，部分客户填写的风险承受能力调查表有多处涂改，且未经过客户确认；十是，公司与客户确认其风险承受能力等级时缺少投资期限、投资品种等必要信息；十一是，部分客户的风险测评已超过</a:t>
            </a:r>
            <a:r>
              <a:rPr lang="en-US" altLang="zh-CN" kern="0" dirty="0" smtClean="0">
                <a:solidFill>
                  <a:prstClr val="black"/>
                </a:solidFill>
                <a:latin typeface="楷体" panose="02010609060101010101" pitchFamily="49" charset="-122"/>
                <a:ea typeface="楷体" panose="02010609060101010101" pitchFamily="49" charset="-122"/>
              </a:rPr>
              <a:t>2</a:t>
            </a:r>
            <a:r>
              <a:rPr lang="zh-CN" altLang="en-US" kern="0" dirty="0" smtClean="0">
                <a:solidFill>
                  <a:prstClr val="black"/>
                </a:solidFill>
                <a:latin typeface="楷体" panose="02010609060101010101" pitchFamily="49" charset="-122"/>
                <a:ea typeface="楷体" panose="02010609060101010101" pitchFamily="49" charset="-122"/>
              </a:rPr>
              <a:t>年，没有进行重新测评；十二是，未全面有效落实客户不提供信息或提供的信息不完整时的相关留痕要求。</a:t>
            </a:r>
            <a:endParaRPr lang="en-US" altLang="zh-CN"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a:solidFill>
                  <a:prstClr val="black"/>
                </a:solidFill>
                <a:latin typeface="楷体" panose="02010609060101010101" pitchFamily="49" charset="-122"/>
                <a:ea typeface="楷体" panose="02010609060101010101" pitchFamily="49" charset="-122"/>
              </a:rPr>
              <a:t>存在问题</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259308" y="1652005"/>
            <a:ext cx="11586950" cy="4228850"/>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en-US" altLang="zh-CN" sz="1600" kern="0" dirty="0" smtClean="0">
                <a:solidFill>
                  <a:prstClr val="black"/>
                </a:solidFill>
                <a:latin typeface="楷体" panose="02010609060101010101" pitchFamily="49" charset="-122"/>
                <a:ea typeface="楷体" panose="02010609060101010101" pitchFamily="49" charset="-122"/>
              </a:rPr>
              <a:t>3.</a:t>
            </a:r>
            <a:r>
              <a:rPr lang="zh-CN" altLang="en-US" sz="1600" kern="0" dirty="0" smtClean="0">
                <a:solidFill>
                  <a:prstClr val="black"/>
                </a:solidFill>
                <a:latin typeface="楷体" panose="02010609060101010101" pitchFamily="49" charset="-122"/>
                <a:ea typeface="楷体" panose="02010609060101010101" pitchFamily="49" charset="-122"/>
              </a:rPr>
              <a:t>了解产品或服务的必备信息不全，确定其风险等级的标准不符合要求。一是，未了解产品的投资范围、产品的性质与架构、产品设计是否清晰透明、融资方信用水平、收益分析、风险分析、投资安排等与产品风险有关的信息，有的仅按照产品的类型或性质进行风险等级划分；二是，对产品尽职调查不认真，如某集合计划管理人不以自有资金参与，在风险评估表中显示是以自有资金参与；三是，部分产品仅以存在担保和抵押即认定为低风险产品；四是，产品尽职调查仅依托于发行人提供的材料和公开可查询的材料，未对其真实性进行充分的延伸调查；五是，未按照规定对复杂和高风险金融产品进行特别的调查和风险评估；六是，未对代销的金融产品进行尽职调查，未对产品的风险等级进行评估；七是，产品风险评估、适宜购买的投资者风险承受能力范围填写不准确，如低风险产品，适宜购买投资者为中低风险承受能力者；八是，对产品的风险等级命名涉嫌误导投资者，如产品的大类名称分别为保本保收益及保本浮动收益类产品。</a:t>
            </a:r>
            <a:endParaRPr lang="en-US" altLang="zh-CN" sz="16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1600" kern="0" dirty="0" smtClean="0">
                <a:solidFill>
                  <a:prstClr val="black"/>
                </a:solidFill>
                <a:latin typeface="楷体" panose="02010609060101010101" pitchFamily="49" charset="-122"/>
                <a:ea typeface="楷体" panose="02010609060101010101" pitchFamily="49" charset="-122"/>
              </a:rPr>
              <a:t>4.</a:t>
            </a:r>
            <a:r>
              <a:rPr lang="zh-CN" altLang="en-US" sz="1600" kern="0" dirty="0" smtClean="0">
                <a:solidFill>
                  <a:prstClr val="black"/>
                </a:solidFill>
                <a:latin typeface="楷体" panose="02010609060101010101" pitchFamily="49" charset="-122"/>
                <a:ea typeface="楷体" panose="02010609060101010101" pitchFamily="49" charset="-122"/>
              </a:rPr>
              <a:t>投资者与产品或服务的适当性匹配不符合规定，存在不适当销售行为。一是，未对部分客户进行风险测评即允许购买金融产品；二是，推介销售产品时间早于客户风险测评时间的情况，存在客户购买金融产品行为发生在风险测评、签署合同和风险揭示书之前，有补签现象；三是，个别客户风险承受能力与金融产品风险等级不匹配，分别为风险承受能力低的投资者购买风险特征为较高的产品，风险承受能力中等的投资者购买风险等级为高风险的产品，且公司未将客户上述判断结论书面告知客户并要求客户签署</a:t>
            </a:r>
            <a:r>
              <a:rPr lang="en-US" altLang="zh-CN" sz="1600" kern="0" dirty="0" smtClean="0">
                <a:solidFill>
                  <a:prstClr val="black"/>
                </a:solidFill>
                <a:latin typeface="楷体" panose="02010609060101010101" pitchFamily="49" charset="-122"/>
                <a:ea typeface="楷体" panose="02010609060101010101" pitchFamily="49" charset="-122"/>
              </a:rPr>
              <a:t>《</a:t>
            </a:r>
            <a:r>
              <a:rPr lang="zh-CN" altLang="en-US" sz="1600" kern="0" dirty="0" smtClean="0">
                <a:solidFill>
                  <a:prstClr val="black"/>
                </a:solidFill>
                <a:latin typeface="楷体" panose="02010609060101010101" pitchFamily="49" charset="-122"/>
                <a:ea typeface="楷体" panose="02010609060101010101" pitchFamily="49" charset="-122"/>
              </a:rPr>
              <a:t>金融产品或金融服务不适当警示及客户投资确认书</a:t>
            </a:r>
            <a:r>
              <a:rPr lang="en-US" altLang="zh-CN" sz="1600" kern="0" dirty="0" smtClean="0">
                <a:solidFill>
                  <a:prstClr val="black"/>
                </a:solidFill>
                <a:latin typeface="楷体" panose="02010609060101010101" pitchFamily="49" charset="-122"/>
                <a:ea typeface="楷体" panose="02010609060101010101" pitchFamily="49" charset="-122"/>
              </a:rPr>
              <a:t>》</a:t>
            </a:r>
            <a:r>
              <a:rPr lang="zh-CN" altLang="en-US" sz="1600" kern="0" dirty="0" smtClean="0">
                <a:solidFill>
                  <a:prstClr val="black"/>
                </a:solidFill>
                <a:latin typeface="楷体" panose="02010609060101010101" pitchFamily="49" charset="-122"/>
                <a:ea typeface="楷体" panose="02010609060101010101" pitchFamily="49" charset="-122"/>
              </a:rPr>
              <a:t>；四是，存在未与客户签署适当性评估结果确认书的情况；五是，客户购买超风险时的提示义务转嫁给发行方，且没有对超风险提示进行留痕。</a:t>
            </a:r>
            <a:endParaRPr lang="en-US" altLang="zh-CN" sz="16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a:solidFill>
                  <a:prstClr val="black"/>
                </a:solidFill>
                <a:latin typeface="楷体" panose="02010609060101010101" pitchFamily="49" charset="-122"/>
                <a:ea typeface="楷体" panose="02010609060101010101" pitchFamily="49" charset="-122"/>
              </a:rPr>
              <a:t>存在问题</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313899" y="1515527"/>
            <a:ext cx="11586950" cy="5078313"/>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5.</a:t>
            </a:r>
            <a:r>
              <a:rPr lang="zh-CN" altLang="en-US" kern="0" dirty="0" smtClean="0">
                <a:solidFill>
                  <a:prstClr val="black"/>
                </a:solidFill>
                <a:latin typeface="楷体" panose="02010609060101010101" pitchFamily="49" charset="-122"/>
                <a:ea typeface="楷体" panose="02010609060101010101" pitchFamily="49" charset="-122"/>
              </a:rPr>
              <a:t>产品推广行为不合规。一是，对产品的介绍仅仅依赖委托人提供的产品合同和说明书，未作相应审查；二是，推广材料在代销情况下未披露委托人的基本情况及相关特定风险；三是，存在向高中低风险客户群发短信推介中高风险的产品；四是，代销产品的推广材料存在误导性宣传用语；五是，未标明推广材料的属于推广材料的性质；六是，未在推广材料中明确产品或服务的适合对象。</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6.</a:t>
            </a:r>
            <a:r>
              <a:rPr lang="zh-CN" altLang="en-US" kern="0" dirty="0" smtClean="0">
                <a:solidFill>
                  <a:prstClr val="black"/>
                </a:solidFill>
                <a:latin typeface="楷体" panose="02010609060101010101" pitchFamily="49" charset="-122"/>
                <a:ea typeface="楷体" panose="02010609060101010101" pitchFamily="49" charset="-122"/>
              </a:rPr>
              <a:t>信息披露不完整。一是，没有在风险揭示书和代销合同中向客户揭示产品存在的利润冲突；二是，代销情况下没有披露代销当事人之间是否存在关联关系；三是，对复杂或高风险金融产品缺少针对性的信息披露，未以简明、易懂的文字作出有针对性的书面说明；四是，信息披露没有留痕。</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7.</a:t>
            </a:r>
            <a:r>
              <a:rPr lang="zh-CN" altLang="en-US" kern="0" dirty="0" smtClean="0">
                <a:solidFill>
                  <a:prstClr val="black"/>
                </a:solidFill>
                <a:latin typeface="楷体" panose="02010609060101010101" pitchFamily="49" charset="-122"/>
                <a:ea typeface="楷体" panose="02010609060101010101" pitchFamily="49" charset="-122"/>
              </a:rPr>
              <a:t>风险揭示不规范。一是，风险揭示书为统一的格式化文本，对复杂或高风险金融产品或具体金融产品缺少针对性的风险揭示，</a:t>
            </a:r>
            <a:r>
              <a:rPr lang="zh-CN" altLang="en-US" kern="0" dirty="0">
                <a:solidFill>
                  <a:prstClr val="black"/>
                </a:solidFill>
                <a:latin typeface="楷体" panose="02010609060101010101" pitchFamily="49" charset="-122"/>
                <a:ea typeface="楷体" panose="02010609060101010101" pitchFamily="49" charset="-122"/>
              </a:rPr>
              <a:t>未以简明、易懂的文字作出有针对性的书面说明</a:t>
            </a:r>
            <a:r>
              <a:rPr lang="zh-CN" altLang="en-US" kern="0" dirty="0" smtClean="0">
                <a:solidFill>
                  <a:prstClr val="black"/>
                </a:solidFill>
                <a:latin typeface="楷体" panose="02010609060101010101" pitchFamily="49" charset="-122"/>
                <a:ea typeface="楷体" panose="02010609060101010101" pitchFamily="49" charset="-122"/>
              </a:rPr>
              <a:t>；二是，未对风险揭示过程进行留痕；三是，对产品的风险揭示仅仅依赖委托人提供的产品合同和说明书；四是，风险揭示书没有向客户充分揭示金融产品的流动性风险；五是，风险揭示书未明确告知客户履行适当性职责不构成对客户投资收益的担保、不取代客户本人的投资判断、不降低产品或服务的固有风险，也不影响客户依法承担相应的投资风险、履约责任以及费用；六是，风险揭示书未经客户签字。</a:t>
            </a:r>
            <a:endParaRPr lang="en-US" altLang="zh-CN"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a:solidFill>
                  <a:prstClr val="black"/>
                </a:solidFill>
                <a:latin typeface="楷体" panose="02010609060101010101" pitchFamily="49" charset="-122"/>
                <a:ea typeface="楷体" panose="02010609060101010101" pitchFamily="49" charset="-122"/>
              </a:rPr>
              <a:t>存在问题</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259308" y="1652005"/>
            <a:ext cx="11586950" cy="3416320"/>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8.</a:t>
            </a:r>
            <a:r>
              <a:rPr lang="zh-CN" altLang="en-US" sz="2000" kern="0" dirty="0" smtClean="0">
                <a:solidFill>
                  <a:prstClr val="black"/>
                </a:solidFill>
                <a:latin typeface="楷体" panose="02010609060101010101" pitchFamily="49" charset="-122"/>
                <a:ea typeface="楷体" panose="02010609060101010101" pitchFamily="49" charset="-122"/>
              </a:rPr>
              <a:t>考核培训及档案管理不符合要求。一是，将分销任务的完成情况作为营销人员扣分依据；二是，部分培训资料对产品收益情况及销售技巧强调较多；三是，培训不到位，营销人员对金融产品及风险等级的了解程度不够；四是，对适当性的培训内容主要限于代销产品本身，未见相关适当性法律法规、公司内部相关制度的培训内容；由营业部自行组织学习形式为主，总部缺乏对培训效果的验证手段；五是，金融产品档案管理中存在产品档案内容不一致、客户档案标识不清晰、档案资料不完整、档案资料不规范等情况。</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9.</a:t>
            </a:r>
            <a:r>
              <a:rPr lang="zh-CN" altLang="en-US" sz="2000" kern="0" dirty="0" smtClean="0">
                <a:solidFill>
                  <a:prstClr val="black"/>
                </a:solidFill>
                <a:latin typeface="楷体" panose="02010609060101010101" pitchFamily="49" charset="-122"/>
                <a:ea typeface="楷体" panose="02010609060101010101" pitchFamily="49" charset="-122"/>
              </a:rPr>
              <a:t>部分公司对适当性制度的监管和检查力度不够。虽然制定了相关检查计划，但仍然处于审批阶段或没有明确检查时间，相关工作没有实际开展。</a:t>
            </a:r>
            <a:endParaRPr lang="en-US" altLang="zh-CN" sz="20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a:solidFill>
                  <a:prstClr val="black"/>
                </a:solidFill>
                <a:latin typeface="楷体" panose="02010609060101010101" pitchFamily="49" charset="-122"/>
                <a:ea typeface="楷体" panose="02010609060101010101" pitchFamily="49" charset="-122"/>
              </a:rPr>
              <a:t>存在问题</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259308" y="1652005"/>
            <a:ext cx="11586950" cy="3046988"/>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投资咨询机构适当性管理水平普遍不高</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存在认识误区：与一般适当性要求有所区别，是否适用所有的业务等。</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在制度建设、流程管理及相应落实方面不足。</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适当性要求上的不一致导致套利存在。</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a:t>
            </a:r>
            <a:r>
              <a:rPr lang="zh-CN" altLang="en-US" sz="2000" kern="0" dirty="0" smtClean="0">
                <a:solidFill>
                  <a:prstClr val="black"/>
                </a:solidFill>
                <a:latin typeface="楷体" panose="02010609060101010101" pitchFamily="49" charset="-122"/>
                <a:ea typeface="楷体" panose="02010609060101010101" pitchFamily="49" charset="-122"/>
              </a:rPr>
              <a:t>办法</a:t>
            </a:r>
            <a:r>
              <a:rPr lang="en-US" altLang="zh-CN" sz="2000" kern="0" dirty="0" smtClean="0">
                <a:solidFill>
                  <a:prstClr val="black"/>
                </a:solidFill>
                <a:latin typeface="楷体" panose="02010609060101010101" pitchFamily="49" charset="-122"/>
                <a:ea typeface="楷体" panose="02010609060101010101" pitchFamily="49" charset="-122"/>
              </a:rPr>
              <a:t>》</a:t>
            </a:r>
            <a:r>
              <a:rPr lang="zh-CN" altLang="en-US" sz="2000" kern="0" dirty="0" smtClean="0">
                <a:solidFill>
                  <a:prstClr val="black"/>
                </a:solidFill>
                <a:latin typeface="楷体" panose="02010609060101010101" pitchFamily="49" charset="-122"/>
                <a:ea typeface="楷体" panose="02010609060101010101" pitchFamily="49" charset="-122"/>
              </a:rPr>
              <a:t>对所有证券期货经营机构统一适当性要求，不存在例外。国外经验（</a:t>
            </a:r>
            <a:r>
              <a:rPr lang="en-US" altLang="zh-CN" sz="2000" kern="0" dirty="0" smtClean="0">
                <a:solidFill>
                  <a:prstClr val="black"/>
                </a:solidFill>
                <a:latin typeface="楷体" panose="02010609060101010101" pitchFamily="49" charset="-122"/>
                <a:ea typeface="楷体" panose="02010609060101010101" pitchFamily="49" charset="-122"/>
              </a:rPr>
              <a:t>IOSCO/FINRA</a:t>
            </a:r>
            <a:r>
              <a:rPr lang="zh-CN" altLang="en-US" sz="2000" kern="0" dirty="0" smtClean="0">
                <a:solidFill>
                  <a:prstClr val="black"/>
                </a:solidFill>
                <a:latin typeface="楷体" panose="02010609060101010101" pitchFamily="49" charset="-122"/>
                <a:ea typeface="楷体" panose="02010609060101010101" pitchFamily="49" charset="-122"/>
              </a:rPr>
              <a:t>）看，投资顾问或投资建议是关注的重点，其适当性要求甚至更高。</a:t>
            </a:r>
            <a:endParaRPr lang="en-US" altLang="zh-CN" sz="20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6" y="648097"/>
            <a:ext cx="1385984" cy="637008"/>
          </a:xfrm>
        </p:spPr>
        <p:txBody>
          <a:bodyPr>
            <a:normAutofit fontScale="90000"/>
          </a:bodyPr>
          <a:lstStyle/>
          <a:p>
            <a:r>
              <a:rPr kumimoji="1" lang="zh-CN" altLang="en-US" dirty="0" smtClean="0">
                <a:solidFill>
                  <a:schemeClr val="tx1"/>
                </a:solidFill>
                <a:latin typeface="楷体" panose="02010609060101010101" pitchFamily="49" charset="-122"/>
                <a:ea typeface="楷体" panose="02010609060101010101" pitchFamily="49" charset="-122"/>
                <a:cs typeface="Helvetica" charset="0"/>
              </a:rPr>
              <a:t>目录</a:t>
            </a:r>
            <a:endParaRPr kumimoji="1" lang="zh-CN" altLang="en-US" dirty="0">
              <a:solidFill>
                <a:schemeClr val="tx1"/>
              </a:solidFill>
              <a:latin typeface="楷体" panose="02010609060101010101" pitchFamily="49" charset="-122"/>
              <a:ea typeface="楷体" panose="02010609060101010101" pitchFamily="49" charset="-122"/>
              <a:cs typeface="Helvetica" charset="0"/>
            </a:endParaRPr>
          </a:p>
        </p:txBody>
      </p:sp>
      <p:sp>
        <p:nvSpPr>
          <p:cNvPr id="46" name="矩形 45"/>
          <p:cNvSpPr/>
          <p:nvPr/>
        </p:nvSpPr>
        <p:spPr>
          <a:xfrm>
            <a:off x="2627898" y="2600408"/>
            <a:ext cx="2312592" cy="576064"/>
          </a:xfrm>
          <a:prstGeom prst="rect">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dirty="0">
              <a:solidFill>
                <a:sysClr val="window" lastClr="FFFFFF"/>
              </a:solidFill>
            </a:endParaRPr>
          </a:p>
        </p:txBody>
      </p:sp>
      <p:sp>
        <p:nvSpPr>
          <p:cNvPr id="48" name="矩形 47"/>
          <p:cNvSpPr/>
          <p:nvPr/>
        </p:nvSpPr>
        <p:spPr>
          <a:xfrm>
            <a:off x="2627899" y="3536513"/>
            <a:ext cx="2312592" cy="569442"/>
          </a:xfrm>
          <a:prstGeom prst="rect">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dirty="0">
              <a:solidFill>
                <a:sysClr val="window" lastClr="FFFFFF"/>
              </a:solidFill>
            </a:endParaRPr>
          </a:p>
        </p:txBody>
      </p:sp>
      <p:sp>
        <p:nvSpPr>
          <p:cNvPr id="49" name="矩形 48"/>
          <p:cNvSpPr/>
          <p:nvPr/>
        </p:nvSpPr>
        <p:spPr>
          <a:xfrm>
            <a:off x="2627898" y="1718965"/>
            <a:ext cx="2312592" cy="555726"/>
          </a:xfrm>
          <a:prstGeom prst="rect">
            <a:avLst/>
          </a:prstGeom>
          <a:solidFill>
            <a:srgbClr val="BD464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dirty="0">
              <a:solidFill>
                <a:sysClr val="window" lastClr="FFFFFF"/>
              </a:solidFill>
            </a:endParaRPr>
          </a:p>
        </p:txBody>
      </p:sp>
      <p:cxnSp>
        <p:nvCxnSpPr>
          <p:cNvPr id="50" name="直接连接符 49"/>
          <p:cNvCxnSpPr/>
          <p:nvPr/>
        </p:nvCxnSpPr>
        <p:spPr>
          <a:xfrm>
            <a:off x="2627897" y="1009934"/>
            <a:ext cx="0" cy="5500048"/>
          </a:xfrm>
          <a:prstGeom prst="line">
            <a:avLst/>
          </a:prstGeom>
          <a:noFill/>
          <a:ln w="28575" cap="flat" cmpd="sng" algn="ctr">
            <a:solidFill>
              <a:srgbClr val="C0504D">
                <a:lumMod val="75000"/>
              </a:srgbClr>
            </a:solidFill>
            <a:prstDash val="solid"/>
          </a:ln>
          <a:effectLst/>
        </p:spPr>
      </p:cxnSp>
      <p:cxnSp>
        <p:nvCxnSpPr>
          <p:cNvPr id="51" name="直接连接符 50"/>
          <p:cNvCxnSpPr/>
          <p:nvPr/>
        </p:nvCxnSpPr>
        <p:spPr>
          <a:xfrm>
            <a:off x="2339865" y="2420388"/>
            <a:ext cx="576064" cy="0"/>
          </a:xfrm>
          <a:prstGeom prst="line">
            <a:avLst/>
          </a:prstGeom>
          <a:noFill/>
          <a:ln w="28575" cap="flat" cmpd="sng" algn="ctr">
            <a:solidFill>
              <a:srgbClr val="C0504D">
                <a:lumMod val="75000"/>
              </a:srgbClr>
            </a:solidFill>
            <a:prstDash val="solid"/>
          </a:ln>
          <a:effectLst/>
        </p:spPr>
      </p:cxnSp>
      <p:cxnSp>
        <p:nvCxnSpPr>
          <p:cNvPr id="52" name="直接连接符 51"/>
          <p:cNvCxnSpPr/>
          <p:nvPr/>
        </p:nvCxnSpPr>
        <p:spPr>
          <a:xfrm>
            <a:off x="2339865" y="3356492"/>
            <a:ext cx="576064" cy="0"/>
          </a:xfrm>
          <a:prstGeom prst="line">
            <a:avLst/>
          </a:prstGeom>
          <a:noFill/>
          <a:ln w="28575" cap="flat" cmpd="sng" algn="ctr">
            <a:solidFill>
              <a:srgbClr val="C0504D">
                <a:lumMod val="75000"/>
              </a:srgbClr>
            </a:solidFill>
            <a:prstDash val="solid"/>
          </a:ln>
          <a:effectLst/>
        </p:spPr>
      </p:cxnSp>
      <p:cxnSp>
        <p:nvCxnSpPr>
          <p:cNvPr id="53" name="直接连接符 52"/>
          <p:cNvCxnSpPr/>
          <p:nvPr/>
        </p:nvCxnSpPr>
        <p:spPr>
          <a:xfrm>
            <a:off x="2339865" y="4292596"/>
            <a:ext cx="576064" cy="0"/>
          </a:xfrm>
          <a:prstGeom prst="line">
            <a:avLst/>
          </a:prstGeom>
          <a:noFill/>
          <a:ln w="28575" cap="flat" cmpd="sng" algn="ctr">
            <a:solidFill>
              <a:srgbClr val="C0504D">
                <a:lumMod val="75000"/>
              </a:srgbClr>
            </a:solidFill>
            <a:prstDash val="solid"/>
          </a:ln>
          <a:effectLst/>
        </p:spPr>
      </p:cxnSp>
      <p:sp>
        <p:nvSpPr>
          <p:cNvPr id="54" name="TextBox 29"/>
          <p:cNvSpPr txBox="1"/>
          <p:nvPr/>
        </p:nvSpPr>
        <p:spPr>
          <a:xfrm>
            <a:off x="2636282" y="1685029"/>
            <a:ext cx="2686346" cy="476669"/>
          </a:xfrm>
          <a:prstGeom prst="rect">
            <a:avLst/>
          </a:prstGeom>
          <a:noFill/>
        </p:spPr>
        <p:txBody>
          <a:bodyPr wrap="square" rtlCol="0">
            <a:spAutoFit/>
          </a:bodyPr>
          <a:lstStyle/>
          <a:p>
            <a:pPr>
              <a:lnSpc>
                <a:spcPct val="120000"/>
              </a:lnSpc>
              <a:defRPr/>
            </a:pPr>
            <a:r>
              <a:rPr lang="zh-CN" altLang="en-US" sz="2400" b="1" kern="0" dirty="0" smtClean="0">
                <a:solidFill>
                  <a:prstClr val="white"/>
                </a:solidFill>
                <a:latin typeface="楷体" panose="02010609060101010101" pitchFamily="49" charset="-122"/>
                <a:ea typeface="楷体" panose="02010609060101010101" pitchFamily="49" charset="-122"/>
              </a:rPr>
              <a:t>制度基本介绍</a:t>
            </a:r>
            <a:endParaRPr lang="en-US" sz="2400" b="1" kern="0" dirty="0">
              <a:solidFill>
                <a:prstClr val="white"/>
              </a:solidFill>
              <a:latin typeface="楷体" panose="02010609060101010101" pitchFamily="49" charset="-122"/>
              <a:ea typeface="楷体" panose="02010609060101010101" pitchFamily="49" charset="-122"/>
            </a:endParaRPr>
          </a:p>
        </p:txBody>
      </p:sp>
      <p:sp>
        <p:nvSpPr>
          <p:cNvPr id="55" name="TextBox 30"/>
          <p:cNvSpPr txBox="1"/>
          <p:nvPr/>
        </p:nvSpPr>
        <p:spPr>
          <a:xfrm>
            <a:off x="2636282" y="2653565"/>
            <a:ext cx="1539934" cy="535531"/>
          </a:xfrm>
          <a:prstGeom prst="rect">
            <a:avLst/>
          </a:prstGeom>
          <a:noFill/>
        </p:spPr>
        <p:txBody>
          <a:bodyPr wrap="square" rtlCol="0">
            <a:spAutoFit/>
          </a:bodyPr>
          <a:lstStyle>
            <a:defPPr>
              <a:defRPr lang="en-US"/>
            </a:defPPr>
            <a:lvl1pPr algn="ctr">
              <a:lnSpc>
                <a:spcPct val="120000"/>
              </a:lnSpc>
              <a:defRPr>
                <a:solidFill>
                  <a:schemeClr val="bg1"/>
                </a:solidFill>
                <a:latin typeface="Arial Rounded MT Bold" pitchFamily="34" charset="0"/>
              </a:defRPr>
            </a:lvl1pPr>
          </a:lstStyle>
          <a:p>
            <a:pPr algn="l">
              <a:defRPr/>
            </a:pPr>
            <a:r>
              <a:rPr lang="zh-CN" altLang="en-US" sz="2400" b="1" kern="0" dirty="0" smtClean="0">
                <a:solidFill>
                  <a:sysClr val="window" lastClr="FFFFFF"/>
                </a:solidFill>
                <a:latin typeface="楷体" panose="02010609060101010101" pitchFamily="49" charset="-122"/>
                <a:ea typeface="楷体" panose="02010609060101010101" pitchFamily="49" charset="-122"/>
              </a:rPr>
              <a:t>前期工作</a:t>
            </a:r>
            <a:endParaRPr lang="en-US" altLang="zh-CN" sz="2400" b="1" kern="0" dirty="0">
              <a:solidFill>
                <a:sysClr val="window" lastClr="FFFFFF"/>
              </a:solidFill>
              <a:latin typeface="楷体" panose="02010609060101010101" pitchFamily="49" charset="-122"/>
              <a:ea typeface="楷体" panose="02010609060101010101" pitchFamily="49" charset="-122"/>
            </a:endParaRPr>
          </a:p>
        </p:txBody>
      </p:sp>
      <p:sp>
        <p:nvSpPr>
          <p:cNvPr id="56" name="TextBox 31"/>
          <p:cNvSpPr txBox="1"/>
          <p:nvPr/>
        </p:nvSpPr>
        <p:spPr>
          <a:xfrm>
            <a:off x="2627897" y="3536513"/>
            <a:ext cx="3960441" cy="476669"/>
          </a:xfrm>
          <a:prstGeom prst="rect">
            <a:avLst/>
          </a:prstGeom>
          <a:noFill/>
        </p:spPr>
        <p:txBody>
          <a:bodyPr wrap="square" rtlCol="0">
            <a:spAutoFit/>
          </a:bodyPr>
          <a:lstStyle/>
          <a:p>
            <a:pPr>
              <a:lnSpc>
                <a:spcPct val="120000"/>
              </a:lnSpc>
              <a:defRPr/>
            </a:pPr>
            <a:r>
              <a:rPr lang="zh-CN" altLang="en-US" sz="2400" b="1" kern="0" dirty="0" smtClean="0">
                <a:solidFill>
                  <a:sysClr val="window" lastClr="FFFFFF"/>
                </a:solidFill>
                <a:latin typeface="楷体" panose="02010609060101010101" pitchFamily="49" charset="-122"/>
                <a:ea typeface="楷体" panose="02010609060101010101" pitchFamily="49" charset="-122"/>
              </a:rPr>
              <a:t>行业现状</a:t>
            </a:r>
            <a:endParaRPr lang="en-US" sz="2400" b="1" kern="0" dirty="0">
              <a:solidFill>
                <a:sysClr val="window" lastClr="FFFFFF"/>
              </a:solidFill>
              <a:latin typeface="楷体" panose="02010609060101010101" pitchFamily="49" charset="-122"/>
              <a:ea typeface="楷体" panose="02010609060101010101" pitchFamily="49" charset="-122"/>
            </a:endParaRPr>
          </a:p>
        </p:txBody>
      </p:sp>
      <p:sp>
        <p:nvSpPr>
          <p:cNvPr id="58" name="TextBox 33"/>
          <p:cNvSpPr txBox="1"/>
          <p:nvPr/>
        </p:nvSpPr>
        <p:spPr>
          <a:xfrm>
            <a:off x="1717124" y="1488501"/>
            <a:ext cx="766757" cy="897233"/>
          </a:xfrm>
          <a:prstGeom prst="rect">
            <a:avLst/>
          </a:prstGeom>
          <a:noFill/>
        </p:spPr>
        <p:txBody>
          <a:bodyPr wrap="square" rtlCol="0">
            <a:spAutoFit/>
          </a:bodyPr>
          <a:lstStyle/>
          <a:p>
            <a:pPr algn="ctr">
              <a:lnSpc>
                <a:spcPct val="120000"/>
              </a:lnSpc>
              <a:defRPr/>
            </a:pPr>
            <a:r>
              <a:rPr lang="en-US" sz="2800" kern="0" dirty="0">
                <a:solidFill>
                  <a:srgbClr val="C00000"/>
                </a:solidFill>
                <a:latin typeface="Arial Rounded MT Bold" pitchFamily="34" charset="0"/>
              </a:rPr>
              <a:t>0</a:t>
            </a:r>
            <a:r>
              <a:rPr lang="en-US" sz="4800" kern="0" dirty="0">
                <a:solidFill>
                  <a:srgbClr val="C00000"/>
                </a:solidFill>
                <a:latin typeface="Arial Rounded MT Bold" pitchFamily="34" charset="0"/>
              </a:rPr>
              <a:t>1</a:t>
            </a:r>
            <a:endParaRPr lang="en-US" sz="5400" kern="0" dirty="0">
              <a:solidFill>
                <a:srgbClr val="C00000"/>
              </a:solidFill>
              <a:latin typeface="Arial Rounded MT Bold" pitchFamily="34" charset="0"/>
            </a:endParaRPr>
          </a:p>
        </p:txBody>
      </p:sp>
      <p:sp>
        <p:nvSpPr>
          <p:cNvPr id="59" name="TextBox 34"/>
          <p:cNvSpPr txBox="1"/>
          <p:nvPr/>
        </p:nvSpPr>
        <p:spPr>
          <a:xfrm>
            <a:off x="1717124" y="2411701"/>
            <a:ext cx="766757" cy="978729"/>
          </a:xfrm>
          <a:prstGeom prst="rect">
            <a:avLst/>
          </a:prstGeom>
          <a:noFill/>
        </p:spPr>
        <p:txBody>
          <a:bodyPr wrap="square" rtlCol="0">
            <a:spAutoFit/>
          </a:bodyPr>
          <a:lstStyle/>
          <a:p>
            <a:pPr algn="ctr">
              <a:lnSpc>
                <a:spcPct val="120000"/>
              </a:lnSpc>
              <a:defRPr/>
            </a:pPr>
            <a:r>
              <a:rPr lang="en-US" sz="2800" kern="0" dirty="0">
                <a:solidFill>
                  <a:sysClr val="window" lastClr="FFFFFF">
                    <a:lumMod val="75000"/>
                  </a:sysClr>
                </a:solidFill>
                <a:latin typeface="Arial Rounded MT Bold" pitchFamily="34" charset="0"/>
              </a:rPr>
              <a:t>0</a:t>
            </a:r>
            <a:r>
              <a:rPr lang="en-US" sz="4800" kern="0" dirty="0">
                <a:solidFill>
                  <a:srgbClr val="C0504D">
                    <a:lumMod val="75000"/>
                  </a:srgbClr>
                </a:solidFill>
                <a:latin typeface="Arial Rounded MT Bold" pitchFamily="34" charset="0"/>
              </a:rPr>
              <a:t>2</a:t>
            </a:r>
            <a:endParaRPr lang="en-US" sz="5400" kern="0" dirty="0">
              <a:solidFill>
                <a:srgbClr val="C0504D">
                  <a:lumMod val="75000"/>
                </a:srgbClr>
              </a:solidFill>
              <a:latin typeface="Arial Rounded MT Bold" pitchFamily="34" charset="0"/>
            </a:endParaRPr>
          </a:p>
        </p:txBody>
      </p:sp>
      <p:sp>
        <p:nvSpPr>
          <p:cNvPr id="60" name="TextBox 35"/>
          <p:cNvSpPr txBox="1"/>
          <p:nvPr/>
        </p:nvSpPr>
        <p:spPr>
          <a:xfrm>
            <a:off x="1717124" y="3338516"/>
            <a:ext cx="766757" cy="978729"/>
          </a:xfrm>
          <a:prstGeom prst="rect">
            <a:avLst/>
          </a:prstGeom>
          <a:noFill/>
        </p:spPr>
        <p:txBody>
          <a:bodyPr wrap="square" rtlCol="0">
            <a:spAutoFit/>
          </a:bodyPr>
          <a:lstStyle/>
          <a:p>
            <a:pPr algn="ctr">
              <a:lnSpc>
                <a:spcPct val="120000"/>
              </a:lnSpc>
              <a:defRPr/>
            </a:pPr>
            <a:r>
              <a:rPr lang="en-US" sz="2800" kern="0" dirty="0">
                <a:solidFill>
                  <a:sysClr val="window" lastClr="FFFFFF">
                    <a:lumMod val="75000"/>
                  </a:sysClr>
                </a:solidFill>
                <a:latin typeface="Arial Rounded MT Bold" pitchFamily="34" charset="0"/>
              </a:rPr>
              <a:t>0</a:t>
            </a:r>
            <a:r>
              <a:rPr lang="en-US" altLang="zh-CN" sz="4800" kern="0" dirty="0">
                <a:solidFill>
                  <a:srgbClr val="C0504D">
                    <a:lumMod val="75000"/>
                  </a:srgbClr>
                </a:solidFill>
                <a:latin typeface="Arial Rounded MT Bold" pitchFamily="34" charset="0"/>
              </a:rPr>
              <a:t>3</a:t>
            </a:r>
            <a:endParaRPr lang="en-US" sz="8800" kern="0" dirty="0">
              <a:solidFill>
                <a:srgbClr val="C0504D">
                  <a:lumMod val="75000"/>
                </a:srgbClr>
              </a:solidFill>
              <a:latin typeface="Arial Rounded MT Bold" pitchFamily="34" charset="0"/>
            </a:endParaRPr>
          </a:p>
        </p:txBody>
      </p:sp>
      <p:sp>
        <p:nvSpPr>
          <p:cNvPr id="16" name="矩形 15"/>
          <p:cNvSpPr/>
          <p:nvPr/>
        </p:nvSpPr>
        <p:spPr>
          <a:xfrm>
            <a:off x="2619513" y="4490763"/>
            <a:ext cx="2320977" cy="569442"/>
          </a:xfrm>
          <a:prstGeom prst="rect">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defRPr/>
            </a:pPr>
            <a:r>
              <a:rPr lang="zh-CN" altLang="en-US" sz="2400" b="1" kern="0" dirty="0" smtClean="0">
                <a:solidFill>
                  <a:sysClr val="window" lastClr="FFFFFF"/>
                </a:solidFill>
                <a:latin typeface="楷体" panose="02010609060101010101" pitchFamily="49" charset="-122"/>
                <a:ea typeface="楷体" panose="02010609060101010101" pitchFamily="49" charset="-122"/>
              </a:rPr>
              <a:t>存在问题</a:t>
            </a:r>
            <a:endParaRPr lang="en-US" sz="2400" b="1" kern="0" dirty="0">
              <a:solidFill>
                <a:sysClr val="window" lastClr="FFFFFF"/>
              </a:solidFill>
              <a:latin typeface="楷体" panose="02010609060101010101" pitchFamily="49" charset="-122"/>
              <a:ea typeface="楷体" panose="02010609060101010101" pitchFamily="49" charset="-122"/>
            </a:endParaRPr>
          </a:p>
        </p:txBody>
      </p:sp>
      <p:cxnSp>
        <p:nvCxnSpPr>
          <p:cNvPr id="17" name="直接连接符 16"/>
          <p:cNvCxnSpPr/>
          <p:nvPr/>
        </p:nvCxnSpPr>
        <p:spPr>
          <a:xfrm>
            <a:off x="2348250" y="4279774"/>
            <a:ext cx="576064" cy="0"/>
          </a:xfrm>
          <a:prstGeom prst="line">
            <a:avLst/>
          </a:prstGeom>
          <a:noFill/>
          <a:ln w="28575" cap="flat" cmpd="sng" algn="ctr">
            <a:solidFill>
              <a:srgbClr val="C0504D">
                <a:lumMod val="75000"/>
              </a:srgbClr>
            </a:solidFill>
            <a:prstDash val="solid"/>
          </a:ln>
          <a:effectLst/>
        </p:spPr>
      </p:cxnSp>
      <p:cxnSp>
        <p:nvCxnSpPr>
          <p:cNvPr id="18" name="直接连接符 17"/>
          <p:cNvCxnSpPr/>
          <p:nvPr/>
        </p:nvCxnSpPr>
        <p:spPr>
          <a:xfrm>
            <a:off x="2348249" y="5234025"/>
            <a:ext cx="576064" cy="0"/>
          </a:xfrm>
          <a:prstGeom prst="line">
            <a:avLst/>
          </a:prstGeom>
          <a:noFill/>
          <a:ln w="28575" cap="flat" cmpd="sng" algn="ctr">
            <a:solidFill>
              <a:srgbClr val="C0504D">
                <a:lumMod val="75000"/>
              </a:srgbClr>
            </a:solidFill>
            <a:prstDash val="solid"/>
          </a:ln>
          <a:effectLst/>
        </p:spPr>
      </p:cxnSp>
      <p:sp>
        <p:nvSpPr>
          <p:cNvPr id="20" name="TextBox 35"/>
          <p:cNvSpPr txBox="1"/>
          <p:nvPr/>
        </p:nvSpPr>
        <p:spPr>
          <a:xfrm>
            <a:off x="1725508" y="4279945"/>
            <a:ext cx="766757" cy="891783"/>
          </a:xfrm>
          <a:prstGeom prst="rect">
            <a:avLst/>
          </a:prstGeom>
          <a:noFill/>
        </p:spPr>
        <p:txBody>
          <a:bodyPr wrap="square" rtlCol="0">
            <a:spAutoFit/>
          </a:bodyPr>
          <a:lstStyle/>
          <a:p>
            <a:pPr algn="ctr">
              <a:lnSpc>
                <a:spcPct val="120000"/>
              </a:lnSpc>
              <a:defRPr/>
            </a:pPr>
            <a:r>
              <a:rPr lang="en-US" sz="2800" kern="0" dirty="0">
                <a:solidFill>
                  <a:sysClr val="window" lastClr="FFFFFF">
                    <a:lumMod val="75000"/>
                  </a:sysClr>
                </a:solidFill>
                <a:latin typeface="Arial Rounded MT Bold" pitchFamily="34" charset="0"/>
              </a:rPr>
              <a:t>0</a:t>
            </a:r>
            <a:r>
              <a:rPr lang="en-US" altLang="zh-CN" sz="4800" kern="0" dirty="0">
                <a:solidFill>
                  <a:srgbClr val="C0504D">
                    <a:lumMod val="75000"/>
                  </a:srgbClr>
                </a:solidFill>
                <a:latin typeface="Arial Rounded MT Bold" pitchFamily="34" charset="0"/>
              </a:rPr>
              <a:t>4</a:t>
            </a:r>
            <a:endParaRPr lang="en-US" sz="8800" kern="0" dirty="0">
              <a:solidFill>
                <a:srgbClr val="C0504D">
                  <a:lumMod val="75000"/>
                </a:srgbClr>
              </a:solidFill>
              <a:latin typeface="Arial Rounded MT Bold" pitchFamily="34" charset="0"/>
            </a:endParaRPr>
          </a:p>
        </p:txBody>
      </p:sp>
      <p:cxnSp>
        <p:nvCxnSpPr>
          <p:cNvPr id="26" name="直接连接符 25"/>
          <p:cNvCxnSpPr/>
          <p:nvPr/>
        </p:nvCxnSpPr>
        <p:spPr>
          <a:xfrm>
            <a:off x="2356634" y="5249795"/>
            <a:ext cx="576064" cy="0"/>
          </a:xfrm>
          <a:prstGeom prst="line">
            <a:avLst/>
          </a:prstGeom>
          <a:noFill/>
          <a:ln w="28575" cap="flat" cmpd="sng" algn="ctr">
            <a:solidFill>
              <a:srgbClr val="C0504D">
                <a:lumMod val="75000"/>
              </a:srgbClr>
            </a:solidFill>
            <a:prstDash val="solid"/>
          </a:ln>
          <a:effectLst/>
        </p:spPr>
      </p:cxnSp>
      <p:sp>
        <p:nvSpPr>
          <p:cNvPr id="27" name="矩形 26"/>
          <p:cNvSpPr/>
          <p:nvPr/>
        </p:nvSpPr>
        <p:spPr>
          <a:xfrm>
            <a:off x="2636282" y="5447962"/>
            <a:ext cx="2320977" cy="569442"/>
          </a:xfrm>
          <a:prstGeom prst="rect">
            <a:avLst/>
          </a:prstGeom>
          <a:solidFill>
            <a:srgbClr val="C0504D">
              <a:lumMod val="75000"/>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defRPr/>
            </a:pPr>
            <a:r>
              <a:rPr lang="zh-CN" altLang="en-US" sz="2400" b="1" kern="0" dirty="0" smtClean="0">
                <a:solidFill>
                  <a:sysClr val="window" lastClr="FFFFFF"/>
                </a:solidFill>
                <a:latin typeface="楷体" panose="02010609060101010101" pitchFamily="49" charset="-122"/>
                <a:ea typeface="楷体" panose="02010609060101010101" pitchFamily="49" charset="-122"/>
              </a:rPr>
              <a:t>下一步工作</a:t>
            </a:r>
            <a:endParaRPr lang="en-US" altLang="zh-CN" sz="2400" b="1" kern="0" dirty="0" smtClean="0">
              <a:solidFill>
                <a:sysClr val="window" lastClr="FFFFFF"/>
              </a:solidFill>
              <a:latin typeface="楷体" panose="02010609060101010101" pitchFamily="49" charset="-122"/>
              <a:ea typeface="楷体" panose="02010609060101010101" pitchFamily="49" charset="-122"/>
            </a:endParaRPr>
          </a:p>
        </p:txBody>
      </p:sp>
      <p:cxnSp>
        <p:nvCxnSpPr>
          <p:cNvPr id="28" name="直接连接符 27"/>
          <p:cNvCxnSpPr/>
          <p:nvPr/>
        </p:nvCxnSpPr>
        <p:spPr>
          <a:xfrm>
            <a:off x="2365019" y="5236973"/>
            <a:ext cx="576064" cy="0"/>
          </a:xfrm>
          <a:prstGeom prst="line">
            <a:avLst/>
          </a:prstGeom>
          <a:noFill/>
          <a:ln w="28575" cap="flat" cmpd="sng" algn="ctr">
            <a:solidFill>
              <a:srgbClr val="C0504D">
                <a:lumMod val="75000"/>
              </a:srgbClr>
            </a:solidFill>
            <a:prstDash val="solid"/>
          </a:ln>
          <a:effectLst/>
        </p:spPr>
      </p:cxnSp>
      <p:cxnSp>
        <p:nvCxnSpPr>
          <p:cNvPr id="29" name="直接连接符 28"/>
          <p:cNvCxnSpPr/>
          <p:nvPr/>
        </p:nvCxnSpPr>
        <p:spPr>
          <a:xfrm>
            <a:off x="2365018" y="6191224"/>
            <a:ext cx="576064" cy="0"/>
          </a:xfrm>
          <a:prstGeom prst="line">
            <a:avLst/>
          </a:prstGeom>
          <a:noFill/>
          <a:ln w="28575" cap="flat" cmpd="sng" algn="ctr">
            <a:solidFill>
              <a:srgbClr val="C0504D">
                <a:lumMod val="75000"/>
              </a:srgbClr>
            </a:solidFill>
            <a:prstDash val="solid"/>
          </a:ln>
          <a:effectLst/>
        </p:spPr>
      </p:cxnSp>
      <p:sp>
        <p:nvSpPr>
          <p:cNvPr id="30" name="TextBox 35"/>
          <p:cNvSpPr txBox="1"/>
          <p:nvPr/>
        </p:nvSpPr>
        <p:spPr>
          <a:xfrm>
            <a:off x="1742277" y="5237144"/>
            <a:ext cx="766757" cy="891783"/>
          </a:xfrm>
          <a:prstGeom prst="rect">
            <a:avLst/>
          </a:prstGeom>
          <a:noFill/>
        </p:spPr>
        <p:txBody>
          <a:bodyPr wrap="square" rtlCol="0">
            <a:spAutoFit/>
          </a:bodyPr>
          <a:lstStyle/>
          <a:p>
            <a:pPr algn="ctr">
              <a:lnSpc>
                <a:spcPct val="120000"/>
              </a:lnSpc>
              <a:defRPr/>
            </a:pPr>
            <a:r>
              <a:rPr lang="en-US" sz="2800" kern="0" dirty="0" smtClean="0">
                <a:solidFill>
                  <a:sysClr val="window" lastClr="FFFFFF">
                    <a:lumMod val="75000"/>
                  </a:sysClr>
                </a:solidFill>
                <a:latin typeface="Arial Rounded MT Bold" pitchFamily="34" charset="0"/>
              </a:rPr>
              <a:t>0</a:t>
            </a:r>
            <a:r>
              <a:rPr lang="en-US" altLang="zh-CN" sz="4800" kern="0" dirty="0" smtClean="0">
                <a:solidFill>
                  <a:srgbClr val="C0504D">
                    <a:lumMod val="75000"/>
                  </a:srgbClr>
                </a:solidFill>
                <a:latin typeface="Arial Rounded MT Bold" pitchFamily="34" charset="0"/>
              </a:rPr>
              <a:t>5</a:t>
            </a:r>
            <a:endParaRPr lang="en-US" sz="8800" kern="0" dirty="0">
              <a:solidFill>
                <a:srgbClr val="C0504D">
                  <a:lumMod val="75000"/>
                </a:srgbClr>
              </a:solidFill>
              <a:latin typeface="Arial Rounded MT Bold"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smtClean="0">
                <a:solidFill>
                  <a:prstClr val="black"/>
                </a:solidFill>
                <a:latin typeface="楷体" panose="02010609060101010101" pitchFamily="49" charset="-122"/>
                <a:ea typeface="楷体" panose="02010609060101010101" pitchFamily="49" charset="-122"/>
              </a:rPr>
              <a:t>普遍存在的难点和困惑</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259308" y="1652005"/>
            <a:ext cx="11586950" cy="4154984"/>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1.</a:t>
            </a:r>
            <a:r>
              <a:rPr lang="zh-CN" altLang="en-US" sz="2000" kern="0" dirty="0" smtClean="0">
                <a:solidFill>
                  <a:prstClr val="black"/>
                </a:solidFill>
                <a:latin typeface="楷体" panose="02010609060101010101" pitchFamily="49" charset="-122"/>
                <a:ea typeface="楷体" panose="02010609060101010101" pitchFamily="49" charset="-122"/>
              </a:rPr>
              <a:t>系统内适当性制度不统一</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2.</a:t>
            </a:r>
            <a:r>
              <a:rPr lang="zh-CN" altLang="en-US" sz="2000" kern="0" dirty="0" smtClean="0">
                <a:solidFill>
                  <a:prstClr val="black"/>
                </a:solidFill>
                <a:latin typeface="楷体" panose="02010609060101010101" pitchFamily="49" charset="-122"/>
                <a:ea typeface="楷体" panose="02010609060101010101" pitchFamily="49" charset="-122"/>
              </a:rPr>
              <a:t>获取客户信息或信息发生变化主要依赖客户主动提供，但多数客户不愿意；专业投资者不能按照要求提供相关证明材料；定期对部分专业投资者的条件进行再确认时，客户不配合</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3.</a:t>
            </a:r>
            <a:r>
              <a:rPr lang="zh-CN" altLang="en-US" sz="2000" kern="0" dirty="0" smtClean="0">
                <a:solidFill>
                  <a:prstClr val="black"/>
                </a:solidFill>
                <a:latin typeface="楷体" panose="02010609060101010101" pitchFamily="49" charset="-122"/>
                <a:ea typeface="楷体" panose="02010609060101010101" pitchFamily="49" charset="-122"/>
              </a:rPr>
              <a:t>无法准确判断客户预留的信息是否完全真实，手段有限，多数情况下仅能进行形式审查</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4.</a:t>
            </a:r>
            <a:r>
              <a:rPr lang="zh-CN" altLang="en-US" sz="2000" kern="0" dirty="0" smtClean="0">
                <a:solidFill>
                  <a:prstClr val="black"/>
                </a:solidFill>
                <a:latin typeface="楷体" panose="02010609060101010101" pitchFamily="49" charset="-122"/>
                <a:ea typeface="楷体" panose="02010609060101010101" pitchFamily="49" charset="-122"/>
              </a:rPr>
              <a:t>投资期限和投资品种符合投资目标，（系统）实现困难</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5.</a:t>
            </a:r>
            <a:r>
              <a:rPr lang="zh-CN" altLang="en-US" sz="2000" kern="0" dirty="0" smtClean="0">
                <a:solidFill>
                  <a:prstClr val="black"/>
                </a:solidFill>
                <a:latin typeface="楷体" panose="02010609060101010101" pitchFamily="49" charset="-122"/>
                <a:ea typeface="楷体" panose="02010609060101010101" pitchFamily="49" charset="-122"/>
              </a:rPr>
              <a:t>产品风险评估缺乏统一标准，行业差异较大</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6.</a:t>
            </a:r>
            <a:r>
              <a:rPr lang="zh-CN" altLang="en-US" sz="2000" kern="0" dirty="0">
                <a:solidFill>
                  <a:prstClr val="black"/>
                </a:solidFill>
                <a:latin typeface="楷体" panose="02010609060101010101" pitchFamily="49" charset="-122"/>
                <a:ea typeface="楷体" panose="02010609060101010101" pitchFamily="49" charset="-122"/>
              </a:rPr>
              <a:t>同</a:t>
            </a:r>
            <a:r>
              <a:rPr lang="zh-CN" altLang="en-US" sz="2000" kern="0" dirty="0" smtClean="0">
                <a:solidFill>
                  <a:prstClr val="black"/>
                </a:solidFill>
                <a:latin typeface="楷体" panose="02010609060101010101" pitchFamily="49" charset="-122"/>
                <a:ea typeface="楷体" panose="02010609060101010101" pitchFamily="49" charset="-122"/>
              </a:rPr>
              <a:t>一客户的风险等级可能在不同券商处不同</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7.</a:t>
            </a:r>
            <a:r>
              <a:rPr lang="zh-CN" altLang="en-US" sz="2000" kern="0" dirty="0" smtClean="0">
                <a:solidFill>
                  <a:prstClr val="black"/>
                </a:solidFill>
                <a:latin typeface="楷体" panose="02010609060101010101" pitchFamily="49" charset="-122"/>
                <a:ea typeface="楷体" panose="02010609060101010101" pitchFamily="49" charset="-122"/>
              </a:rPr>
              <a:t>对复杂和组合金融产品风险等级的评定及分类有困难</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8.</a:t>
            </a:r>
            <a:r>
              <a:rPr lang="zh-CN" altLang="en-US" sz="2000" kern="0" dirty="0" smtClean="0">
                <a:solidFill>
                  <a:prstClr val="black"/>
                </a:solidFill>
                <a:latin typeface="楷体" panose="02010609060101010101" pitchFamily="49" charset="-122"/>
                <a:ea typeface="楷体" panose="02010609060101010101" pitchFamily="49" charset="-122"/>
              </a:rPr>
              <a:t>动态调整与动态匹配执行难度大</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9.</a:t>
            </a:r>
            <a:r>
              <a:rPr lang="zh-CN" altLang="en-US" sz="2000" kern="0" dirty="0" smtClean="0">
                <a:solidFill>
                  <a:prstClr val="black"/>
                </a:solidFill>
                <a:latin typeface="楷体" panose="02010609060101010101" pitchFamily="49" charset="-122"/>
                <a:ea typeface="楷体" panose="02010609060101010101" pitchFamily="49" charset="-122"/>
              </a:rPr>
              <a:t>问卷及客户签字确认的文件太多</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10.</a:t>
            </a:r>
            <a:r>
              <a:rPr lang="zh-CN" altLang="en-US" sz="2000" kern="0" dirty="0" smtClean="0">
                <a:solidFill>
                  <a:prstClr val="black"/>
                </a:solidFill>
                <a:latin typeface="楷体" panose="02010609060101010101" pitchFamily="49" charset="-122"/>
                <a:ea typeface="楷体" panose="02010609060101010101" pitchFamily="49" charset="-122"/>
              </a:rPr>
              <a:t>各公司对违反适当性的人员问责措施不统一</a:t>
            </a:r>
            <a:endParaRPr lang="en-US" altLang="zh-CN" sz="20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smtClean="0">
                <a:solidFill>
                  <a:prstClr val="black"/>
                </a:solidFill>
                <a:latin typeface="楷体" panose="02010609060101010101" pitchFamily="49" charset="-122"/>
                <a:ea typeface="楷体" panose="02010609060101010101" pitchFamily="49" charset="-122"/>
              </a:rPr>
              <a:t>下一步工作</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395786" y="1447288"/>
            <a:ext cx="11586950" cy="5410712"/>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rPr>
              <a:t>一、修订指引，制定产品目录，细化程序、标准、方法和需求</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1.</a:t>
            </a:r>
            <a:r>
              <a:rPr lang="zh-CN" altLang="en-US" kern="0" dirty="0" smtClean="0">
                <a:solidFill>
                  <a:prstClr val="black"/>
                </a:solidFill>
                <a:latin typeface="楷体" panose="02010609060101010101" pitchFamily="49" charset="-122"/>
                <a:ea typeface="楷体" panose="02010609060101010101" pitchFamily="49" charset="-122"/>
              </a:rPr>
              <a:t>适用的机构：证券公司（子公司）及投资咨询机构</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2.</a:t>
            </a:r>
            <a:r>
              <a:rPr lang="zh-CN" altLang="en-US" kern="0" dirty="0" smtClean="0">
                <a:solidFill>
                  <a:prstClr val="black"/>
                </a:solidFill>
                <a:latin typeface="楷体" panose="02010609060101010101" pitchFamily="49" charset="-122"/>
                <a:ea typeface="楷体" panose="02010609060101010101" pitchFamily="49" charset="-122"/>
              </a:rPr>
              <a:t>投资者分类：第六条规定的了解投资者信息的具体内容和操作程序；第八条规定的认定专业投资者的具体标准和要求；第九条、第十条规定的对普通投资者和专业投资者进行细化分类管理的具体标准和工作要求；第十一条、第十二条规定的投资者类别转换的操作程序和工作要求；第十三条规定的简历投资者评估数据库的具体内容和工作要求；第十九条、第二十二条规定的风险承受能力最低的投资者类别。</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3.</a:t>
            </a:r>
            <a:r>
              <a:rPr lang="zh-CN" altLang="en-US" kern="0" dirty="0" smtClean="0">
                <a:solidFill>
                  <a:prstClr val="black"/>
                </a:solidFill>
                <a:latin typeface="楷体" panose="02010609060101010101" pitchFamily="49" charset="-122"/>
                <a:ea typeface="楷体" panose="02010609060101010101" pitchFamily="49" charset="-122"/>
              </a:rPr>
              <a:t>产品分级：第三十六条规定的本行业产品或者服务风险等级名录。</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4.</a:t>
            </a:r>
            <a:r>
              <a:rPr lang="zh-CN" altLang="en-US" kern="0" dirty="0" smtClean="0">
                <a:solidFill>
                  <a:prstClr val="black"/>
                </a:solidFill>
                <a:latin typeface="楷体" panose="02010609060101010101" pitchFamily="49" charset="-122"/>
                <a:ea typeface="楷体" panose="02010609060101010101" pitchFamily="49" charset="-122"/>
              </a:rPr>
              <a:t>适当性匹配：第二十一条规定的在投资者和产品或服务的信息变化后，调整投资者分类、产品或服务分级以及适当性匹配意见的操作程序和工作要求；按照第十八条至第二十二条规定对投资者与产品进行适当性匹配的具体标准和操作程序。</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5.</a:t>
            </a:r>
            <a:r>
              <a:rPr lang="zh-CN" altLang="en-US" kern="0" dirty="0" smtClean="0">
                <a:solidFill>
                  <a:prstClr val="black"/>
                </a:solidFill>
                <a:latin typeface="楷体" panose="02010609060101010101" pitchFamily="49" charset="-122"/>
                <a:ea typeface="楷体" panose="02010609060101010101" pitchFamily="49" charset="-122"/>
              </a:rPr>
              <a:t>内部管理：第二十九条规定的适当性内部管理制度和相关制度机制的基本内容和工作要求；第十一条至第十三条、第十九条至第二十三条、第二十六条至第二十九条、第三十三条规定涉及的告知警告要求、合同协议书、风险揭示书、匹配意见等示范模板；按照第三十条规定开展适当性自查的基本内容和工作要求。</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6.</a:t>
            </a:r>
            <a:r>
              <a:rPr lang="zh-CN" altLang="en-US" kern="0" dirty="0" smtClean="0">
                <a:solidFill>
                  <a:prstClr val="black"/>
                </a:solidFill>
                <a:latin typeface="楷体" panose="02010609060101010101" pitchFamily="49" charset="-122"/>
                <a:ea typeface="楷体" panose="02010609060101010101" pitchFamily="49" charset="-122"/>
              </a:rPr>
              <a:t>适当性自律管理：对违反</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办法</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规定的经营机构及其直接负责的主管人员和其他直接责任人员的自律管理措施等。</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7.</a:t>
            </a:r>
            <a:r>
              <a:rPr lang="zh-CN" altLang="en-US" kern="0" dirty="0" smtClean="0">
                <a:solidFill>
                  <a:prstClr val="black"/>
                </a:solidFill>
                <a:latin typeface="楷体" panose="02010609060101010101" pitchFamily="49" charset="-122"/>
                <a:ea typeface="楷体" panose="02010609060101010101" pitchFamily="49" charset="-122"/>
              </a:rPr>
              <a:t>本行业贯彻实施</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办法</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须明确的其他内容。</a:t>
            </a:r>
            <a:endParaRPr lang="en-US" altLang="zh-CN"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smtClean="0">
                <a:solidFill>
                  <a:prstClr val="black"/>
                </a:solidFill>
                <a:latin typeface="楷体" panose="02010609060101010101" pitchFamily="49" charset="-122"/>
                <a:ea typeface="楷体" panose="02010609060101010101" pitchFamily="49" charset="-122"/>
              </a:rPr>
              <a:t>下一步工作</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395786" y="1447288"/>
            <a:ext cx="11586950" cy="2419124"/>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rPr>
              <a:t>二、督促行业落实</a:t>
            </a:r>
            <a:r>
              <a:rPr lang="en-US" altLang="zh-CN" b="1" kern="0" dirty="0" smtClean="0">
                <a:solidFill>
                  <a:prstClr val="black"/>
                </a:solidFill>
                <a:latin typeface="楷体" panose="02010609060101010101" pitchFamily="49" charset="-122"/>
                <a:ea typeface="楷体" panose="02010609060101010101" pitchFamily="49" charset="-122"/>
              </a:rPr>
              <a:t>《</a:t>
            </a:r>
            <a:r>
              <a:rPr lang="zh-CN" altLang="en-US" b="1" kern="0" dirty="0" smtClean="0">
                <a:solidFill>
                  <a:prstClr val="black"/>
                </a:solidFill>
                <a:latin typeface="楷体" panose="02010609060101010101" pitchFamily="49" charset="-122"/>
                <a:ea typeface="楷体" panose="02010609060101010101" pitchFamily="49" charset="-122"/>
              </a:rPr>
              <a:t>办法</a:t>
            </a:r>
            <a:r>
              <a:rPr lang="en-US" altLang="zh-CN" b="1" kern="0" dirty="0" smtClean="0">
                <a:solidFill>
                  <a:prstClr val="black"/>
                </a:solidFill>
                <a:latin typeface="楷体" panose="02010609060101010101" pitchFamily="49" charset="-122"/>
                <a:ea typeface="楷体" panose="02010609060101010101" pitchFamily="49" charset="-122"/>
              </a:rPr>
              <a:t>》</a:t>
            </a:r>
            <a:r>
              <a:rPr lang="zh-CN" altLang="en-US" b="1" kern="0" dirty="0" smtClean="0">
                <a:solidFill>
                  <a:prstClr val="black"/>
                </a:solidFill>
                <a:latin typeface="楷体" panose="02010609060101010101" pitchFamily="49" charset="-122"/>
                <a:ea typeface="楷体" panose="02010609060101010101" pitchFamily="49" charset="-122"/>
              </a:rPr>
              <a:t>，监督检查</a:t>
            </a:r>
            <a:endParaRPr lang="en-US" altLang="zh-CN"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kern="0" dirty="0" smtClean="0">
                <a:solidFill>
                  <a:prstClr val="black"/>
                </a:solidFill>
                <a:latin typeface="楷体" panose="02010609060101010101" pitchFamily="49" charset="-122"/>
                <a:ea typeface="楷体" panose="02010609060101010101" pitchFamily="49" charset="-122"/>
              </a:rPr>
              <a:t>配合机构部、地方局、交易所等单位，督促经营机构在过渡期内，从管理制度、技术设备、人员配备等各个方面做好准备。督促经营机构对新开立账户或接收服务的客户</a:t>
            </a:r>
            <a:r>
              <a:rPr lang="zh-CN" altLang="en-US" kern="0" dirty="0">
                <a:solidFill>
                  <a:prstClr val="black"/>
                </a:solidFill>
                <a:latin typeface="楷体" panose="02010609060101010101" pitchFamily="49" charset="-122"/>
                <a:ea typeface="楷体" panose="02010609060101010101" pitchFamily="49" charset="-122"/>
              </a:rPr>
              <a:t>及购买新产品</a:t>
            </a:r>
            <a:r>
              <a:rPr lang="zh-CN" altLang="en-US" kern="0" dirty="0" smtClean="0">
                <a:solidFill>
                  <a:prstClr val="black"/>
                </a:solidFill>
                <a:latin typeface="楷体" panose="02010609060101010101" pitchFamily="49" charset="-122"/>
                <a:ea typeface="楷体" panose="02010609060101010101" pitchFamily="49" charset="-122"/>
              </a:rPr>
              <a:t>或</a:t>
            </a:r>
            <a:r>
              <a:rPr lang="zh-CN" altLang="en-US" kern="0" dirty="0">
                <a:solidFill>
                  <a:prstClr val="black"/>
                </a:solidFill>
                <a:latin typeface="楷体" panose="02010609060101010101" pitchFamily="49" charset="-122"/>
                <a:ea typeface="楷体" panose="02010609060101010101" pitchFamily="49" charset="-122"/>
              </a:rPr>
              <a:t>接受</a:t>
            </a:r>
            <a:r>
              <a:rPr lang="zh-CN" altLang="en-US" kern="0" dirty="0" smtClean="0">
                <a:solidFill>
                  <a:prstClr val="black"/>
                </a:solidFill>
                <a:latin typeface="楷体" panose="02010609060101010101" pitchFamily="49" charset="-122"/>
                <a:ea typeface="楷体" panose="02010609060101010101" pitchFamily="49" charset="-122"/>
              </a:rPr>
              <a:t>新服务的老客户按要求进行分类、评估、匹配及动态管理，建立投资者评估数据库，严格落实适当性管理制度。</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b="1" kern="0" dirty="0" smtClean="0">
                <a:solidFill>
                  <a:prstClr val="black"/>
                </a:solidFill>
                <a:latin typeface="楷体" panose="02010609060101010101" pitchFamily="49" charset="-122"/>
                <a:ea typeface="楷体" panose="02010609060101010101" pitchFamily="49" charset="-122"/>
              </a:rPr>
              <a:t>三、培训交流、反映情况</a:t>
            </a:r>
            <a:endParaRPr lang="en-US" altLang="zh-CN" b="1"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3487739" cy="637008"/>
          </a:xfrm>
        </p:spPr>
        <p:txBody>
          <a:bodyPr>
            <a:normAutofit fontScale="90000"/>
          </a:bodyPr>
          <a:lstStyle/>
          <a:p>
            <a:r>
              <a:rPr kumimoji="1" lang="zh-CN" altLang="en-US" dirty="0" smtClean="0">
                <a:solidFill>
                  <a:schemeClr val="tx1"/>
                </a:solidFill>
                <a:latin typeface="楷体" panose="02010609060101010101" pitchFamily="49" charset="-122"/>
                <a:ea typeface="楷体" panose="02010609060101010101" pitchFamily="49" charset="-122"/>
                <a:cs typeface="Helvetica" charset="0"/>
              </a:rPr>
              <a:t>适当性介绍</a:t>
            </a:r>
            <a:endParaRPr kumimoji="1" lang="zh-CN" altLang="en-US" dirty="0">
              <a:solidFill>
                <a:schemeClr val="tx1"/>
              </a:solidFill>
              <a:latin typeface="楷体" panose="02010609060101010101" pitchFamily="49" charset="-122"/>
              <a:ea typeface="楷体" panose="02010609060101010101" pitchFamily="49" charset="-122"/>
              <a:cs typeface="Helvetica" charset="0"/>
            </a:endParaRPr>
          </a:p>
        </p:txBody>
      </p:sp>
      <p:sp>
        <p:nvSpPr>
          <p:cNvPr id="56" name="TextBox 31"/>
          <p:cNvSpPr txBox="1"/>
          <p:nvPr/>
        </p:nvSpPr>
        <p:spPr>
          <a:xfrm>
            <a:off x="811305" y="3383972"/>
            <a:ext cx="8734567" cy="1865126"/>
          </a:xfrm>
          <a:prstGeom prst="rect">
            <a:avLst/>
          </a:prstGeom>
          <a:noFill/>
        </p:spPr>
        <p:txBody>
          <a:bodyPr wrap="square" rtlCol="0">
            <a:spAutoFit/>
          </a:bodyPr>
          <a:lstStyle/>
          <a:p>
            <a:pPr>
              <a:lnSpc>
                <a:spcPct val="120000"/>
              </a:lnSpc>
              <a:defRPr/>
            </a:pPr>
            <a:r>
              <a:rPr lang="en-US" altLang="zh-CN" sz="2400" kern="0" dirty="0" smtClean="0">
                <a:latin typeface="楷体" panose="02010609060101010101" pitchFamily="49" charset="-122"/>
                <a:ea typeface="楷体" panose="02010609060101010101" pitchFamily="49" charset="-122"/>
              </a:rPr>
              <a:t>1.</a:t>
            </a:r>
            <a:r>
              <a:rPr lang="zh-CN" altLang="en-US" sz="2400" kern="0" dirty="0" smtClean="0">
                <a:latin typeface="楷体" panose="02010609060101010101" pitchFamily="49" charset="-122"/>
                <a:ea typeface="楷体" panose="02010609060101010101" pitchFamily="49" charset="-122"/>
              </a:rPr>
              <a:t>了解客户的标准、程序和方法</a:t>
            </a:r>
            <a:endParaRPr lang="en-US" altLang="zh-CN" sz="2400" kern="0" dirty="0" smtClean="0">
              <a:latin typeface="楷体" panose="02010609060101010101" pitchFamily="49" charset="-122"/>
              <a:ea typeface="楷体" panose="02010609060101010101" pitchFamily="49" charset="-122"/>
            </a:endParaRPr>
          </a:p>
          <a:p>
            <a:pPr>
              <a:lnSpc>
                <a:spcPct val="120000"/>
              </a:lnSpc>
              <a:defRPr/>
            </a:pPr>
            <a:r>
              <a:rPr lang="en-US" sz="2400" kern="0" dirty="0" smtClean="0">
                <a:latin typeface="楷体" panose="02010609060101010101" pitchFamily="49" charset="-122"/>
                <a:ea typeface="楷体" panose="02010609060101010101" pitchFamily="49" charset="-122"/>
              </a:rPr>
              <a:t>2.</a:t>
            </a:r>
            <a:r>
              <a:rPr lang="zh-CN" altLang="en-US" sz="2400" kern="0" dirty="0" smtClean="0">
                <a:latin typeface="楷体" panose="02010609060101010101" pitchFamily="49" charset="-122"/>
                <a:ea typeface="楷体" panose="02010609060101010101" pitchFamily="49" charset="-122"/>
              </a:rPr>
              <a:t>了解金融产品或金融服务的标准、程序和方法</a:t>
            </a:r>
            <a:endParaRPr lang="en-US" altLang="zh-CN" sz="2400" kern="0" dirty="0" smtClean="0">
              <a:latin typeface="楷体" panose="02010609060101010101" pitchFamily="49" charset="-122"/>
              <a:ea typeface="楷体" panose="02010609060101010101" pitchFamily="49" charset="-122"/>
            </a:endParaRPr>
          </a:p>
          <a:p>
            <a:pPr>
              <a:lnSpc>
                <a:spcPct val="120000"/>
              </a:lnSpc>
              <a:defRPr/>
            </a:pPr>
            <a:r>
              <a:rPr lang="en-US" sz="2400" kern="0" dirty="0" smtClean="0">
                <a:latin typeface="楷体" panose="02010609060101010101" pitchFamily="49" charset="-122"/>
                <a:ea typeface="楷体" panose="02010609060101010101" pitchFamily="49" charset="-122"/>
              </a:rPr>
              <a:t>3.</a:t>
            </a:r>
            <a:r>
              <a:rPr lang="zh-CN" altLang="en-US" sz="2400" kern="0" dirty="0" smtClean="0">
                <a:latin typeface="楷体" panose="02010609060101010101" pitchFamily="49" charset="-122"/>
                <a:ea typeface="楷体" panose="02010609060101010101" pitchFamily="49" charset="-122"/>
              </a:rPr>
              <a:t>评估适当性的标准、程序和方法</a:t>
            </a:r>
            <a:endParaRPr lang="en-US" altLang="zh-CN" sz="2400" kern="0" dirty="0" smtClean="0">
              <a:latin typeface="楷体" panose="02010609060101010101" pitchFamily="49" charset="-122"/>
              <a:ea typeface="楷体" panose="02010609060101010101" pitchFamily="49" charset="-122"/>
            </a:endParaRPr>
          </a:p>
          <a:p>
            <a:pPr>
              <a:lnSpc>
                <a:spcPct val="120000"/>
              </a:lnSpc>
              <a:defRPr/>
            </a:pPr>
            <a:r>
              <a:rPr lang="en-US" sz="2400" kern="0" dirty="0" smtClean="0">
                <a:latin typeface="楷体" panose="02010609060101010101" pitchFamily="49" charset="-122"/>
                <a:ea typeface="楷体" panose="02010609060101010101" pitchFamily="49" charset="-122"/>
              </a:rPr>
              <a:t>4.</a:t>
            </a:r>
            <a:r>
              <a:rPr lang="zh-CN" altLang="en-US" sz="2400" kern="0" dirty="0" smtClean="0">
                <a:latin typeface="楷体" panose="02010609060101010101" pitchFamily="49" charset="-122"/>
                <a:ea typeface="楷体" panose="02010609060101010101" pitchFamily="49" charset="-122"/>
              </a:rPr>
              <a:t>执行投资者适当性制度的保障措施</a:t>
            </a:r>
            <a:endParaRPr lang="en-US" sz="2400" kern="0" dirty="0">
              <a:latin typeface="楷体" panose="02010609060101010101" pitchFamily="49" charset="-122"/>
              <a:ea typeface="楷体" panose="02010609060101010101" pitchFamily="49" charset="-122"/>
            </a:endParaRPr>
          </a:p>
        </p:txBody>
      </p:sp>
      <p:sp>
        <p:nvSpPr>
          <p:cNvPr id="3" name="文本框 2"/>
          <p:cNvSpPr txBox="1"/>
          <p:nvPr/>
        </p:nvSpPr>
        <p:spPr>
          <a:xfrm>
            <a:off x="811305" y="1910687"/>
            <a:ext cx="10639167" cy="830997"/>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在了解客户和产品或服务的基础上，对客户的风险承受能力和产品或服务风险进行等级划分并进行匹配，将合适的产品或服务销售或提供给合适的客户。</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10584576" cy="637008"/>
          </a:xfrm>
        </p:spPr>
        <p:txBody>
          <a:bodyPr>
            <a:normAutofit/>
          </a:bodyPr>
          <a:lstStyle/>
          <a:p>
            <a:r>
              <a:rPr lang="zh-CN" altLang="en-US" sz="3200" b="1" dirty="0">
                <a:solidFill>
                  <a:prstClr val="black"/>
                </a:solidFill>
                <a:latin typeface="楷体" panose="02010609060101010101" pitchFamily="49" charset="-122"/>
                <a:ea typeface="楷体" panose="02010609060101010101" pitchFamily="49" charset="-122"/>
              </a:rPr>
              <a:t>了解客户、客户分类及客户风险承受能力等级划分</a:t>
            </a:r>
            <a:endParaRPr lang="zh-CN" altLang="en-US" sz="32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811305" y="1511292"/>
            <a:ext cx="11144135" cy="5115246"/>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zh-CN" altLang="en-US" sz="2000" b="1" kern="0" dirty="0" smtClean="0">
                <a:solidFill>
                  <a:prstClr val="black"/>
                </a:solidFill>
                <a:latin typeface="楷体" panose="02010609060101010101" pitchFamily="49" charset="-122"/>
                <a:ea typeface="楷体" panose="02010609060101010101" pitchFamily="49" charset="-122"/>
              </a:rPr>
              <a:t>需了解的客户信息</a:t>
            </a:r>
            <a:endParaRPr lang="en-US" altLang="zh-CN" sz="2000"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姓名（或名称），身份，住址，职业，财务状况，投资知识，投资经验，投资目标，风险偏好等与投资者风险承受能力有密切关系的信息</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b="1" kern="0" dirty="0" smtClean="0">
                <a:solidFill>
                  <a:prstClr val="black"/>
                </a:solidFill>
                <a:latin typeface="楷体" panose="02010609060101010101" pitchFamily="49" charset="-122"/>
                <a:ea typeface="楷体" panose="02010609060101010101" pitchFamily="49" charset="-122"/>
              </a:rPr>
              <a:t>客户分类</a:t>
            </a:r>
            <a:endParaRPr lang="en-US" altLang="zh-CN" sz="2000"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分类的目的：适当性管理工作是一项非常繁重的工作，需要投入大量人力、物力等公司资源，分类就是将公司有限的资源倾斜到需要进行适当性管理的客户，节约公司资源和成本</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kern="0" dirty="0" smtClean="0">
                <a:solidFill>
                  <a:prstClr val="black"/>
                </a:solidFill>
                <a:latin typeface="楷体" panose="02010609060101010101" pitchFamily="49" charset="-122"/>
                <a:ea typeface="楷体" panose="02010609060101010101" pitchFamily="49" charset="-122"/>
              </a:rPr>
              <a:t>1.</a:t>
            </a:r>
            <a:r>
              <a:rPr lang="zh-CN" altLang="en-US" kern="0" dirty="0" smtClean="0">
                <a:solidFill>
                  <a:prstClr val="black"/>
                </a:solidFill>
                <a:latin typeface="楷体" panose="02010609060101010101" pitchFamily="49" charset="-122"/>
                <a:ea typeface="楷体" panose="02010609060101010101" pitchFamily="49" charset="-122"/>
              </a:rPr>
              <a:t>非专业投资者</a:t>
            </a:r>
            <a:r>
              <a:rPr lang="en-US" altLang="zh-CN" kern="0" dirty="0" smtClean="0">
                <a:solidFill>
                  <a:prstClr val="black"/>
                </a:solidFill>
                <a:latin typeface="楷体" panose="02010609060101010101" pitchFamily="49" charset="-122"/>
                <a:ea typeface="楷体" panose="02010609060101010101" pitchFamily="49" charset="-122"/>
              </a:rPr>
              <a:t>:</a:t>
            </a:r>
            <a:r>
              <a:rPr lang="zh-CN" altLang="en-US" kern="0" dirty="0" smtClean="0">
                <a:solidFill>
                  <a:prstClr val="black"/>
                </a:solidFill>
                <a:latin typeface="楷体" panose="02010609060101010101" pitchFamily="49" charset="-122"/>
                <a:ea typeface="楷体" panose="02010609060101010101" pitchFamily="49" charset="-122"/>
              </a:rPr>
              <a:t>投资知识与经验相对不足，对证券市场投资风险认知、判断和承受能力较低；</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kern="0" dirty="0" smtClean="0">
                <a:solidFill>
                  <a:prstClr val="black"/>
                </a:solidFill>
                <a:latin typeface="楷体" panose="02010609060101010101" pitchFamily="49" charset="-122"/>
                <a:ea typeface="楷体" panose="02010609060101010101" pitchFamily="49" charset="-122"/>
              </a:rPr>
              <a:t>2.</a:t>
            </a:r>
            <a:r>
              <a:rPr lang="zh-CN" altLang="en-US" kern="0" dirty="0" smtClean="0">
                <a:solidFill>
                  <a:prstClr val="black"/>
                </a:solidFill>
                <a:latin typeface="楷体" panose="02010609060101010101" pitchFamily="49" charset="-122"/>
                <a:ea typeface="楷体" panose="02010609060101010101" pitchFamily="49" charset="-122"/>
              </a:rPr>
              <a:t>专业投资者：具备必要的投资知识和经验，能够自行判断投资品种和期限是否符合其投资需求，能够理解金融产品或金融服务的风险，能够在财务上承担相应的投资风险。</a:t>
            </a:r>
            <a:endParaRPr lang="en-US" altLang="zh-CN"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kern="0" dirty="0" smtClean="0">
                <a:solidFill>
                  <a:prstClr val="black"/>
                </a:solidFill>
                <a:latin typeface="楷体" panose="02010609060101010101" pitchFamily="49" charset="-122"/>
                <a:ea typeface="楷体" panose="02010609060101010101" pitchFamily="49" charset="-122"/>
              </a:rPr>
              <a:t>3.</a:t>
            </a:r>
            <a:r>
              <a:rPr lang="zh-CN" altLang="en-US" kern="0" dirty="0" smtClean="0">
                <a:solidFill>
                  <a:prstClr val="black"/>
                </a:solidFill>
                <a:latin typeface="楷体" panose="02010609060101010101" pitchFamily="49" charset="-122"/>
                <a:ea typeface="楷体" panose="02010609060101010101" pitchFamily="49" charset="-122"/>
              </a:rPr>
              <a:t>各类别投资者互相转化。</a:t>
            </a:r>
            <a:endParaRPr lang="en-US"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10393507" cy="637008"/>
          </a:xfrm>
        </p:spPr>
        <p:txBody>
          <a:bodyPr>
            <a:normAutofit/>
          </a:bodyPr>
          <a:lstStyle/>
          <a:p>
            <a:r>
              <a:rPr lang="zh-CN" altLang="en-US" sz="3600" b="1" dirty="0">
                <a:solidFill>
                  <a:prstClr val="black"/>
                </a:solidFill>
                <a:latin typeface="楷体" panose="02010609060101010101" pitchFamily="49" charset="-122"/>
                <a:ea typeface="楷体" panose="02010609060101010101" pitchFamily="49" charset="-122"/>
              </a:rPr>
              <a:t>了解客户、客户分类及客户风险承受能力等级划分</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811305" y="1925443"/>
            <a:ext cx="11144135" cy="2308324"/>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zh-CN" altLang="en-US" sz="2000" b="1" kern="0" dirty="0" smtClean="0">
                <a:solidFill>
                  <a:prstClr val="black"/>
                </a:solidFill>
                <a:latin typeface="楷体" panose="02010609060101010101" pitchFamily="49" charset="-122"/>
                <a:ea typeface="楷体" panose="02010609060101010101" pitchFamily="49" charset="-122"/>
              </a:rPr>
              <a:t>客户风险承受能力评估</a:t>
            </a:r>
            <a:endParaRPr lang="en-US" altLang="zh-CN" sz="2000"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评估的方法：问卷调查，客户投资行为没有纳入初次评估，尤其是后续评估，考虑到适当性工作的起步阶段，以后可考虑多元化评估机制</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动态调整</a:t>
            </a:r>
            <a:endParaRPr lang="en-US" altLang="zh-CN" sz="20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smtClean="0">
                <a:solidFill>
                  <a:prstClr val="black"/>
                </a:solidFill>
                <a:latin typeface="楷体" panose="02010609060101010101" pitchFamily="49" charset="-122"/>
                <a:ea typeface="楷体" panose="02010609060101010101" pitchFamily="49" charset="-122"/>
              </a:rPr>
              <a:t>了解产品或服务及其风险等级划分</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811305" y="1570601"/>
            <a:ext cx="11144135" cy="4524315"/>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需要了解的一般金融产品或服务的信息</a:t>
            </a:r>
            <a:endParaRPr lang="en-US" altLang="zh-CN" sz="2000"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1.</a:t>
            </a:r>
            <a:r>
              <a:rPr lang="zh-CN" altLang="en-US" sz="2000" kern="0" dirty="0" smtClean="0">
                <a:solidFill>
                  <a:prstClr val="black"/>
                </a:solidFill>
                <a:latin typeface="楷体" panose="02010609060101010101" pitchFamily="49" charset="-122"/>
                <a:ea typeface="楷体" panose="02010609060101010101" pitchFamily="49" charset="-122"/>
              </a:rPr>
              <a:t>发行人的基本信息（发行人名称、成立时间、注册资本、业务资格、监管评级、过往业绩等信息）</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2.</a:t>
            </a:r>
            <a:r>
              <a:rPr lang="zh-CN" altLang="en-US" sz="2000" kern="0" dirty="0" smtClean="0">
                <a:solidFill>
                  <a:prstClr val="black"/>
                </a:solidFill>
                <a:latin typeface="楷体" panose="02010609060101010101" pitchFamily="49" charset="-122"/>
                <a:ea typeface="楷体" panose="02010609060101010101" pitchFamily="49" charset="-122"/>
              </a:rPr>
              <a:t>是否依法发行或提供（产品批文或备案证明等）</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3.</a:t>
            </a:r>
            <a:r>
              <a:rPr lang="zh-CN" altLang="en-US" sz="2000" kern="0" dirty="0" smtClean="0">
                <a:solidFill>
                  <a:prstClr val="black"/>
                </a:solidFill>
                <a:latin typeface="楷体" panose="02010609060101010101" pitchFamily="49" charset="-122"/>
                <a:ea typeface="楷体" panose="02010609060101010101" pitchFamily="49" charset="-122"/>
              </a:rPr>
              <a:t>期限、锁定期、提前终止的可能性、终止条件等</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4.</a:t>
            </a:r>
            <a:r>
              <a:rPr lang="zh-CN" altLang="en-US" sz="2000" kern="0" dirty="0" smtClean="0">
                <a:solidFill>
                  <a:prstClr val="black"/>
                </a:solidFill>
                <a:latin typeface="楷体" panose="02010609060101010101" pitchFamily="49" charset="-122"/>
                <a:ea typeface="楷体" panose="02010609060101010101" pitchFamily="49" charset="-122"/>
              </a:rPr>
              <a:t>投资安排（可投资的范围和对象、投资比例等）</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5.</a:t>
            </a:r>
            <a:r>
              <a:rPr lang="zh-CN" altLang="en-US" sz="2000" kern="0" dirty="0" smtClean="0">
                <a:solidFill>
                  <a:prstClr val="black"/>
                </a:solidFill>
                <a:latin typeface="楷体" panose="02010609060101010101" pitchFamily="49" charset="-122"/>
                <a:ea typeface="楷体" panose="02010609060101010101" pitchFamily="49" charset="-122"/>
              </a:rPr>
              <a:t>基础资产的状况（衍生金融工具交易所依赖的资产等）</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6.</a:t>
            </a:r>
            <a:r>
              <a:rPr lang="zh-CN" altLang="en-US" sz="2000" kern="0" dirty="0" smtClean="0">
                <a:solidFill>
                  <a:prstClr val="black"/>
                </a:solidFill>
                <a:latin typeface="楷体" panose="02010609060101010101" pitchFamily="49" charset="-122"/>
                <a:ea typeface="楷体" panose="02010609060101010101" pitchFamily="49" charset="-122"/>
              </a:rPr>
              <a:t>担保品或其他信用保证及其价值情况（重视担保方案设计、关注担保品价值，评估担保充足率等）</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7.</a:t>
            </a:r>
            <a:r>
              <a:rPr lang="zh-CN" altLang="en-US" sz="2000" kern="0" dirty="0" smtClean="0">
                <a:solidFill>
                  <a:prstClr val="black"/>
                </a:solidFill>
                <a:latin typeface="楷体" panose="02010609060101010101" pitchFamily="49" charset="-122"/>
                <a:ea typeface="楷体" panose="02010609060101010101" pitchFamily="49" charset="-122"/>
              </a:rPr>
              <a:t>风险收益特征（流动性风险、市场风险、预期收益率、收益波动性等）</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8.</a:t>
            </a:r>
            <a:r>
              <a:rPr lang="zh-CN" altLang="en-US" sz="2000" kern="0" dirty="0" smtClean="0">
                <a:solidFill>
                  <a:prstClr val="black"/>
                </a:solidFill>
                <a:latin typeface="楷体" panose="02010609060101010101" pitchFamily="49" charset="-122"/>
                <a:ea typeface="楷体" panose="02010609060101010101" pitchFamily="49" charset="-122"/>
              </a:rPr>
              <a:t>投资者购买、持有或出售产品或服务的成本、费用和可能的损失等等与产品或服务风险等级密切相关的信息</a:t>
            </a:r>
            <a:endParaRPr lang="en-US" altLang="zh-CN" sz="20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smtClean="0">
                <a:solidFill>
                  <a:prstClr val="black"/>
                </a:solidFill>
                <a:latin typeface="楷体" panose="02010609060101010101" pitchFamily="49" charset="-122"/>
                <a:ea typeface="楷体" panose="02010609060101010101" pitchFamily="49" charset="-122"/>
              </a:rPr>
              <a:t>了解产品或服务及其风险等级划分</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811305" y="1570601"/>
            <a:ext cx="11144135" cy="4893647"/>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需要了解的复杂金融产品或服务的信息</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在一般产品或服务信息之外，还应当了解：</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1.</a:t>
            </a:r>
            <a:r>
              <a:rPr lang="zh-CN" altLang="en-US" sz="2000" kern="0" dirty="0" smtClean="0">
                <a:solidFill>
                  <a:prstClr val="black"/>
                </a:solidFill>
                <a:latin typeface="楷体" panose="02010609060101010101" pitchFamily="49" charset="-122"/>
                <a:ea typeface="楷体" panose="02010609060101010101" pitchFamily="49" charset="-122"/>
              </a:rPr>
              <a:t>关于产品的结构、定价方式和杠杆情况（结构分级、估值难易、杠杆比率）</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2.</a:t>
            </a:r>
            <a:r>
              <a:rPr lang="zh-CN" altLang="en-US" sz="2000" kern="0" dirty="0" smtClean="0">
                <a:solidFill>
                  <a:prstClr val="black"/>
                </a:solidFill>
                <a:latin typeface="楷体" panose="02010609060101010101" pitchFamily="49" charset="-122"/>
                <a:ea typeface="楷体" panose="02010609060101010101" pitchFamily="49" charset="-122"/>
              </a:rPr>
              <a:t>产品信用风险的性质和复杂程度（发行人信用状况、市场经验、行业声誉）</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客户是否会被要求追加后续投资或承担后续债务（劣后份额约定：预警补仓、强行平仓）</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3.</a:t>
            </a:r>
            <a:r>
              <a:rPr lang="zh-CN" altLang="en-US" sz="2000" kern="0" dirty="0" smtClean="0">
                <a:solidFill>
                  <a:prstClr val="black"/>
                </a:solidFill>
                <a:latin typeface="楷体" panose="02010609060101010101" pitchFamily="49" charset="-122"/>
                <a:ea typeface="楷体" panose="02010609060101010101" pitchFamily="49" charset="-122"/>
              </a:rPr>
              <a:t>客户可能产生的本金损失和最大损失</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风险等级评估</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评估方法：制作金融产品或金融服务风险等级评估表，根据金融产品或金融服务的评估因素与产品或服务风险等级的相关性，确定各项评估因素的分值和权重，建立评估分值与产品或服务风险等级的对应关系</a:t>
            </a:r>
            <a:endParaRPr lang="en-US" altLang="zh-CN" sz="20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smtClean="0">
                <a:solidFill>
                  <a:prstClr val="black"/>
                </a:solidFill>
                <a:latin typeface="楷体" panose="02010609060101010101" pitchFamily="49" charset="-122"/>
                <a:ea typeface="楷体" panose="02010609060101010101" pitchFamily="49" charset="-122"/>
              </a:rPr>
              <a:t>适当性评估</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811305" y="1570601"/>
            <a:ext cx="11144135" cy="2677656"/>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zh-CN" altLang="en-US" sz="2000" b="1" kern="0" dirty="0" smtClean="0">
                <a:solidFill>
                  <a:prstClr val="black"/>
                </a:solidFill>
                <a:latin typeface="楷体" panose="02010609060101010101" pitchFamily="49" charset="-122"/>
                <a:ea typeface="楷体" panose="02010609060101010101" pitchFamily="49" charset="-122"/>
              </a:rPr>
              <a:t>适当性评估标准或匹配三原则</a:t>
            </a:r>
            <a:endParaRPr lang="en-US" altLang="zh-CN" sz="2000"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1.</a:t>
            </a:r>
            <a:r>
              <a:rPr lang="zh-CN" altLang="en-US" sz="2000" kern="0" dirty="0" smtClean="0">
                <a:solidFill>
                  <a:prstClr val="black"/>
                </a:solidFill>
                <a:latin typeface="楷体" panose="02010609060101010101" pitchFamily="49" charset="-122"/>
                <a:ea typeface="楷体" panose="02010609060101010101" pitchFamily="49" charset="-122"/>
              </a:rPr>
              <a:t>金融产品或金融男服务的投资品种和期限符合客户的投资目标</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2.</a:t>
            </a:r>
            <a:r>
              <a:rPr lang="zh-CN" altLang="en-US" sz="2000" kern="0" dirty="0" smtClean="0">
                <a:solidFill>
                  <a:prstClr val="black"/>
                </a:solidFill>
                <a:latin typeface="楷体" panose="02010609060101010101" pitchFamily="49" charset="-122"/>
                <a:ea typeface="楷体" panose="02010609060101010101" pitchFamily="49" charset="-122"/>
              </a:rPr>
              <a:t>金融产品或金融服务的风险等级符合客户的风险承受能力等级</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a:solidFill>
                  <a:prstClr val="black"/>
                </a:solidFill>
                <a:latin typeface="楷体" panose="02010609060101010101" pitchFamily="49" charset="-122"/>
                <a:ea typeface="楷体" panose="02010609060101010101" pitchFamily="49" charset="-122"/>
              </a:rPr>
              <a:t> </a:t>
            </a:r>
            <a:r>
              <a:rPr lang="en-US" altLang="zh-CN" sz="2000" kern="0" dirty="0" smtClean="0">
                <a:solidFill>
                  <a:prstClr val="black"/>
                </a:solidFill>
                <a:latin typeface="楷体" panose="02010609060101010101" pitchFamily="49" charset="-122"/>
                <a:ea typeface="楷体" panose="02010609060101010101" pitchFamily="49" charset="-122"/>
              </a:rPr>
              <a:t> </a:t>
            </a:r>
            <a:r>
              <a:rPr lang="zh-CN" altLang="en-US" sz="2000" kern="0" dirty="0" smtClean="0">
                <a:solidFill>
                  <a:prstClr val="black"/>
                </a:solidFill>
                <a:latin typeface="楷体" panose="02010609060101010101" pitchFamily="49" charset="-122"/>
                <a:ea typeface="楷体" panose="02010609060101010101" pitchFamily="49" charset="-122"/>
              </a:rPr>
              <a:t>高风险承受能力客户可以购买低风险产品或服务，低风险承受能力客户不能购买高风险产品  </a:t>
            </a:r>
            <a:endParaRPr lang="en-US" altLang="zh-CN" sz="2000" kern="0" dirty="0" smtClean="0">
              <a:solidFill>
                <a:prstClr val="black"/>
              </a:solidFill>
              <a:latin typeface="楷体" panose="02010609060101010101" pitchFamily="49" charset="-122"/>
              <a:ea typeface="楷体" panose="02010609060101010101" pitchFamily="49" charset="-122"/>
            </a:endParaRPr>
          </a:p>
          <a:p>
            <a:pPr>
              <a:lnSpc>
                <a:spcPct val="120000"/>
              </a:lnSpc>
              <a:buSzPct val="60000"/>
              <a:defRPr/>
            </a:pPr>
            <a:r>
              <a:rPr lang="zh-CN" altLang="en-US" sz="2000" kern="0" dirty="0" smtClean="0">
                <a:solidFill>
                  <a:prstClr val="black"/>
                </a:solidFill>
                <a:latin typeface="楷体" panose="02010609060101010101" pitchFamily="49" charset="-122"/>
                <a:ea typeface="楷体" panose="02010609060101010101" pitchFamily="49" charset="-122"/>
              </a:rPr>
              <a:t>或服务</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3.</a:t>
            </a:r>
            <a:r>
              <a:rPr lang="zh-CN" altLang="en-US" sz="2000" kern="0" dirty="0" smtClean="0">
                <a:solidFill>
                  <a:prstClr val="black"/>
                </a:solidFill>
                <a:latin typeface="楷体" panose="02010609060101010101" pitchFamily="49" charset="-122"/>
                <a:ea typeface="楷体" panose="02010609060101010101" pitchFamily="49" charset="-122"/>
              </a:rPr>
              <a:t>客户签署风险揭示书，确认已充分理解金融产品或金融服务的风险</a:t>
            </a:r>
            <a:endParaRPr lang="en-US" altLang="zh-CN" sz="20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11305" y="648097"/>
            <a:ext cx="8578355" cy="637008"/>
          </a:xfrm>
        </p:spPr>
        <p:txBody>
          <a:bodyPr>
            <a:normAutofit/>
          </a:bodyPr>
          <a:lstStyle/>
          <a:p>
            <a:r>
              <a:rPr lang="zh-CN" altLang="en-US" sz="3600" b="1" dirty="0" smtClean="0">
                <a:solidFill>
                  <a:prstClr val="black"/>
                </a:solidFill>
                <a:latin typeface="楷体" panose="02010609060101010101" pitchFamily="49" charset="-122"/>
                <a:ea typeface="楷体" panose="02010609060101010101" pitchFamily="49" charset="-122"/>
              </a:rPr>
              <a:t>适当性评估</a:t>
            </a:r>
            <a:endParaRPr lang="zh-CN" altLang="en-US" sz="3600" b="1" dirty="0">
              <a:solidFill>
                <a:prstClr val="black"/>
              </a:solidFill>
              <a:latin typeface="楷体" panose="02010609060101010101" pitchFamily="49" charset="-122"/>
              <a:ea typeface="楷体" panose="02010609060101010101" pitchFamily="49" charset="-122"/>
            </a:endParaRPr>
          </a:p>
        </p:txBody>
      </p:sp>
      <p:sp>
        <p:nvSpPr>
          <p:cNvPr id="56" name="TextBox 31"/>
          <p:cNvSpPr txBox="1"/>
          <p:nvPr/>
        </p:nvSpPr>
        <p:spPr>
          <a:xfrm>
            <a:off x="811305" y="1570601"/>
            <a:ext cx="11144135" cy="3785652"/>
          </a:xfrm>
          <a:prstGeom prst="rect">
            <a:avLst/>
          </a:prstGeom>
          <a:noFill/>
        </p:spPr>
        <p:txBody>
          <a:bodyPr wrap="square" rtlCol="0">
            <a:spAutoFit/>
          </a:bodyPr>
          <a:lstStyle/>
          <a:p>
            <a:pPr marL="342900" indent="-342900">
              <a:lnSpc>
                <a:spcPct val="120000"/>
              </a:lnSpc>
              <a:buSzPct val="60000"/>
              <a:buFont typeface="Wingdings" panose="05000000000000000000" pitchFamily="2" charset="2"/>
              <a:buChar char="l"/>
              <a:defRPr/>
            </a:pPr>
            <a:r>
              <a:rPr lang="zh-CN" altLang="en-US" sz="2000" b="1" kern="0" dirty="0" smtClean="0">
                <a:solidFill>
                  <a:prstClr val="black"/>
                </a:solidFill>
                <a:latin typeface="楷体" panose="02010609060101010101" pitchFamily="49" charset="-122"/>
                <a:ea typeface="楷体" panose="02010609060101010101" pitchFamily="49" charset="-122"/>
              </a:rPr>
              <a:t>客户要求购买或接受高于其风险承受能力等级的金融产品或服务</a:t>
            </a:r>
            <a:endParaRPr lang="en-US" altLang="zh-CN" sz="2000" b="1"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zh-CN" altLang="en-US" sz="2000" kern="0" dirty="0" smtClean="0">
                <a:solidFill>
                  <a:prstClr val="black"/>
                </a:solidFill>
                <a:latin typeface="楷体" panose="02010609060101010101" pitchFamily="49" charset="-122"/>
                <a:ea typeface="楷体" panose="02010609060101010101" pitchFamily="49" charset="-122"/>
              </a:rPr>
              <a:t>原则上可以，但需要严格符合下列要求：</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1.</a:t>
            </a:r>
            <a:r>
              <a:rPr lang="zh-CN" altLang="en-US" sz="2000" kern="0" dirty="0" smtClean="0">
                <a:solidFill>
                  <a:prstClr val="black"/>
                </a:solidFill>
                <a:latin typeface="楷体" panose="02010609060101010101" pitchFamily="49" charset="-122"/>
                <a:ea typeface="楷体" panose="02010609060101010101" pitchFamily="49" charset="-122"/>
              </a:rPr>
              <a:t>不得主动推介：证券公司认为客户购买金融产品或接受金融服务不适当或者无法判断是否适当的，不得主动向客户推介。</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2.</a:t>
            </a:r>
            <a:r>
              <a:rPr lang="zh-CN" altLang="en-US" sz="2000" kern="0" dirty="0" smtClean="0">
                <a:solidFill>
                  <a:prstClr val="black"/>
                </a:solidFill>
                <a:latin typeface="楷体" panose="02010609060101010101" pitchFamily="49" charset="-122"/>
                <a:ea typeface="楷体" panose="02010609060101010101" pitchFamily="49" charset="-122"/>
              </a:rPr>
              <a:t>风险提示：客户要求购买或接受高于其风险承受能力等级的金融产品或金融服务的，证券公司应当进行风险提示。</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3.</a:t>
            </a:r>
            <a:r>
              <a:rPr lang="zh-CN" altLang="en-US" sz="2000" kern="0" dirty="0" smtClean="0">
                <a:solidFill>
                  <a:prstClr val="black"/>
                </a:solidFill>
                <a:latin typeface="楷体" panose="02010609060101010101" pitchFamily="49" charset="-122"/>
                <a:ea typeface="楷体" panose="02010609060101010101" pitchFamily="49" charset="-122"/>
              </a:rPr>
              <a:t>书面确认：客户经风险提示后仍坚持购买产品或接受服务的，</a:t>
            </a:r>
            <a:r>
              <a:rPr lang="zh-CN" altLang="en-US" sz="2000" kern="0" dirty="0">
                <a:solidFill>
                  <a:prstClr val="black"/>
                </a:solidFill>
                <a:latin typeface="楷体" panose="02010609060101010101" pitchFamily="49" charset="-122"/>
                <a:ea typeface="楷体" panose="02010609060101010101" pitchFamily="49" charset="-122"/>
              </a:rPr>
              <a:t>证券公司应当要求客户以书面方式进行确认，由客户承诺对投资决定自行承担责任</a:t>
            </a:r>
            <a:r>
              <a:rPr lang="zh-CN" altLang="en-US" sz="2000" kern="0" dirty="0" smtClean="0">
                <a:solidFill>
                  <a:prstClr val="black"/>
                </a:solidFill>
                <a:latin typeface="楷体" panose="02010609060101010101" pitchFamily="49" charset="-122"/>
                <a:ea typeface="楷体" panose="02010609060101010101" pitchFamily="49" charset="-122"/>
              </a:rPr>
              <a:t>。</a:t>
            </a:r>
            <a:endParaRPr lang="en-US" altLang="zh-CN" sz="2000" kern="0" dirty="0" smtClean="0">
              <a:solidFill>
                <a:prstClr val="black"/>
              </a:solidFill>
              <a:latin typeface="楷体" panose="02010609060101010101" pitchFamily="49" charset="-122"/>
              <a:ea typeface="楷体" panose="02010609060101010101" pitchFamily="49" charset="-122"/>
            </a:endParaRPr>
          </a:p>
          <a:p>
            <a:pPr marL="342900" indent="-342900">
              <a:lnSpc>
                <a:spcPct val="120000"/>
              </a:lnSpc>
              <a:buSzPct val="60000"/>
              <a:buFont typeface="Wingdings" panose="05000000000000000000" pitchFamily="2" charset="2"/>
              <a:buChar char="l"/>
              <a:defRPr/>
            </a:pPr>
            <a:r>
              <a:rPr lang="en-US" altLang="zh-CN" sz="2000" kern="0" dirty="0" smtClean="0">
                <a:solidFill>
                  <a:prstClr val="black"/>
                </a:solidFill>
                <a:latin typeface="楷体" panose="02010609060101010101" pitchFamily="49" charset="-122"/>
                <a:ea typeface="楷体" panose="02010609060101010101" pitchFamily="49" charset="-122"/>
              </a:rPr>
              <a:t>4.</a:t>
            </a:r>
            <a:r>
              <a:rPr lang="zh-CN" altLang="en-US" sz="2000" kern="0" dirty="0" smtClean="0">
                <a:solidFill>
                  <a:prstClr val="black"/>
                </a:solidFill>
                <a:latin typeface="楷体" panose="02010609060101010101" pitchFamily="49" charset="-122"/>
                <a:ea typeface="楷体" panose="02010609060101010101" pitchFamily="49" charset="-122"/>
              </a:rPr>
              <a:t>记录与留痕：证券公司应当保存相关记录和确认文件，做好留痕工作。</a:t>
            </a:r>
            <a:endParaRPr lang="en-US" altLang="zh-CN" sz="2000" kern="0" dirty="0">
              <a:solidFill>
                <a:prstClr val="black"/>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金融界PPT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金融界PPT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7059</Words>
  <Application>WPS 演示</Application>
  <PresentationFormat>宽屏</PresentationFormat>
  <Paragraphs>210</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22</vt:i4>
      </vt:variant>
    </vt:vector>
  </HeadingPairs>
  <TitlesOfParts>
    <vt:vector size="39" baseType="lpstr">
      <vt:lpstr>Arial</vt:lpstr>
      <vt:lpstr>宋体</vt:lpstr>
      <vt:lpstr>Wingdings</vt:lpstr>
      <vt:lpstr>Arial</vt:lpstr>
      <vt:lpstr>Helvetica</vt:lpstr>
      <vt:lpstr>楷体</vt:lpstr>
      <vt:lpstr>Arial Rounded MT Bold</vt:lpstr>
      <vt:lpstr>文泉驿微米黑</vt:lpstr>
      <vt:lpstr>微软雅黑</vt:lpstr>
      <vt:lpstr>宋体</vt:lpstr>
      <vt:lpstr>Arial Unicode MS</vt:lpstr>
      <vt:lpstr>Calibri</vt:lpstr>
      <vt:lpstr>DejaVu Sans</vt:lpstr>
      <vt:lpstr>Latin Modern Mono Prop</vt:lpstr>
      <vt:lpstr>Office 主题</vt:lpstr>
      <vt:lpstr>金融界PPT模板</vt:lpstr>
      <vt:lpstr>1_金融界PPT模板</vt:lpstr>
      <vt:lpstr>投资者适当性自律管理培训</vt:lpstr>
      <vt:lpstr>目录</vt:lpstr>
      <vt:lpstr>适当性介绍</vt:lpstr>
      <vt:lpstr>了解客户、客户分类及客户风险承受能力等级划分</vt:lpstr>
      <vt:lpstr>了解客户、客户分类及客户风险承受能力等级划分</vt:lpstr>
      <vt:lpstr>了解产品或服务及其风险等级划分</vt:lpstr>
      <vt:lpstr>了解产品或服务及其风险等级划分</vt:lpstr>
      <vt:lpstr>适当性评估</vt:lpstr>
      <vt:lpstr>适当性评估</vt:lpstr>
      <vt:lpstr>相关保障措施</vt:lpstr>
      <vt:lpstr>投资咨询机构投资顾问业务的适当性要求</vt:lpstr>
      <vt:lpstr>前期工作</vt:lpstr>
      <vt:lpstr>行业现状</vt:lpstr>
      <vt:lpstr>存在问题</vt:lpstr>
      <vt:lpstr>存在问题</vt:lpstr>
      <vt:lpstr>存在问题</vt:lpstr>
      <vt:lpstr>存在问题</vt:lpstr>
      <vt:lpstr>存在问题</vt:lpstr>
      <vt:lpstr>存在问题</vt:lpstr>
      <vt:lpstr>普遍存在的难点和困惑</vt:lpstr>
      <vt:lpstr>下一步工作</vt:lpstr>
      <vt:lpstr>下一步工作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投资者适当性自律管理培训</dc:title>
  <dc:creator>陈欣</dc:creator>
  <cp:lastModifiedBy>huangyan</cp:lastModifiedBy>
  <cp:revision>95</cp:revision>
  <dcterms:created xsi:type="dcterms:W3CDTF">2021-08-14T05:46:19Z</dcterms:created>
  <dcterms:modified xsi:type="dcterms:W3CDTF">2021-08-14T05:46:19Z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