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58" r:id="rId6"/>
    <p:sldId id="261" r:id="rId7"/>
    <p:sldId id="263" r:id="rId8"/>
    <p:sldId id="266" r:id="rId9"/>
    <p:sldId id="27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kumimoji="1"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投资者适当性自律管理培训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kumimoji="1"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Helvetica" charset="0"/>
                <a:sym typeface="+mn-ea"/>
              </a:rPr>
              <a:t>适当性介绍</a:t>
            </a:r>
            <a:endParaRPr kumimoji="1" lang="zh-CN" altLang="en-US" dirty="0" smtClean="0">
              <a:latin typeface="楷体" panose="02010609060101010101" pitchFamily="49" charset="-122"/>
              <a:ea typeface="楷体" panose="02010609060101010101" pitchFamily="49" charset="-122"/>
              <a:cs typeface="Helvetica" charset="0"/>
              <a:sym typeface="+mn-ea"/>
            </a:endParaRPr>
          </a:p>
          <a:p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在了解客户和产品或服务的基础上，对客户的风险承受能力和产品或服务风险进行等级划分并进行匹配，将合适的产品或服务销售或提供给合适的客户。</a:t>
            </a:r>
            <a:endParaRPr lang="zh-CN" altLang="en-US" b="1" dirty="0" smtClean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kern="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</a:t>
            </a:r>
            <a:r>
              <a:rPr lang="zh-CN" altLang="en-US" kern="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、</a:t>
            </a:r>
            <a:r>
              <a:rPr lang="zh-CN" altLang="en-US" kern="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了解客户的标准、程序和方法</a:t>
            </a:r>
            <a:endParaRPr lang="en-US" altLang="zh-CN" kern="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kern="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</a:t>
            </a:r>
            <a:r>
              <a:rPr lang="zh-CN" altLang="en-US" kern="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、</a:t>
            </a:r>
            <a:r>
              <a:rPr lang="zh-CN" altLang="en-US" kern="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了解金融产品或金融服务的标准、程序和方法</a:t>
            </a:r>
            <a:endParaRPr lang="en-US" altLang="zh-CN" kern="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kern="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</a:t>
            </a:r>
            <a:r>
              <a:rPr lang="zh-CN" altLang="en-US" kern="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、</a:t>
            </a:r>
            <a:r>
              <a:rPr lang="zh-CN" altLang="en-US" kern="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评估适当性的标准、程序和方法</a:t>
            </a:r>
            <a:endParaRPr lang="en-US" altLang="zh-CN" kern="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kern="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4</a:t>
            </a:r>
            <a:r>
              <a:rPr lang="zh-CN" altLang="en-US" kern="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、</a:t>
            </a:r>
            <a:r>
              <a:rPr lang="zh-CN" altLang="en-US" kern="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执行投资者适当性制度的保障措施</a:t>
            </a:r>
            <a:endParaRPr lang="en-US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 b="1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了解产品或服务及其风险等级划分</a:t>
            </a:r>
            <a:endParaRPr lang="zh-CN" altLang="en-US" b="1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0">
              <a:lnSpc>
                <a:spcPct val="120000"/>
              </a:lnSpc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kern="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需要了解的一般金融产品或服务的信息</a:t>
            </a:r>
            <a:endParaRPr lang="en-US" altLang="zh-CN" kern="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0" fontAlgn="auto">
              <a:lnSpc>
                <a:spcPct val="120000"/>
              </a:lnSpc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kern="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</a:t>
            </a:r>
            <a:r>
              <a:rPr lang="zh-CN" altLang="en-US" kern="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、</a:t>
            </a:r>
            <a:r>
              <a:rPr lang="zh-CN" altLang="en-US" kern="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发行人的基本信息（发行人名称、成立时间、注册资本、业务资格、监管评级、过往业绩等信息）</a:t>
            </a:r>
            <a:endParaRPr lang="en-US" altLang="zh-CN" kern="0" dirty="0" smtClean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0" fontAlgn="auto">
              <a:lnSpc>
                <a:spcPct val="120000"/>
              </a:lnSpc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kern="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</a:t>
            </a:r>
            <a:r>
              <a:rPr lang="zh-CN" altLang="en-US" kern="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、</a:t>
            </a:r>
            <a:r>
              <a:rPr lang="zh-CN" altLang="en-US" kern="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是否依法发行或提供（产品批文或备案证明等）</a:t>
            </a:r>
            <a:endParaRPr lang="en-US" altLang="zh-CN" kern="0" dirty="0" smtClean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0" fontAlgn="auto">
              <a:lnSpc>
                <a:spcPct val="120000"/>
              </a:lnSpc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kern="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</a:t>
            </a:r>
            <a:r>
              <a:rPr lang="zh-CN" altLang="en-US" kern="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、</a:t>
            </a:r>
            <a:r>
              <a:rPr lang="zh-CN" altLang="en-US" kern="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期限、锁定期、提前终止的可能性、终止条件等</a:t>
            </a:r>
            <a:endParaRPr lang="en-US" altLang="zh-CN" kern="0" dirty="0" smtClean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0" fontAlgn="auto">
              <a:lnSpc>
                <a:spcPct val="120000"/>
              </a:lnSpc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kern="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4</a:t>
            </a:r>
            <a:r>
              <a:rPr lang="zh-CN" altLang="en-US" kern="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、</a:t>
            </a:r>
            <a:r>
              <a:rPr lang="zh-CN" altLang="en-US" kern="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投资安排（可投资的范围和对象、投资比例等）</a:t>
            </a:r>
            <a:endParaRPr lang="en-US" altLang="zh-CN" kern="0" dirty="0" smtClean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0" fontAlgn="auto">
              <a:lnSpc>
                <a:spcPct val="120000"/>
              </a:lnSpc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kern="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5</a:t>
            </a:r>
            <a:r>
              <a:rPr lang="zh-CN" altLang="en-US" kern="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、</a:t>
            </a:r>
            <a:r>
              <a:rPr lang="zh-CN" altLang="en-US" kern="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基础资产的状况（衍生金融工具交易所依赖的资产等）</a:t>
            </a:r>
            <a:endParaRPr lang="en-US" altLang="zh-CN" kern="0" dirty="0" smtClean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0" fontAlgn="auto">
              <a:lnSpc>
                <a:spcPct val="120000"/>
              </a:lnSpc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kern="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6</a:t>
            </a:r>
            <a:r>
              <a:rPr lang="zh-CN" altLang="en-US" kern="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、</a:t>
            </a:r>
            <a:r>
              <a:rPr lang="zh-CN" altLang="en-US" kern="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担保品或其他信用保证及其价值情况（重视担保方案设计、关注担保品价值，评估担保充足率等）</a:t>
            </a:r>
            <a:endParaRPr lang="en-US" altLang="zh-CN" kern="0" dirty="0" smtClean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0" fontAlgn="auto">
              <a:lnSpc>
                <a:spcPct val="120000"/>
              </a:lnSpc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kern="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7</a:t>
            </a:r>
            <a:r>
              <a:rPr lang="zh-CN" altLang="en-US" kern="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、</a:t>
            </a:r>
            <a:r>
              <a:rPr lang="zh-CN" altLang="en-US" kern="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风险收益特征（流动性风险、市场风险、预期收益率、收益波动性等）</a:t>
            </a:r>
            <a:endParaRPr lang="en-US" altLang="zh-CN" kern="0" dirty="0" smtClean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0" fontAlgn="auto">
              <a:lnSpc>
                <a:spcPct val="120000"/>
              </a:lnSpc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kern="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8</a:t>
            </a:r>
            <a:r>
              <a:rPr lang="zh-CN" altLang="en-US" kern="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、</a:t>
            </a:r>
            <a:r>
              <a:rPr lang="zh-CN" altLang="en-US" kern="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投资者购买、持有或出售产品或服务的成本、费用和可能的损失等等与产品或服务风险等级密切相关的信息</a:t>
            </a:r>
            <a:endParaRPr lang="en-US" altLang="zh-CN" kern="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 b="1" kern="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适当性评估标准或匹配三原则</a:t>
            </a:r>
            <a:endParaRPr lang="en-US" altLang="zh-CN" b="1" kern="0" dirty="0" smtClean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20000"/>
              </a:lnSpc>
              <a:buSzPct val="60000"/>
              <a:buFont typeface="Wingdings" panose="05000000000000000000" pitchFamily="2" charset="2"/>
              <a:buChar char="l"/>
              <a:defRPr/>
            </a:pPr>
            <a:endParaRPr lang="en-US" altLang="zh-CN" kern="0" dirty="0" smtClean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0">
              <a:lnSpc>
                <a:spcPct val="120000"/>
              </a:lnSpc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kern="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</a:t>
            </a:r>
            <a:r>
              <a:rPr lang="zh-CN" altLang="en-US" kern="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、</a:t>
            </a:r>
            <a:r>
              <a:rPr lang="zh-CN" altLang="en-US" kern="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金融产品或金融男服务的投资品种和期限符合客户的投资目标</a:t>
            </a:r>
            <a:endParaRPr lang="en-US" altLang="zh-CN" kern="0" dirty="0" smtClean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0">
              <a:lnSpc>
                <a:spcPct val="120000"/>
              </a:lnSpc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kern="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</a:t>
            </a:r>
            <a:r>
              <a:rPr lang="zh-CN" altLang="en-US" kern="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、</a:t>
            </a:r>
            <a:r>
              <a:rPr lang="zh-CN" altLang="en-US" kern="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金融产品或金融服务的风险等级符合客户的风险承受能力等级</a:t>
            </a:r>
            <a:endParaRPr lang="en-US" altLang="zh-CN" kern="0" dirty="0" smtClean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0">
              <a:lnSpc>
                <a:spcPct val="120000"/>
              </a:lnSpc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kern="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高风险承受能力客户可以购买低风险产品或服务，低风险承受能力客户不能购买高风险产品  </a:t>
            </a:r>
            <a:endParaRPr lang="en-US" altLang="zh-CN" kern="0" dirty="0" smtClean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  <a:buSzPct val="60000"/>
              <a:defRPr/>
            </a:pPr>
            <a:r>
              <a:rPr lang="zh-CN" altLang="en-US" kern="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或服务</a:t>
            </a:r>
            <a:endParaRPr lang="en-US" altLang="zh-CN" kern="0" dirty="0" smtClean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0">
              <a:lnSpc>
                <a:spcPct val="120000"/>
              </a:lnSpc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kern="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</a:t>
            </a:r>
            <a:r>
              <a:rPr lang="zh-CN" altLang="en-US" kern="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、</a:t>
            </a:r>
            <a:r>
              <a:rPr lang="zh-CN" altLang="en-US" kern="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客户签署风险揭示书，确认已充分理解金融产品或金融服务的风险</a:t>
            </a:r>
            <a:endParaRPr lang="en-US" altLang="zh-CN" kern="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投资</a:t>
            </a:r>
            <a:r>
              <a:rPr lang="zh-CN" altLang="en-US" b="1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咨询机构投资顾问业务的适当性要求</a:t>
            </a:r>
            <a:endParaRPr lang="zh-CN" altLang="en-US" b="1" dirty="0" smtClean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indent="0">
              <a:lnSpc>
                <a:spcPct val="120000"/>
              </a:lnSpc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kern="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《</a:t>
            </a:r>
            <a:r>
              <a:rPr lang="zh-CN" altLang="en-US" kern="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证券投资顾问业务暂行规定</a:t>
            </a:r>
            <a:r>
              <a:rPr lang="en-US" altLang="zh-CN" kern="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》</a:t>
            </a:r>
            <a:r>
              <a:rPr lang="zh-CN" altLang="en-US" kern="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第</a:t>
            </a:r>
            <a:r>
              <a:rPr lang="en-US" altLang="zh-CN" kern="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11</a:t>
            </a:r>
            <a:r>
              <a:rPr lang="zh-CN" altLang="en-US" kern="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条</a:t>
            </a:r>
            <a:endParaRPr lang="en-US" altLang="zh-CN" kern="0" dirty="0" smtClean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0">
              <a:lnSpc>
                <a:spcPct val="120000"/>
              </a:lnSpc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kern="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证券公司、证券投资咨询机构向客户提供证券投资顾问服务，应当按照公司制定的程序和要求，了解客户的身份、财产与收入状况、证券投资经验、投资需求与风险偏好，评估客户的风险承受能力。</a:t>
            </a:r>
            <a:endParaRPr lang="en-US" altLang="zh-CN" kern="0" dirty="0" smtClean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20000"/>
              </a:lnSpc>
              <a:buSzPct val="60000"/>
              <a:buFont typeface="Wingdings" panose="05000000000000000000" pitchFamily="2" charset="2"/>
              <a:buChar char="l"/>
              <a:defRPr/>
            </a:pPr>
            <a:endParaRPr lang="en-US" altLang="zh-CN" kern="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0">
              <a:lnSpc>
                <a:spcPct val="120000"/>
              </a:lnSpc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kern="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第</a:t>
            </a:r>
            <a:r>
              <a:rPr lang="en-US" altLang="zh-CN" kern="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15</a:t>
            </a:r>
            <a:r>
              <a:rPr lang="zh-CN" altLang="en-US" kern="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条</a:t>
            </a:r>
            <a:endParaRPr lang="en-US" altLang="zh-CN" kern="0" dirty="0" smtClean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0">
              <a:lnSpc>
                <a:spcPct val="120000"/>
              </a:lnSpc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kern="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证券投资顾问应当根据了解客户情况，在评估客户风险承受能力和服务的基础上，向客户提供适当的投资建议服务。</a:t>
            </a:r>
            <a:endParaRPr lang="en-US" altLang="zh-CN" kern="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indent="0">
              <a:lnSpc>
                <a:spcPct val="120000"/>
              </a:lnSpc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kern="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二、督促行业落实</a:t>
            </a:r>
            <a:r>
              <a:rPr lang="en-US" altLang="zh-CN" b="1" kern="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《</a:t>
            </a:r>
            <a:r>
              <a:rPr lang="zh-CN" altLang="en-US" b="1" kern="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办法</a:t>
            </a:r>
            <a:r>
              <a:rPr lang="en-US" altLang="zh-CN" b="1" kern="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》</a:t>
            </a:r>
            <a:r>
              <a:rPr lang="zh-CN" altLang="en-US" b="1" kern="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，监督检查</a:t>
            </a:r>
            <a:endParaRPr lang="en-US" altLang="zh-CN" b="1" kern="0" dirty="0" smtClean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0">
              <a:lnSpc>
                <a:spcPct val="120000"/>
              </a:lnSpc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kern="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配合机构部、地方局、交易所等单位，督促经营机构在过渡期内，从管理制度、技术设备、人员配备等各个方面做好准备。督促经营机构对新开立账户或接收服务的客户</a:t>
            </a:r>
            <a:r>
              <a:rPr lang="zh-CN" altLang="en-US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及购买新产品</a:t>
            </a:r>
            <a:r>
              <a:rPr lang="zh-CN" altLang="en-US" kern="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或</a:t>
            </a:r>
            <a:r>
              <a:rPr lang="zh-CN" altLang="en-US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接受</a:t>
            </a:r>
            <a:r>
              <a:rPr lang="zh-CN" altLang="en-US" kern="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新服务的老客户按要求进行分类、评估、匹配及动态管理，建立投资者评估数据库，严格落实适当性管理制度。</a:t>
            </a:r>
            <a:endParaRPr lang="en-US" altLang="zh-CN" kern="0" dirty="0" smtClean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20000"/>
              </a:lnSpc>
              <a:buSzPct val="60000"/>
              <a:buFont typeface="Wingdings" panose="05000000000000000000" pitchFamily="2" charset="2"/>
              <a:buChar char="l"/>
              <a:defRPr/>
            </a:pPr>
            <a:endParaRPr lang="en-US" altLang="zh-CN" kern="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0">
              <a:lnSpc>
                <a:spcPct val="120000"/>
              </a:lnSpc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kern="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三、培训交流、反映情况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D7AF-F838-4CAE-BD6B-9B587D9B5C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3E996-2B8F-4999-8FAF-2D863611B6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D7AF-F838-4CAE-BD6B-9B587D9B5C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3E996-2B8F-4999-8FAF-2D863611B6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D7AF-F838-4CAE-BD6B-9B587D9B5C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3E996-2B8F-4999-8FAF-2D863611B6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3434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6447" y="2716306"/>
            <a:ext cx="9923929" cy="793656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84494"/>
            <a:ext cx="9144000" cy="524435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C01B38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D7AF-F838-4CAE-BD6B-9B587D9B5C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3E996-2B8F-4999-8FAF-2D863611B6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D7AF-F838-4CAE-BD6B-9B587D9B5C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3E996-2B8F-4999-8FAF-2D863611B6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D7AF-F838-4CAE-BD6B-9B587D9B5C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3E996-2B8F-4999-8FAF-2D863611B6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D7AF-F838-4CAE-BD6B-9B587D9B5C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3E996-2B8F-4999-8FAF-2D863611B6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D7AF-F838-4CAE-BD6B-9B587D9B5C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3E996-2B8F-4999-8FAF-2D863611B6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D7AF-F838-4CAE-BD6B-9B587D9B5C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3E996-2B8F-4999-8FAF-2D863611B6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D7AF-F838-4CAE-BD6B-9B587D9B5C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3E996-2B8F-4999-8FAF-2D863611B6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1D7AF-F838-4CAE-BD6B-9B587D9B5C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3E996-2B8F-4999-8FAF-2D863611B6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1D7AF-F838-4CAE-BD6B-9B587D9B5C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3E996-2B8F-4999-8FAF-2D863611B6E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77585-462C-5646-A469-D78759CCE37E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64DB8-18CE-804D-8A65-0743E8A7558D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投资者适当性自律管理培训</a:t>
            </a:r>
            <a:endParaRPr kumimoji="1"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70412" y="3902858"/>
            <a:ext cx="9144000" cy="524435"/>
          </a:xfrm>
        </p:spPr>
        <p:txBody>
          <a:bodyPr/>
          <a:lstStyle/>
          <a:p>
            <a:r>
              <a:rPr kumimoji="1"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                          </a:t>
            </a:r>
            <a:r>
              <a:rPr kumimoji="1"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王腊红</a:t>
            </a:r>
            <a:endParaRPr kumimoji="1"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11305" y="648097"/>
            <a:ext cx="3487739" cy="637008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Helvetica" charset="0"/>
              </a:rPr>
              <a:t>适当性介绍</a:t>
            </a:r>
            <a:endParaRPr kumimoji="1" lang="zh-CN" altLang="en-US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Helvetica" charset="0"/>
            </a:endParaRPr>
          </a:p>
        </p:txBody>
      </p:sp>
      <p:sp>
        <p:nvSpPr>
          <p:cNvPr id="56" name="TextBox 31"/>
          <p:cNvSpPr txBox="1"/>
          <p:nvPr/>
        </p:nvSpPr>
        <p:spPr>
          <a:xfrm>
            <a:off x="811305" y="3383972"/>
            <a:ext cx="8734567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2400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sz="2400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了解客户的标准、程序和方法</a:t>
            </a:r>
            <a:endParaRPr lang="en-US" altLang="zh-CN" sz="2400" kern="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sz="2400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sz="2400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了解金融产品或金融服务的标准、程序和方法</a:t>
            </a:r>
            <a:endParaRPr lang="en-US" altLang="zh-CN" sz="2400" kern="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sz="2400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 sz="2400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评估适当性的标准、程序和方法</a:t>
            </a:r>
            <a:endParaRPr lang="en-US" altLang="zh-CN" sz="2400" kern="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sz="2400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4.</a:t>
            </a:r>
            <a:r>
              <a:rPr lang="zh-CN" altLang="en-US" sz="2400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执行投资者适当性制度的保障措施</a:t>
            </a:r>
            <a:endParaRPr lang="en-US" sz="2400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11305" y="1910687"/>
            <a:ext cx="106391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在了解客户和产品或服务的基础上，对客户的风险承受能力和产品或服务风险进行等级划分并进行匹配，将合适的产品或服务销售或提供给合适的客户。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11305" y="648097"/>
            <a:ext cx="8578355" cy="637008"/>
          </a:xfrm>
        </p:spPr>
        <p:txBody>
          <a:bodyPr>
            <a:normAutofit/>
          </a:bodyPr>
          <a:lstStyle/>
          <a:p>
            <a:r>
              <a:rPr lang="zh-CN" altLang="en-US" sz="3600" b="1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了解产品或服务及其风险等级划分</a:t>
            </a:r>
            <a:endParaRPr lang="zh-CN" altLang="en-US" sz="3600" b="1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6" name="TextBox 31"/>
          <p:cNvSpPr txBox="1"/>
          <p:nvPr/>
        </p:nvSpPr>
        <p:spPr>
          <a:xfrm>
            <a:off x="811305" y="1570601"/>
            <a:ext cx="1114413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000" kern="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需要了解的一般金融产品或服务的信息</a:t>
            </a:r>
            <a:endParaRPr lang="en-US" altLang="zh-CN" sz="2000" kern="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20000"/>
              </a:lnSpc>
              <a:buSzPct val="60000"/>
              <a:buFont typeface="Wingdings" panose="05000000000000000000" pitchFamily="2" charset="2"/>
              <a:buChar char="l"/>
              <a:defRPr/>
            </a:pPr>
            <a:r>
              <a:rPr lang="en-US" altLang="zh-CN" sz="2000" kern="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sz="2000" kern="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发行人的基本信息（发行人名称、成立时间、注册资本、业务资格、监管评级、过往业绩等信息）</a:t>
            </a:r>
            <a:endParaRPr lang="en-US" altLang="zh-CN" sz="2000" kern="0" dirty="0" smtClean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20000"/>
              </a:lnSpc>
              <a:buSzPct val="60000"/>
              <a:buFont typeface="Wingdings" panose="05000000000000000000" pitchFamily="2" charset="2"/>
              <a:buChar char="l"/>
              <a:defRPr/>
            </a:pPr>
            <a:r>
              <a:rPr lang="en-US" altLang="zh-CN" sz="2000" kern="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sz="2000" kern="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是否依法发行或提供（产品批文或备案证明等）</a:t>
            </a:r>
            <a:endParaRPr lang="en-US" altLang="zh-CN" sz="2000" kern="0" dirty="0" smtClean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20000"/>
              </a:lnSpc>
              <a:buSzPct val="60000"/>
              <a:buFont typeface="Wingdings" panose="05000000000000000000" pitchFamily="2" charset="2"/>
              <a:buChar char="l"/>
              <a:defRPr/>
            </a:pPr>
            <a:r>
              <a:rPr lang="en-US" altLang="zh-CN" sz="2000" kern="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 sz="2000" kern="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期限、锁定期、提前终止的可能性、终止条件等</a:t>
            </a:r>
            <a:endParaRPr lang="en-US" altLang="zh-CN" sz="2000" kern="0" dirty="0" smtClean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20000"/>
              </a:lnSpc>
              <a:buSzPct val="60000"/>
              <a:buFont typeface="Wingdings" panose="05000000000000000000" pitchFamily="2" charset="2"/>
              <a:buChar char="l"/>
              <a:defRPr/>
            </a:pPr>
            <a:r>
              <a:rPr lang="en-US" altLang="zh-CN" sz="2000" kern="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</a:t>
            </a:r>
            <a:r>
              <a:rPr lang="zh-CN" altLang="en-US" sz="2000" kern="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投资安排（可投资的范围和对象、投资比例等）</a:t>
            </a:r>
            <a:endParaRPr lang="en-US" altLang="zh-CN" sz="2000" kern="0" dirty="0" smtClean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20000"/>
              </a:lnSpc>
              <a:buSzPct val="60000"/>
              <a:buFont typeface="Wingdings" panose="05000000000000000000" pitchFamily="2" charset="2"/>
              <a:buChar char="l"/>
              <a:defRPr/>
            </a:pPr>
            <a:r>
              <a:rPr lang="en-US" altLang="zh-CN" sz="2000" kern="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5.</a:t>
            </a:r>
            <a:r>
              <a:rPr lang="zh-CN" altLang="en-US" sz="2000" kern="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基础资产的状况（衍生金融工具交易所依赖的资产等）</a:t>
            </a:r>
            <a:endParaRPr lang="en-US" altLang="zh-CN" sz="2000" kern="0" dirty="0" smtClean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20000"/>
              </a:lnSpc>
              <a:buSzPct val="60000"/>
              <a:buFont typeface="Wingdings" panose="05000000000000000000" pitchFamily="2" charset="2"/>
              <a:buChar char="l"/>
              <a:defRPr/>
            </a:pPr>
            <a:r>
              <a:rPr lang="en-US" altLang="zh-CN" sz="2000" kern="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</a:t>
            </a:r>
            <a:r>
              <a:rPr lang="zh-CN" altLang="en-US" sz="2000" kern="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担保品或其他信用保证及其价值情况（重视担保方案设计、关注担保品价值，评估担保充足率等）</a:t>
            </a:r>
            <a:endParaRPr lang="en-US" altLang="zh-CN" sz="2000" kern="0" dirty="0" smtClean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20000"/>
              </a:lnSpc>
              <a:buSzPct val="60000"/>
              <a:buFont typeface="Wingdings" panose="05000000000000000000" pitchFamily="2" charset="2"/>
              <a:buChar char="l"/>
              <a:defRPr/>
            </a:pPr>
            <a:r>
              <a:rPr lang="en-US" altLang="zh-CN" sz="2000" kern="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7.</a:t>
            </a:r>
            <a:r>
              <a:rPr lang="zh-CN" altLang="en-US" sz="2000" kern="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风险收益特征（流动性风险、市场风险、预期收益率、收益波动性等）</a:t>
            </a:r>
            <a:endParaRPr lang="en-US" altLang="zh-CN" sz="2000" kern="0" dirty="0" smtClean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20000"/>
              </a:lnSpc>
              <a:buSzPct val="60000"/>
              <a:buFont typeface="Wingdings" panose="05000000000000000000" pitchFamily="2" charset="2"/>
              <a:buChar char="l"/>
              <a:defRPr/>
            </a:pPr>
            <a:r>
              <a:rPr lang="en-US" altLang="zh-CN" sz="2000" kern="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8.</a:t>
            </a:r>
            <a:r>
              <a:rPr lang="zh-CN" altLang="en-US" sz="2000" kern="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投资者购买、持有或出售产品或服务的成本、费用和可能的损失等等与产品或服务风险等级密切相关的信息</a:t>
            </a:r>
            <a:endParaRPr lang="en-US" altLang="zh-CN" sz="2000" kern="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11305" y="648097"/>
            <a:ext cx="8578355" cy="637008"/>
          </a:xfrm>
        </p:spPr>
        <p:txBody>
          <a:bodyPr>
            <a:normAutofit/>
          </a:bodyPr>
          <a:lstStyle/>
          <a:p>
            <a:r>
              <a:rPr lang="zh-CN" altLang="en-US" sz="3600" b="1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适当性评估</a:t>
            </a:r>
            <a:endParaRPr lang="zh-CN" altLang="en-US" sz="3600" b="1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6" name="TextBox 31"/>
          <p:cNvSpPr txBox="1"/>
          <p:nvPr/>
        </p:nvSpPr>
        <p:spPr>
          <a:xfrm>
            <a:off x="811305" y="1570601"/>
            <a:ext cx="111441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000" b="1" kern="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适当性评估标准或匹配三原则</a:t>
            </a:r>
            <a:endParaRPr lang="en-US" altLang="zh-CN" sz="2000" b="1" kern="0" dirty="0" smtClean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20000"/>
              </a:lnSpc>
              <a:buSzPct val="60000"/>
              <a:buFont typeface="Wingdings" panose="05000000000000000000" pitchFamily="2" charset="2"/>
              <a:buChar char="l"/>
              <a:defRPr/>
            </a:pPr>
            <a:endParaRPr lang="en-US" altLang="zh-CN" sz="2000" kern="0" dirty="0" smtClean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20000"/>
              </a:lnSpc>
              <a:buSzPct val="60000"/>
              <a:buFont typeface="Wingdings" panose="05000000000000000000" pitchFamily="2" charset="2"/>
              <a:buChar char="l"/>
              <a:defRPr/>
            </a:pPr>
            <a:r>
              <a:rPr lang="en-US" altLang="zh-CN" sz="2000" kern="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sz="2000" kern="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金融产品或金融男服务的投资品种和期限符合客户的投资目标</a:t>
            </a:r>
            <a:endParaRPr lang="en-US" altLang="zh-CN" sz="2000" kern="0" dirty="0" smtClean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20000"/>
              </a:lnSpc>
              <a:buSzPct val="60000"/>
              <a:buFont typeface="Wingdings" panose="05000000000000000000" pitchFamily="2" charset="2"/>
              <a:buChar char="l"/>
              <a:defRPr/>
            </a:pPr>
            <a:r>
              <a:rPr lang="en-US" altLang="zh-CN" sz="2000" kern="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sz="2000" kern="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金融产品或金融服务的风险等级符合客户的风险承受能力等级</a:t>
            </a:r>
            <a:endParaRPr lang="en-US" altLang="zh-CN" sz="2000" kern="0" dirty="0" smtClean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20000"/>
              </a:lnSpc>
              <a:buSzPct val="60000"/>
              <a:buFont typeface="Wingdings" panose="05000000000000000000" pitchFamily="2" charset="2"/>
              <a:buChar char="l"/>
              <a:defRPr/>
            </a:pPr>
            <a:r>
              <a:rPr lang="en-US" altLang="zh-CN" sz="2000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000" kern="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000" kern="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高风险承受能力客户可以购买低风险产品或服务，低风险承受能力客户不能购买高风险产品  </a:t>
            </a:r>
            <a:endParaRPr lang="en-US" altLang="zh-CN" sz="2000" kern="0" dirty="0" smtClean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  <a:buSzPct val="60000"/>
              <a:defRPr/>
            </a:pPr>
            <a:r>
              <a:rPr lang="zh-CN" altLang="en-US" sz="2000" kern="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或服务</a:t>
            </a:r>
            <a:endParaRPr lang="en-US" altLang="zh-CN" sz="2000" kern="0" dirty="0" smtClean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20000"/>
              </a:lnSpc>
              <a:buSzPct val="60000"/>
              <a:buFont typeface="Wingdings" panose="05000000000000000000" pitchFamily="2" charset="2"/>
              <a:buChar char="l"/>
              <a:defRPr/>
            </a:pPr>
            <a:r>
              <a:rPr lang="en-US" altLang="zh-CN" sz="2000" kern="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 sz="2000" kern="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客户签署风险揭示书，确认已充分理解金融产品或金融服务的风险</a:t>
            </a:r>
            <a:endParaRPr lang="en-US" altLang="zh-CN" sz="2000" kern="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11305" y="648097"/>
            <a:ext cx="8578355" cy="637008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投资</a:t>
            </a:r>
            <a:r>
              <a:rPr lang="zh-CN" altLang="en-US" sz="3600" b="1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咨询机构投资顾问业务的适当性要求</a:t>
            </a:r>
            <a:endParaRPr lang="zh-CN" altLang="en-US" sz="3600" b="1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6" name="TextBox 31"/>
          <p:cNvSpPr txBox="1"/>
          <p:nvPr/>
        </p:nvSpPr>
        <p:spPr>
          <a:xfrm>
            <a:off x="811305" y="1570601"/>
            <a:ext cx="1114413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SzPct val="60000"/>
              <a:buFont typeface="Wingdings" panose="05000000000000000000" pitchFamily="2" charset="2"/>
              <a:buChar char="l"/>
              <a:defRPr/>
            </a:pPr>
            <a:r>
              <a:rPr lang="en-US" altLang="zh-CN" sz="2000" kern="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sz="2000" kern="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证券投资顾问业务暂行规定</a:t>
            </a:r>
            <a:r>
              <a:rPr lang="en-US" altLang="zh-CN" sz="2000" kern="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sz="2000" kern="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2000" kern="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11</a:t>
            </a:r>
            <a:r>
              <a:rPr lang="zh-CN" altLang="en-US" sz="2000" kern="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条</a:t>
            </a:r>
            <a:endParaRPr lang="en-US" altLang="zh-CN" sz="2000" kern="0" dirty="0" smtClean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20000"/>
              </a:lnSpc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000" kern="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证券公司、证券投资咨询机构向客户提供证券投资顾问服务，应当按照公司制定的程序和要求，了解客户的身份、财产与收入状况、证券投资经验、投资需求与风险偏好，评估客户的风险承受能力。</a:t>
            </a:r>
            <a:endParaRPr lang="en-US" altLang="zh-CN" sz="2000" kern="0" dirty="0" smtClean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20000"/>
              </a:lnSpc>
              <a:buSzPct val="60000"/>
              <a:buFont typeface="Wingdings" panose="05000000000000000000" pitchFamily="2" charset="2"/>
              <a:buChar char="l"/>
              <a:defRPr/>
            </a:pPr>
            <a:endParaRPr lang="en-US" altLang="zh-CN" sz="2000" kern="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20000"/>
              </a:lnSpc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000" kern="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2000" kern="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15</a:t>
            </a:r>
            <a:r>
              <a:rPr lang="zh-CN" altLang="en-US" sz="2000" kern="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条</a:t>
            </a:r>
            <a:endParaRPr lang="en-US" altLang="zh-CN" sz="2000" kern="0" dirty="0" smtClean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20000"/>
              </a:lnSpc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000" kern="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证券投资顾问应当根据了解客户情况，在评估客户风险承受能力和服务的基础上，向客户提供适当的投资建议服务。</a:t>
            </a:r>
            <a:endParaRPr lang="en-US" altLang="zh-CN" sz="2000" kern="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11305" y="648097"/>
            <a:ext cx="8578355" cy="637008"/>
          </a:xfrm>
        </p:spPr>
        <p:txBody>
          <a:bodyPr>
            <a:normAutofit/>
          </a:bodyPr>
          <a:lstStyle/>
          <a:p>
            <a:r>
              <a:rPr lang="zh-CN" altLang="en-US" sz="3600" b="1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下一步工作</a:t>
            </a:r>
            <a:endParaRPr lang="zh-CN" altLang="en-US" sz="3600" b="1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6" name="TextBox 31"/>
          <p:cNvSpPr txBox="1"/>
          <p:nvPr/>
        </p:nvSpPr>
        <p:spPr>
          <a:xfrm>
            <a:off x="395786" y="1447288"/>
            <a:ext cx="11586950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b="1" kern="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二、督促行业落实</a:t>
            </a:r>
            <a:r>
              <a:rPr lang="en-US" altLang="zh-CN" b="1" kern="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b="1" kern="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办法</a:t>
            </a:r>
            <a:r>
              <a:rPr lang="en-US" altLang="zh-CN" b="1" kern="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b="1" kern="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，监督检查</a:t>
            </a:r>
            <a:endParaRPr lang="en-US" altLang="zh-CN" b="1" kern="0" dirty="0" smtClean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20000"/>
              </a:lnSpc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kern="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配合机构部、地方局、交易所等单位，督促经营机构在过渡期内，从管理制度、技术设备、人员配备等各个方面做好准备。督促经营机构对新开立账户或接收服务的客户</a:t>
            </a:r>
            <a:r>
              <a:rPr lang="zh-CN" altLang="en-US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及购买新产品</a:t>
            </a:r>
            <a:r>
              <a:rPr lang="zh-CN" altLang="en-US" kern="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  <a:r>
              <a:rPr lang="zh-CN" altLang="en-US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接受</a:t>
            </a:r>
            <a:r>
              <a:rPr lang="zh-CN" altLang="en-US" kern="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新服务的老客户按要求进行分类、评估、匹配及动态管理，建立投资者评估数据库，严格落实适当性管理制度。</a:t>
            </a:r>
            <a:endParaRPr lang="en-US" altLang="zh-CN" kern="0" dirty="0" smtClean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20000"/>
              </a:lnSpc>
              <a:buSzPct val="60000"/>
              <a:buFont typeface="Wingdings" panose="05000000000000000000" pitchFamily="2" charset="2"/>
              <a:buChar char="l"/>
              <a:defRPr/>
            </a:pPr>
            <a:endParaRPr lang="en-US" altLang="zh-CN" kern="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20000"/>
              </a:lnSpc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b="1" kern="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三、培训交流、反映情况</a:t>
            </a:r>
            <a:endParaRPr lang="en-US" altLang="zh-CN" b="1" kern="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20000"/>
              </a:lnSpc>
              <a:buSzPct val="60000"/>
              <a:buFont typeface="Wingdings" panose="05000000000000000000" pitchFamily="2" charset="2"/>
              <a:buChar char="l"/>
              <a:defRPr/>
            </a:pPr>
            <a:endParaRPr lang="en-US" altLang="zh-CN" kern="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金融界PPT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987</Words>
  <Application>WPS 演示</Application>
  <PresentationFormat>宽屏</PresentationFormat>
  <Paragraphs>51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23" baseType="lpstr">
      <vt:lpstr>Arial</vt:lpstr>
      <vt:lpstr>宋体</vt:lpstr>
      <vt:lpstr>Wingdings</vt:lpstr>
      <vt:lpstr>Arial</vt:lpstr>
      <vt:lpstr>Helvetica</vt:lpstr>
      <vt:lpstr>楷体</vt:lpstr>
      <vt:lpstr>Arial Rounded MT Bold</vt:lpstr>
      <vt:lpstr>文泉驿微米黑</vt:lpstr>
      <vt:lpstr>微软雅黑</vt:lpstr>
      <vt:lpstr>宋体</vt:lpstr>
      <vt:lpstr>Arial Unicode MS</vt:lpstr>
      <vt:lpstr>Calibri</vt:lpstr>
      <vt:lpstr>DejaVu Sans</vt:lpstr>
      <vt:lpstr>Calibri Light</vt:lpstr>
      <vt:lpstr>Latin Modern Mono Prop</vt:lpstr>
      <vt:lpstr>Office 主题</vt:lpstr>
      <vt:lpstr>金融界PPT模板</vt:lpstr>
      <vt:lpstr>投资者适当性自律管理培训</vt:lpstr>
      <vt:lpstr>适当性介绍</vt:lpstr>
      <vt:lpstr>了解产品或服务及其风险等级划分</vt:lpstr>
      <vt:lpstr>适当性评估</vt:lpstr>
      <vt:lpstr>投资咨询机构投资顾问业务的适当性要求</vt:lpstr>
      <vt:lpstr>下一步工作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投资者适当性自律管理培训</dc:title>
  <dc:creator>陈欣</dc:creator>
  <cp:lastModifiedBy>huangyan</cp:lastModifiedBy>
  <cp:revision>100</cp:revision>
  <dcterms:created xsi:type="dcterms:W3CDTF">2021-08-14T10:28:30Z</dcterms:created>
  <dcterms:modified xsi:type="dcterms:W3CDTF">2021-08-14T10:28:30Z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2052-10.1.0.6757</vt:lpwstr>
  </property>
</Properties>
</file>