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8" r:id="rId10"/>
    <p:sldId id="265" r:id="rId11"/>
    <p:sldId id="267" r:id="rId12"/>
    <p:sldId id="266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24626-62C9-70D0-9195-ECB45118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E15DE-533E-3094-EA98-F8A0DAB4F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9EB1B-6058-1D46-B56E-D71B6CB0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643E-F14E-B4A7-EF78-2E8E98D4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C0C0-DD2F-8488-8110-5AD33F64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94C66-982E-A7F6-BF40-17EA9D17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CE89C-B8F0-BB9A-915A-67D541C0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239F2-C979-507E-2288-D50EB93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85569-3B1B-AD15-CF03-5C1F51E1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79264-7197-45F0-B309-066B9292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4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4EC16-726D-A2FB-294D-B1A7BCC21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E6460-6DD3-EDE3-08A4-8AF5110F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4C29F-47EC-CA1F-1D96-7CA770C6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B71E3-DA2B-8754-6EB4-D106890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2BCEB-6978-13E2-DEDD-03C37319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F25D-4762-D388-C119-26AEE45D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4796D-603B-CD32-C282-190B2FD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7E249-B259-687F-616E-76DE4FCA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DB606-4263-38FB-B70F-720619BA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87C50-D616-4B61-EA15-CEEF566F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5514-C955-7E8B-F199-7276EC5A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AC98A-7A72-E650-1902-FB648D16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0EAE-D886-5213-61E8-2A417F95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FDB7C-8A4C-31E9-93CD-13E43995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ED318-36F7-E546-795B-9066F2AC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E459B-FD50-7A2E-06F7-2D4EFECB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3592C-298E-DB5F-0457-666F0E30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771D9-CA5E-1BC3-3F44-00F660F5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FDD16-8CFE-2A34-8E8C-9644BF8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42EA4-17E8-5A34-E6E0-26535D80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C2509-B7B3-01DB-3845-D2E4F731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8409-E411-C107-42EF-50DD34DC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36762-4BAF-23BE-8773-4EC7DDC8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52AD7-4DC0-DA89-DE1C-B373F47E0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C8F259-6EDB-2812-3804-6980496C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30C83A-C437-224C-1BA4-39707C449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80E46-2E39-199D-3BE7-498111B5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2552AF-B093-FA25-4958-9CF45C52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82C705-8B0E-A3AD-D934-5C8F17A5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4E6A1-F1C2-F09B-AB92-797EA16F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F9059-51D4-A015-8D8A-172C8C68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C4FD0-CAE6-0B42-FEC1-B0C836E4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7F2E6-6C65-7DBA-0258-2A43B5C4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00465-DDB3-774A-81C6-0412764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796F3B-47F9-5892-9B19-3DFA1D84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BD1FE-C88B-9EF0-F7E4-DAB961E8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7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E308-D104-F0FA-3827-41789E79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24FF8-70B1-3CBA-69FB-BA2999E1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3C578-7C75-3E5D-6747-3944D576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74C7E-BD71-1C3F-38C4-A543A44E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D0369-0D7C-A8EE-A6F0-D6DB8FF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B834-7080-9CEC-D855-56C9BE78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1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FEB51-E384-1293-DE4E-320EE20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24B55-18D6-AAA2-A9BF-E20B22003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60D7D-0581-3B15-79DA-4731A182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6E7C1-E9F8-8DC0-83D1-D98B035C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133B0-3E0E-4B8C-407E-B133CEFD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C4E3B-C797-3459-69C7-CEA5A606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FD10AA-FC0B-FF41-7F1D-002CC316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A1ECC-A5FE-BB0F-3D59-E133FA25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91706-B78D-7AD0-4046-4A9FC676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CC93-8288-4999-A88F-F5B0C6702533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1181E-B730-D177-DDEF-DAE2A978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BEF95-6862-D578-6504-FF3673CD6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C94098-8E1F-6521-CA45-C59DC3B9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72" y="85725"/>
            <a:ext cx="747165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D63B29-7A04-2D44-A223-6FCD977D86D7}"/>
              </a:ext>
            </a:extLst>
          </p:cNvPr>
          <p:cNvSpPr/>
          <p:nvPr/>
        </p:nvSpPr>
        <p:spPr>
          <a:xfrm>
            <a:off x="5643420" y="683491"/>
            <a:ext cx="2253672" cy="341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IDENT/REVERSE WORD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E0194C-CFAB-CF78-7680-674D705F1128}"/>
              </a:ext>
            </a:extLst>
          </p:cNvPr>
          <p:cNvSpPr/>
          <p:nvPr/>
        </p:nvSpPr>
        <p:spPr>
          <a:xfrm>
            <a:off x="6511637" y="1791855"/>
            <a:ext cx="1071418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NUMBER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10258-8191-7CC8-83C0-D43EDB682D7F}"/>
              </a:ext>
            </a:extLst>
          </p:cNvPr>
          <p:cNvSpPr/>
          <p:nvPr/>
        </p:nvSpPr>
        <p:spPr>
          <a:xfrm>
            <a:off x="7897092" y="2438689"/>
            <a:ext cx="974436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ASSIGN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704B66-EA96-1170-3721-E252469095A9}"/>
              </a:ext>
            </a:extLst>
          </p:cNvPr>
          <p:cNvSpPr/>
          <p:nvPr/>
        </p:nvSpPr>
        <p:spPr>
          <a:xfrm>
            <a:off x="5084620" y="3904528"/>
            <a:ext cx="641925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5366A2-0B45-9F9B-31E8-80165465E59C}"/>
              </a:ext>
            </a:extLst>
          </p:cNvPr>
          <p:cNvSpPr/>
          <p:nvPr/>
        </p:nvSpPr>
        <p:spPr>
          <a:xfrm>
            <a:off x="7897092" y="3429000"/>
            <a:ext cx="623454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800982-D23D-5C36-2568-E8061C8C5B02}"/>
              </a:ext>
            </a:extLst>
          </p:cNvPr>
          <p:cNvSpPr/>
          <p:nvPr/>
        </p:nvSpPr>
        <p:spPr>
          <a:xfrm>
            <a:off x="7897092" y="422996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NEQ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3F4251-45D6-7253-0744-499E3608DFA0}"/>
              </a:ext>
            </a:extLst>
          </p:cNvPr>
          <p:cNvSpPr/>
          <p:nvPr/>
        </p:nvSpPr>
        <p:spPr>
          <a:xfrm>
            <a:off x="5846620" y="5390861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GRT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D84EB2-5E25-A142-A7BA-1AD90656B406}"/>
              </a:ext>
            </a:extLst>
          </p:cNvPr>
          <p:cNvSpPr/>
          <p:nvPr/>
        </p:nvSpPr>
        <p:spPr>
          <a:xfrm>
            <a:off x="7897092" y="515302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3FD33A-13F3-7EB3-89C7-422098E8EA67}"/>
              </a:ext>
            </a:extLst>
          </p:cNvPr>
          <p:cNvSpPr/>
          <p:nvPr/>
        </p:nvSpPr>
        <p:spPr>
          <a:xfrm>
            <a:off x="5846620" y="6393584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OPR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1BAAD-2FBE-ABB9-9D86-F51E6225E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32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5DAD-8C5B-1B7B-54F9-1AF4AF45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59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DA47-CC34-D526-F553-0D48EBF42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79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69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021F08-9806-C4DF-1CFD-6F4503A91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91485"/>
              </p:ext>
            </p:extLst>
          </p:nvPr>
        </p:nvGraphicFramePr>
        <p:xfrm>
          <a:off x="2032000" y="434571"/>
          <a:ext cx="8127999" cy="5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9">
                  <a:extLst>
                    <a:ext uri="{9D8B030D-6E8A-4147-A177-3AD203B41FA5}">
                      <a16:colId xmlns:a16="http://schemas.microsoft.com/office/drawing/2014/main" val="1793029838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216252127"/>
                    </a:ext>
                  </a:extLst>
                </a:gridCol>
                <a:gridCol w="5292433">
                  <a:extLst>
                    <a:ext uri="{9D8B030D-6E8A-4147-A177-3AD203B41FA5}">
                      <a16:colId xmlns:a16="http://schemas.microsoft.com/office/drawing/2014/main" val="414740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9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存储当前读取的字符。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存储当前识别出的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5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存储当前正在构建的词法单元字符串。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nowPtr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记录当前字符在输入流中的位置。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记录当前处理字符的列号，用于错误定位。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7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rowPos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记录当前处理字符的行号，用于错误定位。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记录上一个词法单元结束时的列号。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9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记录上一个词法单元结束时的行号。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sym_map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unordered_map</a:t>
                      </a:r>
                      <a:r>
                        <a:rPr lang="en-US" altLang="zh-CN" dirty="0"/>
                        <a:t>&lt;unsigned long, 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存储保留字和运算符的编号与字符串映射表，便于快速查找符号。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resv_table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存储保留字表，用于判断标识符是否为关键字。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7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opr_table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存储运算符表，用于快速识别运算符。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7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68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592FB26-249B-D4FA-1579-3550D359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11117"/>
              </p:ext>
            </p:extLst>
          </p:nvPr>
        </p:nvGraphicFramePr>
        <p:xfrm>
          <a:off x="1874982" y="100829"/>
          <a:ext cx="954989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308680098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1822763583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80970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1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GetChar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从源代码中读取下一个字符，并更新 </a:t>
                      </a:r>
                      <a:r>
                        <a:rPr lang="en-US" altLang="zh-CN" dirty="0" err="1"/>
                        <a:t>ch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GetBC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跳过空白符号（如空格、制表符和换行符），找到第一个有效字符。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6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IsLetter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判断当前字符是否为字母，用于标识符和关键字的识别。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IsDigit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判断当前字符是否为数字，用于数字识别。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6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IsOperator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判断当前字符是否为运算符，若是则返回相应的运算符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Concat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将当前字符拼接到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中，用于构建词法单元字符串。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Retract()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回退一个字符指针，防止多读取字符。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8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Reserve()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检查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是否为保留字，是则返回关键字的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GetWord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核心函数，负责从源代码中获取下一个词法单元并生成 </a:t>
                      </a:r>
                      <a:r>
                        <a:rPr lang="en-US" altLang="zh-CN" dirty="0"/>
                        <a:t>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9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InitLexer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用于初始化成员变量。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9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返回当前的字符</a:t>
                      </a:r>
                      <a:r>
                        <a:rPr lang="en-US" altLang="zh-CN" dirty="0" err="1"/>
                        <a:t>ch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7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GetStrToken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tokenType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0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CE38B-923C-CC2E-0D49-E8FB9877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84F10A0-D1C0-AE29-4200-4EE8D709971C}"/>
              </a:ext>
            </a:extLst>
          </p:cNvPr>
          <p:cNvSpPr/>
          <p:nvPr/>
        </p:nvSpPr>
        <p:spPr>
          <a:xfrm>
            <a:off x="4054764" y="378691"/>
            <a:ext cx="2429163" cy="535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源代码（字符流）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17B15C3-0112-AB5B-3A0E-C9E0C2997A51}"/>
              </a:ext>
            </a:extLst>
          </p:cNvPr>
          <p:cNvSpPr/>
          <p:nvPr/>
        </p:nvSpPr>
        <p:spPr>
          <a:xfrm>
            <a:off x="4054763" y="1311563"/>
            <a:ext cx="2429163" cy="5357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词法分析器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27E9EE-07D5-5AC4-15BC-EDE5DB7ADB62}"/>
              </a:ext>
            </a:extLst>
          </p:cNvPr>
          <p:cNvSpPr/>
          <p:nvPr/>
        </p:nvSpPr>
        <p:spPr>
          <a:xfrm>
            <a:off x="4054763" y="2244435"/>
            <a:ext cx="2429163" cy="535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跳过空白符号和注释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5EC3CB-4779-0566-90CF-889F8E9BF6AC}"/>
              </a:ext>
            </a:extLst>
          </p:cNvPr>
          <p:cNvSpPr/>
          <p:nvPr/>
        </p:nvSpPr>
        <p:spPr>
          <a:xfrm>
            <a:off x="3754579" y="3177307"/>
            <a:ext cx="3029528" cy="5357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token</a:t>
            </a:r>
            <a:r>
              <a:rPr lang="zh-CN" altLang="en-US" dirty="0"/>
              <a:t>，生成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AE79E1-4C05-4621-4AC4-2C2B2A7BBE04}"/>
              </a:ext>
            </a:extLst>
          </p:cNvPr>
          <p:cNvSpPr/>
          <p:nvPr/>
        </p:nvSpPr>
        <p:spPr>
          <a:xfrm>
            <a:off x="4054762" y="4110179"/>
            <a:ext cx="2429163" cy="535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语法分析器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2CC924-8A0A-6979-25B2-B1F87583B29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269345" y="914400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A7F521-5C2E-6760-7D45-651781E7C10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269345" y="1847272"/>
            <a:ext cx="0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2E58F3-6BB3-F8DC-6DC2-088D47CF1E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9343" y="2780144"/>
            <a:ext cx="2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202DAC-B299-535B-95CC-11D780DAC0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69343" y="3713016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3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B0A64-D18B-A531-1903-9C60A2DA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88286AE-CE17-10CD-7C1F-69EABDC08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28023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579677348"/>
                    </a:ext>
                  </a:extLst>
                </a:gridCol>
                <a:gridCol w="1708728">
                  <a:extLst>
                    <a:ext uri="{9D8B030D-6E8A-4147-A177-3AD203B41FA5}">
                      <a16:colId xmlns:a16="http://schemas.microsoft.com/office/drawing/2014/main" val="3269041111"/>
                    </a:ext>
                  </a:extLst>
                </a:gridCol>
                <a:gridCol w="4479635">
                  <a:extLst>
                    <a:ext uri="{9D8B030D-6E8A-4147-A177-3AD203B41FA5}">
                      <a16:colId xmlns:a16="http://schemas.microsoft.com/office/drawing/2014/main" val="1872234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errCnt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记录出错的总次数。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errMsg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ERR_CNT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存储不同类型的错误信息。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0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0A8A34-F47C-CFD7-FF04-D96A9099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84919"/>
              </p:ext>
            </p:extLst>
          </p:nvPr>
        </p:nvGraphicFramePr>
        <p:xfrm>
          <a:off x="1856509" y="86360"/>
          <a:ext cx="8127999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4">
                  <a:extLst>
                    <a:ext uri="{9D8B030D-6E8A-4147-A177-3AD203B41FA5}">
                      <a16:colId xmlns:a16="http://schemas.microsoft.com/office/drawing/2014/main" val="3137456368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3045081628"/>
                    </a:ext>
                  </a:extLst>
                </a:gridCol>
                <a:gridCol w="2863272">
                  <a:extLst>
                    <a:ext uri="{9D8B030D-6E8A-4147-A177-3AD203B41FA5}">
                      <a16:colId xmlns:a16="http://schemas.microsoft.com/office/drawing/2014/main" val="32836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InitErrorHandle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初始化错误处理，包括设置错误计数和错误信息。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记录错误信息，并根据错误类型输出错误位置。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extra1,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extra2,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记录带有两个额外信息的错误信息，输出错误位置。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格式化输出错误分析结果，显示错误总数或编译成功信息。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printPreWord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打印当前错误前的单词及其位置。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7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printCurWord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打印当前错误的单词及其位置。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9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8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349BEB-F6C5-7797-38D6-EE179B3A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4892"/>
              </p:ext>
            </p:extLst>
          </p:nvPr>
        </p:nvGraphicFramePr>
        <p:xfrm>
          <a:off x="1251285" y="96253"/>
          <a:ext cx="9147876" cy="648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89743754"/>
                    </a:ext>
                  </a:extLst>
                </a:gridCol>
                <a:gridCol w="452388">
                  <a:extLst>
                    <a:ext uri="{9D8B030D-6E8A-4147-A177-3AD203B41FA5}">
                      <a16:colId xmlns:a16="http://schemas.microsoft.com/office/drawing/2014/main" val="2765867755"/>
                    </a:ext>
                  </a:extLst>
                </a:gridCol>
                <a:gridCol w="5952289">
                  <a:extLst>
                    <a:ext uri="{9D8B030D-6E8A-4147-A177-3AD203B41FA5}">
                      <a16:colId xmlns:a16="http://schemas.microsoft.com/office/drawing/2014/main" val="1506699688"/>
                    </a:ext>
                  </a:extLst>
                </a:gridCol>
              </a:tblGrid>
              <a:tr h="402530">
                <a:tc>
                  <a:txBody>
                    <a:bodyPr/>
                    <a:lstStyle/>
                    <a:p>
                      <a:r>
                        <a:rPr lang="zh-CN" altLang="en-US" dirty="0"/>
                        <a:t>宏定义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03936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EXPECT_STH_FIND_ANTH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期望某个特定的元素，但找到了另一个元素。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9625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缺少某个期望的元素。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58151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EXPECT_NUMEBR_AFTER_BECOMES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在赋值语句中需要一个数值，但缺少或未找到。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308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ILLEGAL_DEFINE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非法的定义格式，如语法或语义上不符合规则。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05626"/>
                  </a:ext>
                </a:extLst>
              </a:tr>
              <a:tr h="33242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非法的词法单元或字符。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18376"/>
                  </a:ext>
                </a:extLst>
              </a:tr>
              <a:tr h="34029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ILLEGAL_RVALUE_ASSIGN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试图对右值进行赋值操作，这在大多数情况下是非法的。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80107"/>
                  </a:ext>
                </a:extLst>
              </a:tr>
              <a:tr h="349916">
                <a:tc>
                  <a:txBody>
                    <a:bodyPr/>
                    <a:lstStyle/>
                    <a:p>
                      <a:r>
                        <a:rPr lang="en-US" altLang="zh-CN" dirty="0"/>
                        <a:t>MISSING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程序中缺少某个必要的元素（如分号、括号等）。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8828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REDUNDENT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出现了多余的元素或重复的定义。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17514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使用了未声明的标识符。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03128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调用的过程名称未声明。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226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标识符重复声明。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4891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过程名称重复声明。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79515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INCOMPATIBLE_VAR_LIST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实参列表和形参列表不兼容，参数类型或数量不匹配。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68198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UNDEFINED_PROC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调用了未定义的过程，过程名称在当前作用域或全局范围内未找到对应的定义。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6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843FE-0F53-7CE0-715C-A705A566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362687-28AB-69BC-4D9B-C19665255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78787"/>
              </p:ext>
            </p:extLst>
          </p:nvPr>
        </p:nvGraphicFramePr>
        <p:xfrm>
          <a:off x="0" y="0"/>
          <a:ext cx="4932000" cy="411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2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</a:t>
                      </a:r>
                      <a:r>
                        <a:rPr lang="en-US" altLang="zh-CN" dirty="0" err="1"/>
                        <a:t>SymTable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;   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SymTableItem</a:t>
                      </a:r>
                      <a:r>
                        <a:rPr lang="en-US" altLang="zh-CN" dirty="0"/>
                        <a:t>&gt; table;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display;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level;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SymTable</a:t>
                      </a:r>
                      <a:r>
                        <a:rPr lang="en-US" altLang="zh-CN" dirty="0"/>
                        <a:t>() :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(0) ,level(0){</a:t>
                      </a:r>
                      <a:r>
                        <a:rPr lang="en-US" altLang="zh-CN" dirty="0" err="1"/>
                        <a:t>display.resize</a:t>
                      </a:r>
                      <a:r>
                        <a:rPr lang="en-US" altLang="zh-CN" dirty="0"/>
                        <a:t>(1, 0);};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SetLevel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nowlevel</a:t>
                      </a:r>
                      <a:r>
                        <a:rPr lang="en-US" altLang="zh-CN" dirty="0"/>
                        <a:t>){level=</a:t>
                      </a:r>
                      <a:r>
                        <a:rPr lang="en-US" altLang="zh-CN" dirty="0" err="1"/>
                        <a:t>nowlevel</a:t>
                      </a:r>
                      <a:r>
                        <a:rPr lang="en-US" altLang="zh-CN" dirty="0"/>
                        <a:t>;};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GetLevel</a:t>
                      </a:r>
                      <a:r>
                        <a:rPr lang="en-US" altLang="zh-CN" dirty="0"/>
                        <a:t>(){return level;};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GetSp</a:t>
                      </a:r>
                      <a:r>
                        <a:rPr lang="en-US" altLang="zh-CN" dirty="0"/>
                        <a:t>(){return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;};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showAll</a:t>
                      </a:r>
                      <a:r>
                        <a:rPr lang="en-US" altLang="zh-CN" dirty="0"/>
                        <a:t>();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InsertToTable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name, Category cat);   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SearchInfo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name,Category</a:t>
                      </a:r>
                      <a:r>
                        <a:rPr lang="en-US" altLang="zh-CN" dirty="0"/>
                        <a:t> cat);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MkTable</a:t>
                      </a:r>
                      <a:r>
                        <a:rPr lang="en-US" altLang="zh-CN" dirty="0"/>
                        <a:t>();                           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InitAndClear</a:t>
                      </a:r>
                      <a:r>
                        <a:rPr lang="en-US" altLang="zh-CN" dirty="0"/>
                        <a:t>();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DABCB5-2387-0E2E-4C93-8EF696285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59344"/>
              </p:ext>
            </p:extLst>
          </p:nvPr>
        </p:nvGraphicFramePr>
        <p:xfrm>
          <a:off x="5166037" y="1236980"/>
          <a:ext cx="2880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</a:t>
                      </a:r>
                      <a:r>
                        <a:rPr lang="en-US" altLang="zh-CN" dirty="0" err="1"/>
                        <a:t>ProcInfo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 </a:t>
                      </a:r>
                      <a:r>
                        <a:rPr lang="en-US" altLang="zh-CN" dirty="0" err="1"/>
                        <a:t>isDefined</a:t>
                      </a:r>
                      <a:r>
                        <a:rPr lang="en-US" altLang="zh-CN" dirty="0"/>
                        <a:t>;       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entry;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 err="1"/>
                        <a:t>formVarList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ProcInfo</a:t>
                      </a:r>
                      <a:r>
                        <a:rPr lang="en-US" altLang="zh-CN" dirty="0"/>
                        <a:t>() : Information(){};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BC0FAA-995F-0F4E-17B5-43069B1C4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86813"/>
              </p:ext>
            </p:extLst>
          </p:nvPr>
        </p:nvGraphicFramePr>
        <p:xfrm>
          <a:off x="8372181" y="1097280"/>
          <a:ext cx="3600000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</a:t>
                      </a:r>
                      <a:r>
                        <a:rPr lang="en-US" altLang="zh-CN" dirty="0" err="1"/>
                        <a:t>VarInfo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value;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VarInfo</a:t>
                      </a:r>
                      <a:r>
                        <a:rPr lang="en-US" altLang="zh-CN" dirty="0"/>
                        <a:t>() : Information(),value(0) {};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val</a:t>
                      </a:r>
                      <a:r>
                        <a:rPr lang="en-US" altLang="zh-CN" dirty="0"/>
                        <a:t>) override;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(int </a:t>
                      </a:r>
                      <a:r>
                        <a:rPr lang="en-US" altLang="zh-CN" dirty="0" err="1"/>
                        <a:t>nowValue</a:t>
                      </a:r>
                      <a:r>
                        <a:rPr lang="en-US" altLang="zh-CN" dirty="0"/>
                        <a:t>);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override;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6702CD-A825-89A1-81E2-1FABDB9F2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67713"/>
              </p:ext>
            </p:extLst>
          </p:nvPr>
        </p:nvGraphicFramePr>
        <p:xfrm>
          <a:off x="6466876" y="4658360"/>
          <a:ext cx="41760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</a:t>
                      </a:r>
                      <a:r>
                        <a:rPr lang="en-US" altLang="zh-CN" dirty="0" err="1"/>
                        <a:t>Infomation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cat;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Information():cat(Category::NIL),level(0){};</a:t>
                      </a:r>
                    </a:p>
                    <a:p>
                      <a:r>
                        <a:rPr lang="en-US" altLang="zh-CN" dirty="0"/>
                        <a:t>virtual 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value) {}</a:t>
                      </a:r>
                    </a:p>
                    <a:p>
                      <a:r>
                        <a:rPr lang="en-US" altLang="zh-CN" dirty="0"/>
                        <a:t>virtual 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{ return -1; }</a:t>
                      </a:r>
                    </a:p>
                    <a:p>
                      <a:r>
                        <a:rPr lang="en-US" altLang="zh-CN" dirty="0"/>
                        <a:t>virtual void show();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2CE086-EB81-D28B-B64F-92490816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19460"/>
              </p:ext>
            </p:extLst>
          </p:nvPr>
        </p:nvGraphicFramePr>
        <p:xfrm>
          <a:off x="1530000" y="5089510"/>
          <a:ext cx="18720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</a:t>
                      </a:r>
                      <a:r>
                        <a:rPr lang="en-US" altLang="zh-CN" dirty="0" err="1"/>
                        <a:t>SymTableItem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*info;</a:t>
                      </a:r>
                    </a:p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name;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previous;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show();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644952-8E0B-742C-BCC2-7CB570C8866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466000" y="4119880"/>
            <a:ext cx="0" cy="969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>
            <a:extLst>
              <a:ext uri="{FF2B5EF4-FFF2-40B4-BE49-F238E27FC236}">
                <a16:creationId xmlns:a16="http://schemas.microsoft.com/office/drawing/2014/main" id="{FD0BCE29-FF84-42E4-68D2-BF12930D242D}"/>
              </a:ext>
            </a:extLst>
          </p:cNvPr>
          <p:cNvSpPr/>
          <p:nvPr/>
        </p:nvSpPr>
        <p:spPr>
          <a:xfrm>
            <a:off x="2332158" y="4131862"/>
            <a:ext cx="267684" cy="41004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B18132-0A8F-E440-DC05-5626CEC875A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3402000" y="5970563"/>
            <a:ext cx="3064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A122BF40-0539-3F04-C1E6-B06500986A8B}"/>
              </a:ext>
            </a:extLst>
          </p:cNvPr>
          <p:cNvSpPr/>
          <p:nvPr/>
        </p:nvSpPr>
        <p:spPr>
          <a:xfrm>
            <a:off x="3402000" y="5812561"/>
            <a:ext cx="456302" cy="3160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BFA6FC-95B2-2C27-1422-951CD8B11EA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606037" y="3162300"/>
            <a:ext cx="1948839" cy="12342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合并 24">
            <a:extLst>
              <a:ext uri="{FF2B5EF4-FFF2-40B4-BE49-F238E27FC236}">
                <a16:creationId xmlns:a16="http://schemas.microsoft.com/office/drawing/2014/main" id="{D788026C-3883-81C8-9371-8743FF991A1A}"/>
              </a:ext>
            </a:extLst>
          </p:cNvPr>
          <p:cNvSpPr/>
          <p:nvPr/>
        </p:nvSpPr>
        <p:spPr>
          <a:xfrm>
            <a:off x="8402035" y="4396577"/>
            <a:ext cx="321856" cy="290666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768892-BE15-8013-F82C-BD7710DF9C9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554876" y="3302000"/>
            <a:ext cx="1617305" cy="10348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3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A06A-5EB9-D9C7-ACCA-2B9498B91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7C5B9E-9380-A7C0-D9DC-A5D679B619BE}"/>
              </a:ext>
            </a:extLst>
          </p:cNvPr>
          <p:cNvSpPr txBox="1"/>
          <p:nvPr/>
        </p:nvSpPr>
        <p:spPr>
          <a:xfrm>
            <a:off x="222404" y="421920"/>
            <a:ext cx="27405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program </a:t>
            </a:r>
            <a:r>
              <a:rPr lang="zh-CN" altLang="en-US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procedure P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var a;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procedure Pa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B05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procedure Pa1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70C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0070C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begin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end;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end;    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procedure Pb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end;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begin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end.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end.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13FE79-77C9-83CB-A4AE-3F4DB8F49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74424"/>
              </p:ext>
            </p:extLst>
          </p:nvPr>
        </p:nvGraphicFramePr>
        <p:xfrm>
          <a:off x="2509744" y="326517"/>
          <a:ext cx="5106038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819">
                  <a:extLst>
                    <a:ext uri="{9D8B030D-6E8A-4147-A177-3AD203B41FA5}">
                      <a16:colId xmlns:a16="http://schemas.microsoft.com/office/drawing/2014/main" val="2383135980"/>
                    </a:ext>
                  </a:extLst>
                </a:gridCol>
                <a:gridCol w="675528">
                  <a:extLst>
                    <a:ext uri="{9D8B030D-6E8A-4147-A177-3AD203B41FA5}">
                      <a16:colId xmlns:a16="http://schemas.microsoft.com/office/drawing/2014/main" val="80007335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959972364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0169799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2984197069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85465682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246719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previous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7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78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9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5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6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71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3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29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6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9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8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686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66F5EB-26F6-09B5-33E6-12C947595EA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10182" y="202864"/>
            <a:ext cx="309418" cy="711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E7B1EE-EAD2-107E-FACD-F785D7A5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56346"/>
              </p:ext>
            </p:extLst>
          </p:nvPr>
        </p:nvGraphicFramePr>
        <p:xfrm>
          <a:off x="7919600" y="17444"/>
          <a:ext cx="46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D6B7B4B-EC8F-4210-D02D-DCCA3E8C9B0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610182" y="651342"/>
            <a:ext cx="309418" cy="594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F503A86-FE39-389B-1640-8529D469A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52064"/>
              </p:ext>
            </p:extLst>
          </p:nvPr>
        </p:nvGraphicFramePr>
        <p:xfrm>
          <a:off x="7919600" y="468462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02A12D-DF02-96F1-F843-F869C038C03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10182" y="1099820"/>
            <a:ext cx="309418" cy="50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6574B7B-5D7D-F2BA-03DB-02F731A8C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5730"/>
              </p:ext>
            </p:extLst>
          </p:nvPr>
        </p:nvGraphicFramePr>
        <p:xfrm>
          <a:off x="7919600" y="916940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2722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703D5E-48EA-4EAB-265C-B791CD1E128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610182" y="1239225"/>
            <a:ext cx="922654" cy="7391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0049040-E57B-9649-7AE1-10A5C0788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97187"/>
              </p:ext>
            </p:extLst>
          </p:nvPr>
        </p:nvGraphicFramePr>
        <p:xfrm>
          <a:off x="8532836" y="868385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B15DAB-A31A-B6A4-ADDE-16478261D86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610182" y="2032846"/>
            <a:ext cx="922654" cy="3163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69E872C-FA5F-2D4E-CE47-EB13F9BE6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09652"/>
              </p:ext>
            </p:extLst>
          </p:nvPr>
        </p:nvGraphicFramePr>
        <p:xfrm>
          <a:off x="8532836" y="1662006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B2300D-0C13-E753-2556-46A1FC3B95F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610182" y="2743200"/>
            <a:ext cx="922654" cy="1004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9F79869B-7408-D6F1-DEB0-B0AFEC359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96115"/>
              </p:ext>
            </p:extLst>
          </p:nvPr>
        </p:nvGraphicFramePr>
        <p:xfrm>
          <a:off x="8532836" y="2472858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18E65BE-5D71-9FE6-B606-72DDF81FFA7F}"/>
              </a:ext>
            </a:extLst>
          </p:cNvPr>
          <p:cNvCxnSpPr>
            <a:cxnSpLocks/>
            <a:stCxn id="34" idx="1"/>
            <a:endCxn id="4" idx="3"/>
          </p:cNvCxnSpPr>
          <p:nvPr/>
        </p:nvCxnSpPr>
        <p:spPr>
          <a:xfrm flipH="1">
            <a:off x="7615782" y="2032846"/>
            <a:ext cx="1509880" cy="10749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4FD111C-A62F-7434-3C08-8F58047AF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64399"/>
              </p:ext>
            </p:extLst>
          </p:nvPr>
        </p:nvGraphicFramePr>
        <p:xfrm>
          <a:off x="9125662" y="147658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28D526F-2BBE-80D7-0CAB-B45F7FB7FC4A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621382" y="3238076"/>
            <a:ext cx="1531445" cy="1909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C8CB94E5-E6A0-8CFA-0FC9-A251CFF1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46158"/>
              </p:ext>
            </p:extLst>
          </p:nvPr>
        </p:nvGraphicFramePr>
        <p:xfrm>
          <a:off x="9152827" y="268181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F64052-B734-60AD-DF3E-10D5E2E5F11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610182" y="3863508"/>
            <a:ext cx="1542645" cy="6046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3503F4B0-2ABD-D858-DE8D-35425D5A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79037"/>
              </p:ext>
            </p:extLst>
          </p:nvPr>
        </p:nvGraphicFramePr>
        <p:xfrm>
          <a:off x="9152827" y="391187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21024FA-451C-E024-BCFD-5F2739EA7F3C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642947" y="3664996"/>
            <a:ext cx="280372" cy="5196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B8C00055-E4F5-ADF7-2208-0182E4E96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19620"/>
              </p:ext>
            </p:extLst>
          </p:nvPr>
        </p:nvGraphicFramePr>
        <p:xfrm>
          <a:off x="7923319" y="310873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3A5450-676F-946B-6551-3B844C774ED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610182" y="4591787"/>
            <a:ext cx="309418" cy="2475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285E7A8C-3A0D-0CFA-E786-2F38B564A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93658"/>
              </p:ext>
            </p:extLst>
          </p:nvPr>
        </p:nvGraphicFramePr>
        <p:xfrm>
          <a:off x="7919600" y="4283082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115E556-E8D7-768E-4D66-D25D1EACC59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610182" y="4920207"/>
            <a:ext cx="922654" cy="567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C0EA7E89-2263-5C39-AAB5-7C226878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0715"/>
              </p:ext>
            </p:extLst>
          </p:nvPr>
        </p:nvGraphicFramePr>
        <p:xfrm>
          <a:off x="8532836" y="4549367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415042-EA8C-CC6E-213C-815AEE74706C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642947" y="5395602"/>
            <a:ext cx="1482715" cy="3475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0E96A292-208B-6757-18CA-C06E5331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33990"/>
              </p:ext>
            </p:extLst>
          </p:nvPr>
        </p:nvGraphicFramePr>
        <p:xfrm>
          <a:off x="9125662" y="5186860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1294CB8-5AF9-4C1D-4E5F-4590C2F5F34A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7642947" y="5743120"/>
            <a:ext cx="916782" cy="3010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8D1736FB-AF5F-151C-2E1A-61BBB280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09777"/>
              </p:ext>
            </p:extLst>
          </p:nvPr>
        </p:nvGraphicFramePr>
        <p:xfrm>
          <a:off x="8559729" y="548794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5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1299</Words>
  <Application>Microsoft Office PowerPoint</Application>
  <PresentationFormat>宽屏</PresentationFormat>
  <Paragraphs>352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菜碟子 小</dc:creator>
  <cp:lastModifiedBy>菜碟子 小</cp:lastModifiedBy>
  <cp:revision>15</cp:revision>
  <dcterms:created xsi:type="dcterms:W3CDTF">2024-10-21T02:27:57Z</dcterms:created>
  <dcterms:modified xsi:type="dcterms:W3CDTF">2024-10-23T07:46:43Z</dcterms:modified>
</cp:coreProperties>
</file>