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  <p:sldId id="268" r:id="rId10"/>
    <p:sldId id="265" r:id="rId11"/>
    <p:sldId id="267" r:id="rId12"/>
    <p:sldId id="266" r:id="rId13"/>
    <p:sldId id="263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9" d="100"/>
          <a:sy n="99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24626-62C9-70D0-9195-ECB4511899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4E15DE-533E-3094-EA98-F8A0DAB4F7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BD9EB1B-6058-1D46-B56E-D71B6CB0E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64643E-F14E-B4A7-EF78-2E8E98D48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EB9C0C0-DD2F-8488-8110-5AD33F64A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431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D94C66-982E-A7F6-BF40-17EA9D170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99CE89C-B8F0-BB9A-915A-67D541C07B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D239F2-C979-507E-2288-D50EB93DF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885569-3B1B-AD15-CF03-5C1F51E1C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F79264-7197-45F0-B309-066B9292C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6740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994EC16-726D-A2FB-294D-B1A7BCC21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D9E6460-6DD3-EDE3-08A4-8AF5110F3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44C29F-47EC-CA1F-1D96-7CA770C61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EFB71E3-DA2B-8754-6EB4-D1068903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12BCEB-6978-13E2-DEDD-03C37319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5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F51F25D-4762-D388-C119-26AEE45D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D4796D-603B-CD32-C282-190B2FD9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47E249-B259-687F-616E-76DE4FCA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FDB606-4263-38FB-B70F-720619BA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BA87C50-D616-4B61-EA15-CEEF566F0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44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C65514-C955-7E8B-F199-7276EC5AB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8AC98A-7A72-E650-1902-FB648D16E1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6A0EAE-D886-5213-61E8-2A417F952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4FDB7C-8A4C-31E9-93CD-13E43995A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9ED318-36F7-E546-795B-9066F2ACF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7789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9E459B-FD50-7A2E-06F7-2D4EFECB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E3592C-298E-DB5F-0457-666F0E30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ED771D9-CA5E-1BC3-3F44-00F660F5C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BFDD16-8CFE-2A34-8E8C-9644BF89A6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3442EA4-17E8-5A34-E6E0-26535D80FE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AC2509-B7B3-01DB-3845-D2E4F731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8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F8409-E411-C107-42EF-50DD34DC6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9136762-4BAF-23BE-8773-4EC7DDC89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C152AD7-4DC0-DA89-DE1C-B373F47E0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8C8F259-6EDB-2812-3804-6980496CE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30C83A-C437-224C-1BA4-39707C4498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9880E46-2E39-199D-3BE7-498111B54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92552AF-B093-FA25-4958-9CF45C524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882C705-8B0E-A3AD-D934-5C8F17A5F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779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44E6A1-F1C2-F09B-AB92-797EA16F4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FF9059-51D4-A015-8D8A-172C8C680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01C4FD0-CAE6-0B42-FEC1-B0C836E4B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7C7F2E6-6C65-7DBA-0258-2A43B5C44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8785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9700465-DDB3-774A-81C6-041276481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D796F3B-47F9-5892-9B19-3DFA1D84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6ABD1FE-C88B-9EF0-F7E4-DAB961E86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873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6CE308-D104-F0FA-3827-41789E79EE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024FF8-70B1-3CBA-69FB-BA2999E1B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93C578-7C75-3E5D-6747-3944D57606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BA74C7E-BD71-1C3F-38C4-A543A44EC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DAD0369-0D7C-A8EE-A6F0-D6DB8FFF3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E7AB834-7080-9CEC-D855-56C9BE78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2619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9FEB51-E384-1293-DE4E-320EE2028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2224B55-18D6-AAA2-A9BF-E20B22003F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FB60D7D-0581-3B15-79DA-4731A1823E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36E7C1-E9F8-8DC0-83D1-D98B035CB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9C133B0-3E0E-4B8C-407E-B133CEFD0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AC4E3B-C797-3459-69C7-CEA5A6067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039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FD10AA-FC0B-FF41-7F1D-002CC3169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FAA1ECC-A5FE-BB0F-3D59-E133FA25A4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EB91706-B78D-7AD0-4046-4A9FC6764A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D4CC93-8288-4999-A88F-F5B0C6702533}" type="datetimeFigureOut">
              <a:rPr lang="zh-CN" altLang="en-US" smtClean="0"/>
              <a:t>2024/10/22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91181E-B730-D177-DDEF-DAE2A97880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7BEF95-6862-D578-6504-FF3673CD6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84C12-7084-4934-B27B-98271472350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876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CC94098-8E1F-6521-CA45-C59DC3B91A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0172" y="85725"/>
            <a:ext cx="7471655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8BD63B29-7A04-2D44-A223-6FCD977D86D7}"/>
              </a:ext>
            </a:extLst>
          </p:cNvPr>
          <p:cNvSpPr/>
          <p:nvPr/>
        </p:nvSpPr>
        <p:spPr>
          <a:xfrm>
            <a:off x="5643420" y="683491"/>
            <a:ext cx="2253672" cy="34174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IDENT/REVERSE WORD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4E0194C-CFAB-CF78-7680-674D705F1128}"/>
              </a:ext>
            </a:extLst>
          </p:cNvPr>
          <p:cNvSpPr/>
          <p:nvPr/>
        </p:nvSpPr>
        <p:spPr>
          <a:xfrm>
            <a:off x="6511637" y="1791855"/>
            <a:ext cx="1071418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NUMBER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EB10258-8191-7CC8-83C0-D43EDB682D7F}"/>
              </a:ext>
            </a:extLst>
          </p:cNvPr>
          <p:cNvSpPr/>
          <p:nvPr/>
        </p:nvSpPr>
        <p:spPr>
          <a:xfrm>
            <a:off x="7897092" y="2438689"/>
            <a:ext cx="974436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rgbClr val="FF0000"/>
                </a:solidFill>
              </a:rPr>
              <a:t>ASSIGN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704B66-EA96-1170-3721-E252469095A9}"/>
              </a:ext>
            </a:extLst>
          </p:cNvPr>
          <p:cNvSpPr/>
          <p:nvPr/>
        </p:nvSpPr>
        <p:spPr>
          <a:xfrm>
            <a:off x="5084620" y="3904528"/>
            <a:ext cx="641925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LSS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45366A2-0B45-9F9B-31E8-80165465E59C}"/>
              </a:ext>
            </a:extLst>
          </p:cNvPr>
          <p:cNvSpPr/>
          <p:nvPr/>
        </p:nvSpPr>
        <p:spPr>
          <a:xfrm>
            <a:off x="7897092" y="3429000"/>
            <a:ext cx="623454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LEQ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E800982-D23D-5C36-2568-E8061C8C5B02}"/>
              </a:ext>
            </a:extLst>
          </p:cNvPr>
          <p:cNvSpPr/>
          <p:nvPr/>
        </p:nvSpPr>
        <p:spPr>
          <a:xfrm>
            <a:off x="7897092" y="422996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NEQ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03F4251-45D6-7253-0744-499E3608DFA0}"/>
              </a:ext>
            </a:extLst>
          </p:cNvPr>
          <p:cNvSpPr/>
          <p:nvPr/>
        </p:nvSpPr>
        <p:spPr>
          <a:xfrm>
            <a:off x="5846620" y="5390861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GRT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BD84EB2-5E25-A142-A7BA-1AD90656B406}"/>
              </a:ext>
            </a:extLst>
          </p:cNvPr>
          <p:cNvSpPr/>
          <p:nvPr/>
        </p:nvSpPr>
        <p:spPr>
          <a:xfrm>
            <a:off x="7897092" y="5153025"/>
            <a:ext cx="651163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GEQ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23FD33A-13F3-7EB3-89C7-422098E8EA67}"/>
              </a:ext>
            </a:extLst>
          </p:cNvPr>
          <p:cNvSpPr/>
          <p:nvPr/>
        </p:nvSpPr>
        <p:spPr>
          <a:xfrm>
            <a:off x="5846620" y="6393584"/>
            <a:ext cx="665017" cy="378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rgbClr val="FF0000"/>
                </a:solidFill>
              </a:rPr>
              <a:t>OPR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2566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1BAAD-2FBE-ABB9-9D86-F51E6225E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1132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35DAD-8C5B-1B7B-54F9-1AF4AF45E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592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57DA47-CC34-D526-F553-0D48EBF42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6791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36696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D021F08-9806-C4DF-1CFD-6F4503A91B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7291485"/>
              </p:ext>
            </p:extLst>
          </p:nvPr>
        </p:nvGraphicFramePr>
        <p:xfrm>
          <a:off x="2032000" y="434571"/>
          <a:ext cx="8127999" cy="553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5529">
                  <a:extLst>
                    <a:ext uri="{9D8B030D-6E8A-4147-A177-3AD203B41FA5}">
                      <a16:colId xmlns:a16="http://schemas.microsoft.com/office/drawing/2014/main" val="1793029838"/>
                    </a:ext>
                  </a:extLst>
                </a:gridCol>
                <a:gridCol w="1330037">
                  <a:extLst>
                    <a:ext uri="{9D8B030D-6E8A-4147-A177-3AD203B41FA5}">
                      <a16:colId xmlns:a16="http://schemas.microsoft.com/office/drawing/2014/main" val="2216252127"/>
                    </a:ext>
                  </a:extLst>
                </a:gridCol>
                <a:gridCol w="5292433">
                  <a:extLst>
                    <a:ext uri="{9D8B030D-6E8A-4147-A177-3AD203B41FA5}">
                      <a16:colId xmlns:a16="http://schemas.microsoft.com/office/drawing/2014/main" val="4147407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变量名称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295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存储当前读取的字符。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283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tokenType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long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存储当前识别出的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5954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strToken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存储当前正在构建的词法单元字符串。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64350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nowPtr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记录当前字符在输入流中的位置。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1102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colPos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记录当前处理字符的列号，用于错误定位。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967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rowPos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记录当前处理字符的行号，用于错误定位。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31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preWordCol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记录上一个词法单元结束时的列号。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9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preWordRow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size_t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记录上一个词法单元结束时的行号。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30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sym_map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unordered_map</a:t>
                      </a:r>
                      <a:r>
                        <a:rPr lang="en-US" altLang="zh-CN" dirty="0"/>
                        <a:t>&lt;unsigned long, </a:t>
                      </a:r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&gt;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存储保留字和运算符的编号与字符串映射表，便于快速查找符号。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24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resv_table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存储保留字表，用于判断标识符是否为关键字。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072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opr_table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[]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存储运算符表，用于快速识别运算符。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70727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5683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6592FB26-249B-D4FA-1579-3550D3595C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648300"/>
              </p:ext>
            </p:extLst>
          </p:nvPr>
        </p:nvGraphicFramePr>
        <p:xfrm>
          <a:off x="1874982" y="100829"/>
          <a:ext cx="8127999" cy="6334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0109">
                  <a:extLst>
                    <a:ext uri="{9D8B030D-6E8A-4147-A177-3AD203B41FA5}">
                      <a16:colId xmlns:a16="http://schemas.microsoft.com/office/drawing/2014/main" val="2308680098"/>
                    </a:ext>
                  </a:extLst>
                </a:gridCol>
                <a:gridCol w="1089891">
                  <a:extLst>
                    <a:ext uri="{9D8B030D-6E8A-4147-A177-3AD203B41FA5}">
                      <a16:colId xmlns:a16="http://schemas.microsoft.com/office/drawing/2014/main" val="1822763583"/>
                    </a:ext>
                  </a:extLst>
                </a:gridCol>
                <a:gridCol w="5587999">
                  <a:extLst>
                    <a:ext uri="{9D8B030D-6E8A-4147-A177-3AD203B41FA5}">
                      <a16:colId xmlns:a16="http://schemas.microsoft.com/office/drawing/2014/main" val="8097069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函数名称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39120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GetChar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从源代码中读取下一个字符，并更新 </a:t>
                      </a:r>
                      <a:r>
                        <a:rPr lang="en-US" altLang="zh-CN" dirty="0" err="1"/>
                        <a:t>ch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和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7478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GetBC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跳过空白符号（如空格、制表符和换行符），找到第一个有效字符。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0962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IsLetter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判断当前字符是否为字母，用于标识符和关键字的识别。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578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IsDigit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bool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判断当前字符是否为数字，用于数字识别。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1361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IsOperator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判断当前字符是否为运算符，若是则返回相应的运算符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707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Concat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将当前字符拼接到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中，用于构建词法单元字符串。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713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Retract()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回退一个字符指针，防止多读取字符。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67845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Reserve()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检查 </a:t>
                      </a:r>
                      <a:r>
                        <a:rPr lang="en-US" altLang="zh-CN" dirty="0" err="1"/>
                        <a:t>strToken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是否为保留字，是则返回关键字的 </a:t>
                      </a:r>
                      <a:r>
                        <a:rPr lang="en-US" altLang="zh-CN" dirty="0"/>
                        <a:t>token </a:t>
                      </a:r>
                      <a:r>
                        <a:rPr lang="zh-CN" altLang="en-US" dirty="0"/>
                        <a:t>类型。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63874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GetWord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核心函数，负责从源代码中获取下一个词法单元并生成 </a:t>
                      </a:r>
                      <a:r>
                        <a:rPr lang="en-US" altLang="zh-CN" dirty="0"/>
                        <a:t>token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7913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InitLexer</a:t>
                      </a:r>
                      <a:r>
                        <a:rPr lang="en-US" altLang="zh-CN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void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用于初始化成员变量。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44999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GetCh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wchar_t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返回当前的字符</a:t>
                      </a:r>
                      <a:r>
                        <a:rPr lang="en-US" altLang="zh-CN" dirty="0" err="1"/>
                        <a:t>ch</a:t>
                      </a:r>
                      <a:r>
                        <a:rPr lang="zh-CN" altLang="en-US" dirty="0"/>
                        <a:t>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35759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08629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CE38B-923C-CC2E-0D49-E8FB9877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C84F10A0-D1C0-AE29-4200-4EE8D709971C}"/>
              </a:ext>
            </a:extLst>
          </p:cNvPr>
          <p:cNvSpPr/>
          <p:nvPr/>
        </p:nvSpPr>
        <p:spPr>
          <a:xfrm>
            <a:off x="4054764" y="378691"/>
            <a:ext cx="2429163" cy="535709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源代码（字符流）</a:t>
            </a:r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A17B15C3-0112-AB5B-3A0E-C9E0C2997A51}"/>
              </a:ext>
            </a:extLst>
          </p:cNvPr>
          <p:cNvSpPr/>
          <p:nvPr/>
        </p:nvSpPr>
        <p:spPr>
          <a:xfrm>
            <a:off x="4054763" y="1311563"/>
            <a:ext cx="2429163" cy="535709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词法分析器</a:t>
            </a:r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BC27E9EE-07D5-5AC4-15BC-EDE5DB7ADB62}"/>
              </a:ext>
            </a:extLst>
          </p:cNvPr>
          <p:cNvSpPr/>
          <p:nvPr/>
        </p:nvSpPr>
        <p:spPr>
          <a:xfrm>
            <a:off x="4054763" y="2244435"/>
            <a:ext cx="2429163" cy="535709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跳过空白符号和注释</a:t>
            </a: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365EC3CB-4779-0566-90CF-889F8E9BF6AC}"/>
              </a:ext>
            </a:extLst>
          </p:cNvPr>
          <p:cNvSpPr/>
          <p:nvPr/>
        </p:nvSpPr>
        <p:spPr>
          <a:xfrm>
            <a:off x="3754579" y="3177307"/>
            <a:ext cx="3029528" cy="535709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识别</a:t>
            </a:r>
            <a:r>
              <a:rPr lang="en-US" altLang="zh-CN" dirty="0"/>
              <a:t>token</a:t>
            </a:r>
            <a:r>
              <a:rPr lang="zh-CN" altLang="en-US" dirty="0"/>
              <a:t>，生成</a:t>
            </a:r>
            <a:r>
              <a:rPr lang="en-US" altLang="zh-CN" dirty="0"/>
              <a:t>token</a:t>
            </a:r>
            <a:r>
              <a:rPr lang="zh-CN" altLang="en-US" dirty="0"/>
              <a:t>序列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F8AE79E1-4C05-4621-4AC4-2C2B2A7BBE04}"/>
              </a:ext>
            </a:extLst>
          </p:cNvPr>
          <p:cNvSpPr/>
          <p:nvPr/>
        </p:nvSpPr>
        <p:spPr>
          <a:xfrm>
            <a:off x="4054762" y="4110179"/>
            <a:ext cx="2429163" cy="535709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语法分析器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202CC924-8A0A-6979-25B2-B1F87583B298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 flipH="1">
            <a:off x="5269345" y="914400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ECA7F521-5C2E-6760-7D45-651781E7C107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>
          <a:xfrm>
            <a:off x="5269345" y="1847272"/>
            <a:ext cx="0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B32E58F3-6BB3-F8DC-6DC2-088D47CF1EDA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flipH="1">
            <a:off x="5269343" y="2780144"/>
            <a:ext cx="2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81202DAC-B299-535B-95CC-11D780DAC022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>
            <a:off x="5269343" y="3713016"/>
            <a:ext cx="1" cy="3971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231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B0A64-D18B-A531-1903-9C60A2DA4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88286AE-CE17-10CD-7C1F-69EABDC08A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9728023"/>
              </p:ext>
            </p:extLst>
          </p:nvPr>
        </p:nvGraphicFramePr>
        <p:xfrm>
          <a:off x="2032000" y="719666"/>
          <a:ext cx="8127999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39636">
                  <a:extLst>
                    <a:ext uri="{9D8B030D-6E8A-4147-A177-3AD203B41FA5}">
                      <a16:colId xmlns:a16="http://schemas.microsoft.com/office/drawing/2014/main" val="2579677348"/>
                    </a:ext>
                  </a:extLst>
                </a:gridCol>
                <a:gridCol w="1708728">
                  <a:extLst>
                    <a:ext uri="{9D8B030D-6E8A-4147-A177-3AD203B41FA5}">
                      <a16:colId xmlns:a16="http://schemas.microsoft.com/office/drawing/2014/main" val="3269041111"/>
                    </a:ext>
                  </a:extLst>
                </a:gridCol>
                <a:gridCol w="4479635">
                  <a:extLst>
                    <a:ext uri="{9D8B030D-6E8A-4147-A177-3AD203B41FA5}">
                      <a16:colId xmlns:a16="http://schemas.microsoft.com/office/drawing/2014/main" val="18722343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成员变量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3230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errCnt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unsigned int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记录出错的总次数。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546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errMsg</a:t>
                      </a:r>
                      <a:r>
                        <a:rPr lang="en-US" altLang="zh-CN" dirty="0"/>
                        <a:t>[</a:t>
                      </a:r>
                      <a:r>
                        <a:rPr lang="en-US" altLang="zh-CN" dirty="0" err="1"/>
                        <a:t>ERR_CNT</a:t>
                      </a:r>
                      <a:r>
                        <a:rPr lang="en-US" altLang="zh-CN" dirty="0"/>
                        <a:t>]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wstring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存储不同类型的错误信息。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1074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18492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B0A8A34-F47C-CFD7-FF04-D96A909979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0784919"/>
              </p:ext>
            </p:extLst>
          </p:nvPr>
        </p:nvGraphicFramePr>
        <p:xfrm>
          <a:off x="1856509" y="86360"/>
          <a:ext cx="8127999" cy="649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6364">
                  <a:extLst>
                    <a:ext uri="{9D8B030D-6E8A-4147-A177-3AD203B41FA5}">
                      <a16:colId xmlns:a16="http://schemas.microsoft.com/office/drawing/2014/main" val="3137456368"/>
                    </a:ext>
                  </a:extLst>
                </a:gridCol>
                <a:gridCol w="1108363">
                  <a:extLst>
                    <a:ext uri="{9D8B030D-6E8A-4147-A177-3AD203B41FA5}">
                      <a16:colId xmlns:a16="http://schemas.microsoft.com/office/drawing/2014/main" val="3045081628"/>
                    </a:ext>
                  </a:extLst>
                </a:gridCol>
                <a:gridCol w="2863272">
                  <a:extLst>
                    <a:ext uri="{9D8B030D-6E8A-4147-A177-3AD203B41FA5}">
                      <a16:colId xmlns:a16="http://schemas.microsoft.com/office/drawing/2014/main" val="3283677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成员函数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返回类型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作用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693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InitErrorHandle</a:t>
                      </a:r>
                      <a:r>
                        <a:rPr lang="en-US" altLang="zh-CN" dirty="0"/>
                        <a:t>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初始化错误处理，包括设置错误计数和错误信息。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95917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记录错误信息，并根据错误类型输出错误位置。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8084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6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error(unsigned int n,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extra1, 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* extra2,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记录带有两个额外信息的错误信息，输出错误位置。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6929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over()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格式化输出错误分析结果，显示错误总数或编译成功信息。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951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printPreWord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preWordRow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preWordCol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打印当前错误前的单词及其位置。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1073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printCurWord</a:t>
                      </a:r>
                      <a:r>
                        <a:rPr lang="en-US" altLang="zh-CN" dirty="0"/>
                        <a:t>(const </a:t>
                      </a:r>
                      <a:r>
                        <a:rPr lang="en-US" altLang="zh-CN" dirty="0" err="1"/>
                        <a:t>wchar_t</a:t>
                      </a:r>
                      <a:r>
                        <a:rPr lang="en-US" altLang="zh-CN" dirty="0"/>
                        <a:t> msg[],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rowPos</a:t>
                      </a:r>
                      <a:r>
                        <a:rPr lang="en-US" altLang="zh-CN" dirty="0"/>
                        <a:t>, </a:t>
                      </a:r>
                      <a:r>
                        <a:rPr lang="en-US" altLang="zh-CN" dirty="0" err="1"/>
                        <a:t>size_t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colPos</a:t>
                      </a:r>
                      <a:r>
                        <a:rPr lang="en-US" altLang="zh-CN" dirty="0"/>
                        <a:t>)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void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打印当前错误的单词及其位置。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619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387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349BEB-F6C5-7797-38D6-EE179B3A5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6964892"/>
              </p:ext>
            </p:extLst>
          </p:nvPr>
        </p:nvGraphicFramePr>
        <p:xfrm>
          <a:off x="1251285" y="96253"/>
          <a:ext cx="9147876" cy="6483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199">
                  <a:extLst>
                    <a:ext uri="{9D8B030D-6E8A-4147-A177-3AD203B41FA5}">
                      <a16:colId xmlns:a16="http://schemas.microsoft.com/office/drawing/2014/main" val="189743754"/>
                    </a:ext>
                  </a:extLst>
                </a:gridCol>
                <a:gridCol w="452388">
                  <a:extLst>
                    <a:ext uri="{9D8B030D-6E8A-4147-A177-3AD203B41FA5}">
                      <a16:colId xmlns:a16="http://schemas.microsoft.com/office/drawing/2014/main" val="2765867755"/>
                    </a:ext>
                  </a:extLst>
                </a:gridCol>
                <a:gridCol w="5952289">
                  <a:extLst>
                    <a:ext uri="{9D8B030D-6E8A-4147-A177-3AD203B41FA5}">
                      <a16:colId xmlns:a16="http://schemas.microsoft.com/office/drawing/2014/main" val="1506699688"/>
                    </a:ext>
                  </a:extLst>
                </a:gridCol>
              </a:tblGrid>
              <a:tr h="402530">
                <a:tc>
                  <a:txBody>
                    <a:bodyPr/>
                    <a:lstStyle/>
                    <a:p>
                      <a:r>
                        <a:rPr lang="zh-CN" altLang="en-US" dirty="0"/>
                        <a:t>宏定义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描述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6203936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EXPECT_STH_FIND_ANTH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期望某个特定的元素，但找到了另一个元素。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549625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/>
                        <a:t>EXPECT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缺少某个期望的元素。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8151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EXPECT_NUMEBR_AFTER_BECOMES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在赋值语句中需要一个数值，但缺少或未找到。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30308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ILLEGAL_DEFINE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非法的定义格式，如语法或语义上不符合规则。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05626"/>
                  </a:ext>
                </a:extLst>
              </a:tr>
              <a:tr h="332424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ILLEGAL_WORD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非法的词法单元或字符。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318376"/>
                  </a:ext>
                </a:extLst>
              </a:tr>
              <a:tr h="34029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ILLEGAL_RVALUE_ASSIGN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试图对右值进行赋值操作，这在大多数情况下是非法的。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7680107"/>
                  </a:ext>
                </a:extLst>
              </a:tr>
              <a:tr h="349916">
                <a:tc>
                  <a:txBody>
                    <a:bodyPr/>
                    <a:lstStyle/>
                    <a:p>
                      <a:r>
                        <a:rPr lang="en-US" altLang="zh-CN" dirty="0"/>
                        <a:t>MISSING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6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程序中缺少某个必要的元素（如分号、括号等）。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98828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REDUNDENT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出现了多余的元素或重复的定义。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5717514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使用了未声明的标识符。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28003128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UNDECLARED_PROC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9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调用的过程名称未声明。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72267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REDECLEARED_IDENT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标识符重复声明。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0148913"/>
                  </a:ext>
                </a:extLst>
              </a:tr>
              <a:tr h="402530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REDECLEARED_PROC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过程名称重复声明。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1279515"/>
                  </a:ext>
                </a:extLst>
              </a:tr>
              <a:tr h="374303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INCOMPATIBLE_VAR_LIST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实参列表和形参列表不兼容，参数类型或数量不匹配。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58268198"/>
                  </a:ext>
                </a:extLst>
              </a:tr>
              <a:tr h="694778"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UNDEFINED_PROC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调用了未定义的过程，过程名称在当前作用域或全局范围内未找到对应的定义。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47665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98271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1843FE-0F53-7CE0-715C-A705A5669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11334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5A06A-5EB9-D9C7-ACCA-2B9498B91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95149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863</Words>
  <Application>Microsoft Office PowerPoint</Application>
  <PresentationFormat>宽屏</PresentationFormat>
  <Paragraphs>164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菜碟子 小</dc:creator>
  <cp:lastModifiedBy>菜碟子 小</cp:lastModifiedBy>
  <cp:revision>7</cp:revision>
  <dcterms:created xsi:type="dcterms:W3CDTF">2024-10-21T02:27:57Z</dcterms:created>
  <dcterms:modified xsi:type="dcterms:W3CDTF">2024-10-22T14:01:13Z</dcterms:modified>
</cp:coreProperties>
</file>