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6F61D0-6C38-FC05-AC0E-A26EB626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20974"/>
              </p:ext>
            </p:extLst>
          </p:nvPr>
        </p:nvGraphicFramePr>
        <p:xfrm>
          <a:off x="2032000" y="719666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170646886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3869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函数声明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2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emit(Operation op, int L, int a);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根据给出参数，生成一条中间代码并存储至存储单元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backpatch(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target,size_t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回填函数，将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回填至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处的中间代码的跳转地址处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3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打印出存储单元中的所有中间代码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7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清除中间代码的存储单元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3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1117"/>
              </p:ext>
            </p:extLst>
          </p:nvPr>
        </p:nvGraphicFramePr>
        <p:xfrm>
          <a:off x="1874982" y="100829"/>
          <a:ext cx="954989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GetStrToken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tokenType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62687-28AB-69BC-4D9B-C1966525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48070"/>
              </p:ext>
            </p:extLst>
          </p:nvPr>
        </p:nvGraphicFramePr>
        <p:xfrm>
          <a:off x="0" y="0"/>
          <a:ext cx="4931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999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SymTable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   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SymTableItem</a:t>
                      </a:r>
                      <a:r>
                        <a:rPr lang="en-US" altLang="zh-CN" dirty="0"/>
                        <a:t>&gt; table;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display;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level;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SymTable</a:t>
                      </a:r>
                      <a:r>
                        <a:rPr lang="en-US" altLang="zh-CN" dirty="0"/>
                        <a:t>() :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(0) ,level(0){</a:t>
                      </a:r>
                      <a:r>
                        <a:rPr lang="en-US" altLang="zh-CN" dirty="0" err="1"/>
                        <a:t>display.resize</a:t>
                      </a:r>
                      <a:r>
                        <a:rPr lang="en-US" altLang="zh-CN" dirty="0"/>
                        <a:t>(1, 0);};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SymTableItem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GetTable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PopDisplay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display.pop_back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EnterProgm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wstring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name);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showAll</a:t>
                      </a:r>
                      <a:r>
                        <a:rPr lang="en-US" altLang="zh-CN" dirty="0"/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InsertToTable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name,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</a:t>
                      </a:r>
                    </a:p>
                    <a:p>
                      <a:r>
                        <a:rPr lang="en-US" altLang="zh-CN" dirty="0"/>
                        <a:t> Category cat);   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SearchInfo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name,Category</a:t>
                      </a:r>
                      <a:r>
                        <a:rPr lang="en-US" altLang="zh-CN" dirty="0"/>
                        <a:t> cat);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MkTable</a:t>
                      </a:r>
                      <a:r>
                        <a:rPr lang="en-US" altLang="zh-CN" dirty="0"/>
                        <a:t>();                           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InitAndClear</a:t>
                      </a:r>
                      <a:r>
                        <a:rPr lang="en-US" altLang="zh-CN" dirty="0"/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AddWidth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ABCB5-2387-0E2E-4C93-8EF69628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65705"/>
              </p:ext>
            </p:extLst>
          </p:nvPr>
        </p:nvGraphicFramePr>
        <p:xfrm>
          <a:off x="5139330" y="101600"/>
          <a:ext cx="2880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</a:t>
                      </a:r>
                      <a:r>
                        <a:rPr lang="en-US" altLang="zh-CN" dirty="0" err="1"/>
                        <a:t>ProcInfo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isDefined</a:t>
                      </a:r>
                      <a:r>
                        <a:rPr lang="en-US" altLang="zh-CN" dirty="0"/>
                        <a:t>;       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entry;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formVarList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ProcInfo</a:t>
                      </a:r>
                      <a:r>
                        <a:rPr lang="en-US" altLang="zh-CN" dirty="0"/>
                        <a:t>() : Information(){};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this-&gt;entry = entry; };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this-&gt;entry;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BC0FAA-995F-0F4E-17B5-43069B1C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50843"/>
              </p:ext>
            </p:extLst>
          </p:nvPr>
        </p:nvGraphicFramePr>
        <p:xfrm>
          <a:off x="8413072" y="129540"/>
          <a:ext cx="3600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</a:t>
                      </a:r>
                      <a:r>
                        <a:rPr lang="en-US" altLang="zh-CN" dirty="0" err="1"/>
                        <a:t>VarInfo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value;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VarInfo</a:t>
                      </a:r>
                      <a:r>
                        <a:rPr lang="en-US" altLang="zh-CN" dirty="0"/>
                        <a:t>() : Information(),value(0) {};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 override;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(int </a:t>
                      </a:r>
                      <a:r>
                        <a:rPr lang="en-US" altLang="zh-CN" dirty="0" err="1"/>
                        <a:t>nowValue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override;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6702CD-A825-89A1-81E2-1FABDB9F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22416"/>
              </p:ext>
            </p:extLst>
          </p:nvPr>
        </p:nvGraphicFramePr>
        <p:xfrm>
          <a:off x="6486000" y="3827665"/>
          <a:ext cx="4176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Infomation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cat;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Information():cat(Category::NIL),level(0){};</a:t>
                      </a:r>
                    </a:p>
                    <a:p>
                      <a:r>
                        <a:rPr lang="en-US" altLang="zh-CN" dirty="0"/>
                        <a:t>virtual 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value) {}</a:t>
                      </a:r>
                    </a:p>
                    <a:p>
                      <a:r>
                        <a:rPr lang="en-US" altLang="zh-CN" dirty="0"/>
                        <a:t>virtual 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{ return -1; }</a:t>
                      </a:r>
                    </a:p>
                    <a:p>
                      <a:r>
                        <a:rPr lang="en-US" altLang="zh-CN" dirty="0"/>
                        <a:t>virtual void show();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};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-1;};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2CE086-EB81-D28B-B64F-92490816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5455"/>
              </p:ext>
            </p:extLst>
          </p:nvPr>
        </p:nvGraphicFramePr>
        <p:xfrm>
          <a:off x="1510876" y="5154766"/>
          <a:ext cx="1872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SymTableItem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*info;</a:t>
                      </a:r>
                    </a:p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name;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previous;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44952-8E0B-742C-BCC2-7CB570C8866D}"/>
              </a:ext>
            </a:extLst>
          </p:cNvPr>
          <p:cNvCxnSpPr>
            <a:cxnSpLocks/>
          </p:cNvCxnSpPr>
          <p:nvPr/>
        </p:nvCxnSpPr>
        <p:spPr>
          <a:xfrm flipH="1" flipV="1">
            <a:off x="2446875" y="4733776"/>
            <a:ext cx="1" cy="4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FD0BCE29-FF84-42E4-68D2-BF12930D242D}"/>
              </a:ext>
            </a:extLst>
          </p:cNvPr>
          <p:cNvSpPr/>
          <p:nvPr/>
        </p:nvSpPr>
        <p:spPr>
          <a:xfrm>
            <a:off x="2330546" y="4668520"/>
            <a:ext cx="232657" cy="25461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B18132-0A8F-E440-DC05-5626CEC875A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3402000" y="5970563"/>
            <a:ext cx="306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A122BF40-0539-3F04-C1E6-B06500986A8B}"/>
              </a:ext>
            </a:extLst>
          </p:cNvPr>
          <p:cNvSpPr/>
          <p:nvPr/>
        </p:nvSpPr>
        <p:spPr>
          <a:xfrm>
            <a:off x="3402000" y="5812561"/>
            <a:ext cx="456302" cy="3160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A6FC-95B2-2C27-1422-951CD8B11EA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6579330" y="3124200"/>
            <a:ext cx="1994670" cy="41279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D788026C-3883-81C8-9371-8743FF991A1A}"/>
              </a:ext>
            </a:extLst>
          </p:cNvPr>
          <p:cNvSpPr/>
          <p:nvPr/>
        </p:nvSpPr>
        <p:spPr>
          <a:xfrm>
            <a:off x="8413072" y="3536999"/>
            <a:ext cx="321856" cy="290666"/>
          </a:xfrm>
          <a:prstGeom prst="flowChartMerg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768892-BE15-8013-F82C-BD7710DF9C9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574000" y="2334260"/>
            <a:ext cx="1639072" cy="12027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C5B9E-9380-A7C0-D9DC-A5D679B619BE}"/>
              </a:ext>
            </a:extLst>
          </p:cNvPr>
          <p:cNvSpPr txBox="1"/>
          <p:nvPr/>
        </p:nvSpPr>
        <p:spPr>
          <a:xfrm>
            <a:off x="222404" y="421920"/>
            <a:ext cx="27405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 </a:t>
            </a:r>
            <a:r>
              <a:rPr lang="zh-CN" altLang="en-US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procedure P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var a;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procedure Pa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procedure Pa1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70C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begin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end;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end;    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procedure Pb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end;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begin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end.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end.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13FE79-77C9-83CB-A4AE-3F4DB8F4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8975"/>
              </p:ext>
            </p:extLst>
          </p:nvPr>
        </p:nvGraphicFramePr>
        <p:xfrm>
          <a:off x="2509744" y="326517"/>
          <a:ext cx="510603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819">
                  <a:extLst>
                    <a:ext uri="{9D8B030D-6E8A-4147-A177-3AD203B41FA5}">
                      <a16:colId xmlns:a16="http://schemas.microsoft.com/office/drawing/2014/main" val="2383135980"/>
                    </a:ext>
                  </a:extLst>
                </a:gridCol>
                <a:gridCol w="675528">
                  <a:extLst>
                    <a:ext uri="{9D8B030D-6E8A-4147-A177-3AD203B41FA5}">
                      <a16:colId xmlns:a16="http://schemas.microsoft.com/office/drawing/2014/main" val="80007335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95997236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0169799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98419706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85465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671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previous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5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6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86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6F5EB-26F6-09B5-33E6-12C947595EA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0182" y="202864"/>
            <a:ext cx="309418" cy="71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E7B1EE-EAD2-107E-FACD-F785D7A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6346"/>
              </p:ext>
            </p:extLst>
          </p:nvPr>
        </p:nvGraphicFramePr>
        <p:xfrm>
          <a:off x="7919600" y="17444"/>
          <a:ext cx="4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6B7B4B-EC8F-4210-D02D-DCCA3E8C9B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10182" y="651342"/>
            <a:ext cx="309418" cy="59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503A86-FE39-389B-1640-8529D469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2064"/>
              </p:ext>
            </p:extLst>
          </p:nvPr>
        </p:nvGraphicFramePr>
        <p:xfrm>
          <a:off x="7919600" y="468462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2A12D-DF02-96F1-F843-F869C038C0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10182" y="1099820"/>
            <a:ext cx="309418" cy="50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6574B7B-5D7D-F2BA-03DB-02F731A8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5730"/>
              </p:ext>
            </p:extLst>
          </p:nvPr>
        </p:nvGraphicFramePr>
        <p:xfrm>
          <a:off x="7919600" y="916940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2722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703D5E-48EA-4EAB-265C-B791CD1E12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10182" y="1239225"/>
            <a:ext cx="922654" cy="739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0049040-E57B-9649-7AE1-10A5C078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25020"/>
              </p:ext>
            </p:extLst>
          </p:nvPr>
        </p:nvGraphicFramePr>
        <p:xfrm>
          <a:off x="8532836" y="868385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B15DAB-A31A-B6A4-ADDE-16478261D8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10182" y="2032846"/>
            <a:ext cx="922654" cy="3163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69E872C-FA5F-2D4E-CE47-EB13F9BE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9652"/>
              </p:ext>
            </p:extLst>
          </p:nvPr>
        </p:nvGraphicFramePr>
        <p:xfrm>
          <a:off x="8532836" y="1662006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B2300D-0C13-E753-2556-46A1FC3B95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10182" y="2743200"/>
            <a:ext cx="922654" cy="100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F79869B-7408-D6F1-DEB0-B0AFEC35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6115"/>
              </p:ext>
            </p:extLst>
          </p:nvPr>
        </p:nvGraphicFramePr>
        <p:xfrm>
          <a:off x="8532836" y="2472858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8E65BE-5D71-9FE6-B606-72DDF81FFA7F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>
            <a:off x="7615782" y="2032846"/>
            <a:ext cx="1509880" cy="107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4FD111C-A62F-7434-3C08-8F58047A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8156"/>
              </p:ext>
            </p:extLst>
          </p:nvPr>
        </p:nvGraphicFramePr>
        <p:xfrm>
          <a:off x="9125662" y="147658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8D526F-2BBE-80D7-0CAB-B45F7FB7FC4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1382" y="3238076"/>
            <a:ext cx="1531445" cy="190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8CB94E5-E6A0-8CFA-0FC9-A251CFF1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5327"/>
              </p:ext>
            </p:extLst>
          </p:nvPr>
        </p:nvGraphicFramePr>
        <p:xfrm>
          <a:off x="9152827" y="268181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F64052-B734-60AD-DF3E-10D5E2E5F11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610182" y="3863508"/>
            <a:ext cx="1542645" cy="604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03F4B0-2ABD-D858-DE8D-35425D5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2464"/>
              </p:ext>
            </p:extLst>
          </p:nvPr>
        </p:nvGraphicFramePr>
        <p:xfrm>
          <a:off x="9152827" y="391187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1024FA-451C-E024-BCFD-5F2739EA7F3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10182" y="3490366"/>
            <a:ext cx="329828" cy="6925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8C00055-E4F5-ADF7-2208-0182E4E9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0642"/>
              </p:ext>
            </p:extLst>
          </p:nvPr>
        </p:nvGraphicFramePr>
        <p:xfrm>
          <a:off x="7940010" y="2748686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A5450-676F-946B-6551-3B844C774E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10182" y="4591787"/>
            <a:ext cx="309418" cy="432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85E7A8C-3A0D-0CFA-E786-2F38B564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79606"/>
              </p:ext>
            </p:extLst>
          </p:nvPr>
        </p:nvGraphicFramePr>
        <p:xfrm>
          <a:off x="7919600" y="4283082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115E556-E8D7-768E-4D66-D25D1EACC5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610182" y="4920207"/>
            <a:ext cx="922654" cy="56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0EA7E89-2263-5C39-AAB5-7C226878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715"/>
              </p:ext>
            </p:extLst>
          </p:nvPr>
        </p:nvGraphicFramePr>
        <p:xfrm>
          <a:off x="8532836" y="4549367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415042-EA8C-CC6E-213C-815AEE74706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642947" y="5395602"/>
            <a:ext cx="1482715" cy="3475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E96A292-208B-6757-18CA-C06E5331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26482"/>
              </p:ext>
            </p:extLst>
          </p:nvPr>
        </p:nvGraphicFramePr>
        <p:xfrm>
          <a:off x="9125662" y="5186860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94CB8-5AF9-4C1D-4E5F-4590C2F5F34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642947" y="5743120"/>
            <a:ext cx="916782" cy="3010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D1736FB-AF5F-151C-2E1A-61BBB280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9418"/>
              </p:ext>
            </p:extLst>
          </p:nvPr>
        </p:nvGraphicFramePr>
        <p:xfrm>
          <a:off x="8559729" y="548794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1440</Words>
  <Application>Microsoft Office PowerPoint</Application>
  <PresentationFormat>宽屏</PresentationFormat>
  <Paragraphs>371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21</cp:revision>
  <dcterms:created xsi:type="dcterms:W3CDTF">2024-10-21T02:27:57Z</dcterms:created>
  <dcterms:modified xsi:type="dcterms:W3CDTF">2024-12-12T07:44:28Z</dcterms:modified>
</cp:coreProperties>
</file>