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gif" ContentType="image/gi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7" Type="http://schemas.openxmlformats.org/officeDocument/2006/relationships/viewProps" Target="viewProps.xml" /><Relationship Id="rId26" Type="http://schemas.openxmlformats.org/officeDocument/2006/relationships/presProps" Target="presProps.xml" /><Relationship Id="rId1" Type="http://schemas.openxmlformats.org/officeDocument/2006/relationships/slideMaster" Target="slideMasters/slideMaster1.xml" /><Relationship Id="rId29" Type="http://schemas.openxmlformats.org/officeDocument/2006/relationships/tableStyles" Target="tableStyles.xml" /><Relationship Id="rId2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gif"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6.png"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slide" Target="slide24.xml" /><Relationship Id="rId2" Type="http://schemas.openxmlformats.org/officeDocument/2006/relationships/image" Target="../media/image1.jp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arxiv.org/abs/2408.03682" TargetMode="External" /><Relationship Id="rId3" Type="http://schemas.openxmlformats.org/officeDocument/2006/relationships/hyperlink" Target="https://doi.org/10.1214/18-AOS1715" TargetMode="External" /><Relationship Id="rId4" Type="http://schemas.openxmlformats.org/officeDocument/2006/relationships/hyperlink" Target="http://www.jstor.org/stable/44249153" TargetMode="External" /><Relationship Id="rId5" Type="http://schemas.openxmlformats.org/officeDocument/2006/relationships/hyperlink" Target="https://www.tandfonline.com/doi/full/10.1080/01621459.2017.1294075" TargetMode="External" /><Relationship Id="rId6" Type="http://schemas.openxmlformats.org/officeDocument/2006/relationships/hyperlink" Target="https://gallica.bnf.fr/ark:/12148/bpt6k57465590/f13.item" TargetMode="External" /><Relationship Id="rId7" Type="http://schemas.openxmlformats.org/officeDocument/2006/relationships/hyperlink" Target="https://doi.org/10.1007/978-3-540-44857-0_4" TargetMode="External" /><Relationship Id="rId8" Type="http://schemas.openxmlformats.org/officeDocument/2006/relationships/hyperlink" Target="https://doi.org/10.1007/s00440-006-0029-y" TargetMode="External" /><Relationship Id="rId9" Type="http://schemas.openxmlformats.org/officeDocument/2006/relationships/hyperlink" Target="https://openreview.net/forum?id=DZcmz9wU0i" TargetMode="External" /><Relationship Id="rId10" Type="http://schemas.openxmlformats.org/officeDocument/2006/relationships/hyperlink" Target="https://proceedings.mlr.press/v162/chiu22b.html" TargetMode="External" /><Relationship Id="rId11" Type="http://schemas.openxmlformats.org/officeDocument/2006/relationships/hyperlink" Target="https://arxiv.org/abs/2310.11914" TargetMode="External" /><Relationship Id="rId12" Type="http://schemas.openxmlformats.org/officeDocument/2006/relationships/hyperlink" Target="https://proceedings.mlr.press/v65/dalalyan17a.html" TargetMode="External" /><Relationship Id="rId13" Type="http://schemas.openxmlformats.org/officeDocument/2006/relationships/hyperlink" Target="https://doi.org/10.4171/ETB/25" TargetMode="External" /><Relationship Id="rId14" Type="http://schemas.openxmlformats.org/officeDocument/2006/relationships/hyperlink" Target="https://www.cambridge.org/core/books/mathematical-foundations-of-infinitedimensional-statistical-models/92CAE4193AEA7143CF974296FA8B81E9" TargetMode="External" /><Relationship Id="rId15" Type="http://schemas.openxmlformats.org/officeDocument/2006/relationships/hyperlink" Target="https://www.hairer.org/notes/Convergence.pdf" TargetMode="External" /><Relationship Id="rId16" Type="http://schemas.openxmlformats.org/officeDocument/2006/relationships/hyperlink" Target="https://arxiv.org/abs/2402.18839" TargetMode="External" /><Relationship Id="rId17" Type="http://schemas.openxmlformats.org/officeDocument/2006/relationships/hyperlink" Target="http://www.jstor.org/stable/3318785" TargetMode="External" /><Relationship Id="rId18" Type="http://schemas.openxmlformats.org/officeDocument/2006/relationships/hyperlink" Target="https://icml.cc/virtual/2022/tutorial/18437" TargetMode="External" /><Relationship Id="rId19" Type="http://schemas.openxmlformats.org/officeDocument/2006/relationships/hyperlink" Target="https://doi.org/10.1515/9783110458930" TargetMode="External" /><Relationship Id="rId20" Type="http://schemas.openxmlformats.org/officeDocument/2006/relationships/hyperlink" Target="https://doi.org/10.1002/nav.3800260304" TargetMode="External" /><Relationship Id="rId21" Type="http://schemas.openxmlformats.org/officeDocument/2006/relationships/hyperlink" Target="https://doi.org/10.3390/e25091310" TargetMode="External" /><Relationship Id="rId22" Type="http://schemas.openxmlformats.org/officeDocument/2006/relationships/hyperlink" Target="https://openreview.net/forum?id=PqvMRDCJT9t" TargetMode="External" /><Relationship Id="rId23" Type="http://schemas.openxmlformats.org/officeDocument/2006/relationships/hyperlink" Target="" TargetMode="External" /><Relationship Id="rId24" Type="http://schemas.openxmlformats.org/officeDocument/2006/relationships/hyperlink" Target="https://doi.org/10.1214/22-BA1319" TargetMode="External" /><Relationship Id="rId25" Type="http://schemas.openxmlformats.org/officeDocument/2006/relationships/hyperlink" Target="https://doi.org/10.1137/19M1261122" TargetMode="External" /><Relationship Id="rId26" Type="http://schemas.openxmlformats.org/officeDocument/2006/relationships/hyperlink" Target="https://openreview.net/forum?id=CD9Snc73AW" TargetMode="External" /><Relationship Id="rId27" Type="http://schemas.openxmlformats.org/officeDocument/2006/relationships/hyperlink" Target="https://doi.org/10.1016/j.physd.2010.10.003" TargetMode="External" /><Relationship Id="rId28" Type="http://schemas.openxmlformats.org/officeDocument/2006/relationships/hyperlink" Target="https://doi.org/10.1017/jpr.2021.97" TargetMode="External" /><Relationship Id="rId29" Type="http://schemas.openxmlformats.org/officeDocument/2006/relationships/hyperlink" Target="https://proceedings.mlr.press/v75/wibisono18a.html" TargetMode="Externa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slide" Target="slide2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総研大５年一貫博士課程・中間評価</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1/10/2025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1270000">
                  <a:buNone/>
                </a:pPr>
                <a:r>
                  <a:rPr sz="2000" b="1"/>
                  <a:t>(Monge, 1781) の最適輸送問題</a:t>
                </a:r>
              </a:p>
              <a:p>
                <a:pPr lvl="0" indent="0" marL="1270000">
                  <a:buNone/>
                </a:pPr>
                <a:r>
                  <a:rPr sz="2000"/>
                  <a:t>２つの確率分布 </a:t>
                </a:r>
                <a14:m>
                  <m:oMath xmlns:m="http://schemas.openxmlformats.org/officeDocument/2006/math">
                    <m:r>
                      <m:t>μ</m:t>
                    </m:r>
                    <m:r>
                      <m:rPr>
                        <m:sty m:val="p"/>
                      </m:rPr>
                      <m:t>,</m:t>
                    </m:r>
                    <m:r>
                      <m:t>ν</m:t>
                    </m:r>
                    <m:r>
                      <m:rPr>
                        <m:sty m:val="p"/>
                      </m:rPr>
                      <m:t>∈</m:t>
                    </m:r>
                    <m:r>
                      <m:rPr>
                        <m:sty m:val="p"/>
                        <m:scr m:val="script"/>
                      </m:rPr>
                      <m:t>P</m:t>
                    </m:r>
                    <m:d>
                      <m:dPr>
                        <m:begChr m:val="("/>
                        <m:endChr m:val=")"/>
                        <m:sepChr m:val=""/>
                        <m:grow/>
                      </m:dPr>
                      <m:e>
                        <m:sSup>
                          <m:e>
                            <m:r>
                              <m:rPr>
                                <m:sty m:val="p"/>
                                <m:scr m:val="double-struck"/>
                              </m:rPr>
                              <m:t>R</m:t>
                            </m:r>
                          </m:e>
                          <m:sup>
                            <m:r>
                              <m:t>d</m:t>
                            </m:r>
                          </m:sup>
                        </m:sSup>
                      </m:e>
                    </m:d>
                  </m:oMath>
                </a14:m>
                <a:r>
                  <a:rPr sz="2000"/>
                  <a:t> の間の輸送 </a:t>
                </a:r>
                <a14:m>
                  <m:oMath xmlns:m="http://schemas.openxmlformats.org/officeDocument/2006/math">
                    <m:r>
                      <m:t>T</m:t>
                    </m:r>
                    <m:r>
                      <m:rPr>
                        <m:sty m:val="p"/>
                      </m:rPr>
                      <m:t>:</m:t>
                    </m:r>
                    <m:sSup>
                      <m:e>
                        <m:r>
                          <m:rPr>
                            <m:sty m:val="p"/>
                            <m:scr m:val="double-struck"/>
                          </m:rPr>
                          <m:t>R</m:t>
                        </m:r>
                      </m:e>
                      <m:sup>
                        <m:r>
                          <m:t>d</m:t>
                        </m:r>
                      </m:sup>
                    </m:sSup>
                    <m:r>
                      <m:rPr>
                        <m:sty m:val="p"/>
                      </m:rPr>
                      <m:t>→</m:t>
                    </m:r>
                    <m:sSup>
                      <m:e>
                        <m:r>
                          <m:rPr>
                            <m:sty m:val="p"/>
                            <m:scr m:val="double-struck"/>
                          </m:rPr>
                          <m:t>R</m:t>
                        </m:r>
                      </m:e>
                      <m:sup>
                        <m:r>
                          <m:t>d</m:t>
                        </m:r>
                      </m:sup>
                    </m:sSup>
                  </m:oMath>
                </a14:m>
              </a:p>
              <a:p>
                <a:pPr lvl="0" indent="0" marL="1270000">
                  <a:buNone/>
                </a:pPr>
                <a14:m>
                  <m:oMathPara xmlns:m="http://schemas.openxmlformats.org/officeDocument/2006/math">
                    <m:oMathParaPr>
                      <m:jc m:val="center"/>
                    </m:oMathParaPr>
                    <m:oMath>
                      <m:sSub>
                        <m:e>
                          <m:r>
                            <m:t>T</m:t>
                          </m:r>
                        </m:e>
                        <m:sub>
                          <m:r>
                            <m:rPr>
                              <m:sty m:val="p"/>
                            </m:rPr>
                            <m:t>*</m:t>
                          </m:r>
                        </m:sub>
                      </m:sSub>
                      <m:r>
                        <m:t>μ</m:t>
                      </m:r>
                      <m:r>
                        <m:rPr>
                          <m:sty m:val="p"/>
                        </m:rPr>
                        <m:t>=</m:t>
                      </m:r>
                      <m:r>
                        <m:t>ν</m:t>
                      </m:r>
                    </m:oMath>
                  </m:oMathPara>
                </a14:m>
              </a:p>
              <a:p>
                <a:pPr lvl="0" indent="0" marL="1270000">
                  <a:buNone/>
                </a:pPr>
                <a:r>
                  <a:rPr sz="2000"/>
                  <a:t>のうち，総じた輸送「コスト」</a:t>
                </a:r>
              </a:p>
              <a:p>
                <a:pPr lvl="0" indent="0" marL="1270000">
                  <a:buNone/>
                </a:pPr>
                <a14:m>
                  <m:oMathPara xmlns:m="http://schemas.openxmlformats.org/officeDocument/2006/math">
                    <m:oMathParaPr>
                      <m:jc m:val="center"/>
                    </m:oMathParaPr>
                    <m:oMath>
                      <m:limLow>
                        <m:e>
                          <m:r>
                            <m:rPr>
                              <m:sty m:val="p"/>
                            </m:rPr>
                            <m:t>min</m:t>
                          </m:r>
                        </m:e>
                        <m:lim>
                          <m:r>
                            <m:t>T</m:t>
                          </m:r>
                          <m:r>
                            <m:rPr>
                              <m:sty m:val="p"/>
                            </m:rPr>
                            <m:t>∈</m:t>
                          </m:r>
                          <m:r>
                            <m:rPr>
                              <m:sty m:val="p"/>
                              <m:scr m:val="script"/>
                            </m:rPr>
                            <m:t>L</m:t>
                          </m:r>
                          <m:d>
                            <m:dPr>
                              <m:begChr m:val="("/>
                              <m:endChr m:val=")"/>
                              <m:sepChr m:val=""/>
                              <m:grow/>
                            </m:dPr>
                            <m:e>
                              <m:sSup>
                                <m:e>
                                  <m:r>
                                    <m:rPr>
                                      <m:sty m:val="p"/>
                                      <m:scr m:val="double-struck"/>
                                    </m:rPr>
                                    <m:t>R</m:t>
                                  </m:r>
                                </m:e>
                                <m:sup>
                                  <m:r>
                                    <m:t>d</m:t>
                                  </m:r>
                                </m:sup>
                              </m:sSup>
                              <m:r>
                                <m:rPr>
                                  <m:sty m:val="p"/>
                                </m:rPr>
                                <m:t>;</m:t>
                              </m:r>
                              <m:sSup>
                                <m:e>
                                  <m:r>
                                    <m:rPr>
                                      <m:sty m:val="p"/>
                                      <m:scr m:val="double-struck"/>
                                    </m:rPr>
                                    <m:t>R</m:t>
                                  </m:r>
                                </m:e>
                                <m:sup>
                                  <m:r>
                                    <m:t>d</m:t>
                                  </m:r>
                                </m:sup>
                              </m:sSup>
                            </m:e>
                          </m:d>
                        </m:lim>
                      </m:limLow>
                      <m:sSup>
                        <m:e>
                          <m:d>
                            <m:dPr>
                              <m:begChr m:val="("/>
                              <m:endChr m:val=")"/>
                              <m:sepChr m:val=""/>
                              <m:grow/>
                            </m:dPr>
                            <m:e>
                              <m:nary>
                                <m:naryPr>
                                  <m:chr m:val="∫"/>
                                  <m:limLoc m:val="subSup"/>
                                  <m:subHide m:val="off"/>
                                  <m:supHide m:val="on"/>
                                </m:naryPr>
                                <m:sub>
                                  <m:sSup>
                                    <m:e>
                                      <m:r>
                                        <m:rPr>
                                          <m:sty m:val="p"/>
                                          <m:scr m:val="double-struck"/>
                                        </m:rPr>
                                        <m:t>R</m:t>
                                      </m:r>
                                    </m:e>
                                    <m:sup>
                                      <m:r>
                                        <m:t>d</m:t>
                                      </m:r>
                                    </m:sup>
                                  </m:sSup>
                                </m:sub>
                                <m:sup>
                                  <m:r>
                                    <m:t>​</m:t>
                                  </m:r>
                                </m:sup>
                                <m:e>
                                  <m:r>
                                    <m:rPr>
                                      <m:sty m:val="p"/>
                                    </m:rPr>
                                    <m:t>|</m:t>
                                  </m:r>
                                </m:e>
                              </m:nary>
                              <m:r>
                                <m:t>x</m:t>
                              </m:r>
                              <m:r>
                                <m:rPr>
                                  <m:sty m:val="p"/>
                                </m:rPr>
                                <m:t>−</m:t>
                              </m:r>
                              <m:r>
                                <m:t>T</m:t>
                              </m:r>
                              <m:d>
                                <m:dPr>
                                  <m:begChr m:val="("/>
                                  <m:endChr m:val=")"/>
                                  <m:sepChr m:val=""/>
                                  <m:grow/>
                                </m:dPr>
                                <m:e>
                                  <m:r>
                                    <m:t>x</m:t>
                                  </m:r>
                                </m:e>
                              </m:d>
                              <m:sSup>
                                <m:e>
                                  <m:r>
                                    <m:rPr>
                                      <m:sty m:val="p"/>
                                    </m:rPr>
                                    <m:t>|</m:t>
                                  </m:r>
                                </m:e>
                                <m:sup>
                                  <m:r>
                                    <m:t>2</m:t>
                                  </m:r>
                                </m:sup>
                              </m:sSup>
                              <m:r>
                                <m:t> </m:t>
                              </m:r>
                              <m:r>
                                <m:t>d</m:t>
                              </m:r>
                              <m:r>
                                <m:t>μ</m:t>
                              </m:r>
                            </m:e>
                          </m:d>
                        </m:e>
                        <m:sup>
                          <m:r>
                            <m:t>1</m:t>
                          </m:r>
                          <m:r>
                            <m:rPr>
                              <m:sty m:val="p"/>
                            </m:rPr>
                            <m:t>/</m:t>
                          </m:r>
                          <m:r>
                            <m:t>2</m:t>
                          </m:r>
                        </m:sup>
                      </m:sSup>
                      <m:r>
                        <m:rPr>
                          <m:sty m:val="p"/>
                        </m:rPr>
                        <m:t>.</m:t>
                      </m:r>
                    </m:oMath>
                  </m:oMathPara>
                </a14:m>
              </a:p>
              <a:p>
                <a:pPr lvl="0" indent="0" marL="1270000">
                  <a:buNone/>
                </a:pPr>
                <a:r>
                  <a:rPr sz="2000"/>
                  <a:t>を最小にする </a:t>
                </a:r>
                <a14:m>
                  <m:oMath xmlns:m="http://schemas.openxmlformats.org/officeDocument/2006/math">
                    <m:r>
                      <m:t>T</m:t>
                    </m:r>
                  </m:oMath>
                </a14:m>
                <a:r>
                  <a:rPr sz="2000"/>
                  <a:t> を </a:t>
                </a:r>
                <a:r>
                  <a:rPr sz="2000" b="1"/>
                  <a:t>最適輸送</a:t>
                </a:r>
                <a:r>
                  <a:rPr sz="2000"/>
                  <a:t> という．</a:t>
                </a:r>
              </a:p>
              <a:p>
                <a:pPr lvl="0" indent="0" marL="0">
                  <a:buNone/>
                </a:pPr>
                <a:r>
                  <a:rPr/>
                  <a:t>この </a:t>
                </a:r>
                <a14:m>
                  <m:oMath xmlns:m="http://schemas.openxmlformats.org/officeDocument/2006/math">
                    <m:r>
                      <m:t>T</m:t>
                    </m:r>
                  </m:oMath>
                </a14:m>
                <a:r>
                  <a:rPr/>
                  <a:t> の総輸送コストを 2-Wasserstein 距離 </a:t>
                </a:r>
                <a14:m>
                  <m:oMath xmlns:m="http://schemas.openxmlformats.org/officeDocument/2006/math">
                    <m:sSub>
                      <m:e>
                        <m:r>
                          <m:t>W</m:t>
                        </m:r>
                      </m:e>
                      <m:sub>
                        <m:r>
                          <m:t>2</m:t>
                        </m:r>
                      </m:sub>
                    </m:sSub>
                  </m:oMath>
                </a14:m>
                <a:r>
                  <a:rPr/>
                  <a:t> という．</a:t>
                </a:r>
              </a:p>
            </p:txBody>
          </p:sp>
        </mc:Choice>
      </mc:AlternateContent>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indent="0" marL="1270000">
                  <a:buNone/>
                </a:pPr>
                <a:r>
                  <a:rPr sz="2000" b="1"/>
                  <a:t>(Brenier, 1987) の定理</a:t>
                </a:r>
              </a:p>
              <a:p>
                <a:pPr lvl="0" indent="0" marL="1270000">
                  <a:buNone/>
                </a:pPr>
                <a:r>
                  <a:rPr sz="2000"/>
                  <a:t>最適輸送 </a:t>
                </a:r>
                <a14:m>
                  <m:oMath xmlns:m="http://schemas.openxmlformats.org/officeDocument/2006/math">
                    <m:r>
                      <m:t>T</m:t>
                    </m:r>
                    <m:r>
                      <m:rPr>
                        <m:sty m:val="p"/>
                      </m:rPr>
                      <m:t>:</m:t>
                    </m:r>
                    <m:sSup>
                      <m:e>
                        <m:r>
                          <m:rPr>
                            <m:sty m:val="p"/>
                            <m:scr m:val="double-struck"/>
                          </m:rPr>
                          <m:t>R</m:t>
                        </m:r>
                      </m:e>
                      <m:sup>
                        <m:r>
                          <m:t>d</m:t>
                        </m:r>
                      </m:sup>
                    </m:sSup>
                    <m:r>
                      <m:rPr>
                        <m:sty m:val="p"/>
                      </m:rPr>
                      <m:t>→</m:t>
                    </m:r>
                    <m:sSup>
                      <m:e>
                        <m:r>
                          <m:rPr>
                            <m:sty m:val="p"/>
                            <m:scr m:val="double-struck"/>
                          </m:rPr>
                          <m:t>R</m:t>
                        </m:r>
                      </m:e>
                      <m:sup>
                        <m:r>
                          <m:t>d</m:t>
                        </m:r>
                      </m:sup>
                    </m:sSup>
                  </m:oMath>
                </a14:m>
                <a:r>
                  <a:rPr sz="2000"/>
                  <a:t> は次の２条件を満たせば，ただ一つ存在する：</a:t>
                </a:r>
              </a:p>
              <a:p>
                <a:pPr lvl="0"/>
                <a14:m>
                  <m:oMath xmlns:m="http://schemas.openxmlformats.org/officeDocument/2006/math">
                    <m:r>
                      <m:t>μ</m:t>
                    </m:r>
                    <m:r>
                      <m:rPr>
                        <m:sty m:val="p"/>
                      </m:rPr>
                      <m:t>,</m:t>
                    </m:r>
                    <m:r>
                      <m:t>ν</m:t>
                    </m:r>
                  </m:oMath>
                </a14:m>
                <a:r>
                  <a:rPr sz="2000"/>
                  <a:t> は２次の絶対積率を持つ</a:t>
                </a:r>
              </a:p>
              <a:p>
                <a:pPr lvl="0"/>
                <a:r>
                  <a:rPr sz="2000"/>
                  <a:t>スタートの分布 </a:t>
                </a:r>
                <a14:m>
                  <m:oMath xmlns:m="http://schemas.openxmlformats.org/officeDocument/2006/math">
                    <m:r>
                      <m:t>μ</m:t>
                    </m:r>
                  </m:oMath>
                </a14:m>
                <a:r>
                  <a:rPr sz="2000"/>
                  <a:t> は絶対連続</a:t>
                </a:r>
              </a:p>
              <a:p>
                <a:pPr lvl="0" indent="0" marL="0">
                  <a:buNone/>
                </a:pPr>
                <a:r>
                  <a:rPr/>
                  <a:t>加えて，ある真凸関数 </a:t>
                </a:r>
                <a14:m>
                  <m:oMath xmlns:m="http://schemas.openxmlformats.org/officeDocument/2006/math">
                    <m:r>
                      <m:t>φ</m:t>
                    </m:r>
                    <m:r>
                      <m:rPr>
                        <m:sty m:val="p"/>
                      </m:rPr>
                      <m:t>:</m:t>
                    </m:r>
                    <m:sSup>
                      <m:e>
                        <m:r>
                          <m:rPr>
                            <m:sty m:val="p"/>
                            <m:scr m:val="double-struck"/>
                          </m:rPr>
                          <m:t>R</m:t>
                        </m:r>
                      </m:e>
                      <m:sup>
                        <m:r>
                          <m:t>d</m:t>
                        </m:r>
                      </m:sup>
                    </m:sSup>
                    <m:r>
                      <m:rPr>
                        <m:sty m:val="p"/>
                      </m:rPr>
                      <m:t>→</m:t>
                    </m:r>
                    <m:r>
                      <m:rPr>
                        <m:sty m:val="p"/>
                        <m:scr m:val="double-struck"/>
                      </m:rPr>
                      <m:t>R</m:t>
                    </m:r>
                    <m:r>
                      <m:rPr>
                        <m:sty m:val="p"/>
                      </m:rPr>
                      <m:t>∪</m:t>
                    </m:r>
                    <m:r>
                      <m:rPr>
                        <m:sty m:val="p"/>
                      </m:rPr>
                      <m:t>{</m:t>
                    </m:r>
                    <m:r>
                      <m:rPr>
                        <m:sty m:val="p"/>
                      </m:rPr>
                      <m:t>∞</m:t>
                    </m:r>
                    <m:r>
                      <m:rPr>
                        <m:sty m:val="p"/>
                      </m:rPr>
                      <m:t>}</m:t>
                    </m:r>
                  </m:oMath>
                </a14:m>
                <a:r>
                  <a:rPr/>
                  <a:t> に関する勾配として表せる：</a:t>
                </a:r>
              </a:p>
              <a:p>
                <a:pPr lvl="0" indent="0" marL="0">
                  <a:buNone/>
                </a:pPr>
                <a14:m>
                  <m:oMathPara xmlns:m="http://schemas.openxmlformats.org/officeDocument/2006/math">
                    <m:oMathParaPr>
                      <m:jc m:val="center"/>
                    </m:oMathParaPr>
                    <m:oMath>
                      <m:r>
                        <m:t>T</m:t>
                      </m:r>
                      <m:r>
                        <m:rPr>
                          <m:sty m:val="p"/>
                        </m:rPr>
                        <m:t>=</m:t>
                      </m:r>
                      <m:r>
                        <m:rPr>
                          <m:sty m:val="p"/>
                        </m:rPr>
                        <m:t>∇</m:t>
                      </m:r>
                      <m:r>
                        <m:t>φ</m:t>
                      </m:r>
                      <m:r>
                        <m:rPr>
                          <m:sty m:val="p"/>
                        </m:rPr>
                        <m:t>.</m:t>
                      </m:r>
                    </m:oMath>
                  </m:oMathPara>
                </a14:m>
              </a:p>
              <a:p>
                <a:pPr lvl="0" indent="0" marL="0">
                  <a:buNone/>
                </a:pPr>
                <a:r>
                  <a:rPr/>
                  <a:t>さらにある </a:t>
                </a:r>
                <a14:m>
                  <m:oMath xmlns:m="http://schemas.openxmlformats.org/officeDocument/2006/math">
                    <m:r>
                      <m:t>φ</m:t>
                    </m:r>
                  </m:oMath>
                </a14:m>
                <a:r>
                  <a:rPr/>
                  <a:t> に関して </a:t>
                </a:r>
                <a:r>
                  <a:rPr b="1"/>
                  <a:t>この条件を満たす輸送 </a:t>
                </a:r>
                <a14:m>
                  <m:oMath xmlns:m="http://schemas.openxmlformats.org/officeDocument/2006/math">
                    <m:sSub>
                      <m:e>
                        <m:r>
                          <m:t>T</m:t>
                        </m:r>
                      </m:e>
                      <m:sub>
                        <m:r>
                          <m:rPr>
                            <m:sty m:val="p"/>
                          </m:rPr>
                          <m:t>*</m:t>
                        </m:r>
                      </m:sub>
                    </m:sSub>
                    <m:r>
                      <m:t>μ</m:t>
                    </m:r>
                    <m:r>
                      <m:rPr>
                        <m:sty m:val="p"/>
                      </m:rPr>
                      <m:t>=</m:t>
                    </m:r>
                    <m:r>
                      <m:t>ν</m:t>
                    </m:r>
                  </m:oMath>
                </a14:m>
                <a:r>
                  <a:rPr b="1"/>
                  <a:t> は最適輸送のみ</a:t>
                </a:r>
                <a:r>
                  <a:rPr/>
                  <a:t>．</a:t>
                </a: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Wasserstein 勾配流へ</a:t>
                </a:r>
              </a:p>
              <a:p>
                <a:pPr lvl="0" indent="0" marL="0">
                  <a:buNone/>
                </a:pPr>
                <a:r>
                  <a:rPr/>
                  <a:t>実はポテンシャル </a:t>
                </a:r>
                <a14:m>
                  <m:oMath xmlns:m="http://schemas.openxmlformats.org/officeDocument/2006/math">
                    <m:r>
                      <m:t>U</m:t>
                    </m:r>
                  </m:oMath>
                </a14:m>
                <a:r>
                  <a:rPr/>
                  <a:t> に関する Langevin 拡散は，KL 乖離度</a:t>
                </a:r>
              </a:p>
              <a:p>
                <a:pPr lvl="0" indent="0" marL="0">
                  <a:buNone/>
                </a:pPr>
                <a14:m>
                  <m:oMathPara xmlns:m="http://schemas.openxmlformats.org/officeDocument/2006/math">
                    <m:oMathParaPr>
                      <m:jc m:val="center"/>
                    </m:oMathParaPr>
                    <m:oMath>
                      <m:r>
                        <m:rPr>
                          <m:sty m:val="p"/>
                        </m:rPr>
                        <m:t>KL</m:t>
                      </m:r>
                      <m:d>
                        <m:dPr>
                          <m:begChr m:val="("/>
                          <m:endChr m:val=")"/>
                          <m:sepChr m:val=""/>
                          <m:grow/>
                        </m:dPr>
                        <m:e>
                          <m:r>
                            <m:t>ρ</m:t>
                          </m:r>
                          <m:r>
                            <m:rPr>
                              <m:sty m:val="p"/>
                            </m:rPr>
                            <m:t>,</m:t>
                          </m:r>
                          <m:sSup>
                            <m:e>
                              <m:r>
                                <m:t>e</m:t>
                              </m:r>
                            </m:e>
                            <m:sup>
                              <m:r>
                                <m:rPr>
                                  <m:sty m:val="p"/>
                                </m:rPr>
                                <m:t>−</m:t>
                              </m:r>
                              <m:r>
                                <m:t>V</m:t>
                              </m:r>
                            </m:sup>
                          </m:sSup>
                        </m:e>
                      </m:d>
                      <m:r>
                        <m:rPr>
                          <m:sty m:val="p"/>
                        </m:rPr>
                        <m:t>=</m:t>
                      </m:r>
                      <m:nary>
                        <m:naryPr>
                          <m:chr m:val="∫"/>
                          <m:limLoc m:val="subSup"/>
                          <m:subHide m:val="off"/>
                          <m:supHide m:val="on"/>
                        </m:naryPr>
                        <m:sub>
                          <m:sSup>
                            <m:e>
                              <m:r>
                                <m:rPr>
                                  <m:sty m:val="p"/>
                                  <m:scr m:val="double-struck"/>
                                </m:rPr>
                                <m:t>R</m:t>
                              </m:r>
                            </m:e>
                            <m:sup>
                              <m:r>
                                <m:t>d</m:t>
                              </m:r>
                            </m:sup>
                          </m:sSup>
                        </m:sub>
                        <m:sup>
                          <m:r>
                            <m:t>​</m:t>
                          </m:r>
                        </m:sup>
                        <m:e>
                          <m:r>
                            <m:t>ρ</m:t>
                          </m:r>
                        </m:e>
                      </m:nary>
                      <m:d>
                        <m:dPr>
                          <m:begChr m:val="("/>
                          <m:endChr m:val=")"/>
                          <m:sepChr m:val=""/>
                          <m:grow/>
                        </m:dPr>
                        <m:e>
                          <m:r>
                            <m:t>x</m:t>
                          </m:r>
                        </m:e>
                      </m:d>
                      <m:r>
                        <m:rPr>
                          <m:sty m:val="p"/>
                        </m:rPr>
                        <m:t>log</m:t>
                      </m:r>
                      <m:f>
                        <m:fPr>
                          <m:type m:val="bar"/>
                        </m:fPr>
                        <m:num>
                          <m:r>
                            <m:t>ρ</m:t>
                          </m:r>
                          <m:d>
                            <m:dPr>
                              <m:begChr m:val="("/>
                              <m:endChr m:val=")"/>
                              <m:sepChr m:val=""/>
                              <m:grow/>
                            </m:dPr>
                            <m:e>
                              <m:r>
                                <m:t>x</m:t>
                              </m:r>
                            </m:e>
                          </m:d>
                        </m:num>
                        <m:den>
                          <m:sSup>
                            <m:e>
                              <m:r>
                                <m:t>e</m:t>
                              </m:r>
                            </m:e>
                            <m:sup>
                              <m:r>
                                <m:rPr>
                                  <m:sty m:val="p"/>
                                </m:rPr>
                                <m:t>−</m:t>
                              </m:r>
                              <m:r>
                                <m:t>U</m:t>
                              </m:r>
                              <m:d>
                                <m:dPr>
                                  <m:begChr m:val="("/>
                                  <m:endChr m:val=")"/>
                                  <m:sepChr m:val=""/>
                                  <m:grow/>
                                </m:dPr>
                                <m:e>
                                  <m:r>
                                    <m:t>x</m:t>
                                  </m:r>
                                </m:e>
                              </m:d>
                            </m:sup>
                          </m:sSup>
                        </m:den>
                      </m:f>
                      <m:r>
                        <m:t> </m:t>
                      </m:r>
                      <m:r>
                        <m:t>d</m:t>
                      </m:r>
                      <m:r>
                        <m:t>x</m:t>
                      </m:r>
                    </m:oMath>
                  </m:oMathPara>
                </a14:m>
              </a:p>
              <a:p>
                <a:pPr lvl="0" indent="0" marL="0">
                  <a:buNone/>
                </a:pPr>
                <a:r>
                  <a:rPr/>
                  <a:t>に関する「最適輸送の繰り返し」と見れる．</a:t>
                </a:r>
              </a:p>
              <a:p>
                <a:pPr lvl="0" indent="0" marL="0">
                  <a:buNone/>
                </a:pPr>
                <a:r>
                  <a:rPr/>
                  <a:t> 数学的には Wasserstein 距離空間 </a:t>
                </a:r>
                <a14:m>
                  <m:oMath xmlns:m="http://schemas.openxmlformats.org/officeDocument/2006/math">
                    <m:d>
                      <m:dPr>
                        <m:begChr m:val="("/>
                        <m:endChr m:val=")"/>
                        <m:sepChr m:val=""/>
                        <m:grow/>
                      </m:dPr>
                      <m:e>
                        <m:sSub>
                          <m:e>
                            <m:r>
                              <m:rPr>
                                <m:sty m:val="p"/>
                                <m:scr m:val="script"/>
                              </m:rPr>
                              <m:t>P</m:t>
                            </m:r>
                          </m:e>
                          <m:sub>
                            <m:r>
                              <m:t>2</m:t>
                            </m:r>
                          </m:sub>
                        </m:sSub>
                        <m:d>
                          <m:dPr>
                            <m:begChr m:val="("/>
                            <m:endChr m:val=")"/>
                            <m:sepChr m:val=""/>
                            <m:grow/>
                          </m:dPr>
                          <m:e>
                            <m:sSup>
                              <m:e>
                                <m:r>
                                  <m:rPr>
                                    <m:sty m:val="p"/>
                                    <m:scr m:val="double-struck"/>
                                  </m:rPr>
                                  <m:t>R</m:t>
                                </m:r>
                              </m:e>
                              <m:sup>
                                <m:r>
                                  <m:t>d</m:t>
                                </m:r>
                              </m:sup>
                            </m:sSup>
                          </m:e>
                        </m:d>
                        <m:r>
                          <m:rPr>
                            <m:sty m:val="p"/>
                          </m:rPr>
                          <m:t>,</m:t>
                        </m:r>
                        <m:sSub>
                          <m:e>
                            <m:r>
                              <m:t>W</m:t>
                            </m:r>
                          </m:e>
                          <m:sub>
                            <m:r>
                              <m:t>2</m:t>
                            </m:r>
                          </m:sub>
                        </m:sSub>
                      </m:e>
                    </m:d>
                  </m:oMath>
                </a14:m>
                <a:r>
                  <a:rPr/>
                  <a:t> 上の勾配流として定式化することができる．</a:t>
                </a:r>
              </a:p>
              <a:p>
                <a:pPr lvl="0" indent="0" marL="1270000">
                  <a:buNone/>
                </a:pPr>
                <a:r>
                  <a:rPr sz="2000" b="1"/>
                  <a:t>Sampling as Optimization</a:t>
                </a:r>
              </a:p>
              <a:p>
                <a:pPr lvl="0" indent="0" marL="1270000">
                  <a:buNone/>
                </a:pPr>
                <a:r>
                  <a:rPr sz="2000"/>
                  <a:t>(Dalalyan, 2017), (Wibisono, 2018), (Korba and Salim, 2022) らにより自覚された，サンプリング法一般を，</a:t>
                </a:r>
                <a14:m>
                  <m:oMath xmlns:m="http://schemas.openxmlformats.org/officeDocument/2006/math">
                    <m:r>
                      <m:rPr>
                        <m:sty m:val="p"/>
                        <m:scr m:val="script"/>
                      </m:rPr>
                      <m:t>P</m:t>
                    </m:r>
                    <m:d>
                      <m:dPr>
                        <m:begChr m:val="("/>
                        <m:endChr m:val=")"/>
                        <m:sepChr m:val=""/>
                        <m:grow/>
                      </m:dPr>
                      <m:e>
                        <m:sSup>
                          <m:e>
                            <m:r>
                              <m:rPr>
                                <m:sty m:val="p"/>
                                <m:scr m:val="double-struck"/>
                              </m:rPr>
                              <m:t>R</m:t>
                            </m:r>
                          </m:e>
                          <m:sup>
                            <m:r>
                              <m:t>d</m:t>
                            </m:r>
                          </m:sup>
                        </m:sSup>
                      </m:e>
                    </m:d>
                  </m:oMath>
                </a14:m>
                <a:r>
                  <a:rPr sz="2000"/>
                  <a:t> 上の様々な幾何構造に関する最適化手法として捉え，これを通じて比較することができるのではないか？という考え方．</a:t>
                </a:r>
              </a:p>
              <a:p>
                <a:pPr lvl="0" indent="0" marL="0">
                  <a:buNone/>
                </a:pPr>
                <a:r>
                  <a:rPr/>
                  <a:t> Markov 過程のエルゴード性に対する新たな視点になり得る．</a:t>
                </a:r>
              </a:p>
              <a:p>
                <a:pPr lvl="0" indent="0" marL="0">
                  <a:spcBef>
                    <a:spcPts val="3000"/>
                  </a:spcBef>
                  <a:buNone/>
                </a:pPr>
                <a:r>
                  <a:rPr b="1"/>
                  <a:t>Sampling as Optimization</a:t>
                </a:r>
              </a:p>
              <a:p>
                <a:pPr lvl="0" indent="0" marL="0">
                  <a:buNone/>
                </a:pPr>
                <a:r>
                  <a:rPr/>
                  <a:t>エルゴード性の様子を </a:t>
                </a:r>
                <a14:m>
                  <m:oMath xmlns:m="http://schemas.openxmlformats.org/officeDocument/2006/math">
                    <m:r>
                      <m:rPr>
                        <m:sty m:val="p"/>
                        <m:scr m:val="script"/>
                      </m:rPr>
                      <m:t>P</m:t>
                    </m:r>
                    <m:d>
                      <m:dPr>
                        <m:begChr m:val="("/>
                        <m:endChr m:val=")"/>
                        <m:sepChr m:val=""/>
                        <m:grow/>
                      </m:dPr>
                      <m:e>
                        <m:sSup>
                          <m:e>
                            <m:r>
                              <m:rPr>
                                <m:sty m:val="p"/>
                                <m:scr m:val="double-struck"/>
                              </m:rPr>
                              <m:t>R</m:t>
                            </m:r>
                          </m:e>
                          <m:sup>
                            <m:r>
                              <m:t>d</m:t>
                            </m:r>
                          </m:sup>
                        </m:sSup>
                      </m:e>
                    </m:d>
                  </m:oMath>
                </a14:m>
                <a:r>
                  <a:rPr/>
                  <a:t> 上の幾何で調べることは，実用的な含意も多い．</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1270000">
              <a:buNone/>
            </a:pPr>
            <a:r>
              <a:rPr sz="2000" b="1"/>
              <a:t>(Wibisono, 2018)</a:t>
            </a:r>
          </a:p>
          <a:p>
            <a:pPr lvl="0" indent="0" marL="1270000">
              <a:buNone/>
            </a:pPr>
            <a:r>
              <a:rPr sz="2000"/>
              <a:t>Langevin Monte Carlo は KL 乖離度の Wasserstein 勾配に関する最急降下法と見れる．</a:t>
            </a:r>
          </a:p>
          <a:p>
            <a:pPr lvl="0" indent="0" marL="1270000">
              <a:buNone/>
            </a:pPr>
            <a:r>
              <a:rPr sz="2000" b="1"/>
              <a:t>(Chopin et al., 2023)</a:t>
            </a:r>
          </a:p>
          <a:p>
            <a:pPr lvl="0" indent="0" marL="1270000">
              <a:buNone/>
            </a:pPr>
            <a:r>
              <a:rPr sz="2000"/>
              <a:t>Tempering SMC は，逆向き KL 乖離度に対する鏡像降下法と見れる．</a:t>
            </a:r>
          </a:p>
        </p:txBody>
      </p:sp>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indent="0" marL="1270000">
                  <a:buNone/>
                </a:pPr>
                <a:r>
                  <a:rPr sz="2000" b="1"/>
                  <a:t>(Chehab et al., 2024)</a:t>
                </a:r>
              </a:p>
              <a:p>
                <a:pPr lvl="0" indent="0" marL="1270000">
                  <a:buNone/>
                </a:pPr>
                <a:r>
                  <a:rPr sz="2000"/>
                  <a:t>正規化定数を計算する重点サンプリング法において，最適なテンパリング道は</a:t>
                </a:r>
              </a:p>
              <a:p>
                <a:pPr lvl="0" indent="0" marL="1270000">
                  <a:buNone/>
                </a:pPr>
                <a14:m>
                  <m:oMathPara xmlns:m="http://schemas.openxmlformats.org/officeDocument/2006/math">
                    <m:oMathParaPr>
                      <m:jc m:val="center"/>
                    </m:oMathParaPr>
                    <m:oMath>
                      <m:d>
                        <m:dPr>
                          <m:begChr m:val="("/>
                          <m:endChr m:val=")"/>
                          <m:sepChr m:val=""/>
                          <m:grow/>
                        </m:dPr>
                        <m:e>
                          <m:r>
                            <m:t>1</m:t>
                          </m:r>
                          <m:r>
                            <m:rPr>
                              <m:sty m:val="p"/>
                            </m:rPr>
                            <m:t>−</m:t>
                          </m:r>
                          <m:r>
                            <m:t>α</m:t>
                          </m:r>
                        </m:e>
                      </m:d>
                      <m:sSub>
                        <m:e>
                          <m:r>
                            <m:t>π</m:t>
                          </m:r>
                        </m:e>
                        <m:sub>
                          <m:r>
                            <m:t>0</m:t>
                          </m:r>
                        </m:sub>
                      </m:sSub>
                      <m:r>
                        <m:rPr>
                          <m:sty m:val="p"/>
                        </m:rPr>
                        <m:t>+</m:t>
                      </m:r>
                      <m:r>
                        <m:t>α</m:t>
                      </m:r>
                      <m:r>
                        <m:t>π</m:t>
                      </m:r>
                      <m:r>
                        <m:rPr>
                          <m:sty m:val="p"/>
                        </m:rPr>
                        <m:t>,</m:t>
                      </m:r>
                      <m:r>
                        <m:t>  </m:t>
                      </m:r>
                      <m:r>
                        <m:t>α</m:t>
                      </m:r>
                      <m:r>
                        <m:rPr>
                          <m:sty m:val="p"/>
                        </m:rPr>
                        <m:t>∈</m:t>
                      </m:r>
                      <m:d>
                        <m:dPr>
                          <m:begChr m:val="("/>
                          <m:endChr m:val=")"/>
                          <m:sepChr m:val=""/>
                          <m:grow/>
                        </m:dPr>
                        <m:e>
                          <m:r>
                            <m:t>0</m:t>
                          </m:r>
                          <m:r>
                            <m:rPr>
                              <m:sty m:val="p"/>
                            </m:rPr>
                            <m:t>,</m:t>
                          </m:r>
                          <m:r>
                            <m:t>1</m:t>
                          </m:r>
                        </m:e>
                      </m:d>
                    </m:oMath>
                  </m:oMathPara>
                </a14:m>
              </a:p>
              <a:p>
                <a:pPr lvl="0" indent="0" marL="1270000">
                  <a:buNone/>
                </a:pPr>
                <a:r>
                  <a:rPr sz="2000"/>
                  <a:t>の </a:t>
                </a:r>
                <a14:m>
                  <m:oMath xmlns:m="http://schemas.openxmlformats.org/officeDocument/2006/math">
                    <m:r>
                      <m:rPr>
                        <m:sty m:val="p"/>
                      </m:rPr>
                      <m:t>{</m:t>
                    </m:r>
                    <m:sSub>
                      <m:e>
                        <m:r>
                          <m:t>α</m:t>
                        </m:r>
                      </m:e>
                      <m:sub>
                        <m:r>
                          <m:t>i</m:t>
                        </m:r>
                      </m:sub>
                    </m:sSub>
                    <m:sSubSup>
                      <m:e>
                        <m:r>
                          <m:rPr>
                            <m:sty m:val="p"/>
                          </m:rPr>
                          <m:t>}</m:t>
                        </m:r>
                      </m:e>
                      <m:sub>
                        <m:r>
                          <m:t>i</m:t>
                        </m:r>
                        <m:r>
                          <m:rPr>
                            <m:sty m:val="p"/>
                          </m:rPr>
                          <m:t>=</m:t>
                        </m:r>
                        <m:r>
                          <m:t>1</m:t>
                        </m:r>
                      </m:sub>
                      <m:sup>
                        <m:r>
                          <m:t>n</m:t>
                        </m:r>
                      </m:sup>
                    </m:sSubSup>
                  </m:oMath>
                </a14:m>
                <a:r>
                  <a:rPr sz="2000"/>
                  <a:t> のスケジュールを，Wasserstein 距離に関して等幅になるようにしたものである．</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全変動距離は一番強い位相でカップリングとの相性が良い． しかし Wasserstein 距離を初めとした他のカップリング距離に関するアプローチも可能 (Kulik, 2018)．</a:t>
            </a:r>
          </a:p>
          <a:p>
            <a:pPr lvl="0" indent="0" marL="0">
              <a:buNone/>
            </a:pPr>
            <a:r>
              <a:rPr/>
              <a:t>この話は面白すぎる．</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現在の取り組み：PDMC パッケージの開発</a:t>
            </a:r>
          </a:p>
        </p:txBody>
      </p:sp>
      <p:pic>
        <p:nvPicPr>
          <p:cNvPr descr="Files/ZigZag_Banana3D_background.gif" id="0" name="Picture 1"/>
          <p:cNvPicPr>
            <a:picLocks noGrp="1" noChangeAspect="1"/>
          </p:cNvPicPr>
          <p:nvPr/>
        </p:nvPicPr>
        <p:blipFill>
          <a:blip r:embed="rId2"/>
          <a:stretch>
            <a:fillRect/>
          </a:stretch>
        </p:blipFill>
        <p:spPr bwMode="auto">
          <a:xfrm>
            <a:off x="2413000" y="1193800"/>
            <a:ext cx="431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開発したパッケージ </a:t>
            </a:r>
            <a:r>
              <a:rPr>
                <a:latin typeface="Courier"/>
              </a:rPr>
              <a:t>PDMPFlux.jl</a:t>
            </a:r>
            <a:r>
              <a:rPr/>
              <a:t> からの出力</a:t>
            </a:r>
          </a:p>
        </p:txBody>
      </p:sp>
      <p:sp>
        <p:nvSpPr>
          <p:cNvPr id="3" name="Content Placeholder 2"/>
          <p:cNvSpPr>
            <a:spLocks noGrp="1"/>
          </p:cNvSpPr>
          <p:nvPr>
            <p:ph idx="1"/>
          </p:nvPr>
        </p:nvSpPr>
        <p:spPr/>
        <p:txBody>
          <a:bodyPr/>
          <a:lstStyle/>
          <a:p>
            <a:pPr lvl="0" indent="0" marL="0">
              <a:buNone/>
            </a:pPr>
            <a:r>
              <a:rPr/>
              <a:t>PDMC は </a:t>
            </a:r>
            <a:r>
              <a:rPr b="1"/>
              <a:t>区分確定的モンテカルロ</a:t>
            </a:r>
            <a:r>
              <a:rPr/>
              <a:t> (Piecewise Deterministic Monte Carlo) の略．MCMC の後継と期待されている．</a:t>
            </a:r>
          </a:p>
          <a:p>
            <a:pPr lvl="0" indent="0" marL="0">
              <a:spcBef>
                <a:spcPts val="3000"/>
              </a:spcBef>
              <a:buNone/>
            </a:pPr>
            <a:r>
              <a:rPr b="1"/>
              <a:t>興味３分野</a:t>
            </a:r>
          </a:p>
          <a:p>
            <a:pPr lvl="0" indent="0" marL="1270000">
              <a:buNone/>
            </a:pPr>
            <a:r>
              <a:rPr sz="2000" b="1"/>
              <a:t>Tip</a:t>
            </a:r>
          </a:p>
          <a:p>
            <a:pPr lvl="0"/>
            <a:r>
              <a:rPr/>
              <a:t>現状：１つ目に取り掛かり，２つ目を勉強中．</a:t>
            </a:r>
          </a:p>
          <a:p>
            <a:pPr lvl="0"/>
            <a:r>
              <a:rPr/>
              <a:t>１つ目の研究を始める初手として，パッケージ </a:t>
            </a:r>
            <a:r>
              <a:rPr>
                <a:latin typeface="Courier"/>
              </a:rPr>
              <a:t>PDMPFlux.jl</a:t>
            </a:r>
            <a:r>
              <a:rPr/>
              <a:t> を作成．</a:t>
            </a:r>
          </a:p>
          <a:p>
            <a:pPr lvl="0"/>
            <a:r>
              <a:rPr/>
              <a:t>できれば学生のうちに３つ目のテーマの勉強までやりたい．</a:t>
            </a:r>
          </a:p>
          <a:p>
            <a:pPr lvl="0" indent="0" marL="0">
              <a:buNone/>
            </a:pPr>
          </a:p>
          <a:p>
            <a:pPr lvl="0" indent="0" marL="0">
              <a:spcBef>
                <a:spcPts val="3000"/>
              </a:spcBef>
              <a:buNone/>
            </a:pPr>
            <a:r>
              <a:rPr b="1"/>
              <a:t>Zig-Zag 過程のシミュレーション</a:t>
            </a:r>
          </a:p>
          <a:p>
            <a:pPr lvl="0" indent="0" marL="0">
              <a:spcBef>
                <a:spcPts val="3000"/>
              </a:spcBef>
              <a:buNone/>
            </a:pPr>
            <a:r>
              <a:rPr b="1"/>
              <a:t>剪定の自動化 (Andral and Kamatani, 2024)</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1270000">
                  <a:buNone/>
                </a:pPr>
                <a:r>
                  <a:rPr sz="2000" b="1"/>
                  <a:t>(Poisson Thinning Lewis and Shedler, 1979)</a:t>
                </a:r>
              </a:p>
              <a:p>
                <a:pPr lvl="0" indent="0" marL="1270000">
                  <a:buNone/>
                </a:pPr>
                <a:r>
                  <a:rPr sz="2000"/>
                  <a:t>Poisson 過程に対する棄却法．</a:t>
                </a:r>
              </a:p>
              <a:p>
                <a:pPr lvl="0" indent="0" marL="1270000">
                  <a:buNone/>
                </a:pPr>
                <a14:m>
                  <m:oMathPara xmlns:m="http://schemas.openxmlformats.org/officeDocument/2006/math">
                    <m:oMathParaPr>
                      <m:jc m:val="center"/>
                    </m:oMathParaPr>
                    <m:oMath>
                      <m:r>
                        <m:t>m</m:t>
                      </m:r>
                      <m:d>
                        <m:dPr>
                          <m:begChr m:val="("/>
                          <m:endChr m:val=")"/>
                          <m:sepChr m:val=""/>
                          <m:grow/>
                        </m:dPr>
                        <m:e>
                          <m:r>
                            <m:t>t</m:t>
                          </m:r>
                        </m:e>
                      </m:d>
                      <m:r>
                        <m:rPr>
                          <m:sty m:val="p"/>
                        </m:rPr>
                        <m:t>≤</m:t>
                      </m:r>
                      <m:r>
                        <m:t>M</m:t>
                      </m:r>
                      <m:d>
                        <m:dPr>
                          <m:begChr m:val="("/>
                          <m:endChr m:val=")"/>
                          <m:sepChr m:val=""/>
                          <m:grow/>
                        </m:dPr>
                        <m:e>
                          <m:r>
                            <m:t>t</m:t>
                          </m:r>
                        </m:e>
                      </m:d>
                      <m:r>
                        <m:rPr>
                          <m:sty m:val="p"/>
                        </m:rPr>
                        <m:t>,</m:t>
                      </m:r>
                      <m:r>
                        <m:t>  </m:t>
                      </m:r>
                      <m:r>
                        <m:t>t</m:t>
                      </m:r>
                      <m:r>
                        <m:rPr>
                          <m:sty m:val="p"/>
                        </m:rPr>
                        <m:t>≥</m:t>
                      </m:r>
                      <m:r>
                        <m:t>0</m:t>
                      </m:r>
                      <m:r>
                        <m:rPr>
                          <m:sty m:val="p"/>
                        </m:rPr>
                        <m:t>,</m:t>
                      </m:r>
                    </m:oMath>
                  </m:oMathPara>
                </a14:m>
              </a:p>
              <a:p>
                <a:pPr lvl="0" indent="0" marL="1270000">
                  <a:buNone/>
                </a:pPr>
                <a:r>
                  <a:rPr sz="2000"/>
                  <a:t>を満たす２つの強度関数 </a:t>
                </a:r>
                <a14:m>
                  <m:oMath xmlns:m="http://schemas.openxmlformats.org/officeDocument/2006/math">
                    <m:r>
                      <m:t>m</m:t>
                    </m:r>
                    <m:r>
                      <m:rPr>
                        <m:sty m:val="p"/>
                      </m:rPr>
                      <m:t>,</m:t>
                    </m:r>
                    <m:r>
                      <m:t>M</m:t>
                    </m:r>
                  </m:oMath>
                </a14:m>
                <a:r>
                  <a:rPr sz="2000"/>
                  <a:t> に対して，</a:t>
                </a:r>
                <a14:m>
                  <m:oMath xmlns:m="http://schemas.openxmlformats.org/officeDocument/2006/math">
                    <m:r>
                      <m:t>M</m:t>
                    </m:r>
                  </m:oMath>
                </a14:m>
                <a:r>
                  <a:rPr sz="2000"/>
                  <a:t> から得られた Poisson イベントを確率</a:t>
                </a:r>
              </a:p>
              <a:p>
                <a:pPr lvl="0" indent="0" marL="1270000">
                  <a:buNone/>
                </a:pPr>
                <a14:m>
                  <m:oMathPara xmlns:m="http://schemas.openxmlformats.org/officeDocument/2006/math">
                    <m:oMathParaPr>
                      <m:jc m:val="center"/>
                    </m:oMathParaPr>
                    <m:oMath>
                      <m:f>
                        <m:fPr>
                          <m:type m:val="bar"/>
                        </m:fPr>
                        <m:num>
                          <m:r>
                            <m:t>m</m:t>
                          </m:r>
                          <m:d>
                            <m:dPr>
                              <m:begChr m:val="("/>
                              <m:endChr m:val=")"/>
                              <m:sepChr m:val=""/>
                              <m:grow/>
                            </m:dPr>
                            <m:e>
                              <m:r>
                                <m:t>t</m:t>
                              </m:r>
                            </m:e>
                          </m:d>
                        </m:num>
                        <m:den>
                          <m:r>
                            <m:t>M</m:t>
                          </m:r>
                          <m:d>
                            <m:dPr>
                              <m:begChr m:val="("/>
                              <m:endChr m:val=")"/>
                              <m:sepChr m:val=""/>
                              <m:grow/>
                            </m:dPr>
                            <m:e>
                              <m:r>
                                <m:t>t</m:t>
                              </m:r>
                            </m:e>
                          </m:d>
                        </m:den>
                      </m:f>
                    </m:oMath>
                  </m:oMathPara>
                </a14:m>
              </a:p>
              <a:p>
                <a:pPr lvl="0" indent="0" marL="1270000">
                  <a:buNone/>
                </a:pPr>
                <a:r>
                  <a:rPr sz="2000"/>
                  <a:t>で採択したものは </a:t>
                </a:r>
                <a14:m>
                  <m:oMath xmlns:m="http://schemas.openxmlformats.org/officeDocument/2006/math">
                    <m:r>
                      <m:t>m</m:t>
                    </m:r>
                  </m:oMath>
                </a14:m>
                <a:r>
                  <a:rPr sz="2000"/>
                  <a:t> から得られた Poisson イベントと同分布である．</a:t>
                </a:r>
              </a:p>
              <a:p>
                <a:pPr lvl="0" indent="0" marL="1270000">
                  <a:buNone/>
                </a:pPr>
                <a:r>
                  <a:rPr sz="2000"/>
                  <a:t> 多項式の </a:t>
                </a:r>
                <a14:m>
                  <m:oMath xmlns:m="http://schemas.openxmlformats.org/officeDocument/2006/math">
                    <m:r>
                      <m:t>M</m:t>
                    </m:r>
                  </m:oMath>
                </a14:m>
                <a:r>
                  <a:rPr sz="2000"/>
                  <a:t> を見つければ良い．</a:t>
                </a:r>
              </a:p>
            </p:txBody>
          </p:sp>
        </mc:Choice>
      </mc:AlternateContent>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indent="0" marL="0">
                  <a:buNone/>
                </a:pPr>
                <a:r>
                  <a:rPr/>
                  <a:t>サンプラーの強度関数</a:t>
                </a:r>
              </a:p>
              <a:p>
                <a:pPr lvl="0" indent="0" marL="0">
                  <a:buNone/>
                </a:pPr>
                <a14:m>
                  <m:oMathPara xmlns:m="http://schemas.openxmlformats.org/officeDocument/2006/math">
                    <m:oMathParaPr>
                      <m:jc m:val="center"/>
                    </m:oMathParaPr>
                    <m:oMath>
                      <m:r>
                        <m:t>m</m:t>
                      </m:r>
                      <m:d>
                        <m:dPr>
                          <m:begChr m:val="("/>
                          <m:endChr m:val=")"/>
                          <m:sepChr m:val=""/>
                          <m:grow/>
                        </m:dPr>
                        <m:e>
                          <m:r>
                            <m:t>t</m:t>
                          </m:r>
                        </m:e>
                      </m:d>
                      <m:box>
                        <m:boxPr>
                          <m:opEmu m:val="on"/>
                        </m:boxPr>
                        <m:e>
                          <m:r>
                            <m:rPr>
                              <m:sty m:val="p"/>
                            </m:rPr>
                            <m:t>:=</m:t>
                          </m:r>
                        </m:e>
                      </m:box>
                      <m:nary>
                        <m:naryPr>
                          <m:chr m:val="∫"/>
                          <m:limLoc m:val="subSup"/>
                          <m:subHide m:val="off"/>
                          <m:supHide m:val="off"/>
                        </m:naryPr>
                        <m:sub>
                          <m:r>
                            <m:t>0</m:t>
                          </m:r>
                        </m:sub>
                        <m:sup>
                          <m:r>
                            <m:t>t</m:t>
                          </m:r>
                        </m:sup>
                        <m:e>
                          <m:r>
                            <m:t>λ</m:t>
                          </m:r>
                        </m:e>
                      </m:nary>
                      <m:d>
                        <m:dPr>
                          <m:begChr m:val="("/>
                          <m:endChr m:val=")"/>
                          <m:sepChr m:val=""/>
                          <m:grow/>
                        </m:dPr>
                        <m:e>
                          <m:sSub>
                            <m:e>
                              <m:r>
                                <m:t>ϕ</m:t>
                              </m:r>
                            </m:e>
                            <m:sub>
                              <m:r>
                                <m:t>s</m:t>
                              </m:r>
                            </m:sub>
                          </m:sSub>
                          <m:d>
                            <m:dPr>
                              <m:begChr m:val="("/>
                              <m:endChr m:val=")"/>
                              <m:sepChr m:val=""/>
                              <m:grow/>
                            </m:dPr>
                            <m:e>
                              <m:sSub>
                                <m:e>
                                  <m:r>
                                    <m:t>Z</m:t>
                                  </m:r>
                                </m:e>
                                <m:sub>
                                  <m:sSub>
                                    <m:e>
                                      <m:r>
                                        <m:t>S</m:t>
                                      </m:r>
                                    </m:e>
                                    <m:sub>
                                      <m:r>
                                        <m:t>n</m:t>
                                      </m:r>
                                    </m:sub>
                                  </m:sSub>
                                </m:sub>
                              </m:sSub>
                            </m:e>
                          </m:d>
                        </m:e>
                      </m:d>
                      <m:r>
                        <m:t> </m:t>
                      </m:r>
                      <m:r>
                        <m:t>d</m:t>
                      </m:r>
                      <m:r>
                        <m:t>s</m:t>
                      </m:r>
                    </m:oMath>
                  </m:oMathPara>
                </a14:m>
              </a:p>
              <a:p>
                <a:pPr lvl="0" indent="0" marL="0">
                  <a:buNone/>
                </a:pPr>
                <a:r>
                  <a:rPr/>
                  <a:t>の上界 </a:t>
                </a:r>
                <a14:m>
                  <m:oMath xmlns:m="http://schemas.openxmlformats.org/officeDocument/2006/math">
                    <m:r>
                      <m:t>M</m:t>
                    </m:r>
                    <m:d>
                      <m:dPr>
                        <m:begChr m:val="("/>
                        <m:endChr m:val=")"/>
                        <m:sepChr m:val=""/>
                        <m:grow/>
                      </m:dPr>
                      <m:e>
                        <m:r>
                          <m:t>t</m:t>
                        </m:r>
                      </m:e>
                    </m:d>
                  </m:oMath>
                </a14:m>
                <a:r>
                  <a:rPr/>
                  <a:t> を，前回のイベント位置 </a:t>
                </a:r>
                <a14:m>
                  <m:oMath xmlns:m="http://schemas.openxmlformats.org/officeDocument/2006/math">
                    <m:sSub>
                      <m:e>
                        <m:r>
                          <m:t>Z</m:t>
                        </m:r>
                      </m:e>
                      <m:sub>
                        <m:sSub>
                          <m:e>
                            <m:r>
                              <m:t>S</m:t>
                            </m:r>
                          </m:e>
                          <m:sub>
                            <m:r>
                              <m:t>n</m:t>
                            </m:r>
                          </m:sub>
                        </m:sSub>
                      </m:sub>
                    </m:sSub>
                  </m:oMath>
                </a14:m>
                <a:r>
                  <a:rPr/>
                  <a:t> に応じて自動的に見つける戦略が必要．</a:t>
                </a:r>
              </a:p>
              <a:p>
                <a:pPr lvl="0" indent="0" marL="1270000">
                  <a:buNone/>
                </a:pPr>
                <a:r>
                  <a:rPr sz="2000" b="1"/>
                  <a:t>(Andral and Kamatani, 2024) のアルゴリズム</a:t>
                </a:r>
              </a:p>
              <a:p>
                <a:pPr lvl="0" indent="-342900" marL="342900">
                  <a:buAutoNum type="arabicPeriod"/>
                </a:pPr>
                <a14:m>
                  <m:oMath xmlns:m="http://schemas.openxmlformats.org/officeDocument/2006/math">
                    <m:r>
                      <m:t>m</m:t>
                    </m:r>
                  </m:oMath>
                </a14:m>
                <a:r>
                  <a:rPr sz="2000"/>
                  <a:t> を自動微分し，</a:t>
                </a:r>
                <a14:m>
                  <m:oMath xmlns:m="http://schemas.openxmlformats.org/officeDocument/2006/math">
                    <m:d>
                      <m:dPr>
                        <m:begChr m:val="["/>
                        <m:endChr m:val="]"/>
                        <m:sepChr m:val=""/>
                        <m:grow/>
                      </m:dPr>
                      <m:e>
                        <m:r>
                          <m:t>0</m:t>
                        </m:r>
                        <m:r>
                          <m:rPr>
                            <m:sty m:val="p"/>
                          </m:rPr>
                          <m:t>,</m:t>
                        </m:r>
                        <m:sSub>
                          <m:e>
                            <m:r>
                              <m:t>t</m:t>
                            </m:r>
                          </m:e>
                          <m:sub>
                            <m:r>
                              <m:rPr>
                                <m:nor/>
                                <m:sty m:val="p"/>
                              </m:rPr>
                              <m:t>max</m:t>
                            </m:r>
                          </m:sub>
                        </m:sSub>
                      </m:e>
                    </m:d>
                  </m:oMath>
                </a14:m>
                <a:r>
                  <a:rPr sz="2000"/>
                  <a:t> のグリッド上で勾配を計算</a:t>
                </a:r>
              </a:p>
              <a:p>
                <a:pPr lvl="0" indent="-342900" marL="342900">
                  <a:buAutoNum type="arabicPeriod"/>
                </a:pPr>
                <a:r>
                  <a:rPr sz="2000"/>
                  <a:t>各グリッド上では両端点と，両端点の接線の交点との３点でバウンド</a:t>
                </a:r>
              </a:p>
              <a:p>
                <a:pPr lvl="0" indent="-342900" marL="342900">
                  <a:buAutoNum type="arabicPeriod"/>
                </a:pPr>
                <a14:m>
                  <m:oMath xmlns:m="http://schemas.openxmlformats.org/officeDocument/2006/math">
                    <m:sSub>
                      <m:e>
                        <m:r>
                          <m:t>t</m:t>
                        </m:r>
                      </m:e>
                      <m:sub>
                        <m:r>
                          <m:rPr>
                            <m:nor/>
                            <m:sty m:val="p"/>
                          </m:rPr>
                          <m:t>max</m:t>
                        </m:r>
                      </m:sub>
                    </m:sSub>
                    <m:r>
                      <m:rPr>
                        <m:sty m:val="p"/>
                      </m:rPr>
                      <m:t>→</m:t>
                    </m:r>
                    <m:r>
                      <m:t>0</m:t>
                    </m:r>
                  </m:oMath>
                </a14:m>
                <a:r>
                  <a:rPr sz="2000"/>
                  <a:t> の極限で正確な上界になるため，</a:t>
                </a:r>
                <a14:m>
                  <m:oMath xmlns:m="http://schemas.openxmlformats.org/officeDocument/2006/math">
                    <m:sSub>
                      <m:e>
                        <m:r>
                          <m:t>t</m:t>
                        </m:r>
                      </m:e>
                      <m:sub>
                        <m:r>
                          <m:rPr>
                            <m:nor/>
                            <m:sty m:val="p"/>
                          </m:rPr>
                          <m:t>max</m:t>
                        </m:r>
                      </m:sub>
                    </m:sSub>
                  </m:oMath>
                </a14:m>
                <a:r>
                  <a:rPr sz="2000"/>
                  <a:t> を適応的に小さく選ぶ</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latin typeface="Courier"/>
              </a:rPr>
              <a:t>PDMPFlux.jl</a:t>
            </a:r>
            <a:r>
              <a:rPr b="1"/>
              <a:t> パッケージ</a:t>
            </a:r>
          </a:p>
          <a:p>
            <a:pPr lvl="0" indent="0">
              <a:buNone/>
            </a:pPr>
            <a:r>
              <a:rPr>
                <a:solidFill>
                  <a:srgbClr val="00769E"/>
                </a:solidFill>
                <a:latin typeface="Courier"/>
              </a:rPr>
              <a:t>using</a:t>
            </a:r>
            <a:r>
              <a:rPr>
                <a:solidFill>
                  <a:srgbClr val="003B4F"/>
                </a:solidFill>
                <a:latin typeface="Courier"/>
              </a:rPr>
              <a:t> PDMPFlux</a:t>
            </a:r>
            <a:br/>
            <a:br/>
            <a:r>
              <a:rPr b="1">
                <a:solidFill>
                  <a:srgbClr val="003B4F"/>
                </a:solidFill>
                <a:latin typeface="Courier"/>
              </a:rPr>
              <a:t>function</a:t>
            </a:r>
            <a:r>
              <a:rPr>
                <a:solidFill>
                  <a:srgbClr val="003B4F"/>
                </a:solidFill>
                <a:latin typeface="Courier"/>
              </a:rPr>
              <a:t> </a:t>
            </a:r>
            <a:r>
              <a:rPr>
                <a:solidFill>
                  <a:srgbClr val="4758AB"/>
                </a:solidFill>
                <a:latin typeface="Courier"/>
              </a:rPr>
              <a:t>U_Gauss</a:t>
            </a:r>
            <a:r>
              <a:rPr>
                <a:solidFill>
                  <a:srgbClr val="003B4F"/>
                </a:solidFill>
                <a:latin typeface="Courier"/>
              </a:rPr>
              <a:t>(x</a:t>
            </a:r>
            <a:r>
              <a:rPr>
                <a:solidFill>
                  <a:srgbClr val="5E5E5E"/>
                </a:solidFill>
                <a:latin typeface="Courier"/>
              </a:rPr>
              <a:t>::</a:t>
            </a:r>
            <a:r>
              <a:rPr>
                <a:solidFill>
                  <a:srgbClr val="AD0000"/>
                </a:solidFill>
                <a:latin typeface="Courier"/>
              </a:rPr>
              <a:t>Vector</a:t>
            </a:r>
            <a:r>
              <a:rPr>
                <a:solidFill>
                  <a:srgbClr val="003B4F"/>
                </a:solidFill>
                <a:latin typeface="Courier"/>
              </a:rPr>
              <a:t>)  </a:t>
            </a:r>
            <a:r>
              <a:rPr>
                <a:solidFill>
                  <a:srgbClr val="5E5E5E"/>
                </a:solidFill>
                <a:latin typeface="Courier"/>
              </a:rPr>
              <a:t># ポテンシャルを与えるだけで良い</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2</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2</a:t>
            </a:r>
            <a:br/>
            <a:r>
              <a:rPr b="1">
                <a:solidFill>
                  <a:srgbClr val="003B4F"/>
                </a:solidFill>
                <a:latin typeface="Courier"/>
              </a:rPr>
              <a:t>end</a:t>
            </a:r>
            <a:br/>
            <a:br/>
            <a:r>
              <a:rPr>
                <a:solidFill>
                  <a:srgbClr val="003B4F"/>
                </a:solidFill>
                <a:latin typeface="Courier"/>
              </a:rPr>
              <a:t>dim </a:t>
            </a:r>
            <a:r>
              <a:rPr>
                <a:solidFill>
                  <a:srgbClr val="5E5E5E"/>
                </a:solidFill>
                <a:latin typeface="Courier"/>
              </a:rPr>
              <a:t>=</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5E5E5E"/>
                </a:solidFill>
                <a:latin typeface="Courier"/>
              </a:rPr>
              <a:t># 次元は与える必要あり</a:t>
            </a:r>
            <a:br/>
            <a:r>
              <a:rPr>
                <a:solidFill>
                  <a:srgbClr val="003B4F"/>
                </a:solidFill>
                <a:latin typeface="Courier"/>
              </a:rPr>
              <a:t>N_sk, N, xinit, vinit </a:t>
            </a:r>
            <a:r>
              <a:rPr>
                <a:solidFill>
                  <a:srgbClr val="5E5E5E"/>
                </a:solidFill>
                <a:latin typeface="Courier"/>
              </a:rPr>
              <a:t>=</a:t>
            </a:r>
            <a:r>
              <a:rPr>
                <a:solidFill>
                  <a:srgbClr val="003B4F"/>
                </a:solidFill>
                <a:latin typeface="Courier"/>
              </a:rPr>
              <a:t> </a:t>
            </a:r>
            <a:r>
              <a:rPr>
                <a:solidFill>
                  <a:srgbClr val="AD0000"/>
                </a:solidFill>
                <a:latin typeface="Courier"/>
              </a:rPr>
              <a:t>100_000</a:t>
            </a:r>
            <a:r>
              <a:rPr>
                <a:solidFill>
                  <a:srgbClr val="003B4F"/>
                </a:solidFill>
                <a:latin typeface="Courier"/>
              </a:rPr>
              <a:t>, </a:t>
            </a:r>
            <a:r>
              <a:rPr>
                <a:solidFill>
                  <a:srgbClr val="AD0000"/>
                </a:solidFill>
                <a:latin typeface="Courier"/>
              </a:rPr>
              <a:t>100_000</a:t>
            </a:r>
            <a:r>
              <a:rPr>
                <a:solidFill>
                  <a:srgbClr val="003B4F"/>
                </a:solidFill>
                <a:latin typeface="Courier"/>
              </a:rPr>
              <a:t>, </a:t>
            </a:r>
            <a:r>
              <a:rPr>
                <a:solidFill>
                  <a:srgbClr val="4758AB"/>
                </a:solidFill>
                <a:latin typeface="Courier"/>
              </a:rPr>
              <a:t>zeros</a:t>
            </a:r>
            <a:r>
              <a:rPr>
                <a:solidFill>
                  <a:srgbClr val="003B4F"/>
                </a:solidFill>
                <a:latin typeface="Courier"/>
              </a:rPr>
              <a:t>(dim), </a:t>
            </a:r>
            <a:r>
              <a:rPr>
                <a:solidFill>
                  <a:srgbClr val="4758AB"/>
                </a:solidFill>
                <a:latin typeface="Courier"/>
              </a:rPr>
              <a:t>ones</a:t>
            </a:r>
            <a:r>
              <a:rPr>
                <a:solidFill>
                  <a:srgbClr val="003B4F"/>
                </a:solidFill>
                <a:latin typeface="Courier"/>
              </a:rPr>
              <a:t>(dim)  </a:t>
            </a:r>
            <a:r>
              <a:rPr>
                <a:solidFill>
                  <a:srgbClr val="5E5E5E"/>
                </a:solidFill>
                <a:latin typeface="Courier"/>
              </a:rPr>
              <a:t># ハイパーパラメータ</a:t>
            </a:r>
            <a:br/>
            <a:br/>
            <a:r>
              <a:rPr>
                <a:solidFill>
                  <a:srgbClr val="003B4F"/>
                </a:solidFill>
                <a:latin typeface="Courier"/>
              </a:rPr>
              <a:t>sampler </a:t>
            </a:r>
            <a:r>
              <a:rPr>
                <a:solidFill>
                  <a:srgbClr val="5E5E5E"/>
                </a:solidFill>
                <a:latin typeface="Courier"/>
              </a:rPr>
              <a:t>=</a:t>
            </a:r>
            <a:r>
              <a:rPr>
                <a:solidFill>
                  <a:srgbClr val="003B4F"/>
                </a:solidFill>
                <a:latin typeface="Courier"/>
              </a:rPr>
              <a:t> </a:t>
            </a:r>
            <a:r>
              <a:rPr>
                <a:solidFill>
                  <a:srgbClr val="4758AB"/>
                </a:solidFill>
                <a:latin typeface="Courier"/>
              </a:rPr>
              <a:t>ZigZagAD</a:t>
            </a:r>
            <a:r>
              <a:rPr>
                <a:solidFill>
                  <a:srgbClr val="003B4F"/>
                </a:solidFill>
                <a:latin typeface="Courier"/>
              </a:rPr>
              <a:t>(dim, U_Gauss)  </a:t>
            </a:r>
            <a:r>
              <a:rPr>
                <a:solidFill>
                  <a:srgbClr val="5E5E5E"/>
                </a:solidFill>
                <a:latin typeface="Courier"/>
              </a:rPr>
              <a:t># サンプラーのインスタンス化, AD は自動微分のこと</a:t>
            </a:r>
            <a:br/>
            <a:r>
              <a:rPr>
                <a:solidFill>
                  <a:srgbClr val="003B4F"/>
                </a:solidFill>
                <a:latin typeface="Courier"/>
              </a:rPr>
              <a:t>output </a:t>
            </a:r>
            <a:r>
              <a:rPr>
                <a:solidFill>
                  <a:srgbClr val="5E5E5E"/>
                </a:solidFill>
                <a:latin typeface="Courier"/>
              </a:rPr>
              <a:t>=</a:t>
            </a:r>
            <a:r>
              <a:rPr>
                <a:solidFill>
                  <a:srgbClr val="003B4F"/>
                </a:solidFill>
                <a:latin typeface="Courier"/>
              </a:rPr>
              <a:t> </a:t>
            </a:r>
            <a:r>
              <a:rPr>
                <a:solidFill>
                  <a:srgbClr val="4758AB"/>
                </a:solidFill>
                <a:latin typeface="Courier"/>
              </a:rPr>
              <a:t>sample_skeleton</a:t>
            </a:r>
            <a:r>
              <a:rPr>
                <a:solidFill>
                  <a:srgbClr val="003B4F"/>
                </a:solidFill>
                <a:latin typeface="Courier"/>
              </a:rPr>
              <a:t>(sampler, N_sk, xinit, vinit)  </a:t>
            </a:r>
            <a:r>
              <a:rPr>
                <a:solidFill>
                  <a:srgbClr val="5E5E5E"/>
                </a:solidFill>
                <a:latin typeface="Courier"/>
              </a:rPr>
              <a:t># PDMP のシミュレーション</a:t>
            </a:r>
            <a:br/>
            <a:r>
              <a:rPr>
                <a:solidFill>
                  <a:srgbClr val="003B4F"/>
                </a:solidFill>
                <a:latin typeface="Courier"/>
              </a:rPr>
              <a:t>samples </a:t>
            </a:r>
            <a:r>
              <a:rPr>
                <a:solidFill>
                  <a:srgbClr val="5E5E5E"/>
                </a:solidFill>
                <a:latin typeface="Courier"/>
              </a:rPr>
              <a:t>=</a:t>
            </a:r>
            <a:r>
              <a:rPr>
                <a:solidFill>
                  <a:srgbClr val="003B4F"/>
                </a:solidFill>
                <a:latin typeface="Courier"/>
              </a:rPr>
              <a:t> </a:t>
            </a:r>
            <a:r>
              <a:rPr>
                <a:solidFill>
                  <a:srgbClr val="4758AB"/>
                </a:solidFill>
                <a:latin typeface="Courier"/>
              </a:rPr>
              <a:t>sample_from_skeleton</a:t>
            </a:r>
            <a:r>
              <a:rPr>
                <a:solidFill>
                  <a:srgbClr val="003B4F"/>
                </a:solidFill>
                <a:latin typeface="Courier"/>
              </a:rPr>
              <a:t>(sampler, N, output)  </a:t>
            </a:r>
            <a:r>
              <a:rPr>
                <a:solidFill>
                  <a:srgbClr val="5E5E5E"/>
                </a:solidFill>
                <a:latin typeface="Courier"/>
              </a:rPr>
              <a:t># サンプルの抽出</a:t>
            </a:r>
            <a:br/>
            <a:br/>
            <a:r>
              <a:rPr>
                <a:solidFill>
                  <a:srgbClr val="4758AB"/>
                </a:solidFill>
                <a:latin typeface="Courier"/>
              </a:rPr>
              <a:t>diagnostic</a:t>
            </a:r>
            <a:r>
              <a:rPr>
                <a:solidFill>
                  <a:srgbClr val="003B4F"/>
                </a:solidFill>
                <a:latin typeface="Courier"/>
              </a:rPr>
              <a:t>(output)  </a:t>
            </a:r>
            <a:r>
              <a:rPr>
                <a:solidFill>
                  <a:srgbClr val="5E5E5E"/>
                </a:solidFill>
                <a:latin typeface="Courier"/>
              </a:rPr>
              <a:t># サンプラーの診断</a:t>
            </a:r>
            <a:br/>
            <a:r>
              <a:rPr>
                <a:solidFill>
                  <a:srgbClr val="4758AB"/>
                </a:solidFill>
                <a:latin typeface="Courier"/>
              </a:rPr>
              <a:t>jointplot</a:t>
            </a:r>
            <a:r>
              <a:rPr>
                <a:solidFill>
                  <a:srgbClr val="003B4F"/>
                </a:solidFill>
                <a:latin typeface="Courier"/>
              </a:rPr>
              <a:t>(samples)  </a:t>
            </a:r>
            <a:r>
              <a:rPr>
                <a:solidFill>
                  <a:srgbClr val="5E5E5E"/>
                </a:solidFill>
                <a:latin typeface="Courier"/>
              </a:rPr>
              <a:t># サンプルの可視化</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Julia/Files/diagnostic.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Julia/Files/jointplot_Zygote.png" id="0" name="Picture 1"/>
          <p:cNvPicPr>
            <a:picLocks noGrp="1" noChangeAspect="1"/>
          </p:cNvPicPr>
          <p:nvPr/>
        </p:nvPicPr>
        <p:blipFill>
          <a:blip r:embed="rId3"/>
          <a:stretch>
            <a:fillRect/>
          </a:stretch>
        </p:blipFill>
        <p:spPr bwMode="auto">
          <a:xfrm>
            <a:off x="4648200" y="1549400"/>
            <a:ext cx="4038600" cy="2692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これから</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パッケージ開発は今後の研究のため．応用もしたいが，更なるサンプラー開発や基礎的な研究の足がかりにしたい．</a:t>
                </a:r>
              </a:p>
              <a:p>
                <a:pPr lvl="0" indent="0" marL="0">
                  <a:spcBef>
                    <a:spcPts val="3000"/>
                  </a:spcBef>
                  <a:buNone/>
                </a:pPr>
                <a:r>
                  <a:rPr b="1"/>
                  <a:t>現状の PDMC アルゴリズム</a:t>
                </a:r>
              </a:p>
              <a:p>
                <a:pPr lvl="0" indent="0" marL="0">
                  <a:buNone/>
                </a:pPr>
                <a:r>
                  <a:rPr/>
                  <a:t>基本的には拡張された空間上で動き，新たな変数 </a:t>
                </a:r>
                <a14:m>
                  <m:oMath xmlns:m="http://schemas.openxmlformats.org/officeDocument/2006/math">
                    <m:r>
                      <m:t>θ</m:t>
                    </m:r>
                  </m:oMath>
                </a14:m>
                <a:r>
                  <a:rPr/>
                  <a:t> を </a:t>
                </a:r>
                <a:r>
                  <a:rPr b="1"/>
                  <a:t>速度</a:t>
                </a:r>
                <a:r>
                  <a:rPr/>
                  <a:t> や momentum という：</a:t>
                </a:r>
              </a:p>
              <a:p>
                <a:pPr lvl="0" indent="0" marL="0">
                  <a:buNone/>
                </a:pPr>
                <a14:m>
                  <m:oMathPara xmlns:m="http://schemas.openxmlformats.org/officeDocument/2006/math">
                    <m:oMathParaPr>
                      <m:jc m:val="center"/>
                    </m:oMathParaPr>
                    <m:oMath>
                      <m:d>
                        <m:dPr>
                          <m:begChr m:val="("/>
                          <m:endChr m:val=")"/>
                          <m:sepChr m:val=""/>
                          <m:grow/>
                        </m:dPr>
                        <m:e>
                          <m:r>
                            <m:t>x</m:t>
                          </m:r>
                          <m:r>
                            <m:rPr>
                              <m:sty m:val="p"/>
                            </m:rPr>
                            <m:t>,</m:t>
                          </m:r>
                          <m:r>
                            <m:t>θ</m:t>
                          </m:r>
                        </m:e>
                      </m:d>
                      <m:r>
                        <m:rPr>
                          <m:sty m:val="p"/>
                        </m:rPr>
                        <m:t>∈</m:t>
                      </m:r>
                      <m:sSup>
                        <m:e>
                          <m:r>
                            <m:rPr>
                              <m:sty m:val="p"/>
                              <m:scr m:val="double-struck"/>
                            </m:rPr>
                            <m:t>R</m:t>
                          </m:r>
                        </m:e>
                        <m:sup>
                          <m:r>
                            <m:t>d</m:t>
                          </m:r>
                        </m:sup>
                      </m:sSup>
                      <m:r>
                        <m:rPr>
                          <m:sty m:val="p"/>
                        </m:rPr>
                        <m:t>×</m:t>
                      </m:r>
                      <m:r>
                        <m:t>Θ</m:t>
                      </m:r>
                      <m:r>
                        <m:rPr>
                          <m:sty m:val="p"/>
                        </m:rPr>
                        <m:t>,</m:t>
                      </m:r>
                      <m:r>
                        <m:t>  </m:t>
                      </m:r>
                      <m:r>
                        <m:t>Θ</m:t>
                      </m:r>
                      <m:r>
                        <m:rPr>
                          <m:sty m:val="p"/>
                        </m:rPr>
                        <m:t>⊂</m:t>
                      </m:r>
                      <m:sSup>
                        <m:e>
                          <m:r>
                            <m:rPr>
                              <m:sty m:val="p"/>
                              <m:scr m:val="double-struck"/>
                            </m:rPr>
                            <m:t>R</m:t>
                          </m:r>
                        </m:e>
                        <m:sup>
                          <m:r>
                            <m:t>d</m:t>
                          </m:r>
                        </m:sup>
                      </m:sSup>
                      <m:r>
                        <m:rPr>
                          <m:sty m:val="p"/>
                        </m:rPr>
                        <m:t>.</m:t>
                      </m:r>
                    </m:oMath>
                  </m:oMathPara>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1270000">
                  <a:buNone/>
                </a:pPr>
                <a:r>
                  <a:rPr sz="2000" b="1"/>
                  <a:t>(Bouncy Particle Sampler Bouchard-Côté et al., 2018)</a:t>
                </a:r>
              </a:p>
              <a:p>
                <a:pPr lvl="0" indent="0" marL="1270000">
                  <a:buNone/>
                </a:pPr>
                <a14:m>
                  <m:oMath xmlns:m="http://schemas.openxmlformats.org/officeDocument/2006/math">
                    <m:r>
                      <m:t>Θ</m:t>
                    </m:r>
                    <m:r>
                      <m:rPr>
                        <m:sty m:val="p"/>
                      </m:rPr>
                      <m:t>=</m:t>
                    </m:r>
                    <m:sSup>
                      <m:e>
                        <m:r>
                          <m:t>S</m:t>
                        </m:r>
                      </m:e>
                      <m:sup>
                        <m:r>
                          <m:t>d</m:t>
                        </m:r>
                        <m:r>
                          <m:rPr>
                            <m:sty m:val="p"/>
                          </m:rPr>
                          <m:t>−</m:t>
                        </m:r>
                        <m:r>
                          <m:t>1</m:t>
                        </m:r>
                      </m:sup>
                    </m:sSup>
                  </m:oMath>
                </a14:m>
                <a:r>
                  <a:rPr sz="2000"/>
                  <a:t> と単位球面上に取る．</a:t>
                </a:r>
              </a:p>
              <a:p>
                <a:pPr lvl="0"/>
                <a:r>
                  <a:rPr sz="2000"/>
                  <a:t>イベントが起こったら，速度をサンプリングし直す：</a:t>
                </a:r>
              </a:p>
              <a:p>
                <a:pPr lvl="0"/>
                <a14:m>
                  <m:oMathPara xmlns:m="http://schemas.openxmlformats.org/officeDocument/2006/math">
                    <m:oMathParaPr>
                      <m:jc m:val="center"/>
                    </m:oMathParaPr>
                    <m:oMath>
                      <m:sSub>
                        <m:e>
                          <m:r>
                            <m:t>Θ</m:t>
                          </m:r>
                        </m:e>
                        <m:sub>
                          <m:sSub>
                            <m:e>
                              <m:r>
                                <m:t>S</m:t>
                              </m:r>
                            </m:e>
                            <m:sub>
                              <m:r>
                                <m:t>n</m:t>
                              </m:r>
                              <m:r>
                                <m:rPr>
                                  <m:sty m:val="p"/>
                                </m:rPr>
                                <m:t>+</m:t>
                              </m:r>
                              <m:r>
                                <m:t>1</m:t>
                              </m:r>
                            </m:sub>
                          </m:sSub>
                        </m:sub>
                      </m:sSub>
                      <m:r>
                        <m:rPr>
                          <m:sty m:val="p"/>
                        </m:rPr>
                        <m:t>∼</m:t>
                      </m:r>
                      <m:r>
                        <m:rPr>
                          <m:sty m:val="p"/>
                        </m:rPr>
                        <m:t>U</m:t>
                      </m:r>
                      <m:d>
                        <m:dPr>
                          <m:begChr m:val="("/>
                          <m:endChr m:val=")"/>
                          <m:sepChr m:val=""/>
                          <m:grow/>
                        </m:dPr>
                        <m:e>
                          <m:sSup>
                            <m:e>
                              <m:r>
                                <m:t>S</m:t>
                              </m:r>
                            </m:e>
                            <m:sup>
                              <m:r>
                                <m:t>d</m:t>
                              </m:r>
                              <m:r>
                                <m:rPr>
                                  <m:sty m:val="p"/>
                                </m:rPr>
                                <m:t>−</m:t>
                              </m:r>
                              <m:r>
                                <m:t>1</m:t>
                              </m:r>
                            </m:sup>
                          </m:sSup>
                        </m:e>
                      </m:d>
                      <m:r>
                        <m:rPr>
                          <m:sty m:val="p"/>
                        </m:rPr>
                        <m:t>.</m:t>
                      </m:r>
                    </m:oMath>
                  </m:oMathPara>
                </a14:m>
              </a:p>
              <a:p>
                <a:pPr lvl="0"/>
                <a:r>
                  <a:rPr sz="2000"/>
                  <a:t>エルゴード性を保つためには定期的な向きの変更が必要（リフレッシュ）． </a:t>
                </a:r>
              </a:p>
            </p:txBody>
          </p:sp>
        </mc:Choice>
      </mc:AlternateContent>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indent="0" marL="1270000">
                  <a:buNone/>
                </a:pPr>
                <a:r>
                  <a:rPr sz="2000" b="1"/>
                  <a:t>(Zig-Zag Sampler Bierkens et al., 2019)</a:t>
                </a:r>
              </a:p>
              <a:p>
                <a:pPr lvl="0" indent="0" marL="1270000">
                  <a:buNone/>
                </a:pPr>
                <a14:m>
                  <m:oMath xmlns:m="http://schemas.openxmlformats.org/officeDocument/2006/math">
                    <m:r>
                      <m:t>Θ</m:t>
                    </m:r>
                    <m:r>
                      <m:rPr>
                        <m:sty m:val="p"/>
                      </m:rPr>
                      <m:t>=</m:t>
                    </m:r>
                    <m:r>
                      <m:rPr>
                        <m:sty m:val="p"/>
                      </m:rPr>
                      <m:t>{</m:t>
                    </m:r>
                    <m:r>
                      <m:rPr>
                        <m:sty m:val="p"/>
                      </m:rPr>
                      <m:t>±</m:t>
                    </m:r>
                    <m:r>
                      <m:t>1</m:t>
                    </m:r>
                    <m:sSup>
                      <m:e>
                        <m:r>
                          <m:rPr>
                            <m:sty m:val="p"/>
                          </m:rPr>
                          <m:t>}</m:t>
                        </m:r>
                      </m:e>
                      <m:sup>
                        <m:r>
                          <m:t>d</m:t>
                        </m:r>
                      </m:sup>
                    </m:sSup>
                  </m:oMath>
                </a14:m>
                <a:r>
                  <a:rPr sz="2000"/>
                  <a:t> と「向きの空間」上に取る．</a:t>
                </a:r>
              </a:p>
              <a:p>
                <a:pPr lvl="0"/>
                <a:r>
                  <a:rPr sz="2000"/>
                  <a:t>イベントが起こったら，イベントを起こした座標の向きを反転させる：</a:t>
                </a:r>
              </a:p>
              <a:p>
                <a:pPr lvl="0"/>
                <a14:m>
                  <m:oMathPara xmlns:m="http://schemas.openxmlformats.org/officeDocument/2006/math">
                    <m:oMathParaPr>
                      <m:jc m:val="center"/>
                    </m:oMathParaPr>
                    <m:oMath>
                      <m:sSubSup>
                        <m:e>
                          <m:r>
                            <m:t>Θ</m:t>
                          </m:r>
                        </m:e>
                        <m:sub>
                          <m:sSub>
                            <m:e>
                              <m:r>
                                <m:t>S</m:t>
                              </m:r>
                            </m:e>
                            <m:sub>
                              <m:r>
                                <m:t>n</m:t>
                              </m:r>
                              <m:r>
                                <m:rPr>
                                  <m:sty m:val="p"/>
                                </m:rPr>
                                <m:t>+</m:t>
                              </m:r>
                              <m:r>
                                <m:t>1</m:t>
                              </m:r>
                            </m:sub>
                          </m:sSub>
                        </m:sub>
                        <m:sup>
                          <m:r>
                            <m:t>i</m:t>
                          </m:r>
                        </m:sup>
                      </m:sSubSup>
                      <m:r>
                        <m:rPr>
                          <m:sty m:val="p"/>
                        </m:rPr>
                        <m:t>←</m:t>
                      </m:r>
                      <m:d>
                        <m:dPr>
                          <m:begChr m:val="("/>
                          <m:endChr m:val=")"/>
                          <m:sepChr m:val=""/>
                          <m:grow/>
                        </m:dPr>
                        <m:e>
                          <m:r>
                            <m:rPr>
                              <m:sty m:val="p"/>
                            </m:rPr>
                            <m:t>−</m:t>
                          </m:r>
                          <m:r>
                            <m:t>1</m:t>
                          </m:r>
                        </m:e>
                      </m:d>
                      <m:r>
                        <m:rPr>
                          <m:sty m:val="p"/>
                        </m:rPr>
                        <m:t>×</m:t>
                      </m:r>
                      <m:sSubSup>
                        <m:e>
                          <m:r>
                            <m:t>Θ</m:t>
                          </m:r>
                        </m:e>
                        <m:sub>
                          <m:sSub>
                            <m:e>
                              <m:r>
                                <m:t>S</m:t>
                              </m:r>
                            </m:e>
                            <m:sub>
                              <m:r>
                                <m:t>n</m:t>
                              </m:r>
                            </m:sub>
                          </m:sSub>
                        </m:sub>
                        <m:sup>
                          <m:r>
                            <m:t>i</m:t>
                          </m:r>
                        </m:sup>
                      </m:sSubSup>
                      <m:r>
                        <m:rPr>
                          <m:sty m:val="p"/>
                        </m:rPr>
                        <m:t>.</m:t>
                      </m:r>
                    </m:oMath>
                  </m:oMathPara>
                </a14:m>
              </a:p>
              <a:p>
                <a:pPr lvl="0"/>
                <a:r>
                  <a:rPr sz="2000"/>
                  <a:t>移動方向を </a:t>
                </a:r>
                <a14:m>
                  <m:oMath xmlns:m="http://schemas.openxmlformats.org/officeDocument/2006/math">
                    <m:sSup>
                      <m:e>
                        <m:r>
                          <m:t>2</m:t>
                        </m:r>
                      </m:e>
                      <m:sup>
                        <m:r>
                          <m:t>d</m:t>
                        </m:r>
                      </m:sup>
                    </m:sSup>
                  </m:oMath>
                </a14:m>
                <a:r>
                  <a:rPr sz="2000"/>
                  <a:t> 通りに制限することでエルゴード性が得られる． </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2023 年：ノンパラメトリクス</a:t>
            </a:r>
          </a:p>
        </p:txBody>
      </p:sp>
      <p:pic>
        <p:nvPicPr>
          <p:cNvPr descr="Files/Book1.jpg" id="0" name="Picture 1"/>
          <p:cNvPicPr>
            <a:picLocks noGrp="1" noChangeAspect="1"/>
          </p:cNvPicPr>
          <p:nvPr/>
        </p:nvPicPr>
        <p:blipFill>
          <a:blip r:embed="rId2"/>
          <a:stretch>
            <a:fillRect/>
          </a:stretch>
        </p:blipFill>
        <p:spPr bwMode="auto">
          <a:xfrm>
            <a:off x="3581400" y="1193800"/>
            <a:ext cx="1981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2023 年度は (Giné and Nickl, 2021) の第２章を扱った</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ここでは Gauss 過程の上限に関する集中不等式を取り上げる．</a:t>
                </a:r>
              </a:p>
              <a:p>
                <a:pPr lvl="0" indent="0" marL="0">
                  <a:spcBef>
                    <a:spcPts val="3000"/>
                  </a:spcBef>
                  <a:buNone/>
                </a:pPr>
                <a:r>
                  <a:rPr b="1"/>
                  <a:t>等周不等式</a:t>
                </a:r>
              </a:p>
              <a:p>
                <a:pPr lvl="0" indent="0" marL="0">
                  <a:buNone/>
                </a:pPr>
                <a:r>
                  <a:rPr/>
                  <a:t>体積測度 </a:t>
                </a:r>
                <a14:m>
                  <m:oMath xmlns:m="http://schemas.openxmlformats.org/officeDocument/2006/math">
                    <m:r>
                      <m:t>μ</m:t>
                    </m:r>
                  </m:oMath>
                </a14:m>
                <a:r>
                  <a:rPr/>
                  <a:t> が等しい可測集合のうち，球が最小の測度を持つ．</a:t>
                </a:r>
              </a:p>
              <a:p>
                <a:pPr lvl="0" indent="0" marL="1270000">
                  <a:buNone/>
                </a:pPr>
                <a:r>
                  <a:rPr sz="2000" b="1"/>
                  <a:t>Tip</a:t>
                </a:r>
              </a:p>
              <a:p>
                <a:pPr lvl="0"/>
                <a:r>
                  <a:rPr sz="2000"/>
                  <a:t>Borel 可測集合 </a:t>
                </a:r>
                <a14:m>
                  <m:oMath xmlns:m="http://schemas.openxmlformats.org/officeDocument/2006/math">
                    <m:r>
                      <m:t>A</m:t>
                    </m:r>
                    <m:r>
                      <m:rPr>
                        <m:sty m:val="p"/>
                      </m:rPr>
                      <m:t>⊂</m:t>
                    </m:r>
                    <m:sSup>
                      <m:e>
                        <m:r>
                          <m:rPr>
                            <m:sty m:val="p"/>
                            <m:scr m:val="double-struck"/>
                          </m:rPr>
                          <m:t>R</m:t>
                        </m:r>
                      </m:e>
                      <m:sup>
                        <m:r>
                          <m:t>n</m:t>
                        </m:r>
                      </m:sup>
                    </m:sSup>
                  </m:oMath>
                </a14:m>
                <a:r>
                  <a:rPr sz="2000"/>
                  <a:t> に関して，</a:t>
                </a:r>
                <a14:m>
                  <m:oMath xmlns:m="http://schemas.openxmlformats.org/officeDocument/2006/math">
                    <m:r>
                      <m:t>ϵ</m:t>
                    </m:r>
                  </m:oMath>
                </a14:m>
                <a:r>
                  <a:rPr sz="2000" b="1"/>
                  <a:t>-閉近傍</a:t>
                </a:r>
                <a:r>
                  <a:rPr sz="2000"/>
                  <a:t> を次のように定める：</a:t>
                </a:r>
              </a:p>
              <a:p>
                <a:pPr lvl="0"/>
                <a14:m>
                  <m:oMathPara xmlns:m="http://schemas.openxmlformats.org/officeDocument/2006/math">
                    <m:oMathParaPr>
                      <m:jc m:val="center"/>
                    </m:oMathParaPr>
                    <m:oMath>
                      <m:sSub>
                        <m:e>
                          <m:r>
                            <m:t>A</m:t>
                          </m:r>
                        </m:e>
                        <m:sub>
                          <m:r>
                            <m:t>ϵ</m:t>
                          </m:r>
                        </m:sub>
                      </m:sSub>
                      <m:box>
                        <m:boxPr>
                          <m:opEmu m:val="on"/>
                        </m:boxPr>
                        <m:e>
                          <m:r>
                            <m:rPr>
                              <m:sty m:val="p"/>
                            </m:rPr>
                            <m:t>:=</m:t>
                          </m:r>
                        </m:e>
                      </m:box>
                      <m:d>
                        <m:dPr>
                          <m:begChr m:val="{"/>
                          <m:endChr m:val="}"/>
                          <m:sepChr m:val=""/>
                          <m:grow/>
                        </m:dPr>
                        <m:e>
                          <m:r>
                            <m:t>x</m:t>
                          </m:r>
                          <m:r>
                            <m:rPr>
                              <m:sty m:val="p"/>
                            </m:rPr>
                            <m:t>∈</m:t>
                          </m:r>
                          <m:sSup>
                            <m:e>
                              <m:r>
                                <m:rPr>
                                  <m:sty m:val="p"/>
                                  <m:scr m:val="double-struck"/>
                                </m:rPr>
                                <m:t>R</m:t>
                              </m:r>
                            </m:e>
                            <m:sup>
                              <m:r>
                                <m:t>n</m:t>
                              </m:r>
                            </m:sup>
                          </m:sSup>
                          <m:r>
                            <m:rPr>
                              <m:sty m:val="p"/>
                            </m:rPr>
                            <m:t>∣</m:t>
                          </m:r>
                          <m:r>
                            <m:t>d</m:t>
                          </m:r>
                          <m:d>
                            <m:dPr>
                              <m:begChr m:val="("/>
                              <m:endChr m:val=")"/>
                              <m:sepChr m:val=""/>
                              <m:grow/>
                            </m:dPr>
                            <m:e>
                              <m:r>
                                <m:t>x</m:t>
                              </m:r>
                              <m:r>
                                <m:rPr>
                                  <m:sty m:val="p"/>
                                </m:rPr>
                                <m:t>,</m:t>
                              </m:r>
                              <m:r>
                                <m:t>A</m:t>
                              </m:r>
                            </m:e>
                          </m:d>
                          <m:r>
                            <m:rPr>
                              <m:sty m:val="p"/>
                            </m:rPr>
                            <m:t>≤</m:t>
                          </m:r>
                          <m:r>
                            <m:t>t</m:t>
                          </m:r>
                        </m:e>
                      </m:d>
                      <m:r>
                        <m:rPr>
                          <m:sty m:val="p"/>
                        </m:rPr>
                        <m:t>,</m:t>
                      </m:r>
                      <m:r>
                        <m:t>  </m:t>
                      </m:r>
                      <m:r>
                        <m:t>t</m:t>
                      </m:r>
                      <m:r>
                        <m:rPr>
                          <m:sty m:val="p"/>
                        </m:rPr>
                        <m:t>&gt;</m:t>
                      </m:r>
                      <m:r>
                        <m:t>0</m:t>
                      </m:r>
                      <m:r>
                        <m:rPr>
                          <m:sty m:val="p"/>
                        </m:rPr>
                        <m:t>.</m:t>
                      </m:r>
                    </m:oMath>
                  </m:oMathPara>
                </a14:m>
              </a:p>
              <a:p>
                <a:pPr lvl="0"/>
                <a:r>
                  <a:rPr sz="2000"/>
                  <a:t>実は </a:t>
                </a:r>
                <a14:m>
                  <m:oMath xmlns:m="http://schemas.openxmlformats.org/officeDocument/2006/math">
                    <m:sSub>
                      <m:e>
                        <m:r>
                          <m:t>A</m:t>
                        </m:r>
                      </m:e>
                      <m:sub>
                        <m:r>
                          <m:t>ϵ</m:t>
                        </m:r>
                      </m:sub>
                    </m:sSub>
                  </m:oMath>
                </a14:m>
                <a:r>
                  <a:rPr sz="2000"/>
                  <a:t> は Borel 可測とは限らないが，Lebesgue 可測ではある．</a:t>
                </a:r>
              </a:p>
              <a:p>
                <a:pPr lvl="0" indent="0" marL="1270000">
                  <a:buNone/>
                </a:pPr>
                <a:r>
                  <a:rPr sz="2000" b="1"/>
                  <a:t>古典的集中不等式 (Schmidt, 1948)-(Lévy, 1951)</a:t>
                </a:r>
              </a:p>
              <a:p>
                <a:pPr lvl="0" indent="0" marL="1270000">
                  <a:buNone/>
                </a:pPr>
                <a14:m>
                  <m:oMath xmlns:m="http://schemas.openxmlformats.org/officeDocument/2006/math">
                    <m:r>
                      <m:t>n</m:t>
                    </m:r>
                  </m:oMath>
                </a14:m>
                <a:r>
                  <a:rPr sz="2000"/>
                  <a:t>-次元球面 </a:t>
                </a:r>
                <a14:m>
                  <m:oMath xmlns:m="http://schemas.openxmlformats.org/officeDocument/2006/math">
                    <m:sSup>
                      <m:e>
                        <m:r>
                          <m:t>S</m:t>
                        </m:r>
                      </m:e>
                      <m:sup>
                        <m:r>
                          <m:t>n</m:t>
                        </m:r>
                      </m:sup>
                    </m:sSup>
                    <m:r>
                      <m:rPr>
                        <m:sty m:val="p"/>
                      </m:rPr>
                      <m:t>⊂</m:t>
                    </m:r>
                    <m:sSup>
                      <m:e>
                        <m:r>
                          <m:rPr>
                            <m:sty m:val="p"/>
                            <m:scr m:val="double-struck"/>
                          </m:rPr>
                          <m:t>R</m:t>
                        </m:r>
                      </m:e>
                      <m:sup>
                        <m:r>
                          <m:t>n</m:t>
                        </m:r>
                        <m:r>
                          <m:rPr>
                            <m:sty m:val="p"/>
                          </m:rPr>
                          <m:t>+</m:t>
                        </m:r>
                        <m:r>
                          <m:t>1</m:t>
                        </m:r>
                      </m:sup>
                    </m:sSup>
                  </m:oMath>
                </a14:m>
                <a:r>
                  <a:rPr sz="2000"/>
                  <a:t> に関して，</a:t>
                </a:r>
                <a14:m>
                  <m:oMath xmlns:m="http://schemas.openxmlformats.org/officeDocument/2006/math">
                    <m:r>
                      <m:t>A</m:t>
                    </m:r>
                    <m:r>
                      <m:rPr>
                        <m:sty m:val="p"/>
                      </m:rPr>
                      <m:t>⊂</m:t>
                    </m:r>
                    <m:sSup>
                      <m:e>
                        <m:r>
                          <m:t>S</m:t>
                        </m:r>
                      </m:e>
                      <m:sup>
                        <m:r>
                          <m:t>n</m:t>
                        </m:r>
                      </m:sup>
                    </m:sSup>
                  </m:oMath>
                </a14:m>
                <a:r>
                  <a:rPr sz="2000"/>
                  <a:t> を Borel 可測，</a:t>
                </a:r>
                <a14:m>
                  <m:oMath xmlns:m="http://schemas.openxmlformats.org/officeDocument/2006/math">
                    <m:r>
                      <m:t>C</m:t>
                    </m:r>
                  </m:oMath>
                </a14:m>
                <a:r>
                  <a:rPr sz="2000"/>
                  <a:t> を同体積の（測地）球とすると，</a:t>
                </a:r>
              </a:p>
              <a:p>
                <a:pPr lvl="0" indent="0" marL="1270000">
                  <a:buNone/>
                </a:pPr>
                <a14:m>
                  <m:oMathPara xmlns:m="http://schemas.openxmlformats.org/officeDocument/2006/math">
                    <m:oMathParaPr>
                      <m:jc m:val="center"/>
                    </m:oMathParaPr>
                    <m:oMath>
                      <m:r>
                        <m:t>μ</m:t>
                      </m:r>
                      <m:d>
                        <m:dPr>
                          <m:begChr m:val="("/>
                          <m:endChr m:val=")"/>
                          <m:sepChr m:val=""/>
                          <m:grow/>
                        </m:dPr>
                        <m:e>
                          <m:sSub>
                            <m:e>
                              <m:r>
                                <m:t>C</m:t>
                              </m:r>
                            </m:e>
                            <m:sub>
                              <m:r>
                                <m:t>ϵ</m:t>
                              </m:r>
                            </m:sub>
                          </m:sSub>
                        </m:e>
                      </m:d>
                      <m:r>
                        <m:rPr>
                          <m:sty m:val="p"/>
                        </m:rPr>
                        <m:t>≤</m:t>
                      </m:r>
                      <m:bar>
                        <m:barPr>
                          <m:pos m:val="top"/>
                        </m:barPr>
                        <m:e>
                          <m:r>
                            <m:t>μ</m:t>
                          </m:r>
                        </m:e>
                      </m:bar>
                      <m:d>
                        <m:dPr>
                          <m:begChr m:val="("/>
                          <m:endChr m:val=")"/>
                          <m:sepChr m:val=""/>
                          <m:grow/>
                        </m:dPr>
                        <m:e>
                          <m:sSub>
                            <m:e>
                              <m:r>
                                <m:t>A</m:t>
                              </m:r>
                            </m:e>
                            <m:sub>
                              <m:r>
                                <m:t>ϵ</m:t>
                              </m:r>
                            </m:sub>
                          </m:sSub>
                        </m:e>
                      </m:d>
                      <m:r>
                        <m:rPr>
                          <m:sty m:val="p"/>
                        </m:rPr>
                        <m:t>,</m:t>
                      </m:r>
                      <m:r>
                        <m:t>  </m:t>
                      </m:r>
                      <m:r>
                        <m:t>ϵ</m:t>
                      </m:r>
                      <m:r>
                        <m:rPr>
                          <m:sty m:val="p"/>
                        </m:rPr>
                        <m:t>&gt;</m:t>
                      </m:r>
                      <m:r>
                        <m:t>0</m:t>
                      </m:r>
                      <m:r>
                        <m:rPr>
                          <m:sty m:val="p"/>
                        </m:rPr>
                        <m:t>.</m:t>
                      </m:r>
                    </m:oMath>
                  </m:oMathPara>
                </a14:m>
              </a:p>
              <a:p>
                <a:pPr lvl="0" indent="0" marL="0">
                  <a:spcBef>
                    <a:spcPts val="3000"/>
                  </a:spcBef>
                  <a:buNone/>
                </a:pPr>
                <a:r>
                  <a:rPr b="1"/>
                  <a:t>正規分布に関する等周不等式</a:t>
                </a:r>
              </a:p>
              <a:p>
                <a:pPr lvl="0" indent="0" marL="1270000">
                  <a:buNone/>
                </a:pPr>
                <a:r>
                  <a:rPr sz="2000" b="1"/>
                  <a:t>(Giné and Nickl, 2021, p. 31) 定理 2.2.3</a:t>
                </a:r>
              </a:p>
              <a:p>
                <a:pPr lvl="0" indent="0" marL="1270000">
                  <a:buNone/>
                </a:pPr>
                <a14:m>
                  <m:oMath xmlns:m="http://schemas.openxmlformats.org/officeDocument/2006/math">
                    <m:sSub>
                      <m:e>
                        <m:r>
                          <m:t>γ</m:t>
                        </m:r>
                      </m:e>
                      <m:sub>
                        <m:r>
                          <m:t>n</m:t>
                        </m:r>
                      </m:sub>
                    </m:sSub>
                  </m:oMath>
                </a14:m>
                <a:r>
                  <a:rPr sz="2000"/>
                  <a:t> を </a:t>
                </a:r>
                <a14:m>
                  <m:oMath xmlns:m="http://schemas.openxmlformats.org/officeDocument/2006/math">
                    <m:sSup>
                      <m:e>
                        <m:r>
                          <m:rPr>
                            <m:sty m:val="p"/>
                            <m:scr m:val="double-struck"/>
                          </m:rPr>
                          <m:t>R</m:t>
                        </m:r>
                      </m:e>
                      <m:sup>
                        <m:r>
                          <m:t>n</m:t>
                        </m:r>
                      </m:sup>
                    </m:sSup>
                  </m:oMath>
                </a14:m>
                <a:r>
                  <a:rPr sz="2000"/>
                  <a:t> 上の標準正規分布とする．</a:t>
                </a:r>
                <a14:m>
                  <m:oMath xmlns:m="http://schemas.openxmlformats.org/officeDocument/2006/math">
                    <m:r>
                      <m:t>A</m:t>
                    </m:r>
                    <m:r>
                      <m:rPr>
                        <m:sty m:val="p"/>
                      </m:rPr>
                      <m:t>⊂</m:t>
                    </m:r>
                    <m:sSup>
                      <m:e>
                        <m:r>
                          <m:rPr>
                            <m:sty m:val="p"/>
                            <m:scr m:val="double-struck"/>
                          </m:rPr>
                          <m:t>R</m:t>
                        </m:r>
                      </m:e>
                      <m:sup>
                        <m:r>
                          <m:t>n</m:t>
                        </m:r>
                      </m:sup>
                    </m:sSup>
                  </m:oMath>
                </a14:m>
                <a:r>
                  <a:rPr sz="2000"/>
                  <a:t> を Borel 可測，</a:t>
                </a:r>
              </a:p>
              <a:p>
                <a:pPr lvl="0" indent="0" marL="1270000">
                  <a:buNone/>
                </a:pPr>
                <a14:m>
                  <m:oMathPara xmlns:m="http://schemas.openxmlformats.org/officeDocument/2006/math">
                    <m:oMathParaPr>
                      <m:jc m:val="center"/>
                    </m:oMathParaPr>
                    <m:oMath>
                      <m:sSub>
                        <m:e>
                          <m:r>
                            <m:t>H</m:t>
                          </m:r>
                        </m:e>
                        <m:sub>
                          <m:r>
                            <m:t>a</m:t>
                          </m:r>
                        </m:sub>
                      </m:sSub>
                      <m:box>
                        <m:boxPr>
                          <m:opEmu m:val="on"/>
                        </m:boxPr>
                        <m:e>
                          <m:r>
                            <m:rPr>
                              <m:sty m:val="p"/>
                            </m:rPr>
                            <m:t>:=</m:t>
                          </m:r>
                        </m:e>
                      </m:box>
                      <m:d>
                        <m:dPr>
                          <m:begChr m:val="{"/>
                          <m:endChr m:val="}"/>
                          <m:sepChr m:val=""/>
                          <m:grow/>
                        </m:dPr>
                        <m:e>
                          <m:r>
                            <m:t>x</m:t>
                          </m:r>
                          <m:r>
                            <m:rPr>
                              <m:sty m:val="p"/>
                            </m:rPr>
                            <m:t>∈</m:t>
                          </m:r>
                          <m:sSup>
                            <m:e>
                              <m:r>
                                <m:rPr>
                                  <m:sty m:val="p"/>
                                  <m:scr m:val="double-struck"/>
                                </m:rPr>
                                <m:t>R</m:t>
                              </m:r>
                            </m:e>
                            <m:sup>
                              <m:r>
                                <m:t>n</m:t>
                              </m:r>
                            </m:sup>
                          </m:sSup>
                          <m:r>
                            <m:rPr>
                              <m:sty m:val="p"/>
                            </m:rPr>
                            <m:t>∣</m:t>
                          </m:r>
                          <m:d>
                            <m:dPr>
                              <m:begChr m:val="("/>
                              <m:endChr m:val=")"/>
                              <m:sepChr m:val=""/>
                              <m:grow/>
                            </m:dPr>
                            <m:e>
                              <m:r>
                                <m:t>x</m:t>
                              </m:r>
                              <m:r>
                                <m:rPr>
                                  <m:sty m:val="p"/>
                                </m:rPr>
                                <m:t>|</m:t>
                              </m:r>
                              <m:r>
                                <m:t>u</m:t>
                              </m:r>
                            </m:e>
                          </m:d>
                          <m:r>
                            <m:rPr>
                              <m:sty m:val="p"/>
                            </m:rPr>
                            <m:t>≤</m:t>
                          </m:r>
                          <m:r>
                            <m:t>a</m:t>
                          </m:r>
                        </m:e>
                      </m:d>
                      <m:r>
                        <m:rPr>
                          <m:sty m:val="p"/>
                        </m:rPr>
                        <m:t>,</m:t>
                      </m:r>
                      <m:r>
                        <m:t>  </m:t>
                      </m:r>
                      <m:r>
                        <m:t>a</m:t>
                      </m:r>
                      <m:r>
                        <m:rPr>
                          <m:sty m:val="p"/>
                        </m:rPr>
                        <m:t>∈</m:t>
                      </m:r>
                      <m:r>
                        <m:rPr>
                          <m:sty m:val="p"/>
                          <m:scr m:val="double-struck"/>
                        </m:rPr>
                        <m:t>R</m:t>
                      </m:r>
                      <m:r>
                        <m:rPr>
                          <m:sty m:val="p"/>
                        </m:rPr>
                        <m:t>,</m:t>
                      </m:r>
                      <m:r>
                        <m:t>u</m:t>
                      </m:r>
                      <m:r>
                        <m:rPr>
                          <m:sty m:val="p"/>
                        </m:rPr>
                        <m:t>∈</m:t>
                      </m:r>
                      <m:sSup>
                        <m:e>
                          <m:r>
                            <m:rPr>
                              <m:sty m:val="p"/>
                              <m:scr m:val="double-struck"/>
                            </m:rPr>
                            <m:t>R</m:t>
                          </m:r>
                        </m:e>
                        <m:sup>
                          <m:r>
                            <m:t>n</m:t>
                          </m:r>
                        </m:sup>
                      </m:sSup>
                      <m:r>
                        <m:rPr>
                          <m:sty m:val="p"/>
                        </m:rPr>
                        <m:t>\</m:t>
                      </m:r>
                      <m:r>
                        <m:rPr>
                          <m:sty m:val="p"/>
                        </m:rPr>
                        <m:t>{</m:t>
                      </m:r>
                      <m:r>
                        <m:t>0</m:t>
                      </m:r>
                      <m:r>
                        <m:rPr>
                          <m:sty m:val="p"/>
                        </m:rPr>
                        <m:t>}</m:t>
                      </m:r>
                      <m:r>
                        <m:rPr>
                          <m:sty m:val="p"/>
                        </m:rPr>
                        <m:t>,</m:t>
                      </m:r>
                    </m:oMath>
                  </m:oMathPara>
                </a14:m>
              </a:p>
              <a:p>
                <a:pPr lvl="0" indent="0" marL="1270000">
                  <a:buNone/>
                </a:pPr>
                <a:r>
                  <a:rPr sz="2000"/>
                  <a:t>を同体積の </a:t>
                </a:r>
                <a:r>
                  <a:rPr sz="2000" b="1"/>
                  <a:t>affine 半空間</a:t>
                </a:r>
                <a:r>
                  <a:rPr sz="2000"/>
                  <a:t> とすると，</a:t>
                </a:r>
              </a:p>
              <a:p>
                <a:pPr lvl="0" indent="0" marL="1270000">
                  <a:buNone/>
                </a:pPr>
                <a14:m>
                  <m:oMathPara xmlns:m="http://schemas.openxmlformats.org/officeDocument/2006/math">
                    <m:oMathParaPr>
                      <m:jc m:val="center"/>
                    </m:oMathParaPr>
                    <m:oMath>
                      <m:sSub>
                        <m:e>
                          <m:r>
                            <m:t>γ</m:t>
                          </m:r>
                        </m:e>
                        <m:sub>
                          <m:r>
                            <m:t>n</m:t>
                          </m:r>
                        </m:sub>
                      </m:sSub>
                      <m:d>
                        <m:dPr>
                          <m:begChr m:val="("/>
                          <m:endChr m:val=")"/>
                          <m:sepChr m:val=""/>
                          <m:grow/>
                        </m:dPr>
                        <m:e>
                          <m:sSub>
                            <m:e>
                              <m:r>
                                <m:t>H</m:t>
                              </m:r>
                            </m:e>
                            <m:sub>
                              <m:r>
                                <m:t>a</m:t>
                              </m:r>
                            </m:sub>
                          </m:sSub>
                          <m:r>
                            <m:rPr>
                              <m:sty m:val="p"/>
                            </m:rPr>
                            <m:t>+</m:t>
                          </m:r>
                          <m:r>
                            <m:t>ϵ</m:t>
                          </m:r>
                          <m:sSup>
                            <m:e>
                              <m:r>
                                <m:t>B</m:t>
                              </m:r>
                            </m:e>
                            <m:sup>
                              <m:r>
                                <m:t>n</m:t>
                              </m:r>
                            </m:sup>
                          </m:sSup>
                        </m:e>
                      </m:d>
                      <m:r>
                        <m:rPr>
                          <m:sty m:val="p"/>
                        </m:rPr>
                        <m:t>≤</m:t>
                      </m:r>
                      <m:bar>
                        <m:barPr>
                          <m:pos m:val="top"/>
                        </m:barPr>
                        <m:e>
                          <m:sSub>
                            <m:e>
                              <m:r>
                                <m:t>γ</m:t>
                              </m:r>
                            </m:e>
                            <m:sub>
                              <m:r>
                                <m:t>n</m:t>
                              </m:r>
                            </m:sub>
                          </m:sSub>
                        </m:e>
                      </m:bar>
                      <m:d>
                        <m:dPr>
                          <m:begChr m:val="("/>
                          <m:endChr m:val=")"/>
                          <m:sepChr m:val=""/>
                          <m:grow/>
                        </m:dPr>
                        <m:e>
                          <m:sSub>
                            <m:e>
                              <m:r>
                                <m:t>A</m:t>
                              </m:r>
                            </m:e>
                            <m:sub>
                              <m:r>
                                <m:t>ϵ</m:t>
                              </m:r>
                            </m:sub>
                          </m:sSub>
                          <m:r>
                            <m:rPr>
                              <m:sty m:val="p"/>
                            </m:rPr>
                            <m:t>+</m:t>
                          </m:r>
                          <m:r>
                            <m:t>ϵ</m:t>
                          </m:r>
                          <m:sSup>
                            <m:e>
                              <m:r>
                                <m:t>B</m:t>
                              </m:r>
                            </m:e>
                            <m:sup>
                              <m:r>
                                <m:t>n</m:t>
                              </m:r>
                            </m:sup>
                          </m:sSup>
                        </m:e>
                      </m:d>
                      <m:r>
                        <m:rPr>
                          <m:sty m:val="p"/>
                        </m:rPr>
                        <m:t>,</m:t>
                      </m:r>
                      <m:r>
                        <m:t>  </m:t>
                      </m:r>
                      <m:r>
                        <m:t>ϵ</m:t>
                      </m:r>
                      <m:r>
                        <m:rPr>
                          <m:sty m:val="p"/>
                        </m:rPr>
                        <m:t>&gt;</m:t>
                      </m:r>
                      <m:r>
                        <m:t>0</m:t>
                      </m:r>
                      <m:r>
                        <m:rPr>
                          <m:sty m:val="p"/>
                        </m:rPr>
                        <m:t>.</m:t>
                      </m:r>
                    </m:oMath>
                  </m:oMathPara>
                </a14:m>
              </a:p>
              <a:p>
                <a:pPr lvl="0" indent="0" marL="0">
                  <a:buNone/>
                </a:pPr>
                <a14:m>
                  <m:oMath xmlns:m="http://schemas.openxmlformats.org/officeDocument/2006/math">
                    <m:sSup>
                      <m:e>
                        <m:r>
                          <m:rPr>
                            <m:sty m:val="p"/>
                            <m:scr m:val="double-struck"/>
                          </m:rPr>
                          <m:t>R</m:t>
                        </m:r>
                      </m:e>
                      <m:sup>
                        <m:r>
                          <m:t>n</m:t>
                        </m:r>
                      </m:sup>
                    </m:sSup>
                  </m:oMath>
                </a14:m>
                <a:r>
                  <a:rPr/>
                  <a:t> だけでなく </a:t>
                </a:r>
                <a14:m>
                  <m:oMath xmlns:m="http://schemas.openxmlformats.org/officeDocument/2006/math">
                    <m:sSup>
                      <m:e>
                        <m:r>
                          <m:rPr>
                            <m:sty m:val="p"/>
                            <m:scr m:val="double-struck"/>
                          </m:rPr>
                          <m:t>R</m:t>
                        </m:r>
                      </m:e>
                      <m:sup>
                        <m:r>
                          <m:rPr>
                            <m:sty m:val="p"/>
                          </m:rPr>
                          <m:t>∞</m:t>
                        </m:r>
                      </m:sup>
                    </m:sSup>
                  </m:oMath>
                </a14:m>
                <a:r>
                  <a:rPr/>
                  <a:t> 上でも成り立つ．半径 </a:t>
                </a:r>
                <a14:m>
                  <m:oMath xmlns:m="http://schemas.openxmlformats.org/officeDocument/2006/math">
                    <m:rad>
                      <m:radPr>
                        <m:degHide m:val="on"/>
                      </m:radPr>
                      <m:deg/>
                      <m:e>
                        <m:r>
                          <m:t>m</m:t>
                        </m:r>
                      </m:e>
                    </m:rad>
                  </m:oMath>
                </a14:m>
                <a:r>
                  <a:rPr/>
                  <a:t> の </a:t>
                </a:r>
                <a14:m>
                  <m:oMath xmlns:m="http://schemas.openxmlformats.org/officeDocument/2006/math">
                    <m:r>
                      <m:t>n</m:t>
                    </m:r>
                    <m:r>
                      <m:rPr>
                        <m:sty m:val="p"/>
                      </m:rPr>
                      <m:t>+</m:t>
                    </m:r>
                    <m:r>
                      <m:t>m</m:t>
                    </m:r>
                  </m:oMath>
                </a14:m>
                <a:r>
                  <a:rPr/>
                  <a:t> 次元球面 </a:t>
                </a:r>
                <a14:m>
                  <m:oMath xmlns:m="http://schemas.openxmlformats.org/officeDocument/2006/math">
                    <m:sSup>
                      <m:e>
                        <m:r>
                          <m:t>S</m:t>
                        </m:r>
                      </m:e>
                      <m:sup>
                        <m:r>
                          <m:t>n</m:t>
                        </m:r>
                        <m:r>
                          <m:rPr>
                            <m:sty m:val="p"/>
                          </m:rPr>
                          <m:t>+</m:t>
                        </m:r>
                        <m:r>
                          <m:t>m</m:t>
                        </m:r>
                      </m:sup>
                    </m:sSup>
                  </m:oMath>
                </a14:m>
                <a:r>
                  <a:rPr/>
                  <a:t> 上の一様分布の，最初の </a:t>
                </a:r>
                <a14:m>
                  <m:oMath xmlns:m="http://schemas.openxmlformats.org/officeDocument/2006/math">
                    <m:r>
                      <m:t>n</m:t>
                    </m:r>
                  </m:oMath>
                </a14:m>
                <a:r>
                  <a:rPr/>
                  <a:t> 次元周辺分布は，</a:t>
                </a:r>
                <a14:m>
                  <m:oMath xmlns:m="http://schemas.openxmlformats.org/officeDocument/2006/math">
                    <m:r>
                      <m:t>m</m:t>
                    </m:r>
                    <m:r>
                      <m:rPr>
                        <m:sty m:val="p"/>
                      </m:rPr>
                      <m:t>→</m:t>
                    </m:r>
                    <m:r>
                      <m:rPr>
                        <m:sty m:val="p"/>
                      </m:rPr>
                      <m:t>∞</m:t>
                    </m:r>
                  </m:oMath>
                </a14:m>
                <a:r>
                  <a:rPr/>
                  <a:t> の極限で正規分布に収束する (Poincaré, 1912)：</a:t>
                </a:r>
              </a:p>
              <a:p>
                <a:pPr lvl="0" indent="0" marL="0">
                  <a:buNone/>
                </a:pPr>
                <a14:m>
                  <m:oMathPara xmlns:m="http://schemas.openxmlformats.org/officeDocument/2006/math">
                    <m:oMathParaPr>
                      <m:jc m:val="center"/>
                    </m:oMathParaPr>
                    <m:oMath>
                      <m:sSub>
                        <m:e>
                          <m:d>
                            <m:dPr>
                              <m:begChr m:val="("/>
                              <m:endChr m:val=")"/>
                              <m:sepChr m:val=""/>
                              <m:grow/>
                            </m:dPr>
                            <m:e>
                              <m:sSub>
                                <m:e>
                                  <m:r>
                                    <m:rPr>
                                      <m:sty m:val="p"/>
                                    </m:rPr>
                                    <m:t>p</m:t>
                                  </m:r>
                                  <m:r>
                                    <m:rPr>
                                      <m:sty m:val="p"/>
                                    </m:rPr>
                                    <m:t>r</m:t>
                                  </m:r>
                                </m:e>
                                <m:sub>
                                  <m:r>
                                    <m:t>1</m:t>
                                  </m:r>
                                  <m:r>
                                    <m:rPr>
                                      <m:sty m:val="p"/>
                                    </m:rPr>
                                    <m:t>:</m:t>
                                  </m:r>
                                  <m:r>
                                    <m:t>n</m:t>
                                  </m:r>
                                </m:sub>
                              </m:sSub>
                            </m:e>
                          </m:d>
                        </m:e>
                        <m:sub>
                          <m:r>
                            <m:rPr>
                              <m:sty m:val="p"/>
                            </m:rPr>
                            <m:t>*</m:t>
                          </m:r>
                        </m:sub>
                      </m:sSub>
                      <m:r>
                        <m:rPr>
                          <m:sty m:val="p"/>
                        </m:rPr>
                        <m:t>U</m:t>
                      </m:r>
                      <m:rad>
                        <m:radPr>
                          <m:degHide m:val="on"/>
                        </m:radPr>
                        <m:deg/>
                        <m:e>
                          <m:r>
                            <m:t>m</m:t>
                          </m:r>
                        </m:e>
                      </m:rad>
                      <m:sSup>
                        <m:e>
                          <m:r>
                            <m:t>S</m:t>
                          </m:r>
                        </m:e>
                        <m:sup>
                          <m:r>
                            <m:t>n</m:t>
                          </m:r>
                          <m:r>
                            <m:rPr>
                              <m:sty m:val="p"/>
                            </m:rPr>
                            <m:t>+</m:t>
                          </m:r>
                          <m:r>
                            <m:t>m</m:t>
                          </m:r>
                        </m:sup>
                      </m:sSup>
                      <m:r>
                        <m:rPr>
                          <m:sty m:val="p"/>
                        </m:rPr>
                        <m:t>⇒</m:t>
                      </m:r>
                      <m:sSub>
                        <m:e>
                          <m:r>
                            <m:rPr>
                              <m:sty m:val="p"/>
                            </m:rPr>
                            <m:t>N</m:t>
                          </m:r>
                        </m:e>
                        <m:sub>
                          <m:r>
                            <m:t>n</m:t>
                          </m:r>
                        </m:sub>
                      </m:sSub>
                      <m:d>
                        <m:dPr>
                          <m:begChr m:val="("/>
                          <m:endChr m:val=")"/>
                          <m:sepChr m:val=""/>
                          <m:grow/>
                        </m:dPr>
                        <m:e>
                          <m:r>
                            <m:t>0</m:t>
                          </m:r>
                          <m:r>
                            <m:rPr>
                              <m:sty m:val="p"/>
                            </m:rPr>
                            <m:t>,</m:t>
                          </m:r>
                          <m:sSub>
                            <m:e>
                              <m:r>
                                <m:t>I</m:t>
                              </m:r>
                            </m:e>
                            <m:sub>
                              <m:r>
                                <m:t>n</m:t>
                              </m:r>
                            </m:sub>
                          </m:sSub>
                        </m:e>
                      </m:d>
                      <m:r>
                        <m:rPr>
                          <m:sty m:val="p"/>
                        </m:rPr>
                        <m:t>.</m:t>
                      </m:r>
                    </m:oMath>
                  </m:oMathPara>
                </a14:m>
              </a:p>
              <a:p>
                <a:pPr lvl="0" indent="0" marL="0">
                  <a:spcBef>
                    <a:spcPts val="3000"/>
                  </a:spcBef>
                  <a:buNone/>
                </a:pPr>
                <a:r>
                  <a:rPr b="1"/>
                  <a:t>中央値周りへの集中不等式</a:t>
                </a:r>
              </a:p>
              <a:p>
                <a:pPr lvl="0" indent="0" marL="1270000">
                  <a:buNone/>
                </a:pPr>
                <a:r>
                  <a:rPr sz="2000" b="1"/>
                  <a:t>(Borell, 1975)-(Sudakov and Tsirel’son, 1974)</a:t>
                </a:r>
              </a:p>
              <a:p>
                <a:pPr lvl="0" indent="0" marL="1270000">
                  <a:buNone/>
                </a:pPr>
                <a14:m>
                  <m:oMath xmlns:m="http://schemas.openxmlformats.org/officeDocument/2006/math">
                    <m:r>
                      <m:rPr>
                        <m:sty m:val="p"/>
                      </m:rPr>
                      <m:t>{</m:t>
                    </m:r>
                    <m:sSub>
                      <m:e>
                        <m:r>
                          <m:t>X</m:t>
                        </m:r>
                      </m:e>
                      <m:sub>
                        <m:r>
                          <m:t>t</m:t>
                        </m:r>
                      </m:sub>
                    </m:sSub>
                    <m:sSub>
                      <m:e>
                        <m:r>
                          <m:rPr>
                            <m:sty m:val="p"/>
                          </m:rPr>
                          <m:t>}</m:t>
                        </m:r>
                      </m:e>
                      <m:sub>
                        <m:r>
                          <m:t>t</m:t>
                        </m:r>
                        <m:r>
                          <m:rPr>
                            <m:sty m:val="p"/>
                          </m:rPr>
                          <m:t>∈</m:t>
                        </m:r>
                        <m:r>
                          <m:t>T</m:t>
                        </m:r>
                      </m:sub>
                    </m:sSub>
                  </m:oMath>
                </a14:m>
                <a:r>
                  <a:rPr sz="2000"/>
                  <a:t> を可分な中心 Gauss 過程で，ほとんど確実に上限 </a:t>
                </a:r>
                <a14:m>
                  <m:oMath xmlns:m="http://schemas.openxmlformats.org/officeDocument/2006/math">
                    <m:r>
                      <m:rPr>
                        <m:sty m:val="p"/>
                      </m:rPr>
                      <m:t>∥</m:t>
                    </m:r>
                    <m:r>
                      <m:t>X</m:t>
                    </m:r>
                    <m:sSub>
                      <m:e>
                        <m:r>
                          <m:rPr>
                            <m:sty m:val="p"/>
                          </m:rPr>
                          <m:t>∥</m:t>
                        </m:r>
                      </m:e>
                      <m:sub>
                        <m:r>
                          <m:rPr>
                            <m:sty m:val="p"/>
                          </m:rPr>
                          <m:t>∞</m:t>
                        </m:r>
                      </m:sub>
                    </m:sSub>
                  </m:oMath>
                </a14:m>
                <a:r>
                  <a:rPr sz="2000"/>
                  <a:t> が有限であるとする．このとき，</a:t>
                </a:r>
                <a14:m>
                  <m:oMath xmlns:m="http://schemas.openxmlformats.org/officeDocument/2006/math">
                    <m:r>
                      <m:rPr>
                        <m:sty m:val="p"/>
                      </m:rPr>
                      <m:t>∥</m:t>
                    </m:r>
                    <m:r>
                      <m:t>X</m:t>
                    </m:r>
                    <m:sSub>
                      <m:e>
                        <m:r>
                          <m:rPr>
                            <m:sty m:val="p"/>
                          </m:rPr>
                          <m:t>∥</m:t>
                        </m:r>
                      </m:e>
                      <m:sub>
                        <m:r>
                          <m:rPr>
                            <m:sty m:val="p"/>
                          </m:rPr>
                          <m:t>∞</m:t>
                        </m:r>
                      </m:sub>
                    </m:sSub>
                  </m:oMath>
                </a14:m>
                <a:r>
                  <a:rPr sz="2000"/>
                  <a:t> の中央値 </a:t>
                </a:r>
                <a14:m>
                  <m:oMath xmlns:m="http://schemas.openxmlformats.org/officeDocument/2006/math">
                    <m:r>
                      <m:t>M</m:t>
                    </m:r>
                  </m:oMath>
                </a14:m>
                <a:r>
                  <a:rPr sz="2000"/>
                  <a:t> に関して，</a:t>
                </a:r>
                <a:r>
                  <a:rPr sz="2000" baseline="30000">
                    <a:hlinkClick r:id="rId3" action="ppaction://hlinksldjump"/>
                  </a:rPr>
                  <a:t>1</a:t>
                </a:r>
              </a:p>
              <a:p>
                <a:pPr lvl="0" indent="0" marL="1270000">
                  <a:buNone/>
                </a:pPr>
                <a14:m>
                  <m:oMathPara xmlns:m="http://schemas.openxmlformats.org/officeDocument/2006/math">
                    <m:oMathParaPr>
                      <m:jc m:val="center"/>
                    </m:oMathParaPr>
                    <m:oMath>
                      <m:r>
                        <m:rPr>
                          <m:sty m:val="p"/>
                        </m:rPr>
                        <m:t>P</m:t>
                      </m:r>
                      <m:r>
                        <m:rPr>
                          <m:sty m:val="p"/>
                        </m:rPr>
                        <m:t>[</m:t>
                      </m:r>
                      <m:r>
                        <m:rPr>
                          <m:sty m:val="p"/>
                        </m:rPr>
                        <m:t>|</m:t>
                      </m:r>
                      <m:r>
                        <m:rPr>
                          <m:sty m:val="p"/>
                        </m:rPr>
                        <m:t>∥</m:t>
                      </m:r>
                      <m:r>
                        <m:t>X</m:t>
                      </m:r>
                      <m:sSub>
                        <m:e>
                          <m:r>
                            <m:rPr>
                              <m:sty m:val="p"/>
                            </m:rPr>
                            <m:t>∥</m:t>
                          </m:r>
                        </m:e>
                        <m:sub>
                          <m:r>
                            <m:rPr>
                              <m:sty m:val="p"/>
                            </m:rPr>
                            <m:t>∞</m:t>
                          </m:r>
                        </m:sub>
                      </m:sSub>
                      <m:r>
                        <m:rPr>
                          <m:sty m:val="p"/>
                        </m:rPr>
                        <m:t>−</m:t>
                      </m:r>
                      <m:r>
                        <m:t>M</m:t>
                      </m:r>
                      <m:d>
                        <m:dPr>
                          <m:begChr m:val="|"/>
                          <m:endChr m:val="]"/>
                          <m:sepChr m:val=""/>
                          <m:grow/>
                        </m:dPr>
                        <m:e>
                          <m:r>
                            <m:rPr>
                              <m:sty m:val="p"/>
                            </m:rPr>
                            <m:t>&gt;</m:t>
                          </m:r>
                          <m:r>
                            <m:t>u</m:t>
                          </m:r>
                        </m:e>
                      </m:d>
                      <m:r>
                        <m:rPr>
                          <m:sty m:val="p"/>
                        </m:rPr>
                        <m:t>≤</m:t>
                      </m:r>
                      <m:r>
                        <m:rPr>
                          <m:sty m:val="p"/>
                        </m:rPr>
                        <m:t>exp</m:t>
                      </m:r>
                      <m:d>
                        <m:dPr>
                          <m:begChr m:val="("/>
                          <m:endChr m:val=")"/>
                          <m:sepChr m:val=""/>
                          <m:grow/>
                        </m:dPr>
                        <m:e>
                          <m:r>
                            <m:rPr>
                              <m:sty m:val="p"/>
                            </m:rPr>
                            <m:t>−</m:t>
                          </m:r>
                          <m:f>
                            <m:fPr>
                              <m:type m:val="bar"/>
                            </m:fPr>
                            <m:num>
                              <m:sSup>
                                <m:e>
                                  <m:r>
                                    <m:t>u</m:t>
                                  </m:r>
                                </m:e>
                                <m:sup>
                                  <m:r>
                                    <m:t>2</m:t>
                                  </m:r>
                                </m:sup>
                              </m:sSup>
                            </m:num>
                            <m:den>
                              <m:r>
                                <m:t>2</m:t>
                              </m:r>
                              <m:sSup>
                                <m:e>
                                  <m:r>
                                    <m:t>σ</m:t>
                                  </m:r>
                                </m:e>
                                <m:sup>
                                  <m:r>
                                    <m:t>2</m:t>
                                  </m:r>
                                </m:sup>
                              </m:sSup>
                            </m:den>
                          </m:f>
                        </m:e>
                      </m:d>
                      <m:r>
                        <m:rPr>
                          <m:sty m:val="p"/>
                        </m:rPr>
                        <m:t>,</m:t>
                      </m:r>
                      <m:r>
                        <m:t>  </m:t>
                      </m:r>
                      <m:r>
                        <m:t>u</m:t>
                      </m:r>
                      <m:r>
                        <m:rPr>
                          <m:sty m:val="p"/>
                        </m:rPr>
                        <m:t>&gt;</m:t>
                      </m:r>
                      <m:r>
                        <m:t>0</m:t>
                      </m:r>
                      <m:r>
                        <m:rPr>
                          <m:sty m:val="p"/>
                        </m:rPr>
                        <m:t>,</m:t>
                      </m:r>
                      <m:sSup>
                        <m:e>
                          <m:r>
                            <m:t>σ</m:t>
                          </m:r>
                        </m:e>
                        <m:sup>
                          <m:r>
                            <m:t>2</m:t>
                          </m:r>
                        </m:sup>
                      </m:sSup>
                      <m:box>
                        <m:boxPr>
                          <m:opEmu m:val="on"/>
                        </m:boxPr>
                        <m:e>
                          <m:r>
                            <m:rPr>
                              <m:sty m:val="p"/>
                            </m:rPr>
                            <m:t>:=</m:t>
                          </m:r>
                        </m:e>
                      </m:box>
                      <m:limLow>
                        <m:e>
                          <m:r>
                            <m:rPr>
                              <m:sty m:val="p"/>
                            </m:rPr>
                            <m:t>sup</m:t>
                          </m:r>
                        </m:e>
                        <m:lim>
                          <m:r>
                            <m:t>t</m:t>
                          </m:r>
                          <m:r>
                            <m:rPr>
                              <m:sty m:val="p"/>
                            </m:rPr>
                            <m:t>∈</m:t>
                          </m:r>
                          <m:r>
                            <m:t>T</m:t>
                          </m:r>
                        </m:lim>
                      </m:limLow>
                      <m:r>
                        <m:rPr>
                          <m:sty m:val="p"/>
                        </m:rPr>
                        <m:t>V</m:t>
                      </m:r>
                      <m:d>
                        <m:dPr>
                          <m:begChr m:val="["/>
                          <m:endChr m:val="]"/>
                          <m:sepChr m:val=""/>
                          <m:grow/>
                        </m:dPr>
                        <m:e>
                          <m:sSub>
                            <m:e>
                              <m:r>
                                <m:t>X</m:t>
                              </m:r>
                            </m:e>
                            <m:sub>
                              <m:r>
                                <m:t>t</m:t>
                              </m:r>
                            </m:sub>
                          </m:sSub>
                        </m:e>
                      </m:d>
                      <m:r>
                        <m:rPr>
                          <m:sty m:val="p"/>
                        </m:rPr>
                        <m:t>.</m:t>
                      </m:r>
                    </m:oMath>
                  </m:oMathPara>
                </a14:m>
              </a:p>
              <a:p>
                <a:pPr lvl="0" indent="0" marL="0">
                  <a:buNone/>
                </a:pPr>
                <a:r>
                  <a:rPr/>
                  <a:t>同様の命題を平均値の周りに関しても示せる．係数 </a:t>
                </a:r>
                <a14:m>
                  <m:oMath xmlns:m="http://schemas.openxmlformats.org/officeDocument/2006/math">
                    <m:r>
                      <m:t>2</m:t>
                    </m:r>
                  </m:oMath>
                </a14:m>
                <a:r>
                  <a:rPr/>
                  <a:t> が前につくものは (Gross, 1975) による正規分布に関する対数 Sobolev 不等式から導ける．</a:t>
                </a:r>
              </a:p>
              <a:p>
                <a:pPr lvl="0" indent="0" marL="0">
                  <a:spcBef>
                    <a:spcPts val="3000"/>
                  </a:spcBef>
                  <a:buNone/>
                </a:pPr>
                <a:r>
                  <a:rPr b="1"/>
                  <a:t>Gibbs 分布の集中</a:t>
                </a:r>
              </a:p>
              <a:p>
                <a:pPr lvl="0" indent="0" marL="1270000">
                  <a:buNone/>
                </a:pPr>
                <a:r>
                  <a:rPr sz="2000" b="1"/>
                  <a:t>(Chatterjee, 2007)</a:t>
                </a:r>
              </a:p>
              <a:p>
                <a:pPr lvl="0" indent="0" marL="1270000">
                  <a:buNone/>
                </a:pPr>
                <a:r>
                  <a:rPr sz="2000"/>
                  <a:t>Curie-Weiss 模型の Hamiltonian</a:t>
                </a:r>
              </a:p>
              <a:p>
                <a:pPr lvl="0" indent="0" marL="1270000">
                  <a:buNone/>
                </a:pPr>
                <a14:m>
                  <m:oMathPara xmlns:m="http://schemas.openxmlformats.org/officeDocument/2006/math">
                    <m:oMathParaPr>
                      <m:jc m:val="center"/>
                    </m:oMathParaPr>
                    <m:oMath>
                      <m:sSup>
                        <m:e>
                          <m:r>
                            <m:t>H</m:t>
                          </m:r>
                        </m:e>
                        <m:sup>
                          <m:r>
                            <m:t>n</m:t>
                          </m:r>
                        </m:sup>
                      </m:sSup>
                      <m:d>
                        <m:dPr>
                          <m:begChr m:val="("/>
                          <m:endChr m:val=")"/>
                          <m:sepChr m:val=""/>
                          <m:grow/>
                        </m:dPr>
                        <m:e>
                          <m:r>
                            <m:t>x</m:t>
                          </m:r>
                        </m:e>
                      </m:d>
                      <m:box>
                        <m:boxPr>
                          <m:opEmu m:val="on"/>
                        </m:boxPr>
                        <m:e>
                          <m:r>
                            <m:rPr>
                              <m:sty m:val="p"/>
                            </m:rPr>
                            <m:t>:=</m:t>
                          </m:r>
                        </m:e>
                      </m:box>
                      <m:r>
                        <m:rPr>
                          <m:sty m:val="p"/>
                        </m:rPr>
                        <m:t>−</m:t>
                      </m:r>
                      <m:f>
                        <m:fPr>
                          <m:type m:val="bar"/>
                        </m:fPr>
                        <m:num>
                          <m:r>
                            <m:t>1</m:t>
                          </m:r>
                        </m:num>
                        <m:den>
                          <m:r>
                            <m:t>2</m:t>
                          </m:r>
                          <m:r>
                            <m:t>n</m:t>
                          </m:r>
                        </m:den>
                      </m:f>
                      <m:nary>
                        <m:naryPr>
                          <m:chr m:val="∑"/>
                          <m:limLoc m:val="undOvr"/>
                          <m:subHide m:val="off"/>
                          <m:supHide m:val="off"/>
                        </m:naryPr>
                        <m:sub>
                          <m:r>
                            <m:t>i</m:t>
                          </m:r>
                          <m:r>
                            <m:rPr>
                              <m:sty m:val="p"/>
                            </m:rPr>
                            <m:t>,</m:t>
                          </m:r>
                          <m:r>
                            <m:t>j</m:t>
                          </m:r>
                          <m:r>
                            <m:rPr>
                              <m:sty m:val="p"/>
                            </m:rPr>
                            <m:t>=</m:t>
                          </m:r>
                          <m:r>
                            <m:t>1</m:t>
                          </m:r>
                        </m:sub>
                        <m:sup>
                          <m:r>
                            <m:t>n</m:t>
                          </m:r>
                        </m:sup>
                        <m:e>
                          <m:sSub>
                            <m:e>
                              <m:r>
                                <m:t>x</m:t>
                              </m:r>
                            </m:e>
                            <m:sub>
                              <m:r>
                                <m:t>i</m:t>
                              </m:r>
                            </m:sub>
                          </m:sSub>
                        </m:e>
                      </m:nary>
                      <m:sSub>
                        <m:e>
                          <m:r>
                            <m:t>x</m:t>
                          </m:r>
                        </m:e>
                        <m:sub>
                          <m:r>
                            <m:t>j</m:t>
                          </m:r>
                        </m:sub>
                      </m:sSub>
                      <m:r>
                        <m:rPr>
                          <m:sty m:val="p"/>
                        </m:rPr>
                        <m:t>−</m:t>
                      </m:r>
                      <m:r>
                        <m:t>h</m:t>
                      </m:r>
                      <m:nary>
                        <m:naryPr>
                          <m:chr m:val="∑"/>
                          <m:limLoc m:val="undOvr"/>
                          <m:subHide m:val="off"/>
                          <m:supHide m:val="off"/>
                        </m:naryPr>
                        <m:sub>
                          <m:r>
                            <m:t>i</m:t>
                          </m:r>
                          <m:r>
                            <m:rPr>
                              <m:sty m:val="p"/>
                            </m:rPr>
                            <m:t>=</m:t>
                          </m:r>
                          <m:r>
                            <m:t>1</m:t>
                          </m:r>
                        </m:sub>
                        <m:sup>
                          <m:r>
                            <m:t>n</m:t>
                          </m:r>
                        </m:sup>
                        <m:e>
                          <m:sSub>
                            <m:e>
                              <m:r>
                                <m:t>x</m:t>
                              </m:r>
                            </m:e>
                            <m:sub>
                              <m:r>
                                <m:t>i</m:t>
                              </m:r>
                            </m:sub>
                          </m:sSub>
                        </m:e>
                      </m:nary>
                      <m:r>
                        <m:rPr>
                          <m:sty m:val="p"/>
                        </m:rPr>
                        <m:t>,</m:t>
                      </m:r>
                      <m:r>
                        <m:t>  </m:t>
                      </m:r>
                      <m:r>
                        <m:t>x</m:t>
                      </m:r>
                      <m:r>
                        <m:rPr>
                          <m:sty m:val="p"/>
                        </m:rPr>
                        <m:t>∈</m:t>
                      </m:r>
                      <m:r>
                        <m:rPr>
                          <m:sty m:val="p"/>
                        </m:rPr>
                        <m:t>{</m:t>
                      </m:r>
                      <m:r>
                        <m:rPr>
                          <m:sty m:val="p"/>
                        </m:rPr>
                        <m:t>±</m:t>
                      </m:r>
                      <m:r>
                        <m:t>1</m:t>
                      </m:r>
                      <m:sSup>
                        <m:e>
                          <m:r>
                            <m:rPr>
                              <m:sty m:val="p"/>
                            </m:rPr>
                            <m:t>}</m:t>
                          </m:r>
                        </m:e>
                        <m:sup>
                          <m:r>
                            <m:t>n</m:t>
                          </m:r>
                        </m:sup>
                      </m:sSup>
                      <m:r>
                        <m:rPr>
                          <m:sty m:val="p"/>
                        </m:rPr>
                        <m:t>,</m:t>
                      </m:r>
                      <m:r>
                        <m:t>h</m:t>
                      </m:r>
                      <m:r>
                        <m:rPr>
                          <m:sty m:val="p"/>
                        </m:rPr>
                        <m:t>∈</m:t>
                      </m:r>
                      <m:r>
                        <m:rPr>
                          <m:sty m:val="p"/>
                          <m:scr m:val="double-struck"/>
                        </m:rPr>
                        <m:t>R</m:t>
                      </m:r>
                      <m:r>
                        <m:rPr>
                          <m:sty m:val="p"/>
                        </m:rPr>
                        <m:t>,</m:t>
                      </m:r>
                    </m:oMath>
                  </m:oMathPara>
                </a14:m>
              </a:p>
              <a:p>
                <a:pPr lvl="0" indent="0" marL="1270000">
                  <a:buNone/>
                </a:pPr>
                <a:r>
                  <a:rPr sz="2000"/>
                  <a:t>が定める Boltzmann-Gibbs 分布</a:t>
                </a:r>
              </a:p>
              <a:p>
                <a:pPr lvl="0" indent="0" marL="1270000">
                  <a:buNone/>
                </a:pPr>
                <a14:m>
                  <m:oMathPara xmlns:m="http://schemas.openxmlformats.org/officeDocument/2006/math">
                    <m:oMathParaPr>
                      <m:jc m:val="center"/>
                    </m:oMathParaPr>
                    <m:oMath>
                      <m:sSup>
                        <m:e>
                          <m:r>
                            <m:t>π</m:t>
                          </m:r>
                        </m:e>
                        <m:sup>
                          <m:r>
                            <m:t>n</m:t>
                          </m:r>
                        </m:sup>
                      </m:sSup>
                      <m:d>
                        <m:dPr>
                          <m:begChr m:val="("/>
                          <m:endChr m:val=")"/>
                          <m:sepChr m:val=""/>
                          <m:grow/>
                        </m:dPr>
                        <m:e>
                          <m:r>
                            <m:t>x</m:t>
                          </m:r>
                        </m:e>
                      </m:d>
                      <m:r>
                        <m:t> </m:t>
                      </m:r>
                      <m:r>
                        <m:rPr>
                          <m:sty m:val="p"/>
                        </m:rPr>
                        <m:t>∝</m:t>
                      </m:r>
                      <m:r>
                        <m:t> </m:t>
                      </m:r>
                      <m:sSup>
                        <m:e>
                          <m:r>
                            <m:t>e</m:t>
                          </m:r>
                        </m:e>
                        <m:sup>
                          <m:r>
                            <m:rPr>
                              <m:sty m:val="p"/>
                            </m:rPr>
                            <m:t>−</m:t>
                          </m:r>
                          <m:r>
                            <m:t>β</m:t>
                          </m:r>
                          <m:sSup>
                            <m:e>
                              <m:r>
                                <m:t>H</m:t>
                              </m:r>
                            </m:e>
                            <m:sup>
                              <m:r>
                                <m:t>n</m:t>
                              </m:r>
                            </m:sup>
                          </m:sSup>
                          <m:d>
                            <m:dPr>
                              <m:begChr m:val="("/>
                              <m:endChr m:val=")"/>
                              <m:sepChr m:val=""/>
                              <m:grow/>
                            </m:dPr>
                            <m:e>
                              <m:r>
                                <m:t>x</m:t>
                              </m:r>
                            </m:e>
                          </m:d>
                        </m:sup>
                      </m:sSup>
                      <m:r>
                        <m:rPr>
                          <m:sty m:val="p"/>
                        </m:rPr>
                        <m:t>,</m:t>
                      </m:r>
                      <m:r>
                        <m:t>  </m:t>
                      </m:r>
                      <m:r>
                        <m:t>β</m:t>
                      </m:r>
                      <m:r>
                        <m:rPr>
                          <m:sty m:val="p"/>
                        </m:rPr>
                        <m:t>&gt;</m:t>
                      </m:r>
                      <m:r>
                        <m:t>0</m:t>
                      </m:r>
                      <m:r>
                        <m:rPr>
                          <m:sty m:val="p"/>
                        </m:rPr>
                        <m:t>,</m:t>
                      </m:r>
                    </m:oMath>
                  </m:oMathPara>
                </a14:m>
              </a:p>
              <a:p>
                <a:pPr lvl="0" indent="0" marL="1270000">
                  <a:buNone/>
                </a:pPr>
                <a:r>
                  <a:rPr sz="2000"/>
                  <a:t>と </a:t>
                </a:r>
                <a:r>
                  <a:rPr sz="2000" b="1"/>
                  <a:t>磁化密度</a:t>
                </a:r>
                <a:r>
                  <a:rPr sz="2000"/>
                  <a:t> </a:t>
                </a:r>
                <a14:m>
                  <m:oMath xmlns:m="http://schemas.openxmlformats.org/officeDocument/2006/math">
                    <m:sSup>
                      <m:e>
                        <m:r>
                          <m:t>m</m:t>
                        </m:r>
                      </m:e>
                      <m:sup>
                        <m:r>
                          <m:t>n</m:t>
                        </m:r>
                      </m:sup>
                    </m:sSup>
                    <m:d>
                      <m:dPr>
                        <m:begChr m:val="("/>
                        <m:endChr m:val=")"/>
                        <m:sepChr m:val=""/>
                        <m:grow/>
                      </m:dPr>
                      <m:e>
                        <m:r>
                          <m:t>x</m:t>
                        </m:r>
                      </m:e>
                    </m:d>
                    <m:box>
                      <m:boxPr>
                        <m:opEmu m:val="on"/>
                      </m:boxPr>
                      <m:e>
                        <m:r>
                          <m:rPr>
                            <m:sty m:val="p"/>
                          </m:rPr>
                          <m:t>:=</m:t>
                        </m:r>
                      </m:e>
                    </m:box>
                    <m:bar>
                      <m:barPr>
                        <m:pos m:val="top"/>
                      </m:barPr>
                      <m:e>
                        <m:r>
                          <m:t>x</m:t>
                        </m:r>
                      </m:e>
                    </m:bar>
                  </m:oMath>
                </a14:m>
                <a:r>
                  <a:rPr sz="2000"/>
                  <a:t> に関して，</a:t>
                </a:r>
              </a:p>
              <a:p>
                <a:pPr lvl="0" indent="0" marL="1270000">
                  <a:buNone/>
                </a:pPr>
                <a14:m>
                  <m:oMathPara xmlns:m="http://schemas.openxmlformats.org/officeDocument/2006/math">
                    <m:oMathParaPr>
                      <m:jc m:val="center"/>
                    </m:oMathParaPr>
                    <m:oMath>
                      <m:sSup>
                        <m:e>
                          <m:r>
                            <m:t>π</m:t>
                          </m:r>
                        </m:e>
                        <m:sup>
                          <m:r>
                            <m:t>n</m:t>
                          </m:r>
                        </m:sup>
                      </m:sSup>
                      <m:d>
                        <m:dPr>
                          <m:begChr m:val="["/>
                          <m:endChr m:val="]"/>
                          <m:sepChr m:val=""/>
                          <m:grow/>
                        </m:dPr>
                        <m:e>
                          <m:r>
                            <m:rPr>
                              <m:sty m:val="p"/>
                            </m:rPr>
                            <m:t>|</m:t>
                          </m:r>
                          <m:sSup>
                            <m:e>
                              <m:r>
                                <m:t>m</m:t>
                              </m:r>
                            </m:e>
                            <m:sup>
                              <m:r>
                                <m:t>n</m:t>
                              </m:r>
                            </m:sup>
                          </m:sSup>
                          <m:r>
                            <m:rPr>
                              <m:sty m:val="p"/>
                            </m:rPr>
                            <m:t>−</m:t>
                          </m:r>
                          <m:sSup>
                            <m:e>
                              <m:r>
                                <m:t>m</m:t>
                              </m:r>
                            </m:e>
                            <m:sup>
                              <m:r>
                                <m:rPr>
                                  <m:sty m:val="p"/>
                                </m:rPr>
                                <m:t>*</m:t>
                              </m:r>
                            </m:sup>
                          </m:sSup>
                          <m:r>
                            <m:rPr>
                              <m:sty m:val="p"/>
                            </m:rPr>
                            <m:t>|</m:t>
                          </m:r>
                          <m:r>
                            <m:rPr>
                              <m:sty m:val="p"/>
                            </m:rPr>
                            <m:t>≤</m:t>
                          </m:r>
                          <m:f>
                            <m:fPr>
                              <m:type m:val="bar"/>
                            </m:fPr>
                            <m:num>
                              <m:r>
                                <m:t>β</m:t>
                              </m:r>
                            </m:num>
                            <m:den>
                              <m:r>
                                <m:t>n</m:t>
                              </m:r>
                            </m:den>
                          </m:f>
                          <m:r>
                            <m:rPr>
                              <m:sty m:val="p"/>
                            </m:rPr>
                            <m:t>+</m:t>
                          </m:r>
                          <m:f>
                            <m:fPr>
                              <m:type m:val="bar"/>
                            </m:fPr>
                            <m:num>
                              <m:r>
                                <m:t>t</m:t>
                              </m:r>
                            </m:num>
                            <m:den>
                              <m:rad>
                                <m:radPr>
                                  <m:degHide m:val="on"/>
                                </m:radPr>
                                <m:deg/>
                                <m:e>
                                  <m:r>
                                    <m:t>n</m:t>
                                  </m:r>
                                </m:e>
                              </m:rad>
                            </m:den>
                          </m:f>
                        </m:e>
                      </m:d>
                      <m:r>
                        <m:rPr>
                          <m:sty m:val="p"/>
                        </m:rPr>
                        <m:t>≤</m:t>
                      </m:r>
                      <m:r>
                        <m:t>2</m:t>
                      </m:r>
                      <m:r>
                        <m:rPr>
                          <m:sty m:val="p"/>
                        </m:rPr>
                        <m:t>exp</m:t>
                      </m:r>
                      <m:d>
                        <m:dPr>
                          <m:begChr m:val="("/>
                          <m:endChr m:val=")"/>
                          <m:sepChr m:val=""/>
                          <m:grow/>
                        </m:dPr>
                        <m:e>
                          <m:r>
                            <m:rPr>
                              <m:sty m:val="p"/>
                            </m:rPr>
                            <m:t>−</m:t>
                          </m:r>
                          <m:f>
                            <m:fPr>
                              <m:type m:val="bar"/>
                            </m:fPr>
                            <m:num>
                              <m:sSup>
                                <m:e>
                                  <m:r>
                                    <m:t>t</m:t>
                                  </m:r>
                                </m:e>
                                <m:sup>
                                  <m:r>
                                    <m:t>2</m:t>
                                  </m:r>
                                </m:sup>
                              </m:sSup>
                            </m:num>
                            <m:den>
                              <m:r>
                                <m:t>4</m:t>
                              </m:r>
                              <m:d>
                                <m:dPr>
                                  <m:begChr m:val="("/>
                                  <m:endChr m:val=")"/>
                                  <m:sepChr m:val=""/>
                                  <m:grow/>
                                </m:dPr>
                                <m:e>
                                  <m:r>
                                    <m:t>1</m:t>
                                  </m:r>
                                  <m:r>
                                    <m:rPr>
                                      <m:sty m:val="p"/>
                                    </m:rPr>
                                    <m:t>+</m:t>
                                  </m:r>
                                  <m:r>
                                    <m:t>β</m:t>
                                  </m:r>
                                </m:e>
                              </m:d>
                            </m:den>
                          </m:f>
                        </m:e>
                      </m:d>
                      <m:r>
                        <m:rPr>
                          <m:sty m:val="p"/>
                        </m:rPr>
                        <m:t>.</m:t>
                      </m:r>
                    </m:oMath>
                  </m:oMathPara>
                </a14:m>
              </a:p>
              <a:p>
                <a:pPr lvl="0" indent="0" marL="0">
                  <a:buNone/>
                </a:pPr>
                <a:r>
                  <a:rPr/>
                  <a:t>証明は Stein の方法による．</a:t>
                </a:r>
              </a:p>
              <a:p>
                <a:pPr lvl="0" indent="0" marL="0">
                  <a:spcBef>
                    <a:spcPts val="3000"/>
                  </a:spcBef>
                  <a:buNone/>
                </a:pPr>
                <a:r>
                  <a:rPr b="1"/>
                  <a:t>Metropolis-Hastings 法のスケーリング</a:t>
                </a:r>
              </a:p>
            </p:txBody>
          </p:sp>
        </mc:Choice>
      </mc:AlternateContent>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ポテンシャル（負の対数尤度） </a:t>
                </a:r>
                <a14:m>
                  <m:oMath xmlns:m="http://schemas.openxmlformats.org/officeDocument/2006/math">
                    <m:r>
                      <m:t>U</m:t>
                    </m:r>
                  </m:oMath>
                </a14:m>
                <a:r>
                  <a:rPr/>
                  <a:t> の構造を on the fly で学ぶメカニズムが必要．</a:t>
                </a:r>
              </a:p>
              <a:p>
                <a:pPr lvl="0" indent="0" marL="0">
                  <a:spcBef>
                    <a:spcPts val="3000"/>
                  </a:spcBef>
                  <a:buNone/>
                </a:pPr>
                <a:r>
                  <a:rPr b="1"/>
                  <a:t>PDMC アルゴリズムへの基礎的貢献</a:t>
                </a:r>
              </a:p>
              <a:p>
                <a:pPr lvl="0" indent="0" marL="1270000">
                  <a:buNone/>
                </a:pPr>
                <a:r>
                  <a:rPr sz="2000" b="1"/>
                  <a:t>PDMC の悲願</a:t>
                </a:r>
              </a:p>
              <a:p>
                <a:pPr lvl="0" indent="0" marL="1270000">
                  <a:buNone/>
                </a:pPr>
                <a14:m>
                  <m:oMath xmlns:m="http://schemas.openxmlformats.org/officeDocument/2006/math">
                    <m:r>
                      <m:t>U</m:t>
                    </m:r>
                  </m:oMath>
                </a14:m>
                <a:r>
                  <a:rPr sz="2000"/>
                  <a:t> の構造のみを尊重したアルゴリズムを作る</a:t>
                </a:r>
              </a:p>
              <a:p>
                <a:pPr lvl="0" indent="0" marL="1270000">
                  <a:buNone/>
                </a:pPr>
                <a:r>
                  <a:rPr sz="2000"/>
                  <a:t> 詳細釣り合い条件，歪釣り合い条件などの人工的な対称性を導入しない．</a:t>
                </a:r>
              </a:p>
              <a:p>
                <a:pPr lvl="0"/>
                <a:r>
                  <a:rPr u="sng"/>
                  <a:t>すると速くなるはず</a:t>
                </a:r>
              </a:p>
              <a:p>
                <a:pPr lvl="1" indent="0" marL="342900">
                  <a:buNone/>
                </a:pPr>
                <a:r>
                  <a:rPr/>
                  <a:t>対称な MCMC で最速は HMC．本質的に非可逆であり，遠くまで行くメカニズムを持つが，最後に採択-棄却のステップが必要で，backtracking を導入しがち．</a:t>
                </a:r>
              </a:p>
              <a:p>
                <a:pPr lvl="0"/>
                <a:r>
                  <a:rPr u="sng"/>
                  <a:t>棄却をしない枠組みはどこまで出来るか？</a:t>
                </a:r>
              </a:p>
              <a:p>
                <a:pPr lvl="1" indent="0" marL="342900">
                  <a:buNone/>
                </a:pPr>
                <a:r>
                  <a:rPr/>
                  <a:t>PDMC も状態空間を拡張する点は HMC に似ているが，Poisson 過程をシミュレーションするために採択-棄却のステップを使うことで，人工的な対称性の導入を回避している．</a:t>
                </a:r>
              </a:p>
              <a:p>
                <a:pPr lvl="1" indent="0" marL="342900">
                  <a:buNone/>
                </a:pPr>
                <a:r>
                  <a:rPr/>
                  <a:t>いわばスプーンでかき混ぜるギミックの再現．しかしこの枠組みでどこまで人工的な対称性を排除したダイナミクスを作れるかは不明．</a:t>
                </a:r>
              </a:p>
              <a:p>
                <a:pPr lvl="0" indent="0" marL="0">
                  <a:buNone/>
                </a:pPr>
                <a:r>
                  <a:rPr/>
                  <a:t> 以上の直観を，数理的な知識に変換したい．</a:t>
                </a:r>
              </a:p>
              <a:p>
                <a:pPr lvl="0" indent="0" marL="0">
                  <a:spcBef>
                    <a:spcPts val="3000"/>
                  </a:spcBef>
                  <a:buNone/>
                </a:pPr>
                <a:r>
                  <a:rPr b="1"/>
                  <a:t>離散空間上の MCMC</a:t>
                </a:r>
              </a:p>
              <a:p>
                <a:pPr lvl="0" indent="0" marL="0">
                  <a:buNone/>
                </a:pPr>
                <a:r>
                  <a:rPr/>
                  <a:t>PDMC のパッケージもあるので，応用していきたい．</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1270000">
                  <a:buNone/>
                </a:pPr>
                <a:r>
                  <a:rPr sz="2000" b="1"/>
                  <a:t>Zig-Zag within Gibbs (Sachs et al., 2023)</a:t>
                </a:r>
              </a:p>
              <a:p>
                <a:pPr lvl="0" indent="0" marL="1270000">
                  <a:buNone/>
                </a:pPr>
                <a:r>
                  <a:rPr sz="2000"/>
                  <a:t>モデルパラメータ </a:t>
                </a:r>
                <a14:m>
                  <m:oMath xmlns:m="http://schemas.openxmlformats.org/officeDocument/2006/math">
                    <m:r>
                      <m:t>β</m:t>
                    </m:r>
                    <m:r>
                      <m:rPr>
                        <m:sty m:val="p"/>
                      </m:rPr>
                      <m:t>∈</m:t>
                    </m:r>
                    <m:sSup>
                      <m:e>
                        <m:r>
                          <m:rPr>
                            <m:sty m:val="p"/>
                            <m:scr m:val="double-struck"/>
                          </m:rPr>
                          <m:t>R</m:t>
                        </m:r>
                      </m:e>
                      <m:sup>
                        <m:r>
                          <m:t>p</m:t>
                        </m:r>
                      </m:sup>
                    </m:sSup>
                  </m:oMath>
                </a14:m>
                <a:r>
                  <a:rPr sz="2000"/>
                  <a:t> に加えて離散パラメータ </a:t>
                </a:r>
                <a14:m>
                  <m:oMath xmlns:m="http://schemas.openxmlformats.org/officeDocument/2006/math">
                    <m:r>
                      <m:t>γ</m:t>
                    </m:r>
                    <m:r>
                      <m:rPr>
                        <m:sty m:val="p"/>
                      </m:rPr>
                      <m:t>∈</m:t>
                    </m:r>
                    <m:r>
                      <m:t>Γ</m:t>
                    </m:r>
                  </m:oMath>
                </a14:m>
                <a:r>
                  <a:rPr sz="2000"/>
                  <a:t> が存在する場合，</a:t>
                </a:r>
              </a:p>
              <a:p>
                <a:pPr lvl="0" indent="0" marL="1270000">
                  <a:buNone/>
                </a:pPr>
                <a14:m>
                  <m:oMathPara xmlns:m="http://schemas.openxmlformats.org/officeDocument/2006/math">
                    <m:oMathParaPr>
                      <m:jc m:val="center"/>
                    </m:oMathParaPr>
                    <m:oMath>
                      <m:r>
                        <m:t>β</m:t>
                      </m:r>
                      <m:d>
                        <m:dPr>
                          <m:begChr m:val="|"/>
                          <m:endChr m:val="|"/>
                          <m:sepChr m:val=""/>
                          <m:grow/>
                        </m:dPr>
                        <m:e>
                          <m:r>
                            <m:t>γ</m:t>
                          </m:r>
                          <m:r>
                            <m:rPr>
                              <m:sty m:val="p"/>
                            </m:rPr>
                            <m:t>,</m:t>
                          </m:r>
                          <m:r>
                            <m:t>  </m:t>
                          </m:r>
                          <m:r>
                            <m:t>γ</m:t>
                          </m:r>
                        </m:e>
                      </m:d>
                      <m:r>
                        <m:t>β</m:t>
                      </m:r>
                    </m:oMath>
                  </m:oMathPara>
                </a14:m>
              </a:p>
              <a:p>
                <a:pPr lvl="0" indent="0" marL="1270000">
                  <a:buNone/>
                </a:pPr>
                <a:r>
                  <a:rPr sz="2000"/>
                  <a:t>の前者を PDMP でサンプリングし，後者の離散更新はある強度 </a:t>
                </a:r>
                <a14:m>
                  <m:oMath xmlns:m="http://schemas.openxmlformats.org/officeDocument/2006/math">
                    <m:r>
                      <m:t>η</m:t>
                    </m:r>
                    <m:r>
                      <m:rPr>
                        <m:sty m:val="p"/>
                      </m:rPr>
                      <m:t>&gt;</m:t>
                    </m:r>
                    <m:r>
                      <m:t>0</m:t>
                    </m:r>
                  </m:oMath>
                </a14:m>
                <a:r>
                  <a:rPr sz="2000"/>
                  <a:t> を持った Poisson 点過程に従って混ぜる．</a:t>
                </a:r>
              </a:p>
              <a:p>
                <a:pPr lvl="0" indent="0" marL="0">
                  <a:buNone/>
                </a:pPr>
                <a:r>
                  <a:rPr/>
                  <a:t>クラスタリングの問題では </a:t>
                </a:r>
                <a14:m>
                  <m:oMath xmlns:m="http://schemas.openxmlformats.org/officeDocument/2006/math">
                    <m:r>
                      <m:t>Γ</m:t>
                    </m:r>
                    <m:r>
                      <m:rPr>
                        <m:sty m:val="p"/>
                      </m:rPr>
                      <m:t>=</m:t>
                    </m:r>
                    <m:sSup>
                      <m:e>
                        <m:d>
                          <m:dPr>
                            <m:begChr m:val="["/>
                            <m:endChr m:val="]"/>
                            <m:sepChr m:val=""/>
                            <m:grow/>
                          </m:dPr>
                          <m:e>
                            <m:r>
                              <m:t>K</m:t>
                            </m:r>
                          </m:e>
                        </m:d>
                      </m:e>
                      <m:sup>
                        <m:r>
                          <m:t>n</m:t>
                        </m:r>
                      </m:sup>
                    </m:sSup>
                  </m:oMath>
                </a14:m>
                <a:r>
                  <a:rPr/>
                  <a:t> となる．「すべてのラベルの割り当て方の全体」</a:t>
                </a:r>
                <a14:m>
                  <m:oMath xmlns:m="http://schemas.openxmlformats.org/officeDocument/2006/math">
                    <m:r>
                      <m:t>Γ</m:t>
                    </m:r>
                  </m:oMath>
                </a14:m>
                <a:r>
                  <a:rPr/>
                  <a:t> 上で MCMC をやるアプローチ？</a:t>
                </a:r>
              </a:p>
            </p:txBody>
          </p:sp>
        </mc:Choice>
      </mc:AlternateContent>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indent="0" marL="1270000">
                  <a:buNone/>
                </a:pPr>
                <a:r>
                  <a:rPr sz="2000" b="1"/>
                  <a:t>適応的確率近傍＋informed MCMC (Liang et al., 2023)</a:t>
                </a:r>
              </a:p>
              <a:p>
                <a:pPr lvl="0" indent="0" marL="1270000">
                  <a:buNone/>
                </a:pPr>
                <a:r>
                  <a:rPr sz="2000"/>
                  <a:t>回帰における変数選択の場合，潜在指示変数とすれば</a:t>
                </a:r>
              </a:p>
              <a:p>
                <a:pPr lvl="0" indent="0" marL="1270000">
                  <a:buNone/>
                </a:pPr>
                <a14:m>
                  <m:oMathPara xmlns:m="http://schemas.openxmlformats.org/officeDocument/2006/math">
                    <m:oMathParaPr>
                      <m:jc m:val="center"/>
                    </m:oMathParaPr>
                    <m:oMath>
                      <m:r>
                        <m:t>Γ</m:t>
                      </m:r>
                      <m:box>
                        <m:boxPr>
                          <m:opEmu m:val="on"/>
                        </m:boxPr>
                        <m:e>
                          <m:r>
                            <m:rPr>
                              <m:sty m:val="p"/>
                            </m:rPr>
                            <m:t>:=</m:t>
                          </m:r>
                        </m:e>
                      </m:box>
                      <m:sSup>
                        <m:e>
                          <m:r>
                            <m:t>2</m:t>
                          </m:r>
                        </m:e>
                        <m:sup>
                          <m:r>
                            <m:t>p</m:t>
                          </m:r>
                        </m:sup>
                      </m:sSup>
                      <m:r>
                        <m:rPr>
                          <m:sty m:val="p"/>
                        </m:rPr>
                        <m:t>=</m:t>
                      </m:r>
                      <m:r>
                        <m:rPr>
                          <m:sty m:val="p"/>
                        </m:rPr>
                        <m:t>{</m:t>
                      </m:r>
                      <m:r>
                        <m:t>0</m:t>
                      </m:r>
                      <m:r>
                        <m:rPr>
                          <m:sty m:val="p"/>
                        </m:rPr>
                        <m:t>,</m:t>
                      </m:r>
                      <m:r>
                        <m:t>1</m:t>
                      </m:r>
                      <m:sSup>
                        <m:e>
                          <m:r>
                            <m:rPr>
                              <m:sty m:val="p"/>
                            </m:rPr>
                            <m:t>}</m:t>
                          </m:r>
                        </m:e>
                        <m:sup>
                          <m:r>
                            <m:t>p</m:t>
                          </m:r>
                        </m:sup>
                      </m:sSup>
                    </m:oMath>
                  </m:oMathPara>
                </a14:m>
              </a:p>
              <a:p>
                <a:pPr lvl="0" indent="0" marL="1270000">
                  <a:buNone/>
                </a:pPr>
                <a:r>
                  <a:rPr sz="2000"/>
                  <a:t>上のサンプリングを考えることになる．</a:t>
                </a:r>
              </a:p>
              <a:p>
                <a:pPr lvl="0"/>
                <a:r>
                  <a:rPr sz="2000"/>
                  <a:t>適応的かつランダム的に「近傍」を決定</a:t>
                </a:r>
              </a:p>
              <a:p>
                <a:pPr lvl="0"/>
                <a:r>
                  <a:rPr sz="2000"/>
                  <a:t>近傍の中から採択率の高いものを提案</a:t>
                </a:r>
              </a:p>
              <a:p>
                <a:pPr lvl="0" indent="0" marL="1270000">
                  <a:buNone/>
                </a:pPr>
                <a:r>
                  <a:rPr sz="2000"/>
                  <a:t>の２段階 MH 法が SOTA．</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ノンパラメトリクスへ</a:t>
                </a:r>
              </a:p>
              <a:p>
                <a:pPr lvl="0"/>
                <a:r>
                  <a:rPr/>
                  <a:t>より現実的な尤度へ</a:t>
                </a:r>
              </a:p>
              <a:p>
                <a:pPr lvl="1" indent="0" marL="342900">
                  <a:buNone/>
                </a:pPr>
                <a:r>
                  <a:rPr/>
                  <a:t>複雑な尤度に対するサンプラーを考えるのが一番面白い． 階層化も面白いが，Gauss 過程やカーネル法などのノンパラメトリクスは特に面白いモデリングが可能． 計算の部分で貢献できることがあるのでは？</a:t>
                </a:r>
              </a:p>
              <a:p>
                <a:pPr lvl="0"/>
                <a:r>
                  <a:rPr/>
                  <a:t>ベイズ逆問題</a:t>
                </a:r>
              </a:p>
              <a:p>
                <a:pPr lvl="1" indent="0" marL="342900">
                  <a:buNone/>
                </a:pPr>
                <a:r>
                  <a:rPr/>
                  <a:t>OT を逆に解く問題も (Stuart and Wolfram, 2020), (Chiu et al., 2022) で出てきた．</a:t>
                </a:r>
              </a:p>
              <a:p>
                <a:pPr lvl="1" indent="0" marL="342900">
                  <a:buNone/>
                </a:pPr>
                <a14:m>
                  <m:oMathPara xmlns:m="http://schemas.openxmlformats.org/officeDocument/2006/math">
                    <m:oMathParaPr>
                      <m:jc m:val="center"/>
                    </m:oMathParaPr>
                    <m:oMath>
                      <m:r>
                        <m:t>Φ</m:t>
                      </m:r>
                      <m:r>
                        <m:rPr>
                          <m:sty m:val="p"/>
                        </m:rPr>
                        <m:t>:</m:t>
                      </m:r>
                      <m:r>
                        <m:t>T</m:t>
                      </m:r>
                      <m:r>
                        <m:rPr>
                          <m:sty m:val="p"/>
                        </m:rPr>
                        <m:t>↦</m:t>
                      </m:r>
                      <m:r>
                        <m:rPr>
                          <m:sty m:val="p"/>
                        </m:rPr>
                        <m:t>{</m:t>
                      </m:r>
                      <m:d>
                        <m:dPr>
                          <m:begChr m:val="("/>
                          <m:endChr m:val=")"/>
                          <m:sepChr m:val=""/>
                          <m:grow/>
                        </m:dPr>
                        <m:e>
                          <m:sSub>
                            <m:e>
                              <m:r>
                                <m:t>x</m:t>
                              </m:r>
                            </m:e>
                            <m:sub>
                              <m:r>
                                <m:t>i</m:t>
                              </m:r>
                            </m:sub>
                          </m:sSub>
                          <m:r>
                            <m:rPr>
                              <m:sty m:val="p"/>
                            </m:rPr>
                            <m:t>,</m:t>
                          </m:r>
                          <m:r>
                            <m:t>T</m:t>
                          </m:r>
                          <m:d>
                            <m:dPr>
                              <m:begChr m:val="("/>
                              <m:endChr m:val=")"/>
                              <m:sepChr m:val=""/>
                              <m:grow/>
                            </m:dPr>
                            <m:e>
                              <m:sSub>
                                <m:e>
                                  <m:r>
                                    <m:t>x</m:t>
                                  </m:r>
                                </m:e>
                                <m:sub>
                                  <m:r>
                                    <m:t>i</m:t>
                                  </m:r>
                                </m:sub>
                              </m:sSub>
                            </m:e>
                          </m:d>
                        </m:e>
                      </m:d>
                      <m:sSubSup>
                        <m:e>
                          <m:r>
                            <m:rPr>
                              <m:sty m:val="p"/>
                            </m:rPr>
                            <m:t>}</m:t>
                          </m:r>
                        </m:e>
                        <m:sub>
                          <m:r>
                            <m:t>i</m:t>
                          </m:r>
                          <m:r>
                            <m:rPr>
                              <m:sty m:val="p"/>
                            </m:rPr>
                            <m:t>=</m:t>
                          </m:r>
                          <m:r>
                            <m:t>1</m:t>
                          </m:r>
                        </m:sub>
                        <m:sup>
                          <m:r>
                            <m:t>n</m:t>
                          </m:r>
                        </m:sup>
                      </m:sSubSup>
                    </m:oMath>
                  </m:oMathPara>
                </a14:m>
              </a:p>
              <a:p>
                <a:pPr lvl="1" indent="0" marL="342900">
                  <a:buNone/>
                </a:pPr>
                <a:r>
                  <a:rPr/>
                  <a:t>逆像を推定する，というのはフローマッチングと同じ定式化になる (Lipman et al., 2023), (Tong et al., 2024)． その学習は </a:t>
                </a:r>
                <a14:m>
                  <m:oMath xmlns:m="http://schemas.openxmlformats.org/officeDocument/2006/math">
                    <m:r>
                      <m:rPr>
                        <m:sty m:val="p"/>
                        <m:scr m:val="script"/>
                      </m:rPr>
                      <m:t>P</m:t>
                    </m:r>
                    <m:sSup>
                      <m:e>
                        <m:d>
                          <m:dPr>
                            <m:begChr m:val="("/>
                            <m:endChr m:val=")"/>
                            <m:sepChr m:val=""/>
                            <m:grow/>
                          </m:dPr>
                          <m:e>
                            <m:sSup>
                              <m:e>
                                <m:r>
                                  <m:rPr>
                                    <m:sty m:val="p"/>
                                    <m:scr m:val="double-struck"/>
                                  </m:rPr>
                                  <m:t>R</m:t>
                                </m:r>
                              </m:e>
                              <m:sup>
                                <m:r>
                                  <m:t>d</m:t>
                                </m:r>
                              </m:sup>
                            </m:sSup>
                          </m:e>
                        </m:d>
                      </m:e>
                      <m:sup>
                        <m:d>
                          <m:dPr>
                            <m:begChr m:val="["/>
                            <m:endChr m:val="]"/>
                            <m:sepChr m:val=""/>
                            <m:grow/>
                          </m:dPr>
                          <m:e>
                            <m:r>
                              <m:t>0</m:t>
                            </m:r>
                            <m:r>
                              <m:rPr>
                                <m:sty m:val="p"/>
                              </m:rPr>
                              <m:t>,</m:t>
                            </m:r>
                            <m:r>
                              <m:t>1</m:t>
                            </m:r>
                          </m:e>
                        </m:d>
                      </m:sup>
                    </m:sSup>
                  </m:oMath>
                </a14:m>
                <a:r>
                  <a:rPr/>
                  <a:t> 上の Dirichlet 積分の最適化と等価になる (Isobe et al., 2024)． サンプラーにより </a:t>
                </a:r>
                <a14:m>
                  <m:oMath xmlns:m="http://schemas.openxmlformats.org/officeDocument/2006/math">
                    <m:r>
                      <m:rPr>
                        <m:sty m:val="p"/>
                        <m:scr m:val="script"/>
                      </m:rPr>
                      <m:t>P</m:t>
                    </m:r>
                    <m:d>
                      <m:dPr>
                        <m:begChr m:val="("/>
                        <m:endChr m:val=")"/>
                        <m:sepChr m:val=""/>
                        <m:grow/>
                      </m:dPr>
                      <m:e>
                        <m:sSup>
                          <m:e>
                            <m:r>
                              <m:rPr>
                                <m:sty m:val="p"/>
                                <m:scr m:val="double-struck"/>
                              </m:rPr>
                              <m:t>R</m:t>
                            </m:r>
                          </m:e>
                          <m:sup>
                            <m:r>
                              <m:t>d</m:t>
                            </m:r>
                          </m:sup>
                        </m:sSup>
                      </m:e>
                    </m:d>
                  </m:oMath>
                </a14:m>
                <a:r>
                  <a:rPr/>
                  <a:t> 上の最適化をする方法もある？</a:t>
                </a:r>
              </a:p>
              <a:p>
                <a:pPr lvl="0" indent="0" marL="0">
                  <a:buNone/>
                </a:pPr>
                <a:r>
                  <a:rPr/>
                  <a:t>確率過程＋関数解析が自分の強みと好みを最も活かせる？</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参考</a:t>
            </a:r>
          </a:p>
        </p:txBody>
      </p:sp>
      <p:sp>
        <p:nvSpPr>
          <p:cNvPr id="3" name="Content Placeholder 2"/>
          <p:cNvSpPr>
            <a:spLocks noGrp="1"/>
          </p:cNvSpPr>
          <p:nvPr>
            <p:ph idx="1"/>
          </p:nvPr>
        </p:nvSpPr>
        <p:spPr/>
        <p:txBody>
          <a:bodyPr/>
          <a:lstStyle/>
          <a:p>
            <a:pPr lvl="0" indent="0" marL="0">
              <a:buNone/>
            </a:pPr>
            <a:r>
              <a:rPr/>
              <a:t>Andral, C., and Kamatani, K. (2024). </a:t>
            </a:r>
            <a:r>
              <a:rPr>
                <a:hlinkClick r:id="rId2"/>
              </a:rPr>
              <a:t>Automated techniques for efficient sampling of piecewise-deterministic markov processes</a:t>
            </a:r>
            <a:r>
              <a:rPr/>
              <a:t>.</a:t>
            </a:r>
          </a:p>
          <a:p>
            <a:pPr lvl="0" indent="0" marL="0">
              <a:buNone/>
            </a:pPr>
            <a:r>
              <a:rPr/>
              <a:t>Bierkens, J., Fearnhead, P., and Roberts, G. (2019). </a:t>
            </a:r>
            <a:r>
              <a:rPr>
                <a:hlinkClick r:id="rId3"/>
              </a:rPr>
              <a:t>The Zig-Zag Process and Super-Efficient Sampling for Bayesian Analysis of Big Data</a:t>
            </a:r>
            <a:r>
              <a:rPr/>
              <a:t>. </a:t>
            </a:r>
            <a:r>
              <a:rPr i="1"/>
              <a:t>The Annals of Statistics</a:t>
            </a:r>
            <a:r>
              <a:rPr/>
              <a:t>, </a:t>
            </a:r>
            <a:r>
              <a:rPr i="1"/>
              <a:t>47</a:t>
            </a:r>
            <a:r>
              <a:rPr/>
              <a:t>(3), 1288–1320.</a:t>
            </a:r>
          </a:p>
          <a:p>
            <a:pPr lvl="0" indent="0" marL="0">
              <a:buNone/>
            </a:pPr>
            <a:r>
              <a:rPr/>
              <a:t>Bierkens, J., and Roberts, G. (2017). </a:t>
            </a:r>
            <a:r>
              <a:rPr>
                <a:hlinkClick r:id="rId4"/>
              </a:rPr>
              <a:t>A Piecewise Deterministic Scaling Limit of Lifted Metropolis-Hastings in the Curie-Weiss Model</a:t>
            </a:r>
            <a:r>
              <a:rPr/>
              <a:t>. </a:t>
            </a:r>
            <a:r>
              <a:rPr i="1"/>
              <a:t>The Annals of Applied Probability</a:t>
            </a:r>
            <a:r>
              <a:rPr/>
              <a:t>, </a:t>
            </a:r>
            <a:r>
              <a:rPr i="1"/>
              <a:t>27</a:t>
            </a:r>
            <a:r>
              <a:rPr/>
              <a:t>(2), 846–882.</a:t>
            </a:r>
          </a:p>
          <a:p>
            <a:pPr lvl="0" indent="0" marL="0">
              <a:buNone/>
            </a:pPr>
            <a:r>
              <a:rPr/>
              <a:t>Borell, C. (1975). The brunn-minkowski inequality in gauss space. </a:t>
            </a:r>
            <a:r>
              <a:rPr i="1"/>
              <a:t>Inventiones Mathematicae</a:t>
            </a:r>
            <a:r>
              <a:rPr/>
              <a:t>, </a:t>
            </a:r>
            <a:r>
              <a:rPr i="1"/>
              <a:t>30</a:t>
            </a:r>
            <a:r>
              <a:rPr/>
              <a:t>, 207–216.</a:t>
            </a:r>
          </a:p>
          <a:p>
            <a:pPr lvl="0" indent="0" marL="0">
              <a:buNone/>
            </a:pPr>
            <a:r>
              <a:rPr/>
              <a:t>Bouchard-Côté, A., Vollmer, S. J., and Doucet, A. (2018). </a:t>
            </a:r>
            <a:r>
              <a:rPr>
                <a:hlinkClick r:id="rId5"/>
              </a:rPr>
              <a:t>The bouncy particle sampler: A nonreversible rejection-free markov chain monte carlo method</a:t>
            </a:r>
            <a:r>
              <a:rPr/>
              <a:t>. </a:t>
            </a:r>
            <a:r>
              <a:rPr i="1"/>
              <a:t>Journal of the American Statistical Association</a:t>
            </a:r>
            <a:r>
              <a:rPr/>
              <a:t>, </a:t>
            </a:r>
            <a:r>
              <a:rPr i="1"/>
              <a:t>113</a:t>
            </a:r>
            <a:r>
              <a:rPr/>
              <a:t>(522), 855–867.</a:t>
            </a:r>
          </a:p>
          <a:p>
            <a:pPr lvl="0" indent="0" marL="0">
              <a:buNone/>
            </a:pPr>
            <a:r>
              <a:rPr/>
              <a:t>Brenier, Y. (1987). </a:t>
            </a:r>
            <a:r>
              <a:rPr>
                <a:hlinkClick r:id="rId6"/>
              </a:rPr>
              <a:t>Decomposition polaire et réarrangement monotone des champs de vecteurs</a:t>
            </a:r>
            <a:r>
              <a:rPr/>
              <a:t>. </a:t>
            </a:r>
            <a:r>
              <a:rPr i="1"/>
              <a:t>Comptes Rendus de l’Académie Des Sciences - Series I - Mathematics</a:t>
            </a:r>
            <a:r>
              <a:rPr/>
              <a:t>, </a:t>
            </a:r>
            <a:r>
              <a:rPr i="1"/>
              <a:t>305</a:t>
            </a:r>
            <a:r>
              <a:rPr/>
              <a:t>(19), 805–808.</a:t>
            </a:r>
          </a:p>
          <a:p>
            <a:pPr lvl="0" indent="0" marL="0">
              <a:buNone/>
            </a:pPr>
            <a:r>
              <a:rPr/>
              <a:t>Brenier, Y. (2003). </a:t>
            </a:r>
            <a:r>
              <a:rPr>
                <a:hlinkClick r:id="rId7"/>
              </a:rPr>
              <a:t>Extended monge-kantorovich theory</a:t>
            </a:r>
            <a:r>
              <a:rPr/>
              <a:t>. In </a:t>
            </a:r>
            <a:r>
              <a:rPr i="1"/>
              <a:t>Optimal transportation and applications: Lectures given at the c.i.m.e. Summer school, held in martina franca, italy, september 2-8, 2001</a:t>
            </a:r>
            <a:r>
              <a:rPr/>
              <a:t>, pages 91–121. Berlin, Heidelberg: Springer Berlin Heidelberg.</a:t>
            </a:r>
          </a:p>
          <a:p>
            <a:pPr lvl="0" indent="0" marL="0">
              <a:buNone/>
            </a:pPr>
            <a:r>
              <a:rPr/>
              <a:t>Chatterjee, S. (2007). </a:t>
            </a:r>
            <a:r>
              <a:rPr>
                <a:hlinkClick r:id="rId8"/>
              </a:rPr>
              <a:t>Stein’s method for concentration inequalities</a:t>
            </a:r>
            <a:r>
              <a:rPr/>
              <a:t>. </a:t>
            </a:r>
            <a:r>
              <a:rPr i="1"/>
              <a:t>Probability Theory and Related Fields</a:t>
            </a:r>
            <a:r>
              <a:rPr/>
              <a:t>, </a:t>
            </a:r>
            <a:r>
              <a:rPr i="1"/>
              <a:t>138</a:t>
            </a:r>
            <a:r>
              <a:rPr/>
              <a:t>(1), 305–321.</a:t>
            </a:r>
          </a:p>
          <a:p>
            <a:pPr lvl="0" indent="0" marL="0">
              <a:buNone/>
            </a:pPr>
            <a:r>
              <a:rPr/>
              <a:t>Chehab, O., Korba, A., Stromme, A., and Vacher, A. (2024). </a:t>
            </a:r>
            <a:r>
              <a:rPr>
                <a:hlinkClick r:id="rId9"/>
              </a:rPr>
              <a:t>Provable convergence and limitations of geometric tempering for langevin dynamics</a:t>
            </a:r>
            <a:r>
              <a:rPr/>
              <a:t>. In </a:t>
            </a:r>
            <a:r>
              <a:rPr i="1"/>
              <a:t>Submitted to the thirteenth international conference on learning representations</a:t>
            </a:r>
            <a:r>
              <a:rPr/>
              <a:t>.</a:t>
            </a:r>
          </a:p>
          <a:p>
            <a:pPr lvl="0" indent="0" marL="0">
              <a:buNone/>
            </a:pPr>
            <a:r>
              <a:rPr/>
              <a:t>Chiu, W.-T., Wang, P., and Shafto, P. (2022). </a:t>
            </a:r>
            <a:r>
              <a:rPr>
                <a:hlinkClick r:id="rId10"/>
              </a:rPr>
              <a:t>Discrete probabilistic inverse optimal transport</a:t>
            </a:r>
            <a:r>
              <a:rPr/>
              <a:t>. In K. Chaudhuri, S. Jegelka, L. Song, C. Szepesvari, G. Niu, and S. Sabato, editors, </a:t>
            </a:r>
            <a:r>
              <a:rPr i="1"/>
              <a:t>Proceedings of the 39th international conference on machine learning</a:t>
            </a:r>
            <a:r>
              <a:rPr/>
              <a:t>,Vol. 162, pages 3925–3946. PMLR.</a:t>
            </a:r>
          </a:p>
          <a:p>
            <a:pPr lvl="0" indent="0" marL="0">
              <a:buNone/>
            </a:pPr>
            <a:r>
              <a:rPr/>
              <a:t>Chopin, N., Crucinio, F. R., and Korba, A. (2023). </a:t>
            </a:r>
            <a:r>
              <a:rPr i="1">
                <a:hlinkClick r:id="rId11"/>
              </a:rPr>
              <a:t>A connection between tempering and entropic mirror descent</a:t>
            </a:r>
            <a:r>
              <a:rPr/>
              <a:t>.</a:t>
            </a:r>
          </a:p>
          <a:p>
            <a:pPr lvl="0" indent="0" marL="0">
              <a:buNone/>
            </a:pPr>
            <a:r>
              <a:rPr/>
              <a:t>Dalalyan, A. (2017). </a:t>
            </a:r>
            <a:r>
              <a:rPr>
                <a:hlinkClick r:id="rId12"/>
              </a:rPr>
              <a:t>Further and stronger analogy between sampling and optimization: Langevin monte carlo and gradient descent</a:t>
            </a:r>
            <a:r>
              <a:rPr/>
              <a:t>. In S. Kale and O. Shamir, editors, </a:t>
            </a:r>
            <a:r>
              <a:rPr i="1"/>
              <a:t>Proceedings of the 2017 conference on learning theory</a:t>
            </a:r>
            <a:r>
              <a:rPr/>
              <a:t>,Vol. 65, pages 678–689. PMLR.</a:t>
            </a:r>
          </a:p>
          <a:p>
            <a:pPr lvl="0" indent="0" marL="0">
              <a:buNone/>
            </a:pPr>
            <a:r>
              <a:rPr/>
              <a:t>Figalli, A., and Glaudo, F. (2023). </a:t>
            </a:r>
            <a:r>
              <a:rPr i="1">
                <a:hlinkClick r:id="rId13"/>
              </a:rPr>
              <a:t>An Invitation to Optimal Transport, Wasserstein Distances, and Gradient Flows</a:t>
            </a:r>
            <a:r>
              <a:rPr/>
              <a:t>. European Mathematical Society.</a:t>
            </a:r>
          </a:p>
          <a:p>
            <a:pPr lvl="0" indent="0" marL="0">
              <a:buNone/>
            </a:pPr>
            <a:r>
              <a:rPr/>
              <a:t>Giné, E., and Nickl, R. (2021). </a:t>
            </a:r>
            <a:r>
              <a:rPr i="1">
                <a:hlinkClick r:id="rId14"/>
              </a:rPr>
              <a:t>Mathematical foundations of infinite-dimensional statistical models</a:t>
            </a:r>
            <a:r>
              <a:rPr/>
              <a:t>. Cambridge University Press.</a:t>
            </a:r>
          </a:p>
          <a:p>
            <a:pPr lvl="0" indent="0" marL="0">
              <a:buNone/>
            </a:pPr>
            <a:r>
              <a:rPr/>
              <a:t>Gross, L. (1975). Logarithmic sobolev inequalities. </a:t>
            </a:r>
            <a:r>
              <a:rPr i="1"/>
              <a:t>American Journal of Mathematics</a:t>
            </a:r>
            <a:r>
              <a:rPr/>
              <a:t>, </a:t>
            </a:r>
            <a:r>
              <a:rPr i="1"/>
              <a:t>97</a:t>
            </a:r>
            <a:r>
              <a:rPr/>
              <a:t>(4), 1061–1083.</a:t>
            </a:r>
          </a:p>
          <a:p>
            <a:pPr lvl="0" indent="0" marL="0">
              <a:buNone/>
            </a:pPr>
            <a:r>
              <a:rPr/>
              <a:t>Hairer, M. (2021). </a:t>
            </a:r>
            <a:r>
              <a:rPr i="1">
                <a:hlinkClick r:id="rId15"/>
              </a:rPr>
              <a:t>Convergence of markov processes</a:t>
            </a:r>
            <a:r>
              <a:rPr/>
              <a:t>.</a:t>
            </a:r>
          </a:p>
          <a:p>
            <a:pPr lvl="0" indent="0" marL="0">
              <a:buNone/>
            </a:pPr>
            <a:r>
              <a:rPr/>
              <a:t>Isobe, N., Koyama, M., Zhang, J., Hayashi, K., and Fukumizu, K. (2024). </a:t>
            </a:r>
            <a:r>
              <a:rPr>
                <a:hlinkClick r:id="rId16"/>
              </a:rPr>
              <a:t>Extended flow matching: A method of conditional generation with generalized continuity equation</a:t>
            </a:r>
            <a:r>
              <a:rPr/>
              <a:t>.</a:t>
            </a:r>
          </a:p>
          <a:p>
            <a:pPr lvl="0" indent="0" marL="0">
              <a:buNone/>
            </a:pPr>
            <a:r>
              <a:rPr/>
              <a:t>Jarner, S. F., and Tweedie, R. L. (2003). </a:t>
            </a:r>
            <a:r>
              <a:rPr>
                <a:hlinkClick r:id="rId17"/>
              </a:rPr>
              <a:t>Necessary conditions for geometric and polynomial ergodicity of random-walk-type markov chains</a:t>
            </a:r>
            <a:r>
              <a:rPr/>
              <a:t>. </a:t>
            </a:r>
            <a:r>
              <a:rPr i="1"/>
              <a:t>Bernoulli</a:t>
            </a:r>
            <a:r>
              <a:rPr/>
              <a:t>, </a:t>
            </a:r>
            <a:r>
              <a:rPr i="1"/>
              <a:t>9</a:t>
            </a:r>
            <a:r>
              <a:rPr/>
              <a:t>(4), 559–578.</a:t>
            </a:r>
          </a:p>
          <a:p>
            <a:pPr lvl="0" indent="0" marL="0">
              <a:buNone/>
            </a:pPr>
            <a:r>
              <a:rPr/>
              <a:t>Korba, A., and Salim, A. (2022). </a:t>
            </a:r>
            <a:r>
              <a:rPr i="1">
                <a:hlinkClick r:id="rId18"/>
              </a:rPr>
              <a:t>Sampling as first-order optimization over a space of probability measures</a:t>
            </a:r>
            <a:r>
              <a:rPr/>
              <a:t>.</a:t>
            </a:r>
          </a:p>
          <a:p>
            <a:pPr lvl="0" indent="0" marL="0">
              <a:buNone/>
            </a:pPr>
            <a:r>
              <a:rPr/>
              <a:t>Kulik, A. (2018). </a:t>
            </a:r>
            <a:r>
              <a:rPr i="1">
                <a:hlinkClick r:id="rId19"/>
              </a:rPr>
              <a:t>Ergodic behavior of markov processes: With applications to limit theorems</a:t>
            </a:r>
            <a:r>
              <a:rPr/>
              <a:t>,Vol. 67. De Gruyter: Berlin, Boston.</a:t>
            </a:r>
          </a:p>
          <a:p>
            <a:pPr lvl="0" indent="0" marL="0">
              <a:buNone/>
            </a:pPr>
            <a:r>
              <a:rPr/>
              <a:t>Lévy, P. (1951). </a:t>
            </a:r>
            <a:r>
              <a:rPr i="1"/>
              <a:t>Problèmes concrets d’analyse fonctionelle</a:t>
            </a:r>
            <a:r>
              <a:rPr/>
              <a:t>. Gauthier-Villars.</a:t>
            </a:r>
          </a:p>
          <a:p>
            <a:pPr lvl="0" indent="0" marL="0">
              <a:buNone/>
            </a:pPr>
            <a:r>
              <a:rPr/>
              <a:t>Lewis, P. A. W., and Shedler, G. S. (1979). </a:t>
            </a:r>
            <a:r>
              <a:rPr>
                <a:hlinkClick r:id="rId20"/>
              </a:rPr>
              <a:t>Simulation of nonhomogeneous poisson processes by thinning</a:t>
            </a:r>
            <a:r>
              <a:rPr/>
              <a:t>. </a:t>
            </a:r>
            <a:r>
              <a:rPr i="1"/>
              <a:t>Naval Research Logistics Quarterly</a:t>
            </a:r>
            <a:r>
              <a:rPr/>
              <a:t>, </a:t>
            </a:r>
            <a:r>
              <a:rPr i="1"/>
              <a:t>26</a:t>
            </a:r>
            <a:r>
              <a:rPr/>
              <a:t>(3), 403–413.</a:t>
            </a:r>
          </a:p>
          <a:p>
            <a:pPr lvl="0" indent="0" marL="0">
              <a:buNone/>
            </a:pPr>
            <a:r>
              <a:rPr/>
              <a:t>Liang, X., Livingstone, S., and Griffin, J. (2023). </a:t>
            </a:r>
            <a:r>
              <a:rPr>
                <a:hlinkClick r:id="rId21"/>
              </a:rPr>
              <a:t>Adaptive MCMC for bayesian variable selection in generalised linear models and survival models</a:t>
            </a:r>
            <a:r>
              <a:rPr/>
              <a:t>. </a:t>
            </a:r>
            <a:r>
              <a:rPr i="1"/>
              <a:t>Entropy</a:t>
            </a:r>
            <a:r>
              <a:rPr/>
              <a:t>, </a:t>
            </a:r>
            <a:r>
              <a:rPr i="1"/>
              <a:t>25</a:t>
            </a:r>
            <a:r>
              <a:rPr/>
              <a:t>(9).</a:t>
            </a:r>
          </a:p>
          <a:p>
            <a:pPr lvl="0" indent="0" marL="0">
              <a:buNone/>
            </a:pPr>
            <a:r>
              <a:rPr/>
              <a:t>Lipman, Y., Chen, R. T. Q., Ben-Hamu, H., Nickel, M., and Le, M. (2023). </a:t>
            </a:r>
            <a:r>
              <a:rPr>
                <a:hlinkClick r:id="rId22"/>
              </a:rPr>
              <a:t>Flow matching for generative modeling</a:t>
            </a:r>
            <a:r>
              <a:rPr/>
              <a:t>. In </a:t>
            </a:r>
            <a:r>
              <a:rPr i="1"/>
              <a:t>The eleventh international conference on learning representations</a:t>
            </a:r>
            <a:r>
              <a:rPr/>
              <a:t>.</a:t>
            </a:r>
          </a:p>
          <a:p>
            <a:pPr lvl="0" indent="0" marL="0">
              <a:buNone/>
            </a:pPr>
            <a:r>
              <a:rPr/>
              <a:t>Monge, G. (1781). </a:t>
            </a:r>
            <a:r>
              <a:rPr i="1">
                <a:hlinkClick r:id="rId23"/>
              </a:rPr>
              <a:t>Mémoire sur la théorie des déblais et des remblais</a:t>
            </a:r>
            <a:r>
              <a:rPr/>
              <a:t>. Imprimerie Royale.</a:t>
            </a:r>
          </a:p>
          <a:p>
            <a:pPr lvl="0" indent="0" marL="0">
              <a:buNone/>
            </a:pPr>
            <a:r>
              <a:rPr/>
              <a:t>Poincaré, H. (1912). </a:t>
            </a:r>
            <a:r>
              <a:rPr i="1"/>
              <a:t>Calcul des probabilités</a:t>
            </a:r>
            <a:r>
              <a:rPr/>
              <a:t>. Gauthier-Villars.</a:t>
            </a:r>
          </a:p>
          <a:p>
            <a:pPr lvl="0" indent="0" marL="0">
              <a:buNone/>
            </a:pPr>
            <a:r>
              <a:rPr/>
              <a:t>Sachs, M., Sen, D., Lu, J., and Dunson, D. (2023). </a:t>
            </a:r>
            <a:r>
              <a:rPr>
                <a:hlinkClick r:id="rId24"/>
              </a:rPr>
              <a:t>Posterior Computation with the Gibbs Zig-Zag Sampler</a:t>
            </a:r>
            <a:r>
              <a:rPr/>
              <a:t>. </a:t>
            </a:r>
            <a:r>
              <a:rPr i="1"/>
              <a:t>Bayesian Analysis</a:t>
            </a:r>
            <a:r>
              <a:rPr/>
              <a:t>, </a:t>
            </a:r>
            <a:r>
              <a:rPr i="1"/>
              <a:t>18</a:t>
            </a:r>
            <a:r>
              <a:rPr/>
              <a:t>(3), 909–927.</a:t>
            </a:r>
          </a:p>
          <a:p>
            <a:pPr lvl="0" indent="0" marL="0">
              <a:buNone/>
            </a:pPr>
            <a:r>
              <a:rPr/>
              <a:t>Schmidt, E. (1948). Die brunn-minkowskische ungleichung und ihr spiegelbild sowie die isoperimetrische eigenschaft der kugel in der euklidischen und nichteuklidischen geometrie. i. </a:t>
            </a:r>
            <a:r>
              <a:rPr i="1"/>
              <a:t>Mathematische Nachrichten</a:t>
            </a:r>
            <a:r>
              <a:rPr/>
              <a:t>, </a:t>
            </a:r>
            <a:r>
              <a:rPr i="1"/>
              <a:t>1</a:t>
            </a:r>
            <a:r>
              <a:rPr/>
              <a:t>(2-3), 81–157.</a:t>
            </a:r>
          </a:p>
          <a:p>
            <a:pPr lvl="0" indent="0" marL="0">
              <a:buNone/>
            </a:pPr>
            <a:r>
              <a:rPr/>
              <a:t>Stuart, A. M., and Wolfram, M.-T. (2020). </a:t>
            </a:r>
            <a:r>
              <a:rPr>
                <a:hlinkClick r:id="rId25"/>
              </a:rPr>
              <a:t>Inverse optimal transport</a:t>
            </a:r>
            <a:r>
              <a:rPr/>
              <a:t>. </a:t>
            </a:r>
            <a:r>
              <a:rPr i="1"/>
              <a:t>SIAM Journal on Applied Mathematics</a:t>
            </a:r>
            <a:r>
              <a:rPr/>
              <a:t>, </a:t>
            </a:r>
            <a:r>
              <a:rPr i="1"/>
              <a:t>80</a:t>
            </a:r>
            <a:r>
              <a:rPr/>
              <a:t>(1), 599–619.</a:t>
            </a:r>
          </a:p>
          <a:p>
            <a:pPr lvl="0" indent="0" marL="0">
              <a:buNone/>
            </a:pPr>
            <a:r>
              <a:rPr/>
              <a:t>Sudakov, V. N., and Tsirel’son, B. S. (1974). Extremal properties of half-spaces for spherically invariant measures. </a:t>
            </a:r>
            <a:r>
              <a:rPr i="1"/>
              <a:t>Zapiski Nauchnykh Seminarov Leningradskogo Otdeleniya Matematicheskogo Instituta Im. V. A. Steklova AN SSSR</a:t>
            </a:r>
            <a:r>
              <a:rPr/>
              <a:t>, </a:t>
            </a:r>
            <a:r>
              <a:rPr i="1"/>
              <a:t>41</a:t>
            </a:r>
            <a:r>
              <a:rPr/>
              <a:t>, 14–24.</a:t>
            </a:r>
          </a:p>
          <a:p>
            <a:pPr lvl="0" indent="0" marL="0">
              <a:buNone/>
            </a:pPr>
            <a:r>
              <a:rPr/>
              <a:t>Tong, A., Fatras, K., Malkin, N., Huguet, G., Zhang, Y., Rector-Brooks, J., … Bengio, Y. (2024). </a:t>
            </a:r>
            <a:r>
              <a:rPr>
                <a:hlinkClick r:id="rId26"/>
              </a:rPr>
              <a:t>Improving and Generalizing Flow-Based Generative Models with Minibatch Optimal Transport</a:t>
            </a:r>
            <a:r>
              <a:rPr/>
              <a:t>. </a:t>
            </a:r>
            <a:r>
              <a:rPr i="1"/>
              <a:t>Transactions on Machine Learning Research</a:t>
            </a:r>
            <a:r>
              <a:rPr/>
              <a:t>.</a:t>
            </a:r>
          </a:p>
          <a:p>
            <a:pPr lvl="0" indent="0" marL="0">
              <a:buNone/>
            </a:pPr>
            <a:r>
              <a:rPr/>
              <a:t>Turitsyn, K. S., Chertkov, M., and Vucelja, M. (2011). </a:t>
            </a:r>
            <a:r>
              <a:rPr>
                <a:hlinkClick r:id="rId27"/>
              </a:rPr>
              <a:t>Irreversible Monte Carlo algorithms for Efficient Sampling</a:t>
            </a:r>
            <a:r>
              <a:rPr/>
              <a:t>. </a:t>
            </a:r>
            <a:r>
              <a:rPr i="1"/>
              <a:t>Physica D-Nonlinear Phenomena</a:t>
            </a:r>
            <a:r>
              <a:rPr/>
              <a:t>, </a:t>
            </a:r>
            <a:r>
              <a:rPr i="1"/>
              <a:t>240</a:t>
            </a:r>
            <a:r>
              <a:rPr/>
              <a:t>(5-Apr), 410–414.</a:t>
            </a:r>
          </a:p>
          <a:p>
            <a:pPr lvl="0" indent="0" marL="0">
              <a:buNone/>
            </a:pPr>
            <a:r>
              <a:rPr/>
              <a:t>Vasdekis, G., and Roberts, G. O. (2022). </a:t>
            </a:r>
            <a:r>
              <a:rPr>
                <a:hlinkClick r:id="rId28"/>
              </a:rPr>
              <a:t>A note on the polynomial ergodicity of the one-dimensional zig-zag process</a:t>
            </a:r>
            <a:r>
              <a:rPr/>
              <a:t>. </a:t>
            </a:r>
            <a:r>
              <a:rPr i="1"/>
              <a:t>Journal of Applied Probability</a:t>
            </a:r>
            <a:r>
              <a:rPr/>
              <a:t>, </a:t>
            </a:r>
            <a:r>
              <a:rPr i="1"/>
              <a:t>59</a:t>
            </a:r>
            <a:r>
              <a:rPr/>
              <a:t>(3), 895–903.</a:t>
            </a:r>
          </a:p>
          <a:p>
            <a:pPr lvl="0" indent="0" marL="0">
              <a:buNone/>
            </a:pPr>
            <a:r>
              <a:rPr/>
              <a:t>Wibisono, A. (2018). </a:t>
            </a:r>
            <a:r>
              <a:rPr>
                <a:hlinkClick r:id="rId29"/>
              </a:rPr>
              <a:t>Sampling as optimization in the space of measures: The langevin dynamics as a composite optimization problem</a:t>
            </a:r>
            <a:r>
              <a:rPr/>
              <a:t>. In S. Bubeck, V. Perchet, and P. Rigollet, editors, </a:t>
            </a:r>
            <a:r>
              <a:rPr i="1"/>
              <a:t>Proceedings of the 31st conference on learning theory</a:t>
            </a:r>
            <a:r>
              <a:rPr/>
              <a:t>,Vol. 75, pages 2093–3027. PMLR.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sz="1800"/>
                  <a:t>1. この設定では </a:t>
                </a:r>
                <a14:m>
                  <m:oMath xmlns:m="http://schemas.openxmlformats.org/officeDocument/2006/math">
                    <m:r>
                      <m:rPr>
                        <m:sty m:val="p"/>
                      </m:rPr>
                      <m:t>∥</m:t>
                    </m:r>
                    <m:r>
                      <m:t>X</m:t>
                    </m:r>
                    <m:sSub>
                      <m:e>
                        <m:r>
                          <m:rPr>
                            <m:sty m:val="p"/>
                          </m:rPr>
                          <m:t>∥</m:t>
                        </m:r>
                      </m:e>
                      <m:sub>
                        <m:r>
                          <m:rPr>
                            <m:sty m:val="p"/>
                          </m:rPr>
                          <m:t>∞</m:t>
                        </m:r>
                      </m:sub>
                    </m:sSub>
                  </m:oMath>
                </a14:m>
                <a:r>
                  <a:rPr sz="1800"/>
                  <a:t> は連続分布をもち，</a:t>
                </a:r>
                <a14:m>
                  <m:oMath xmlns:m="http://schemas.openxmlformats.org/officeDocument/2006/math">
                    <m:r>
                      <m:t>M</m:t>
                    </m:r>
                  </m:oMath>
                </a14:m>
                <a:r>
                  <a:rPr sz="1800"/>
                  <a:t> は一意に定まる．</a:t>
                </a:r>
              </a:p>
              <a:p>
                <a:pPr lvl="0" indent="0" marL="0">
                  <a:buNone/>
                </a:pPr>
                <a:r>
                  <a:rPr sz="1800"/>
                  <a:t>2. </a:t>
                </a:r>
                <a14:m>
                  <m:oMath xmlns:m="http://schemas.openxmlformats.org/officeDocument/2006/math">
                    <m:r>
                      <m:t>D</m:t>
                    </m:r>
                    <m:r>
                      <m:t>U</m:t>
                    </m:r>
                    <m:d>
                      <m:dPr>
                        <m:begChr m:val="("/>
                        <m:endChr m:val=")"/>
                        <m:sepChr m:val=""/>
                        <m:grow/>
                      </m:dPr>
                      <m:e>
                        <m:r>
                          <m:t>x</m:t>
                        </m:r>
                      </m:e>
                    </m:d>
                    <m:r>
                      <m:rPr>
                        <m:sty m:val="p"/>
                      </m:rPr>
                      <m:t>=</m:t>
                    </m:r>
                    <m:r>
                      <m:t>O</m:t>
                    </m:r>
                    <m:d>
                      <m:dPr>
                        <m:begChr m:val="("/>
                        <m:endChr m:val=")"/>
                        <m:sepChr m:val=""/>
                        <m:grow/>
                      </m:dPr>
                      <m:e>
                        <m:r>
                          <m:rPr>
                            <m:sty m:val="p"/>
                          </m:rPr>
                          <m:t>|</m:t>
                        </m:r>
                        <m:r>
                          <m:t>x</m:t>
                        </m:r>
                        <m:sSup>
                          <m:e>
                            <m:r>
                              <m:rPr>
                                <m:sty m:val="p"/>
                              </m:rPr>
                              <m:t>|</m:t>
                            </m:r>
                          </m:e>
                          <m:sup>
                            <m:r>
                              <m:t>κ</m:t>
                            </m:r>
                          </m:sup>
                        </m:sSup>
                      </m:e>
                    </m:d>
                  </m:oMath>
                </a14:m>
                <a:r>
                  <a:rPr sz="1800"/>
                  <a:t> よりも遅い減衰で，内側を向いていれば良い．</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1270000">
                  <a:buNone/>
                </a:pPr>
                <a:r>
                  <a:rPr sz="2000" b="1"/>
                  <a:t>磁化密度のサンプリング</a:t>
                </a:r>
              </a:p>
              <a:p>
                <a:pPr lvl="0" indent="0" marL="1270000">
                  <a:buNone/>
                </a:pPr>
                <a:r>
                  <a:rPr sz="2000"/>
                  <a:t>Hamiltonian </a:t>
                </a:r>
                <a14:m>
                  <m:oMath xmlns:m="http://schemas.openxmlformats.org/officeDocument/2006/math">
                    <m:sSup>
                      <m:e>
                        <m:r>
                          <m:t>H</m:t>
                        </m:r>
                      </m:e>
                      <m:sup>
                        <m:r>
                          <m:t>n</m:t>
                        </m:r>
                      </m:sup>
                    </m:sSup>
                  </m:oMath>
                </a14:m>
                <a:r>
                  <a:rPr sz="2000"/>
                  <a:t> は磁化密度 </a:t>
                </a:r>
                <a14:m>
                  <m:oMath xmlns:m="http://schemas.openxmlformats.org/officeDocument/2006/math">
                    <m:sSup>
                      <m:e>
                        <m:r>
                          <m:t>m</m:t>
                        </m:r>
                      </m:e>
                      <m:sup>
                        <m:r>
                          <m:t>n</m:t>
                        </m:r>
                      </m:sup>
                    </m:sSup>
                  </m:oMath>
                </a14:m>
                <a:r>
                  <a:rPr sz="2000"/>
                  <a:t> の二次関数</a:t>
                </a:r>
              </a:p>
              <a:p>
                <a:pPr lvl="0" indent="0" marL="1270000">
                  <a:buNone/>
                </a:pPr>
                <a14:m>
                  <m:oMathPara xmlns:m="http://schemas.openxmlformats.org/officeDocument/2006/math">
                    <m:oMathParaPr>
                      <m:jc m:val="center"/>
                    </m:oMathParaPr>
                    <m:oMath>
                      <m:sSup>
                        <m:e>
                          <m:r>
                            <m:t>H</m:t>
                          </m:r>
                        </m:e>
                        <m:sup>
                          <m:r>
                            <m:t>n</m:t>
                          </m:r>
                        </m:sup>
                      </m:sSup>
                      <m:d>
                        <m:dPr>
                          <m:begChr m:val="("/>
                          <m:endChr m:val=")"/>
                          <m:sepChr m:val=""/>
                          <m:grow/>
                        </m:dPr>
                        <m:e>
                          <m:r>
                            <m:t>m</m:t>
                          </m:r>
                        </m:e>
                      </m:d>
                      <m:r>
                        <m:rPr>
                          <m:sty m:val="p"/>
                        </m:rPr>
                        <m:t>=</m:t>
                      </m:r>
                      <m:r>
                        <m:rPr>
                          <m:sty m:val="p"/>
                        </m:rPr>
                        <m:t>−</m:t>
                      </m:r>
                      <m:r>
                        <m:t>n</m:t>
                      </m:r>
                      <m:d>
                        <m:dPr>
                          <m:begChr m:val="("/>
                          <m:endChr m:val=")"/>
                          <m:sepChr m:val=""/>
                          <m:grow/>
                        </m:dPr>
                        <m:e>
                          <m:f>
                            <m:fPr>
                              <m:type m:val="bar"/>
                            </m:fPr>
                            <m:num>
                              <m:r>
                                <m:t>1</m:t>
                              </m:r>
                            </m:num>
                            <m:den>
                              <m:r>
                                <m:t>2</m:t>
                              </m:r>
                            </m:den>
                          </m:f>
                          <m:sSup>
                            <m:e>
                              <m:r>
                                <m:t>m</m:t>
                              </m:r>
                            </m:e>
                            <m:sup>
                              <m:r>
                                <m:t>2</m:t>
                              </m:r>
                            </m:sup>
                          </m:sSup>
                          <m:r>
                            <m:rPr>
                              <m:sty m:val="p"/>
                            </m:rPr>
                            <m:t>+</m:t>
                          </m:r>
                          <m:r>
                            <m:t>h</m:t>
                          </m:r>
                          <m:r>
                            <m:t>m</m:t>
                          </m:r>
                        </m:e>
                      </m:d>
                      <m:r>
                        <m:rPr>
                          <m:sty m:val="p"/>
                        </m:rPr>
                        <m:t>,</m:t>
                      </m:r>
                    </m:oMath>
                  </m:oMathPara>
                </a14:m>
              </a:p>
              <a:p>
                <a:pPr lvl="0" indent="0" marL="1270000">
                  <a:buNone/>
                </a:pPr>
                <a14:m>
                  <m:oMathPara xmlns:m="http://schemas.openxmlformats.org/officeDocument/2006/math">
                    <m:oMathParaPr>
                      <m:jc m:val="center"/>
                    </m:oMathParaPr>
                    <m:oMath>
                      <m:sSup>
                        <m:e>
                          <m:r>
                            <m:t>π</m:t>
                          </m:r>
                        </m:e>
                        <m:sup>
                          <m:r>
                            <m:t>n</m:t>
                          </m:r>
                        </m:sup>
                      </m:sSup>
                      <m:d>
                        <m:dPr>
                          <m:begChr m:val="("/>
                          <m:endChr m:val=")"/>
                          <m:sepChr m:val=""/>
                          <m:grow/>
                        </m:dPr>
                        <m:e>
                          <m:r>
                            <m:t>m</m:t>
                          </m:r>
                        </m:e>
                      </m:d>
                      <m:r>
                        <m:rPr>
                          <m:sty m:val="p"/>
                        </m:rPr>
                        <m:t>∝</m:t>
                      </m:r>
                      <m:sSup>
                        <m:e>
                          <m:r>
                            <m:t>e</m:t>
                          </m:r>
                        </m:e>
                        <m:sup>
                          <m:r>
                            <m:rPr>
                              <m:sty m:val="p"/>
                            </m:rPr>
                            <m:t>−</m:t>
                          </m:r>
                          <m:r>
                            <m:t>β</m:t>
                          </m:r>
                          <m:sSup>
                            <m:e>
                              <m:r>
                                <m:t>H</m:t>
                              </m:r>
                            </m:e>
                            <m:sup>
                              <m:r>
                                <m:t>n</m:t>
                              </m:r>
                            </m:sup>
                          </m:sSup>
                          <m:d>
                            <m:dPr>
                              <m:begChr m:val="("/>
                              <m:endChr m:val=")"/>
                              <m:sepChr m:val=""/>
                              <m:grow/>
                            </m:dPr>
                            <m:e>
                              <m:r>
                                <m:t>m</m:t>
                              </m:r>
                            </m:e>
                          </m:d>
                        </m:sup>
                      </m:sSup>
                      <m:r>
                        <m:rPr>
                          <m:sty m:val="p"/>
                        </m:rPr>
                        <m:t>.</m:t>
                      </m:r>
                    </m:oMath>
                  </m:oMathPara>
                </a14:m>
              </a:p>
              <a:p>
                <a:pPr lvl="0" indent="0" marL="1270000">
                  <a:buNone/>
                </a:pPr>
                <a:r>
                  <a:rPr sz="2000"/>
                  <a:t>配置空間 </a:t>
                </a:r>
                <a14:m>
                  <m:oMath xmlns:m="http://schemas.openxmlformats.org/officeDocument/2006/math">
                    <m:r>
                      <m:t>Ω</m:t>
                    </m:r>
                    <m:box>
                      <m:boxPr>
                        <m:opEmu m:val="on"/>
                      </m:boxPr>
                      <m:e>
                        <m:r>
                          <m:rPr>
                            <m:sty m:val="p"/>
                          </m:rPr>
                          <m:t>:=</m:t>
                        </m:r>
                      </m:e>
                    </m:box>
                    <m:r>
                      <m:rPr>
                        <m:sty m:val="p"/>
                      </m:rPr>
                      <m:t>{</m:t>
                    </m:r>
                    <m:r>
                      <m:rPr>
                        <m:sty m:val="p"/>
                      </m:rPr>
                      <m:t>±</m:t>
                    </m:r>
                    <m:r>
                      <m:t>1</m:t>
                    </m:r>
                    <m:sSup>
                      <m:e>
                        <m:r>
                          <m:rPr>
                            <m:sty m:val="p"/>
                          </m:rPr>
                          <m:t>}</m:t>
                        </m:r>
                      </m:e>
                      <m:sup>
                        <m:r>
                          <m:t>n</m:t>
                        </m:r>
                      </m:sup>
                    </m:sSup>
                  </m:oMath>
                </a14:m>
                <a:r>
                  <a:rPr sz="2000"/>
                  <a:t> 上の一様な酔歩が（中心化された）磁化の空間 </a:t>
                </a:r>
                <a14:m>
                  <m:oMath xmlns:m="http://schemas.openxmlformats.org/officeDocument/2006/math">
                    <m:d>
                      <m:dPr>
                        <m:begChr m:val="("/>
                        <m:endChr m:val=")"/>
                        <m:sepChr m:val=""/>
                        <m:grow/>
                      </m:dPr>
                      <m:e>
                        <m:r>
                          <m:rPr>
                            <m:sty m:val="p"/>
                            <m:scr m:val="double-struck"/>
                          </m:rPr>
                          <m:t>R</m:t>
                        </m:r>
                        <m:r>
                          <m:rPr>
                            <m:sty m:val="p"/>
                          </m:rPr>
                          <m:t>,</m:t>
                        </m:r>
                        <m:sSup>
                          <m:e>
                            <m:bar>
                              <m:barPr>
                                <m:pos m:val="top"/>
                              </m:barPr>
                              <m:e>
                                <m:r>
                                  <m:t>π</m:t>
                                </m:r>
                              </m:e>
                            </m:bar>
                          </m:e>
                          <m:sup>
                            <m:r>
                              <m:t>n</m:t>
                            </m:r>
                          </m:sup>
                        </m:sSup>
                      </m:e>
                    </m:d>
                  </m:oMath>
                </a14:m>
                <a:r>
                  <a:rPr sz="2000"/>
                  <a:t> 上に定める MH 法は，高温領域では Gauss 分布に対する Langevin 拡散に </a:t>
                </a:r>
                <a14:m>
                  <m:oMath xmlns:m="http://schemas.openxmlformats.org/officeDocument/2006/math">
                    <m:r>
                      <m:t>n</m:t>
                    </m:r>
                    <m:r>
                      <m:rPr>
                        <m:sty m:val="p"/>
                      </m:rPr>
                      <m:t>→</m:t>
                    </m:r>
                    <m:r>
                      <m:rPr>
                        <m:sty m:val="p"/>
                      </m:rPr>
                      <m:t>∞</m:t>
                    </m:r>
                  </m:oMath>
                </a14:m>
                <a:r>
                  <a:rPr sz="2000"/>
                  <a:t> で弱収束する：</a:t>
                </a:r>
              </a:p>
              <a:p>
                <a:pPr lvl="0" indent="0" marL="1270000">
                  <a:buNone/>
                </a:pPr>
                <a14:m>
                  <m:oMathPara xmlns:m="http://schemas.openxmlformats.org/officeDocument/2006/math">
                    <m:oMathParaPr>
                      <m:jc m:val="center"/>
                    </m:oMathParaPr>
                    <m:oMath>
                      <m:r>
                        <m:t>d</m:t>
                      </m:r>
                      <m:sSub>
                        <m:e>
                          <m:r>
                            <m:t>Y</m:t>
                          </m:r>
                        </m:e>
                        <m:sub>
                          <m:r>
                            <m:t>t</m:t>
                          </m:r>
                        </m:sub>
                      </m:sSub>
                      <m:r>
                        <m:rPr>
                          <m:sty m:val="p"/>
                        </m:rPr>
                        <m:t>=</m:t>
                      </m:r>
                      <m:r>
                        <m:rPr>
                          <m:sty m:val="p"/>
                        </m:rPr>
                        <m:t>−</m:t>
                      </m:r>
                      <m:r>
                        <m:t>2</m:t>
                      </m:r>
                      <m:r>
                        <m:t>l</m:t>
                      </m:r>
                      <m:d>
                        <m:dPr>
                          <m:begChr m:val="("/>
                          <m:endChr m:val=")"/>
                          <m:sepChr m:val=""/>
                          <m:grow/>
                        </m:dPr>
                        <m:e>
                          <m:r>
                            <m:t>h</m:t>
                          </m:r>
                          <m:r>
                            <m:rPr>
                              <m:sty m:val="p"/>
                            </m:rPr>
                            <m:t>,</m:t>
                          </m:r>
                          <m:r>
                            <m:t>β</m:t>
                          </m:r>
                        </m:e>
                      </m:d>
                      <m:sSub>
                        <m:e>
                          <m:r>
                            <m:t>Y</m:t>
                          </m:r>
                        </m:e>
                        <m:sub>
                          <m:r>
                            <m:t>t</m:t>
                          </m:r>
                        </m:sub>
                      </m:sSub>
                      <m:r>
                        <m:t> </m:t>
                      </m:r>
                      <m:r>
                        <m:t>d</m:t>
                      </m:r>
                      <m:r>
                        <m:t>t</m:t>
                      </m:r>
                      <m:r>
                        <m:rPr>
                          <m:sty m:val="p"/>
                        </m:rPr>
                        <m:t>+</m:t>
                      </m:r>
                      <m:r>
                        <m:t>σ</m:t>
                      </m:r>
                      <m:d>
                        <m:dPr>
                          <m:begChr m:val="("/>
                          <m:endChr m:val=")"/>
                          <m:sepChr m:val=""/>
                          <m:grow/>
                        </m:dPr>
                        <m:e>
                          <m:r>
                            <m:t>h</m:t>
                          </m:r>
                          <m:r>
                            <m:rPr>
                              <m:sty m:val="p"/>
                            </m:rPr>
                            <m:t>,</m:t>
                          </m:r>
                          <m:r>
                            <m:t>β</m:t>
                          </m:r>
                        </m:e>
                      </m:d>
                      <m:r>
                        <m:t> </m:t>
                      </m:r>
                      <m:r>
                        <m:t>d</m:t>
                      </m:r>
                      <m:sSub>
                        <m:e>
                          <m:r>
                            <m:t>B</m:t>
                          </m:r>
                        </m:e>
                        <m:sub>
                          <m:r>
                            <m:t>t</m:t>
                          </m:r>
                        </m:sub>
                      </m:sSub>
                      <m:r>
                        <m:rPr>
                          <m:sty m:val="p"/>
                        </m:rPr>
                        <m:t>.</m:t>
                      </m:r>
                    </m:oMath>
                  </m:oMathPara>
                </a14:m>
              </a:p>
            </p:txBody>
          </p:sp>
        </mc:Choice>
      </mc:AlternateContent>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indent="0" marL="1270000">
                  <a:buNone/>
                </a:pPr>
                <a:r>
                  <a:rPr sz="2000" b="1"/>
                  <a:t>(Bierkens and Roberts, 2017)</a:t>
                </a:r>
              </a:p>
              <a:p>
                <a:pPr lvl="0" indent="0" marL="1270000">
                  <a:buNone/>
                </a:pPr>
                <a:r>
                  <a:rPr sz="2000"/>
                  <a:t>MH 法の収束は </a:t>
                </a:r>
                <a14:m>
                  <m:oMath xmlns:m="http://schemas.openxmlformats.org/officeDocument/2006/math">
                    <m:r>
                      <m:t>O</m:t>
                    </m:r>
                    <m:d>
                      <m:dPr>
                        <m:begChr m:val="("/>
                        <m:endChr m:val=")"/>
                        <m:sepChr m:val=""/>
                        <m:grow/>
                      </m:dPr>
                      <m:e>
                        <m:r>
                          <m:t>n</m:t>
                        </m:r>
                      </m:e>
                    </m:d>
                  </m:oMath>
                </a14:m>
                <a:r>
                  <a:rPr sz="2000"/>
                  <a:t> のスケーリングで動く．すなわち生成作用素</a:t>
                </a:r>
              </a:p>
              <a:p>
                <a:pPr lvl="0" indent="0" marL="1270000">
                  <a:buNone/>
                </a:pPr>
                <a14:m>
                  <m:oMathPara xmlns:m="http://schemas.openxmlformats.org/officeDocument/2006/math">
                    <m:oMathParaPr>
                      <m:jc m:val="center"/>
                    </m:oMathParaPr>
                    <m:oMath>
                      <m:sSup>
                        <m:e>
                          <m:r>
                            <m:t>L</m:t>
                          </m:r>
                        </m:e>
                        <m:sup>
                          <m:r>
                            <m:t>n</m:t>
                          </m:r>
                        </m:sup>
                      </m:sSup>
                      <m:r>
                        <m:t>f</m:t>
                      </m:r>
                      <m:box>
                        <m:boxPr>
                          <m:opEmu m:val="on"/>
                        </m:boxPr>
                        <m:e>
                          <m:r>
                            <m:rPr>
                              <m:sty m:val="p"/>
                            </m:rPr>
                            <m:t>:=</m:t>
                          </m:r>
                        </m:e>
                      </m:box>
                      <m:r>
                        <m:t>n</m:t>
                      </m:r>
                      <m:d>
                        <m:dPr>
                          <m:begChr m:val="("/>
                          <m:endChr m:val=")"/>
                          <m:sepChr m:val=""/>
                          <m:grow/>
                        </m:dPr>
                        <m:e>
                          <m:sSup>
                            <m:e>
                              <m:r>
                                <m:t>P</m:t>
                              </m:r>
                            </m:e>
                            <m:sup>
                              <m:r>
                                <m:t>n</m:t>
                              </m:r>
                            </m:sup>
                          </m:sSup>
                          <m:r>
                            <m:t>f</m:t>
                          </m:r>
                          <m:r>
                            <m:rPr>
                              <m:sty m:val="p"/>
                            </m:rPr>
                            <m:t>−</m:t>
                          </m:r>
                          <m:r>
                            <m:t>f</m:t>
                          </m:r>
                        </m:e>
                      </m:d>
                      <m:r>
                        <m:rPr>
                          <m:sty m:val="p"/>
                        </m:rPr>
                        <m:t>,</m:t>
                      </m:r>
                    </m:oMath>
                  </m:oMathPara>
                </a14:m>
              </a:p>
              <a:p>
                <a:pPr lvl="0" indent="0" marL="1270000">
                  <a:buNone/>
                </a:pPr>
                <a:r>
                  <a:rPr sz="2000"/>
                  <a:t>が Langevin 拡散に収束する．</a:t>
                </a:r>
              </a:p>
              <a:p>
                <a:pPr lvl="0" indent="0" marL="1270000">
                  <a:buNone/>
                </a:pPr>
                <a:r>
                  <a:rPr sz="2000"/>
                  <a:t>一方で Lifted MH 法は </a:t>
                </a:r>
                <a14:m>
                  <m:oMath xmlns:m="http://schemas.openxmlformats.org/officeDocument/2006/math">
                    <m:r>
                      <m:t>O</m:t>
                    </m:r>
                    <m:d>
                      <m:dPr>
                        <m:begChr m:val="("/>
                        <m:endChr m:val=")"/>
                        <m:sepChr m:val=""/>
                        <m:grow/>
                      </m:dPr>
                      <m:e>
                        <m:sSup>
                          <m:e>
                            <m:r>
                              <m:t>n</m:t>
                            </m:r>
                          </m:e>
                          <m:sup>
                            <m:r>
                              <m:t>1</m:t>
                            </m:r>
                            <m:r>
                              <m:rPr>
                                <m:sty m:val="p"/>
                              </m:rPr>
                              <m:t>/</m:t>
                            </m:r>
                            <m:r>
                              <m:t>2</m:t>
                            </m:r>
                          </m:sup>
                        </m:sSup>
                      </m:e>
                    </m:d>
                  </m:oMath>
                </a14:m>
                <a:r>
                  <a:rPr sz="2000"/>
                  <a:t> のスケーリングで収束する：</a:t>
                </a:r>
              </a:p>
              <a:p>
                <a:pPr lvl="0" indent="0" marL="1270000">
                  <a:buNone/>
                </a:pPr>
                <a14:m>
                  <m:oMathPara xmlns:m="http://schemas.openxmlformats.org/officeDocument/2006/math">
                    <m:oMathParaPr>
                      <m:jc m:val="center"/>
                    </m:oMathParaPr>
                    <m:oMath>
                      <m:sSup>
                        <m:e>
                          <m:r>
                            <m:t>L</m:t>
                          </m:r>
                        </m:e>
                        <m:sup>
                          <m:r>
                            <m:t>n</m:t>
                          </m:r>
                        </m:sup>
                      </m:sSup>
                      <m:r>
                        <m:t>f</m:t>
                      </m:r>
                      <m:box>
                        <m:boxPr>
                          <m:opEmu m:val="on"/>
                        </m:boxPr>
                        <m:e>
                          <m:r>
                            <m:rPr>
                              <m:sty m:val="p"/>
                            </m:rPr>
                            <m:t>:=</m:t>
                          </m:r>
                        </m:e>
                      </m:box>
                      <m:rad>
                        <m:radPr>
                          <m:degHide m:val="on"/>
                        </m:radPr>
                        <m:deg/>
                        <m:e>
                          <m:r>
                            <m:t>n</m:t>
                          </m:r>
                        </m:e>
                      </m:rad>
                      <m:d>
                        <m:dPr>
                          <m:begChr m:val="("/>
                          <m:endChr m:val=")"/>
                          <m:sepChr m:val=""/>
                          <m:grow/>
                        </m:dPr>
                        <m:e>
                          <m:sSup>
                            <m:e>
                              <m:r>
                                <m:t>P</m:t>
                              </m:r>
                            </m:e>
                            <m:sup>
                              <m:r>
                                <m:t>n</m:t>
                              </m:r>
                            </m:sup>
                          </m:sSup>
                          <m:r>
                            <m:t>f</m:t>
                          </m:r>
                          <m:r>
                            <m:rPr>
                              <m:sty m:val="p"/>
                            </m:rPr>
                            <m:t>−</m:t>
                          </m:r>
                          <m:r>
                            <m:t>f</m:t>
                          </m:r>
                        </m:e>
                      </m:d>
                      <m:r>
                        <m:rPr>
                          <m:sty m:val="p"/>
                        </m:rPr>
                        <m:t>,</m:t>
                      </m:r>
                    </m:oMath>
                  </m:oMathPara>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リフティング</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1270000">
                  <a:buNone/>
                </a:pPr>
                <a:r>
                  <a:rPr sz="2000" b="1"/>
                  <a:t>(Lefted MH Turitsyn et al., 2011)</a:t>
                </a:r>
              </a:p>
              <a:p>
                <a:pPr lvl="0" indent="0" marL="1270000">
                  <a:buNone/>
                </a:pPr>
                <a:r>
                  <a:rPr sz="2000"/>
                  <a:t>状態空間を２つに分け，目標分布を等分配する：</a:t>
                </a:r>
              </a:p>
              <a:p>
                <a:pPr lvl="0" indent="0" marL="1270000">
                  <a:buNone/>
                </a:pPr>
                <a14:m>
                  <m:oMathPara xmlns:m="http://schemas.openxmlformats.org/officeDocument/2006/math">
                    <m:oMathParaPr>
                      <m:jc m:val="center"/>
                    </m:oMathParaPr>
                    <m:oMath>
                      <m:acc>
                        <m:accPr>
                          <m:chr m:val="̃"/>
                        </m:accPr>
                        <m:e>
                          <m:r>
                            <m:rPr>
                              <m:sty m:val="p"/>
                              <m:scr m:val="double-struck"/>
                            </m:rPr>
                            <m:t>R</m:t>
                          </m:r>
                        </m:e>
                      </m:acc>
                      <m:box>
                        <m:boxPr>
                          <m:opEmu m:val="on"/>
                        </m:boxPr>
                        <m:e>
                          <m:r>
                            <m:rPr>
                              <m:sty m:val="p"/>
                            </m:rPr>
                            <m:t>:=</m:t>
                          </m:r>
                        </m:e>
                      </m:box>
                      <m:r>
                        <m:rPr>
                          <m:sty m:val="p"/>
                          <m:scr m:val="double-struck"/>
                        </m:rPr>
                        <m:t>R</m:t>
                      </m:r>
                      <m:r>
                        <m:rPr>
                          <m:sty m:val="p"/>
                        </m:rPr>
                        <m:t>×</m:t>
                      </m:r>
                      <m:r>
                        <m:rPr>
                          <m:sty m:val="p"/>
                        </m:rPr>
                        <m:t>{</m:t>
                      </m:r>
                      <m:r>
                        <m:rPr>
                          <m:sty m:val="p"/>
                        </m:rPr>
                        <m:t>±</m:t>
                      </m:r>
                      <m:r>
                        <m:t>1</m:t>
                      </m:r>
                      <m:r>
                        <m:rPr>
                          <m:sty m:val="p"/>
                        </m:rPr>
                        <m:t>}</m:t>
                      </m:r>
                      <m:r>
                        <m:rPr>
                          <m:sty m:val="p"/>
                        </m:rPr>
                        <m:t>,</m:t>
                      </m:r>
                      <m:r>
                        <m:t> </m:t>
                      </m:r>
                      <m:acc>
                        <m:accPr>
                          <m:chr m:val="̃"/>
                        </m:accPr>
                        <m:e>
                          <m:r>
                            <m:t>π</m:t>
                          </m:r>
                        </m:e>
                      </m:acc>
                      <m:box>
                        <m:boxPr>
                          <m:opEmu m:val="on"/>
                        </m:boxPr>
                        <m:e>
                          <m:r>
                            <m:rPr>
                              <m:sty m:val="p"/>
                            </m:rPr>
                            <m:t>:=</m:t>
                          </m:r>
                        </m:e>
                      </m:box>
                      <m:r>
                        <m:t>π</m:t>
                      </m:r>
                      <m:r>
                        <m:rPr>
                          <m:sty m:val="p"/>
                        </m:rPr>
                        <m:t>⊗</m:t>
                      </m:r>
                      <m:f>
                        <m:fPr>
                          <m:type m:val="bar"/>
                        </m:fPr>
                        <m:num>
                          <m:r>
                            <m:t>1</m:t>
                          </m:r>
                        </m:num>
                        <m:den>
                          <m:r>
                            <m:t>2</m:t>
                          </m:r>
                        </m:den>
                      </m:f>
                      <m:r>
                        <m:rPr>
                          <m:sty m:val="p"/>
                        </m:rPr>
                        <m:t>.</m:t>
                      </m:r>
                    </m:oMath>
                  </m:oMathPara>
                </a14:m>
              </a:p>
              <a:p>
                <a:pPr lvl="0" indent="0" marL="1270000">
                  <a:buNone/>
                </a:pPr>
                <a14:m>
                  <m:oMath xmlns:m="http://schemas.openxmlformats.org/officeDocument/2006/math">
                    <m:r>
                      <m:rPr>
                        <m:sty m:val="p"/>
                        <m:scr m:val="double-struck"/>
                      </m:rPr>
                      <m:t>R</m:t>
                    </m:r>
                  </m:oMath>
                </a14:m>
                <a:r>
                  <a:rPr sz="2000"/>
                  <a:t> 上の１つの遷移核 </a:t>
                </a:r>
                <a14:m>
                  <m:oMath xmlns:m="http://schemas.openxmlformats.org/officeDocument/2006/math">
                    <m:r>
                      <m:t>Q</m:t>
                    </m:r>
                  </m:oMath>
                </a14:m>
                <a:r>
                  <a:rPr sz="2000"/>
                  <a:t> から，</a:t>
                </a:r>
                <a14:m>
                  <m:oMath xmlns:m="http://schemas.openxmlformats.org/officeDocument/2006/math">
                    <m:r>
                      <m:rPr>
                        <m:sty m:val="p"/>
                        <m:scr m:val="double-struck"/>
                      </m:rPr>
                      <m:t>R</m:t>
                    </m:r>
                    <m:r>
                      <m:rPr>
                        <m:sty m:val="p"/>
                      </m:rPr>
                      <m:t>×</m:t>
                    </m:r>
                    <m:r>
                      <m:rPr>
                        <m:sty m:val="p"/>
                      </m:rPr>
                      <m:t>{</m:t>
                    </m:r>
                    <m:r>
                      <m:rPr>
                        <m:sty m:val="p"/>
                      </m:rPr>
                      <m:t>+</m:t>
                    </m:r>
                    <m:r>
                      <m:t>1</m:t>
                    </m:r>
                    <m:r>
                      <m:rPr>
                        <m:sty m:val="p"/>
                      </m:rPr>
                      <m:t>}</m:t>
                    </m:r>
                  </m:oMath>
                </a14:m>
                <a:r>
                  <a:rPr sz="2000"/>
                  <a:t> 上と </a:t>
                </a:r>
                <a14:m>
                  <m:oMath xmlns:m="http://schemas.openxmlformats.org/officeDocument/2006/math">
                    <m:r>
                      <m:rPr>
                        <m:sty m:val="p"/>
                        <m:scr m:val="double-struck"/>
                      </m:rPr>
                      <m:t>R</m:t>
                    </m:r>
                    <m:r>
                      <m:rPr>
                        <m:sty m:val="p"/>
                      </m:rPr>
                      <m:t>×</m:t>
                    </m:r>
                    <m:r>
                      <m:rPr>
                        <m:sty m:val="p"/>
                      </m:rPr>
                      <m:t>{</m:t>
                    </m:r>
                    <m:r>
                      <m:rPr>
                        <m:sty m:val="p"/>
                      </m:rPr>
                      <m:t>−</m:t>
                    </m:r>
                    <m:r>
                      <m:t>1</m:t>
                    </m:r>
                    <m:r>
                      <m:rPr>
                        <m:sty m:val="p"/>
                      </m:rPr>
                      <m:t>}</m:t>
                    </m:r>
                  </m:oMath>
                </a14:m>
                <a:r>
                  <a:rPr sz="2000"/>
                  <a:t> 上とで異なる遷移核 </a:t>
                </a:r>
                <a14:m>
                  <m:oMath xmlns:m="http://schemas.openxmlformats.org/officeDocument/2006/math">
                    <m:sSup>
                      <m:e>
                        <m:acc>
                          <m:accPr>
                            <m:chr m:val="̃"/>
                          </m:accPr>
                          <m:e>
                            <m:r>
                              <m:t>Q</m:t>
                            </m:r>
                          </m:e>
                        </m:acc>
                      </m:e>
                      <m:sup>
                        <m:r>
                          <m:rPr>
                            <m:sty m:val="p"/>
                          </m:rPr>
                          <m:t>±</m:t>
                        </m:r>
                      </m:sup>
                    </m:sSup>
                  </m:oMath>
                </a14:m>
                <a:r>
                  <a:rPr sz="2000"/>
                  <a:t> を作る構成を </a:t>
                </a:r>
                <a:r>
                  <a:rPr sz="2000" b="1"/>
                  <a:t>リフティング</a:t>
                </a:r>
                <a:r>
                  <a:rPr sz="2000"/>
                  <a:t> という．</a:t>
                </a:r>
              </a:p>
              <a:p>
                <a:pPr lvl="0" indent="0" marL="1270000">
                  <a:buNone/>
                </a:pPr>
                <a:r>
                  <a:rPr sz="2000"/>
                  <a:t>このとき </a:t>
                </a:r>
                <a:r>
                  <a:rPr sz="2000" b="1"/>
                  <a:t>歪釣り合い条件</a:t>
                </a:r>
                <a:r>
                  <a:rPr sz="2000"/>
                  <a:t> を満たすように作る：</a:t>
                </a:r>
              </a:p>
              <a:p>
                <a:pPr lvl="0" indent="0" marL="1270000">
                  <a:buNone/>
                </a:pPr>
                <a14:m>
                  <m:oMathPara xmlns:m="http://schemas.openxmlformats.org/officeDocument/2006/math">
                    <m:oMathParaPr>
                      <m:jc m:val="center"/>
                    </m:oMathParaPr>
                    <m:oMath>
                      <m:r>
                        <m:t>π</m:t>
                      </m:r>
                      <m:d>
                        <m:dPr>
                          <m:begChr m:val="("/>
                          <m:endChr m:val=")"/>
                          <m:sepChr m:val=""/>
                          <m:grow/>
                        </m:dPr>
                        <m:e>
                          <m:r>
                            <m:t>x</m:t>
                          </m:r>
                        </m:e>
                      </m:d>
                      <m:sSup>
                        <m:e>
                          <m:acc>
                            <m:accPr>
                              <m:chr m:val="̃"/>
                            </m:accPr>
                            <m:e>
                              <m:r>
                                <m:t>Q</m:t>
                              </m:r>
                            </m:e>
                          </m:acc>
                        </m:e>
                        <m:sup>
                          <m:r>
                            <m:rPr>
                              <m:sty m:val="p"/>
                            </m:rPr>
                            <m:t>+</m:t>
                          </m:r>
                        </m:sup>
                      </m:sSup>
                      <m:d>
                        <m:dPr>
                          <m:begChr m:val="("/>
                          <m:endChr m:val=")"/>
                          <m:sepChr m:val=""/>
                          <m:grow/>
                        </m:dPr>
                        <m:e>
                          <m:r>
                            <m:t>x</m:t>
                          </m:r>
                          <m:r>
                            <m:rPr>
                              <m:sty m:val="p"/>
                            </m:rPr>
                            <m:t>,</m:t>
                          </m:r>
                          <m:r>
                            <m:t>y</m:t>
                          </m:r>
                        </m:e>
                      </m:d>
                      <m:r>
                        <m:rPr>
                          <m:sty m:val="p"/>
                        </m:rPr>
                        <m:t>∝</m:t>
                      </m:r>
                      <m:r>
                        <m:t>π</m:t>
                      </m:r>
                      <m:d>
                        <m:dPr>
                          <m:begChr m:val="("/>
                          <m:endChr m:val=")"/>
                          <m:sepChr m:val=""/>
                          <m:grow/>
                        </m:dPr>
                        <m:e>
                          <m:r>
                            <m:t>y</m:t>
                          </m:r>
                        </m:e>
                      </m:d>
                      <m:sSup>
                        <m:e>
                          <m:acc>
                            <m:accPr>
                              <m:chr m:val="̃"/>
                            </m:accPr>
                            <m:e>
                              <m:r>
                                <m:t>Q</m:t>
                              </m:r>
                            </m:e>
                          </m:acc>
                        </m:e>
                        <m:sup>
                          <m:r>
                            <m:rPr>
                              <m:sty m:val="p"/>
                            </m:rPr>
                            <m:t>−</m:t>
                          </m:r>
                        </m:sup>
                      </m:sSup>
                      <m:d>
                        <m:dPr>
                          <m:begChr m:val="("/>
                          <m:endChr m:val=")"/>
                          <m:sepChr m:val=""/>
                          <m:grow/>
                        </m:dPr>
                        <m:e>
                          <m:r>
                            <m:t>y</m:t>
                          </m:r>
                          <m:r>
                            <m:rPr>
                              <m:sty m:val="p"/>
                            </m:rPr>
                            <m:t>,</m:t>
                          </m:r>
                          <m:r>
                            <m:t>x</m:t>
                          </m:r>
                        </m:e>
                      </m:d>
                      <m:r>
                        <m:rPr>
                          <m:sty m:val="p"/>
                        </m:rPr>
                        <m:t>.</m:t>
                      </m:r>
                    </m:oMath>
                  </m:oMathPara>
                </a14:m>
              </a:p>
            </p:txBody>
          </p:sp>
        </mc:Choice>
      </mc:AlternateContent>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indent="0" marL="1270000">
                  <a:buNone/>
                </a:pPr>
                <a:r>
                  <a:rPr sz="2000" b="1"/>
                  <a:t>(Bierkens and Roberts, 2017)</a:t>
                </a:r>
              </a:p>
              <a:p>
                <a:pPr lvl="0" indent="0" marL="1270000">
                  <a:buNone/>
                </a:pPr>
                <a14:m>
                  <m:oMath xmlns:m="http://schemas.openxmlformats.org/officeDocument/2006/math">
                    <m:sSup>
                      <m:e>
                        <m:acc>
                          <m:accPr>
                            <m:chr m:val="̃"/>
                          </m:accPr>
                          <m:e>
                            <m:r>
                              <m:t>Q</m:t>
                            </m:r>
                          </m:e>
                        </m:acc>
                      </m:e>
                      <m:sup>
                        <m:r>
                          <m:rPr>
                            <m:sty m:val="p"/>
                          </m:rPr>
                          <m:t>+</m:t>
                        </m:r>
                      </m:sup>
                    </m:sSup>
                  </m:oMath>
                </a14:m>
                <a:r>
                  <a:rPr sz="2000"/>
                  <a:t> では磁化の増加方向，</a:t>
                </a:r>
                <a14:m>
                  <m:oMath xmlns:m="http://schemas.openxmlformats.org/officeDocument/2006/math">
                    <m:sSup>
                      <m:e>
                        <m:acc>
                          <m:accPr>
                            <m:chr m:val="̃"/>
                          </m:accPr>
                          <m:e>
                            <m:r>
                              <m:t>Q</m:t>
                            </m:r>
                          </m:e>
                        </m:acc>
                      </m:e>
                      <m:sup>
                        <m:r>
                          <m:rPr>
                            <m:sty m:val="p"/>
                          </m:rPr>
                          <m:t>−</m:t>
                        </m:r>
                      </m:sup>
                    </m:sSup>
                  </m:oMath>
                </a14:m>
                <a:r>
                  <a:rPr sz="2000"/>
                  <a:t> では減少方向にのみ提案するとする．</a:t>
                </a:r>
              </a:p>
              <a:p>
                <a:pPr lvl="0" indent="0" marL="1270000">
                  <a:buNone/>
                </a:pPr>
                <a:r>
                  <a:rPr sz="2000"/>
                  <a:t>このとき Lifted MH 法は </a:t>
                </a:r>
                <a14:m>
                  <m:oMath xmlns:m="http://schemas.openxmlformats.org/officeDocument/2006/math">
                    <m:r>
                      <m:t>O</m:t>
                    </m:r>
                    <m:d>
                      <m:dPr>
                        <m:begChr m:val="("/>
                        <m:endChr m:val=")"/>
                        <m:sepChr m:val=""/>
                        <m:grow/>
                      </m:dPr>
                      <m:e>
                        <m:sSup>
                          <m:e>
                            <m:r>
                              <m:t>n</m:t>
                            </m:r>
                          </m:e>
                          <m:sup>
                            <m:r>
                              <m:t>1</m:t>
                            </m:r>
                            <m:r>
                              <m:rPr>
                                <m:sty m:val="p"/>
                              </m:rPr>
                              <m:t>/</m:t>
                            </m:r>
                            <m:r>
                              <m:t>2</m:t>
                            </m:r>
                          </m:sup>
                        </m:sSup>
                      </m:e>
                    </m:d>
                  </m:oMath>
                </a14:m>
                <a:r>
                  <a:rPr sz="2000"/>
                  <a:t> のスケーリングで </a:t>
                </a:r>
                <a:r>
                  <a:rPr sz="2000" b="1"/>
                  <a:t>Zig-Zag 過程</a:t>
                </a:r>
                <a:r>
                  <a:rPr sz="2000"/>
                  <a:t> に収束する：</a:t>
                </a:r>
              </a:p>
              <a:p>
                <a:pPr lvl="0" indent="0" marL="1270000">
                  <a:buNone/>
                </a:pPr>
                <a14:m>
                  <m:oMathPara xmlns:m="http://schemas.openxmlformats.org/officeDocument/2006/math">
                    <m:oMathParaPr>
                      <m:jc m:val="center"/>
                    </m:oMathParaPr>
                    <m:oMath>
                      <m:r>
                        <m:t>L</m:t>
                      </m:r>
                      <m:r>
                        <m:t>f</m:t>
                      </m:r>
                      <m:d>
                        <m:dPr>
                          <m:begChr m:val="("/>
                          <m:endChr m:val=")"/>
                          <m:sepChr m:val=""/>
                          <m:grow/>
                        </m:dPr>
                        <m:e>
                          <m:r>
                            <m:t>m</m:t>
                          </m:r>
                          <m:r>
                            <m:rPr>
                              <m:sty m:val="p"/>
                            </m:rPr>
                            <m:t>,</m:t>
                          </m:r>
                          <m:r>
                            <m:t>θ</m:t>
                          </m:r>
                        </m:e>
                      </m:d>
                      <m:box>
                        <m:boxPr>
                          <m:opEmu m:val="on"/>
                        </m:boxPr>
                        <m:e>
                          <m:r>
                            <m:rPr>
                              <m:sty m:val="p"/>
                            </m:rPr>
                            <m:t>:=</m:t>
                          </m:r>
                        </m:e>
                      </m:box>
                      <m:r>
                        <m:t>α</m:t>
                      </m:r>
                      <m:d>
                        <m:dPr>
                          <m:begChr m:val="("/>
                          <m:endChr m:val=")"/>
                          <m:sepChr m:val=""/>
                          <m:grow/>
                        </m:dPr>
                        <m:e>
                          <m:r>
                            <m:t>h</m:t>
                          </m:r>
                          <m:r>
                            <m:rPr>
                              <m:sty m:val="p"/>
                            </m:rPr>
                            <m:t>,</m:t>
                          </m:r>
                          <m:r>
                            <m:t>β</m:t>
                          </m:r>
                        </m:e>
                      </m:d>
                      <m:r>
                        <m:t>θ</m:t>
                      </m:r>
                      <m:r>
                        <m:t>f</m:t>
                      </m:r>
                      <m:r>
                        <m:rPr>
                          <m:sty m:val="p"/>
                        </m:rPr>
                        <m:t>′</m:t>
                      </m:r>
                      <m:d>
                        <m:dPr>
                          <m:begChr m:val="("/>
                          <m:endChr m:val=")"/>
                          <m:sepChr m:val=""/>
                          <m:grow/>
                        </m:dPr>
                        <m:e>
                          <m:r>
                            <m:t>m</m:t>
                          </m:r>
                          <m:r>
                            <m:rPr>
                              <m:sty m:val="p"/>
                            </m:rPr>
                            <m:t>,</m:t>
                          </m:r>
                          <m:r>
                            <m:t>θ</m:t>
                          </m:r>
                        </m:e>
                      </m:d>
                      <m:r>
                        <m:rPr>
                          <m:sty m:val="p"/>
                        </m:rPr>
                        <m:t>+</m:t>
                      </m:r>
                    </m:oMath>
                  </m:oMathPara>
                </a14:m>
              </a:p>
              <a:p>
                <a:pPr lvl="0" indent="0" marL="1270000">
                  <a:buNone/>
                </a:pPr>
                <a14:m>
                  <m:oMathPara xmlns:m="http://schemas.openxmlformats.org/officeDocument/2006/math">
                    <m:oMathParaPr>
                      <m:jc m:val="center"/>
                    </m:oMathParaPr>
                    <m:oMath>
                      <m:sSub>
                        <m:e>
                          <m:d>
                            <m:dPr>
                              <m:begChr m:val="("/>
                              <m:endChr m:val=")"/>
                              <m:sepChr m:val=""/>
                              <m:grow/>
                            </m:dPr>
                            <m:e>
                              <m:r>
                                <m:t>θ</m:t>
                              </m:r>
                              <m:r>
                                <m:t>l</m:t>
                              </m:r>
                              <m:d>
                                <m:dPr>
                                  <m:begChr m:val="("/>
                                  <m:endChr m:val=")"/>
                                  <m:sepChr m:val=""/>
                                  <m:grow/>
                                </m:dPr>
                                <m:e>
                                  <m:r>
                                    <m:t>h</m:t>
                                  </m:r>
                                  <m:r>
                                    <m:rPr>
                                      <m:sty m:val="p"/>
                                    </m:rPr>
                                    <m:t>,</m:t>
                                  </m:r>
                                  <m:r>
                                    <m:t>β</m:t>
                                  </m:r>
                                </m:e>
                              </m:d>
                              <m:r>
                                <m:t>m</m:t>
                              </m:r>
                            </m:e>
                          </m:d>
                        </m:e>
                        <m:sub>
                          <m:r>
                            <m:rPr>
                              <m:sty m:val="p"/>
                            </m:rPr>
                            <m:t>+</m:t>
                          </m:r>
                        </m:sub>
                      </m:sSub>
                      <m:d>
                        <m:dPr>
                          <m:begChr m:val="("/>
                          <m:endChr m:val=")"/>
                          <m:sepChr m:val=""/>
                          <m:grow/>
                        </m:dPr>
                        <m:e>
                          <m:r>
                            <m:t>f</m:t>
                          </m:r>
                          <m:d>
                            <m:dPr>
                              <m:begChr m:val="("/>
                              <m:endChr m:val=")"/>
                              <m:sepChr m:val=""/>
                              <m:grow/>
                            </m:dPr>
                            <m:e>
                              <m:r>
                                <m:t>m</m:t>
                              </m:r>
                              <m:r>
                                <m:rPr>
                                  <m:sty m:val="p"/>
                                </m:rPr>
                                <m:t>,</m:t>
                              </m:r>
                              <m:r>
                                <m:rPr>
                                  <m:sty m:val="p"/>
                                </m:rPr>
                                <m:t>−</m:t>
                              </m:r>
                              <m:r>
                                <m:t>θ</m:t>
                              </m:r>
                            </m:e>
                          </m:d>
                          <m:r>
                            <m:rPr>
                              <m:sty m:val="p"/>
                            </m:rPr>
                            <m:t>−</m:t>
                          </m:r>
                          <m:r>
                            <m:t>f</m:t>
                          </m:r>
                          <m:d>
                            <m:dPr>
                              <m:begChr m:val="("/>
                              <m:endChr m:val=")"/>
                              <m:sepChr m:val=""/>
                              <m:grow/>
                            </m:dPr>
                            <m:e>
                              <m:r>
                                <m:t>m</m:t>
                              </m:r>
                              <m:r>
                                <m:rPr>
                                  <m:sty m:val="p"/>
                                </m:rPr>
                                <m:t>,</m:t>
                              </m:r>
                              <m:r>
                                <m:t>θ</m:t>
                              </m:r>
                            </m:e>
                          </m:d>
                        </m:e>
                      </m:d>
                      <m:r>
                        <m:rPr>
                          <m:sty m:val="p"/>
                        </m:rPr>
                        <m:t>.</m:t>
                      </m:r>
                    </m:oMath>
                  </m:oMathPara>
                </a14:m>
              </a:p>
              <a:p>
                <a:pPr lvl="0"/>
                <a:r>
                  <a:rPr/>
                  <a:t>スケーリングが落ちている</a:t>
                </a:r>
              </a:p>
              <a:p>
                <a:pPr lvl="0"/>
                <a:r>
                  <a:rPr/>
                  <a:t>拡散項がない（定常状態からの逸脱）  アルゴリズムの高速化が伺える</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MLSS 3/5〜3/15/2024</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2024 年度前期：Markov 過程の収束</a:t>
            </a:r>
          </a:p>
        </p:txBody>
      </p:sp>
      <p:pic>
        <p:nvPicPr>
          <p:cNvPr descr="Files/Book2.jpg" id="0" name="Picture 1"/>
          <p:cNvPicPr>
            <a:picLocks noGrp="1" noChangeAspect="1"/>
          </p:cNvPicPr>
          <p:nvPr/>
        </p:nvPicPr>
        <p:blipFill>
          <a:blip r:embed="rId2"/>
          <a:stretch>
            <a:fillRect/>
          </a:stretch>
        </p:blipFill>
        <p:spPr bwMode="auto">
          <a:xfrm>
            <a:off x="3543300" y="1193800"/>
            <a:ext cx="2070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2024 年度前期は (Kulik, 2018) の第３章を扱った</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ここでは連続時間 Markov 過程の劣指数エルゴード性のドリフト条件による特徴付けを取り上げる．</a:t>
                </a:r>
              </a:p>
              <a:p>
                <a:pPr lvl="0" indent="0" marL="0">
                  <a:spcBef>
                    <a:spcPts val="3000"/>
                  </a:spcBef>
                  <a:buNone/>
                </a:pPr>
                <a:r>
                  <a:rPr b="1"/>
                  <a:t>離散時間のエルゴード定理</a:t>
                </a:r>
              </a:p>
              <a:p>
                <a:pPr lvl="0" indent="0" marL="1270000">
                  <a:buNone/>
                </a:pPr>
                <a:r>
                  <a:rPr sz="2000" b="1"/>
                  <a:t>指数エルゴード定理</a:t>
                </a:r>
              </a:p>
              <a:p>
                <a:pPr lvl="0" indent="0" marL="1270000">
                  <a:buNone/>
                </a:pPr>
                <a:r>
                  <a:rPr sz="2000"/>
                  <a:t>Markov 連鎖 </a:t>
                </a:r>
                <a14:m>
                  <m:oMath xmlns:m="http://schemas.openxmlformats.org/officeDocument/2006/math">
                    <m:r>
                      <m:t>X</m:t>
                    </m:r>
                  </m:oMath>
                </a14:m>
                <a:r>
                  <a:rPr sz="2000"/>
                  <a:t> の確率核 </a:t>
                </a:r>
                <a14:m>
                  <m:oMath xmlns:m="http://schemas.openxmlformats.org/officeDocument/2006/math">
                    <m:r>
                      <m:t>P</m:t>
                    </m:r>
                    <m:r>
                      <m:rPr>
                        <m:sty m:val="p"/>
                      </m:rPr>
                      <m:t>:</m:t>
                    </m:r>
                    <m:r>
                      <m:t>E</m:t>
                    </m:r>
                    <m:r>
                      <m:rPr>
                        <m:sty m:val="p"/>
                      </m:rPr>
                      <m:t>→</m:t>
                    </m:r>
                    <m:r>
                      <m:t>E</m:t>
                    </m:r>
                  </m:oMath>
                </a14:m>
                <a:r>
                  <a:rPr sz="2000"/>
                  <a:t> は次の２条件を満たすとする：</a:t>
                </a:r>
              </a:p>
              <a:p>
                <a:pPr lvl="0" indent="-342900" marL="342900">
                  <a:buAutoNum type="arabicPeriod"/>
                </a:pPr>
                <a:r>
                  <a:rPr sz="2000" u="sng"/>
                  <a:t>ドリフト条件</a:t>
                </a:r>
                <a:r>
                  <a:rPr sz="2000"/>
                  <a:t>：ある関数 </a:t>
                </a:r>
                <a14:m>
                  <m:oMath xmlns:m="http://schemas.openxmlformats.org/officeDocument/2006/math">
                    <m:r>
                      <m:t>V</m:t>
                    </m:r>
                    <m:r>
                      <m:rPr>
                        <m:sty m:val="p"/>
                      </m:rPr>
                      <m:t>:</m:t>
                    </m:r>
                    <m:r>
                      <m:t>E</m:t>
                    </m:r>
                    <m:r>
                      <m:rPr>
                        <m:sty m:val="p"/>
                      </m:rPr>
                      <m:t>→</m:t>
                    </m:r>
                    <m:r>
                      <m:rPr>
                        <m:sty m:val="p"/>
                      </m:rPr>
                      <m:t>[</m:t>
                    </m:r>
                    <m:r>
                      <m:t>1</m:t>
                    </m:r>
                    <m:r>
                      <m:rPr>
                        <m:sty m:val="p"/>
                      </m:rPr>
                      <m:t>,</m:t>
                    </m:r>
                    <m:r>
                      <m:rPr>
                        <m:sty m:val="p"/>
                      </m:rPr>
                      <m:t>∞</m:t>
                    </m:r>
                    <m:r>
                      <m:rPr>
                        <m:sty m:val="p"/>
                      </m:rPr>
                      <m:t>)</m:t>
                    </m:r>
                  </m:oMath>
                </a14:m>
                <a:r>
                  <a:rPr sz="2000"/>
                  <a:t> と定数 </a:t>
                </a:r>
                <a14:m>
                  <m:oMath xmlns:m="http://schemas.openxmlformats.org/officeDocument/2006/math">
                    <m:r>
                      <m:t>γ</m:t>
                    </m:r>
                    <m:r>
                      <m:rPr>
                        <m:sty m:val="p"/>
                      </m:rPr>
                      <m:t>∈</m:t>
                    </m:r>
                    <m:d>
                      <m:dPr>
                        <m:begChr m:val="("/>
                        <m:endChr m:val=")"/>
                        <m:sepChr m:val=""/>
                        <m:grow/>
                      </m:dPr>
                      <m:e>
                        <m:r>
                          <m:t>0</m:t>
                        </m:r>
                        <m:r>
                          <m:rPr>
                            <m:sty m:val="p"/>
                          </m:rPr>
                          <m:t>,</m:t>
                        </m:r>
                        <m:r>
                          <m:t>1</m:t>
                        </m:r>
                      </m:e>
                    </m:d>
                    <m:r>
                      <m:rPr>
                        <m:sty m:val="p"/>
                      </m:rPr>
                      <m:t>,</m:t>
                    </m:r>
                    <m:r>
                      <m:t>K</m:t>
                    </m:r>
                    <m:r>
                      <m:rPr>
                        <m:sty m:val="p"/>
                      </m:rPr>
                      <m:t>≥</m:t>
                    </m:r>
                    <m:r>
                      <m:t>0</m:t>
                    </m:r>
                  </m:oMath>
                </a14:m>
                <a:r>
                  <a:rPr sz="2000"/>
                  <a:t> が存在して</a:t>
                </a:r>
              </a:p>
              <a:p>
                <a:pPr lvl="0" indent="-342900" marL="342900">
                  <a:buAutoNum type="arabicPeriod"/>
                </a:pPr>
                <a14:m>
                  <m:oMathPara xmlns:m="http://schemas.openxmlformats.org/officeDocument/2006/math">
                    <m:oMathParaPr>
                      <m:jc m:val="center"/>
                    </m:oMathParaPr>
                    <m:oMath>
                      <m:r>
                        <m:t>P</m:t>
                      </m:r>
                      <m:r>
                        <m:t>V</m:t>
                      </m:r>
                      <m:r>
                        <m:rPr>
                          <m:sty m:val="p"/>
                        </m:rPr>
                        <m:t>≤</m:t>
                      </m:r>
                      <m:r>
                        <m:t>γ</m:t>
                      </m:r>
                      <m:r>
                        <m:t>V</m:t>
                      </m:r>
                      <m:r>
                        <m:rPr>
                          <m:sty m:val="p"/>
                        </m:rPr>
                        <m:t>+</m:t>
                      </m:r>
                      <m:r>
                        <m:t>K</m:t>
                      </m:r>
                      <m:r>
                        <m:rPr>
                          <m:sty m:val="p"/>
                        </m:rPr>
                        <m:t>.</m:t>
                      </m:r>
                    </m:oMath>
                  </m:oMathPara>
                </a14:m>
              </a:p>
              <a:p>
                <a:pPr lvl="0" indent="-342900" marL="342900">
                  <a:buAutoNum type="arabicPeriod"/>
                </a:pPr>
                <a:r>
                  <a:rPr sz="2000" u="sng"/>
                  <a:t>局所 Dobrushin 条件</a:t>
                </a:r>
                <a:r>
                  <a:rPr sz="2000"/>
                  <a:t>：任意の </a:t>
                </a:r>
                <a14:m>
                  <m:oMath xmlns:m="http://schemas.openxmlformats.org/officeDocument/2006/math">
                    <m:r>
                      <m:t>c</m:t>
                    </m:r>
                    <m:r>
                      <m:rPr>
                        <m:sty m:val="p"/>
                      </m:rPr>
                      <m:t>&gt;</m:t>
                    </m:r>
                    <m:r>
                      <m:t>0</m:t>
                    </m:r>
                  </m:oMath>
                </a14:m>
                <a:r>
                  <a:rPr sz="2000"/>
                  <a:t> に対して，</a:t>
                </a:r>
              </a:p>
              <a:p>
                <a:pPr lvl="0" indent="-342900" marL="342900">
                  <a:buAutoNum type="arabicPeriod"/>
                </a:pPr>
                <a14:m>
                  <m:oMathPara xmlns:m="http://schemas.openxmlformats.org/officeDocument/2006/math">
                    <m:oMathParaPr>
                      <m:jc m:val="center"/>
                    </m:oMathParaPr>
                    <m:oMath>
                      <m:limLow>
                        <m:e>
                          <m:r>
                            <m:rPr>
                              <m:sty m:val="p"/>
                            </m:rPr>
                            <m:t>sup</m:t>
                          </m:r>
                        </m:e>
                        <m:lim>
                          <m:d>
                            <m:dPr>
                              <m:begChr m:val="("/>
                              <m:endChr m:val=")"/>
                              <m:sepChr m:val=""/>
                              <m:grow/>
                            </m:dPr>
                            <m:e>
                              <m:r>
                                <m:t>x</m:t>
                              </m:r>
                              <m:r>
                                <m:rPr>
                                  <m:sty m:val="p"/>
                                </m:rPr>
                                <m:t>,</m:t>
                              </m:r>
                              <m:r>
                                <m:t>y</m:t>
                              </m:r>
                            </m:e>
                          </m:d>
                          <m:r>
                            <m:rPr>
                              <m:sty m:val="p"/>
                            </m:rPr>
                            <m:t>∈</m:t>
                          </m:r>
                          <m:sSup>
                            <m:e>
                              <m:r>
                                <m:t>V</m:t>
                              </m:r>
                            </m:e>
                            <m:sup>
                              <m:r>
                                <m:rPr>
                                  <m:sty m:val="p"/>
                                </m:rPr>
                                <m:t>−</m:t>
                              </m:r>
                              <m:r>
                                <m:t>1</m:t>
                              </m:r>
                            </m:sup>
                          </m:sSup>
                          <m:sSup>
                            <m:e>
                              <m:d>
                                <m:dPr>
                                  <m:begChr m:val="("/>
                                  <m:endChr m:val=")"/>
                                  <m:sepChr m:val=""/>
                                  <m:grow/>
                                </m:dPr>
                                <m:e>
                                  <m:d>
                                    <m:dPr>
                                      <m:begChr m:val="["/>
                                      <m:endChr m:val="]"/>
                                      <m:sepChr m:val=""/>
                                      <m:grow/>
                                    </m:dPr>
                                    <m:e>
                                      <m:r>
                                        <m:t>1</m:t>
                                      </m:r>
                                      <m:r>
                                        <m:rPr>
                                          <m:sty m:val="p"/>
                                        </m:rPr>
                                        <m:t>,</m:t>
                                      </m:r>
                                      <m:r>
                                        <m:t>c</m:t>
                                      </m:r>
                                    </m:e>
                                  </m:d>
                                </m:e>
                              </m:d>
                            </m:e>
                            <m:sup>
                              <m:r>
                                <m:t>2</m:t>
                              </m:r>
                            </m:sup>
                          </m:sSup>
                        </m:lim>
                      </m:limLow>
                      <m:r>
                        <m:rPr>
                          <m:sty m:val="p"/>
                        </m:rPr>
                        <m:t>∥</m:t>
                      </m:r>
                      <m:r>
                        <m:t>P</m:t>
                      </m:r>
                      <m:d>
                        <m:dPr>
                          <m:begChr m:val="("/>
                          <m:endChr m:val=")"/>
                          <m:sepChr m:val=""/>
                          <m:grow/>
                        </m:dPr>
                        <m:e>
                          <m:r>
                            <m:t>x</m:t>
                          </m:r>
                          <m:r>
                            <m:rPr>
                              <m:sty m:val="p"/>
                            </m:rPr>
                            <m:t>,</m:t>
                          </m:r>
                          <m:r>
                            <m:rPr>
                              <m:sty m:val="p"/>
                            </m:rPr>
                            <m:t>−</m:t>
                          </m:r>
                        </m:e>
                      </m:d>
                      <m:r>
                        <m:rPr>
                          <m:sty m:val="p"/>
                        </m:rPr>
                        <m:t>−</m:t>
                      </m:r>
                      <m:r>
                        <m:t>P</m:t>
                      </m:r>
                      <m:d>
                        <m:dPr>
                          <m:begChr m:val="("/>
                          <m:endChr m:val=")"/>
                          <m:sepChr m:val=""/>
                          <m:grow/>
                        </m:dPr>
                        <m:e>
                          <m:r>
                            <m:t>y</m:t>
                          </m:r>
                          <m:r>
                            <m:rPr>
                              <m:sty m:val="p"/>
                            </m:rPr>
                            <m:t>,</m:t>
                          </m:r>
                          <m:r>
                            <m:rPr>
                              <m:sty m:val="p"/>
                            </m:rPr>
                            <m:t>−</m:t>
                          </m:r>
                        </m:e>
                      </m:d>
                      <m:sSub>
                        <m:e>
                          <m:r>
                            <m:rPr>
                              <m:sty m:val="p"/>
                            </m:rPr>
                            <m:t>∥</m:t>
                          </m:r>
                        </m:e>
                        <m:sub>
                          <m:r>
                            <m:rPr>
                              <m:sty m:val="p"/>
                            </m:rPr>
                            <m:t>T</m:t>
                          </m:r>
                          <m:r>
                            <m:rPr>
                              <m:sty m:val="p"/>
                            </m:rPr>
                            <m:t>V</m:t>
                          </m:r>
                        </m:sub>
                      </m:sSub>
                      <m:r>
                        <m:rPr>
                          <m:sty m:val="p"/>
                        </m:rPr>
                        <m:t>&lt;</m:t>
                      </m:r>
                      <m:r>
                        <m:t>2</m:t>
                      </m:r>
                      <m:r>
                        <m:rPr>
                          <m:sty m:val="p"/>
                        </m:rPr>
                        <m:t>.</m:t>
                      </m:r>
                    </m:oMath>
                  </m:oMathPara>
                </a14:m>
              </a:p>
              <a:p>
                <a:pPr lvl="0" indent="0" marL="1270000">
                  <a:buNone/>
                </a:pPr>
                <a:r>
                  <a:rPr sz="2000"/>
                  <a:t>このとき </a:t>
                </a:r>
                <a14:m>
                  <m:oMath xmlns:m="http://schemas.openxmlformats.org/officeDocument/2006/math">
                    <m:r>
                      <m:t>P</m:t>
                    </m:r>
                  </m:oMath>
                </a14:m>
                <a:r>
                  <a:rPr sz="2000"/>
                  <a:t> は指数エルゴード的：ただ一つの確率分布 </a:t>
                </a:r>
                <a14:m>
                  <m:oMath xmlns:m="http://schemas.openxmlformats.org/officeDocument/2006/math">
                    <m:r>
                      <m:t>μ</m:t>
                    </m:r>
                    <m:r>
                      <m:rPr>
                        <m:sty m:val="p"/>
                      </m:rPr>
                      <m:t>∈</m:t>
                    </m:r>
                    <m:r>
                      <m:rPr>
                        <m:sty m:val="p"/>
                        <m:scr m:val="script"/>
                      </m:rPr>
                      <m:t>P</m:t>
                    </m:r>
                    <m:d>
                      <m:dPr>
                        <m:begChr m:val="("/>
                        <m:endChr m:val=")"/>
                        <m:sepChr m:val=""/>
                        <m:grow/>
                      </m:dPr>
                      <m:e>
                        <m:r>
                          <m:t>E</m:t>
                        </m:r>
                      </m:e>
                    </m:d>
                  </m:oMath>
                </a14:m>
                <a:r>
                  <a:rPr sz="2000"/>
                  <a:t> が存在し</a:t>
                </a:r>
              </a:p>
              <a:p>
                <a:pPr lvl="0" indent="0" marL="1270000">
                  <a:buNone/>
                </a:pPr>
                <a14:m>
                  <m:oMathPara xmlns:m="http://schemas.openxmlformats.org/officeDocument/2006/math">
                    <m:oMathParaPr>
                      <m:jc m:val="center"/>
                    </m:oMathParaPr>
                    <m:oMath>
                      <m:r>
                        <m:rPr>
                          <m:sty m:val="p"/>
                        </m:rPr>
                        <m:t>∥</m:t>
                      </m:r>
                      <m:sSup>
                        <m:e>
                          <m:r>
                            <m:t>P</m:t>
                          </m:r>
                        </m:e>
                        <m:sup>
                          <m:r>
                            <m:t>n</m:t>
                          </m:r>
                        </m:sup>
                      </m:sSup>
                      <m:d>
                        <m:dPr>
                          <m:begChr m:val="("/>
                          <m:endChr m:val=")"/>
                          <m:sepChr m:val=""/>
                          <m:grow/>
                        </m:dPr>
                        <m:e>
                          <m:r>
                            <m:t>x</m:t>
                          </m:r>
                          <m:r>
                            <m:rPr>
                              <m:sty m:val="p"/>
                            </m:rPr>
                            <m:t>,</m:t>
                          </m:r>
                          <m:r>
                            <m:rPr>
                              <m:sty m:val="p"/>
                            </m:rPr>
                            <m:t>−</m:t>
                          </m:r>
                        </m:e>
                      </m:d>
                      <m:r>
                        <m:rPr>
                          <m:sty m:val="p"/>
                        </m:rPr>
                        <m:t>−</m:t>
                      </m:r>
                      <m:r>
                        <m:t>μ</m:t>
                      </m:r>
                      <m:sSub>
                        <m:e>
                          <m:r>
                            <m:rPr>
                              <m:sty m:val="p"/>
                            </m:rPr>
                            <m:t>∥</m:t>
                          </m:r>
                        </m:e>
                        <m:sub>
                          <m:r>
                            <m:rPr>
                              <m:sty m:val="p"/>
                            </m:rPr>
                            <m:t>T</m:t>
                          </m:r>
                          <m:r>
                            <m:rPr>
                              <m:sty m:val="p"/>
                            </m:rPr>
                            <m:t>V</m:t>
                          </m:r>
                        </m:sub>
                      </m:sSub>
                      <m:r>
                        <m:rPr>
                          <m:sty m:val="p"/>
                        </m:rPr>
                        <m:t>≤</m:t>
                      </m:r>
                      <m:sSub>
                        <m:e>
                          <m:r>
                            <m:t>C</m:t>
                          </m:r>
                        </m:e>
                        <m:sub>
                          <m:r>
                            <m:t>1</m:t>
                          </m:r>
                        </m:sub>
                      </m:sSub>
                      <m:sSup>
                        <m:e>
                          <m:r>
                            <m:t>e</m:t>
                          </m:r>
                        </m:e>
                        <m:sup>
                          <m:r>
                            <m:rPr>
                              <m:sty m:val="p"/>
                            </m:rPr>
                            <m:t>−</m:t>
                          </m:r>
                          <m:sSub>
                            <m:e>
                              <m:r>
                                <m:t>C</m:t>
                              </m:r>
                            </m:e>
                            <m:sub>
                              <m:r>
                                <m:t>2</m:t>
                              </m:r>
                            </m:sub>
                          </m:sSub>
                          <m:r>
                            <m:t>n</m:t>
                          </m:r>
                        </m:sup>
                      </m:sSup>
                      <m:d>
                        <m:dPr>
                          <m:begChr m:val="("/>
                          <m:endChr m:val=")"/>
                          <m:sepChr m:val=""/>
                          <m:grow/>
                        </m:dPr>
                        <m:e>
                          <m:r>
                            <m:t>V</m:t>
                          </m:r>
                          <m:d>
                            <m:dPr>
                              <m:begChr m:val="("/>
                              <m:endChr m:val=")"/>
                              <m:sepChr m:val=""/>
                              <m:grow/>
                            </m:dPr>
                            <m:e>
                              <m:r>
                                <m:t>x</m:t>
                              </m:r>
                            </m:e>
                          </m:d>
                          <m:r>
                            <m:rPr>
                              <m:sty m:val="p"/>
                            </m:rPr>
                            <m:t>+</m:t>
                          </m:r>
                          <m:d>
                            <m:dPr>
                              <m:begChr m:val="("/>
                              <m:endChr m:val=")"/>
                              <m:sepChr m:val=""/>
                              <m:grow/>
                            </m:dPr>
                            <m:e>
                              <m:r>
                                <m:t>μ</m:t>
                              </m:r>
                              <m:r>
                                <m:rPr>
                                  <m:sty m:val="p"/>
                                </m:rPr>
                                <m:t>|</m:t>
                              </m:r>
                              <m:r>
                                <m:t>V</m:t>
                              </m:r>
                            </m:e>
                          </m:d>
                        </m:e>
                      </m:d>
                      <m:r>
                        <m:rPr>
                          <m:sty m:val="p"/>
                        </m:rPr>
                        <m:t>,</m:t>
                      </m:r>
                      <m:r>
                        <m:t>  </m:t>
                      </m:r>
                      <m:r>
                        <m:t>x</m:t>
                      </m:r>
                      <m:r>
                        <m:rPr>
                          <m:sty m:val="p"/>
                        </m:rPr>
                        <m:t>∈</m:t>
                      </m:r>
                      <m:r>
                        <m:t>E</m:t>
                      </m:r>
                      <m:r>
                        <m:rPr>
                          <m:sty m:val="p"/>
                        </m:rPr>
                        <m:t>,</m:t>
                      </m:r>
                      <m:r>
                        <m:t>n</m:t>
                      </m:r>
                      <m:r>
                        <m:rPr>
                          <m:sty m:val="p"/>
                        </m:rPr>
                        <m:t>≥</m:t>
                      </m:r>
                      <m:r>
                        <m:t>1</m:t>
                      </m:r>
                      <m:r>
                        <m:rPr>
                          <m:sty m:val="p"/>
                        </m:rPr>
                        <m:t>.</m:t>
                      </m:r>
                    </m:oMath>
                  </m:oMathPara>
                </a14:m>
              </a:p>
              <a:p>
                <a:pPr lvl="0" indent="0" marL="0">
                  <a:spcBef>
                    <a:spcPts val="3000"/>
                  </a:spcBef>
                  <a:buNone/>
                </a:pPr>
                <a:r>
                  <a:rPr b="1"/>
                  <a:t>連続時間の劣指数エルゴード定理</a:t>
                </a:r>
              </a:p>
              <a:p>
                <a:pPr lvl="0" indent="0" marL="1270000">
                  <a:buNone/>
                </a:pPr>
                <a:r>
                  <a:rPr sz="2000" b="1"/>
                  <a:t>ステートメント</a:t>
                </a:r>
              </a:p>
              <a:p>
                <a:pPr lvl="0" indent="0" marL="1270000">
                  <a:buNone/>
                </a:pPr>
                <a14:m>
                  <m:oMath xmlns:m="http://schemas.openxmlformats.org/officeDocument/2006/math">
                    <m:r>
                      <m:t>E</m:t>
                    </m:r>
                  </m:oMath>
                </a14:m>
                <a:r>
                  <a:rPr sz="2000"/>
                  <a:t> を Polish距離空間，</a:t>
                </a:r>
                <a14:m>
                  <m:oMath xmlns:m="http://schemas.openxmlformats.org/officeDocument/2006/math">
                    <m:r>
                      <m:t>X</m:t>
                    </m:r>
                  </m:oMath>
                </a14:m>
                <a:r>
                  <a:rPr sz="2000"/>
                  <a:t> を Feller-Dynkin 過程とする．連続関数 </a:t>
                </a:r>
                <a14:m>
                  <m:oMath xmlns:m="http://schemas.openxmlformats.org/officeDocument/2006/math">
                    <m:r>
                      <m:t>V</m:t>
                    </m:r>
                    <m:r>
                      <m:rPr>
                        <m:sty m:val="p"/>
                      </m:rPr>
                      <m:t>:</m:t>
                    </m:r>
                    <m:r>
                      <m:t>E</m:t>
                    </m:r>
                    <m:r>
                      <m:rPr>
                        <m:sty m:val="p"/>
                      </m:rPr>
                      <m:t>→</m:t>
                    </m:r>
                    <m:r>
                      <m:rPr>
                        <m:sty m:val="p"/>
                      </m:rPr>
                      <m:t>[</m:t>
                    </m:r>
                    <m:r>
                      <m:t>1</m:t>
                    </m:r>
                    <m:r>
                      <m:rPr>
                        <m:sty m:val="p"/>
                      </m:rPr>
                      <m:t>,</m:t>
                    </m:r>
                    <m:r>
                      <m:rPr>
                        <m:sty m:val="p"/>
                      </m:rPr>
                      <m:t>∞</m:t>
                    </m:r>
                    <m:r>
                      <m:rPr>
                        <m:sty m:val="p"/>
                      </m:rPr>
                      <m:t>)</m:t>
                    </m:r>
                  </m:oMath>
                </a14:m>
                <a:r>
                  <a:rPr sz="2000"/>
                  <a:t> が存在して 後述の２条件 を満たすならば，任意の </a:t>
                </a:r>
                <a14:m>
                  <m:oMath xmlns:m="http://schemas.openxmlformats.org/officeDocument/2006/math">
                    <m:r>
                      <m:t>T</m:t>
                    </m:r>
                    <m:r>
                      <m:rPr>
                        <m:sty m:val="p"/>
                      </m:rPr>
                      <m:t>&gt;</m:t>
                    </m:r>
                    <m:r>
                      <m:t>0</m:t>
                    </m:r>
                  </m:oMath>
                </a14:m>
                <a:r>
                  <a:rPr sz="2000"/>
                  <a:t> に対して定数 </a:t>
                </a:r>
                <a14:m>
                  <m:oMath xmlns:m="http://schemas.openxmlformats.org/officeDocument/2006/math">
                    <m:r>
                      <m:t>C</m:t>
                    </m:r>
                    <m:r>
                      <m:rPr>
                        <m:sty m:val="p"/>
                      </m:rPr>
                      <m:t>&gt;</m:t>
                    </m:r>
                    <m:r>
                      <m:t>0</m:t>
                    </m:r>
                  </m:oMath>
                </a14:m>
                <a:r>
                  <a:rPr sz="2000"/>
                  <a:t> が存在して次が成り立つ：</a:t>
                </a:r>
              </a:p>
              <a:p>
                <a:pPr lvl="0" indent="0" marL="1270000">
                  <a:buNone/>
                </a:pPr>
                <a14:m>
                  <m:oMathPara xmlns:m="http://schemas.openxmlformats.org/officeDocument/2006/math">
                    <m:oMathParaPr>
                      <m:jc m:val="center"/>
                    </m:oMathParaPr>
                    <m:oMath>
                      <m:r>
                        <m:rPr>
                          <m:sty m:val="p"/>
                        </m:rPr>
                        <m:t>∥</m:t>
                      </m:r>
                      <m:sSup>
                        <m:e>
                          <m:r>
                            <m:t>P</m:t>
                          </m:r>
                        </m:e>
                        <m:sup>
                          <m:r>
                            <m:t>t</m:t>
                          </m:r>
                        </m:sup>
                      </m:sSup>
                      <m:d>
                        <m:dPr>
                          <m:begChr m:val="("/>
                          <m:endChr m:val=")"/>
                          <m:sepChr m:val=""/>
                          <m:grow/>
                        </m:dPr>
                        <m:e>
                          <m:r>
                            <m:t>x</m:t>
                          </m:r>
                          <m:r>
                            <m:rPr>
                              <m:sty m:val="p"/>
                            </m:rPr>
                            <m:t>,</m:t>
                          </m:r>
                          <m:r>
                            <m:rPr>
                              <m:sty m:val="p"/>
                            </m:rPr>
                            <m:t>−</m:t>
                          </m:r>
                        </m:e>
                      </m:d>
                      <m:r>
                        <m:rPr>
                          <m:sty m:val="p"/>
                        </m:rPr>
                        <m:t>−</m:t>
                      </m:r>
                      <m:sSup>
                        <m:e>
                          <m:r>
                            <m:t>P</m:t>
                          </m:r>
                        </m:e>
                        <m:sup>
                          <m:r>
                            <m:t>t</m:t>
                          </m:r>
                        </m:sup>
                      </m:sSup>
                      <m:d>
                        <m:dPr>
                          <m:begChr m:val="("/>
                          <m:endChr m:val=")"/>
                          <m:sepChr m:val=""/>
                          <m:grow/>
                        </m:dPr>
                        <m:e>
                          <m:r>
                            <m:t>y</m:t>
                          </m:r>
                          <m:r>
                            <m:rPr>
                              <m:sty m:val="p"/>
                            </m:rPr>
                            <m:t>,</m:t>
                          </m:r>
                          <m:r>
                            <m:rPr>
                              <m:sty m:val="p"/>
                            </m:rPr>
                            <m:t>−</m:t>
                          </m:r>
                        </m:e>
                      </m:d>
                      <m:sSub>
                        <m:e>
                          <m:r>
                            <m:rPr>
                              <m:sty m:val="p"/>
                            </m:rPr>
                            <m:t>∥</m:t>
                          </m:r>
                        </m:e>
                        <m:sub>
                          <m:r>
                            <m:rPr>
                              <m:sty m:val="p"/>
                            </m:rPr>
                            <m:t>T</m:t>
                          </m:r>
                          <m:r>
                            <m:rPr>
                              <m:sty m:val="p"/>
                            </m:rPr>
                            <m:t>V</m:t>
                          </m:r>
                        </m:sub>
                      </m:sSub>
                      <m:r>
                        <m:rPr>
                          <m:sty m:val="p"/>
                        </m:rPr>
                        <m:t>≤</m:t>
                      </m:r>
                      <m:r>
                        <m:t>C</m:t>
                      </m:r>
                      <m:f>
                        <m:fPr>
                          <m:type m:val="bar"/>
                        </m:fPr>
                        <m:num>
                          <m:r>
                            <m:t>V</m:t>
                          </m:r>
                          <m:d>
                            <m:dPr>
                              <m:begChr m:val="("/>
                              <m:endChr m:val=")"/>
                              <m:sepChr m:val=""/>
                              <m:grow/>
                            </m:dPr>
                            <m:e>
                              <m:r>
                                <m:t>x</m:t>
                              </m:r>
                            </m:e>
                          </m:d>
                          <m:r>
                            <m:rPr>
                              <m:sty m:val="p"/>
                            </m:rPr>
                            <m:t>+</m:t>
                          </m:r>
                          <m:r>
                            <m:t>V</m:t>
                          </m:r>
                          <m:d>
                            <m:dPr>
                              <m:begChr m:val="("/>
                              <m:endChr m:val=")"/>
                              <m:sepChr m:val=""/>
                              <m:grow/>
                            </m:dPr>
                            <m:e>
                              <m:r>
                                <m:t>y</m:t>
                              </m:r>
                            </m:e>
                          </m:d>
                        </m:num>
                        <m:den>
                          <m:r>
                            <m:t>λ</m:t>
                          </m:r>
                          <m:d>
                            <m:dPr>
                              <m:begChr m:val="("/>
                              <m:endChr m:val=")"/>
                              <m:sepChr m:val=""/>
                              <m:grow/>
                            </m:dPr>
                            <m:e>
                              <m:r>
                                <m:t>t</m:t>
                              </m:r>
                            </m:e>
                          </m:d>
                        </m:den>
                      </m:f>
                      <m:r>
                        <m:rPr>
                          <m:sty m:val="p"/>
                        </m:rPr>
                        <m:t>,</m:t>
                      </m:r>
                      <m:r>
                        <m:t>  </m:t>
                      </m:r>
                      <m:r>
                        <m:t>x</m:t>
                      </m:r>
                      <m:r>
                        <m:rPr>
                          <m:sty m:val="p"/>
                        </m:rPr>
                        <m:t>,</m:t>
                      </m:r>
                      <m:r>
                        <m:t>y</m:t>
                      </m:r>
                      <m:r>
                        <m:rPr>
                          <m:sty m:val="p"/>
                        </m:rPr>
                        <m:t>∈</m:t>
                      </m:r>
                      <m:r>
                        <m:t>E</m:t>
                      </m:r>
                      <m:r>
                        <m:rPr>
                          <m:sty m:val="p"/>
                        </m:rPr>
                        <m:t>,</m:t>
                      </m:r>
                      <m:r>
                        <m:t>t</m:t>
                      </m:r>
                      <m:r>
                        <m:rPr>
                          <m:sty m:val="p"/>
                        </m:rPr>
                        <m:t>≥</m:t>
                      </m:r>
                      <m:r>
                        <m:t>T</m:t>
                      </m:r>
                      <m:r>
                        <m:rPr>
                          <m:sty m:val="p"/>
                        </m:rPr>
                        <m:t>.</m:t>
                      </m:r>
                    </m:oMath>
                  </m:oMathPara>
                </a14:m>
              </a:p>
              <a:p>
                <a:pPr lvl="0" indent="0" marL="1270000">
                  <a:buNone/>
                </a:pPr>
                <a14:m>
                  <m:oMathPara xmlns:m="http://schemas.openxmlformats.org/officeDocument/2006/math">
                    <m:oMathParaPr>
                      <m:jc m:val="center"/>
                    </m:oMathParaPr>
                    <m:oMath>
                      <m:r>
                        <m:t>λ</m:t>
                      </m:r>
                      <m:d>
                        <m:dPr>
                          <m:begChr m:val="("/>
                          <m:endChr m:val=")"/>
                          <m:sepChr m:val=""/>
                          <m:grow/>
                        </m:dPr>
                        <m:e>
                          <m:r>
                            <m:t>t</m:t>
                          </m:r>
                        </m:e>
                      </m:d>
                      <m:box>
                        <m:boxPr>
                          <m:opEmu m:val="on"/>
                        </m:boxPr>
                        <m:e>
                          <m:r>
                            <m:rPr>
                              <m:sty m:val="p"/>
                            </m:rPr>
                            <m:t>:=</m:t>
                          </m:r>
                        </m:e>
                      </m:box>
                      <m:sSup>
                        <m:e>
                          <m:r>
                            <m:t>Φ</m:t>
                          </m:r>
                        </m:e>
                        <m:sup>
                          <m:r>
                            <m:rPr>
                              <m:sty m:val="p"/>
                            </m:rPr>
                            <m:t>−</m:t>
                          </m:r>
                          <m:r>
                            <m:t>1</m:t>
                          </m:r>
                        </m:sup>
                      </m:sSup>
                      <m:d>
                        <m:dPr>
                          <m:begChr m:val="("/>
                          <m:endChr m:val=")"/>
                          <m:sepChr m:val=""/>
                          <m:grow/>
                        </m:dPr>
                        <m:e>
                          <m:r>
                            <m:t>t</m:t>
                          </m:r>
                        </m:e>
                      </m:d>
                      <m:r>
                        <m:rPr>
                          <m:sty m:val="p"/>
                        </m:rPr>
                        <m:t>,</m:t>
                      </m:r>
                      <m:r>
                        <m:t>Φ</m:t>
                      </m:r>
                      <m:d>
                        <m:dPr>
                          <m:begChr m:val="("/>
                          <m:endChr m:val=")"/>
                          <m:sepChr m:val=""/>
                          <m:grow/>
                        </m:dPr>
                        <m:e>
                          <m:r>
                            <m:t>u</m:t>
                          </m:r>
                        </m:e>
                      </m:d>
                      <m:box>
                        <m:boxPr>
                          <m:opEmu m:val="on"/>
                        </m:boxPr>
                        <m:e>
                          <m:r>
                            <m:rPr>
                              <m:sty m:val="p"/>
                            </m:rPr>
                            <m:t>:=</m:t>
                          </m:r>
                        </m:e>
                      </m:box>
                      <m:nary>
                        <m:naryPr>
                          <m:chr m:val="∫"/>
                          <m:limLoc m:val="subSup"/>
                          <m:subHide m:val="off"/>
                          <m:supHide m:val="off"/>
                        </m:naryPr>
                        <m:sub>
                          <m:r>
                            <m:t>1</m:t>
                          </m:r>
                        </m:sub>
                        <m:sup>
                          <m:r>
                            <m:t>u</m:t>
                          </m:r>
                        </m:sup>
                        <m:e>
                          <m:f>
                            <m:fPr>
                              <m:type m:val="bar"/>
                            </m:fPr>
                            <m:num>
                              <m:r>
                                <m:t>d</m:t>
                              </m:r>
                              <m:r>
                                <m:t>s</m:t>
                              </m:r>
                            </m:num>
                            <m:den>
                              <m:r>
                                <m:t>ϕ</m:t>
                              </m:r>
                              <m:d>
                                <m:dPr>
                                  <m:begChr m:val="("/>
                                  <m:endChr m:val=")"/>
                                  <m:sepChr m:val=""/>
                                  <m:grow/>
                                </m:dPr>
                                <m:e>
                                  <m:r>
                                    <m:t>s</m:t>
                                  </m:r>
                                </m:e>
                              </m:d>
                            </m:den>
                          </m:f>
                        </m:e>
                      </m:nary>
                      <m:r>
                        <m:rPr>
                          <m:sty m:val="p"/>
                        </m:rPr>
                        <m:t>.</m:t>
                      </m:r>
                    </m:oMath>
                  </m:oMathPara>
                </a14:m>
              </a:p>
              <a:p>
                <a:pPr lvl="0" indent="0" marL="0">
                  <a:buNone/>
                </a:pPr>
                <a:r>
                  <a:rPr/>
                  <a:t>この </a:t>
                </a:r>
                <a14:m>
                  <m:oMath xmlns:m="http://schemas.openxmlformats.org/officeDocument/2006/math">
                    <m:r>
                      <m:t>V</m:t>
                    </m:r>
                  </m:oMath>
                </a14:m>
                <a:r>
                  <a:rPr/>
                  <a:t> は </a:t>
                </a:r>
                <a:r>
                  <a:rPr b="1"/>
                  <a:t>ドリフト関数</a:t>
                </a:r>
                <a:r>
                  <a:rPr/>
                  <a:t> ともいい，エルゴード性証明の鍵を握る．</a:t>
                </a:r>
              </a:p>
              <a:p>
                <a:pPr lvl="0" indent="0" marL="0">
                  <a:buNone/>
                </a:pPr>
                <a:r>
                  <a:rPr/>
                  <a:t>証明法は (Kulik, 2018) が扱う skelton 連鎖 </a:t>
                </a:r>
                <a14:m>
                  <m:oMath xmlns:m="http://schemas.openxmlformats.org/officeDocument/2006/math">
                    <m:sSub>
                      <m:e>
                        <m:r>
                          <m:t>X</m:t>
                        </m:r>
                      </m:e>
                      <m:sub>
                        <m:r>
                          <m:t>n</m:t>
                        </m:r>
                      </m:sub>
                    </m:sSub>
                    <m:box>
                      <m:boxPr>
                        <m:opEmu m:val="on"/>
                      </m:boxPr>
                      <m:e>
                        <m:r>
                          <m:rPr>
                            <m:sty m:val="p"/>
                          </m:rPr>
                          <m:t>:=</m:t>
                        </m:r>
                      </m:e>
                    </m:box>
                    <m:sSub>
                      <m:e>
                        <m:r>
                          <m:t>X</m:t>
                        </m:r>
                      </m:e>
                      <m:sub>
                        <m:r>
                          <m:t>h</m:t>
                        </m:r>
                        <m:r>
                          <m:t>n</m:t>
                        </m:r>
                      </m:sub>
                    </m:sSub>
                    <m:r>
                      <m:t> </m:t>
                    </m:r>
                    <m:d>
                      <m:dPr>
                        <m:begChr m:val="("/>
                        <m:endChr m:val=")"/>
                        <m:sepChr m:val=""/>
                        <m:grow/>
                      </m:dPr>
                      <m:e>
                        <m:r>
                          <m:t>h</m:t>
                        </m:r>
                        <m:r>
                          <m:rPr>
                            <m:sty m:val="p"/>
                          </m:rPr>
                          <m:t>&gt;</m:t>
                        </m:r>
                        <m:r>
                          <m:t>0</m:t>
                        </m:r>
                        <m:r>
                          <m:rPr>
                            <m:sty m:val="p"/>
                          </m:rPr>
                          <m:t>,</m:t>
                        </m:r>
                        <m:r>
                          <m:t>n</m:t>
                        </m:r>
                        <m:r>
                          <m:rPr>
                            <m:sty m:val="p"/>
                          </m:rPr>
                          <m:t>=</m:t>
                        </m:r>
                        <m:r>
                          <m:t>1</m:t>
                        </m:r>
                        <m:r>
                          <m:rPr>
                            <m:sty m:val="p"/>
                          </m:rPr>
                          <m:t>,</m:t>
                        </m:r>
                        <m:r>
                          <m:t>2</m:t>
                        </m:r>
                        <m:r>
                          <m:rPr>
                            <m:sty m:val="p"/>
                          </m:rPr>
                          <m:t>,</m:t>
                        </m:r>
                        <m:r>
                          <m:rPr>
                            <m:sty m:val="p"/>
                          </m:rPr>
                          <m:t>⋯</m:t>
                        </m:r>
                      </m:e>
                    </m:d>
                  </m:oMath>
                </a14:m>
                <a:r>
                  <a:rPr/>
                  <a:t> に帰着する方法と，再起過程 (regeneration process) を用いた (Hairer, 2021) による直接的方法がある．</a:t>
                </a:r>
              </a:p>
              <a:p>
                <a:pPr lvl="0" indent="0" marL="0">
                  <a:spcBef>
                    <a:spcPts val="3000"/>
                  </a:spcBef>
                  <a:buNone/>
                </a:pPr>
                <a:r>
                  <a:rPr b="1"/>
                  <a:t>成立条件</a:t>
                </a:r>
              </a:p>
              <a:p>
                <a:pPr lvl="0" indent="0" marL="1270000">
                  <a:buNone/>
                </a:pPr>
                <a:r>
                  <a:rPr sz="2000" b="1"/>
                  <a:t>Tip</a:t>
                </a:r>
              </a:p>
              <a:p>
                <a:pPr lvl="0"/>
                <a:r>
                  <a:rPr sz="2000" u="sng"/>
                  <a:t>条件１：ドリフト条件</a:t>
                </a:r>
              </a:p>
              <a:p>
                <a:pPr lvl="1" indent="0" marL="342900">
                  <a:buNone/>
                </a:pPr>
                <a:r>
                  <a:rPr sz="2000"/>
                  <a:t>ある </a:t>
                </a:r>
                <a14:m>
                  <m:oMath xmlns:m="http://schemas.openxmlformats.org/officeDocument/2006/math">
                    <m:r>
                      <m:t>K</m:t>
                    </m:r>
                    <m:r>
                      <m:rPr>
                        <m:sty m:val="p"/>
                      </m:rPr>
                      <m:t>∈</m:t>
                    </m:r>
                    <m:r>
                      <m:rPr>
                        <m:sty m:val="p"/>
                        <m:scr m:val="double-struck"/>
                      </m:rPr>
                      <m:t>R</m:t>
                    </m:r>
                  </m:oMath>
                </a14:m>
                <a:r>
                  <a:rPr sz="2000"/>
                  <a:t> と全射かつ単調増加な狭義凹関数 </a:t>
                </a:r>
                <a14:m>
                  <m:oMath xmlns:m="http://schemas.openxmlformats.org/officeDocument/2006/math">
                    <m:r>
                      <m:t>ϕ</m:t>
                    </m:r>
                    <m:r>
                      <m:rPr>
                        <m:sty m:val="p"/>
                      </m:rPr>
                      <m:t>:</m:t>
                    </m:r>
                    <m:sSub>
                      <m:e>
                        <m:r>
                          <m:rPr>
                            <m:sty m:val="p"/>
                            <m:scr m:val="double-struck"/>
                          </m:rPr>
                          <m:t>R</m:t>
                        </m:r>
                      </m:e>
                      <m:sub>
                        <m:r>
                          <m:rPr>
                            <m:sty m:val="p"/>
                          </m:rPr>
                          <m:t>+</m:t>
                        </m:r>
                      </m:sub>
                    </m:sSub>
                    <m:r>
                      <m:rPr>
                        <m:sty m:val="p"/>
                      </m:rPr>
                      <m:t>→</m:t>
                    </m:r>
                    <m:sSub>
                      <m:e>
                        <m:r>
                          <m:rPr>
                            <m:sty m:val="p"/>
                            <m:scr m:val="double-struck"/>
                          </m:rPr>
                          <m:t>R</m:t>
                        </m:r>
                      </m:e>
                      <m:sub>
                        <m:r>
                          <m:rPr>
                            <m:sty m:val="p"/>
                          </m:rPr>
                          <m:t>+</m:t>
                        </m:r>
                      </m:sub>
                    </m:sSub>
                  </m:oMath>
                </a14:m>
                <a:r>
                  <a:rPr sz="2000"/>
                  <a:t> が存在して</a:t>
                </a:r>
              </a:p>
              <a:p>
                <a:pPr lvl="1" indent="0" marL="342900">
                  <a:buNone/>
                </a:pPr>
                <a14:m>
                  <m:oMathPara xmlns:m="http://schemas.openxmlformats.org/officeDocument/2006/math">
                    <m:oMathParaPr>
                      <m:jc m:val="center"/>
                    </m:oMathParaPr>
                    <m:oMath>
                      <m:r>
                        <m:t>V</m:t>
                      </m:r>
                      <m:d>
                        <m:dPr>
                          <m:begChr m:val="("/>
                          <m:endChr m:val=")"/>
                          <m:sepChr m:val=""/>
                          <m:grow/>
                        </m:dPr>
                        <m:e>
                          <m:sSub>
                            <m:e>
                              <m:r>
                                <m:t>X</m:t>
                              </m:r>
                            </m:e>
                            <m:sub>
                              <m:r>
                                <m:t>t</m:t>
                              </m:r>
                            </m:sub>
                          </m:sSub>
                        </m:e>
                      </m:d>
                      <m:r>
                        <m:rPr>
                          <m:sty m:val="p"/>
                        </m:rPr>
                        <m:t>−</m:t>
                      </m:r>
                      <m:r>
                        <m:t>K</m:t>
                      </m:r>
                      <m:r>
                        <m:t>t</m:t>
                      </m:r>
                      <m:r>
                        <m:rPr>
                          <m:sty m:val="p"/>
                        </m:rPr>
                        <m:t>+</m:t>
                      </m:r>
                      <m:nary>
                        <m:naryPr>
                          <m:chr m:val="∫"/>
                          <m:limLoc m:val="subSup"/>
                          <m:subHide m:val="off"/>
                          <m:supHide m:val="off"/>
                        </m:naryPr>
                        <m:sub>
                          <m:r>
                            <m:t>0</m:t>
                          </m:r>
                        </m:sub>
                        <m:sup>
                          <m:r>
                            <m:t>t</m:t>
                          </m:r>
                        </m:sup>
                        <m:e>
                          <m:r>
                            <m:t>ϕ</m:t>
                          </m:r>
                        </m:e>
                      </m:nary>
                      <m:d>
                        <m:dPr>
                          <m:begChr m:val="("/>
                          <m:endChr m:val=")"/>
                          <m:sepChr m:val=""/>
                          <m:grow/>
                        </m:dPr>
                        <m:e>
                          <m:r>
                            <m:t>V</m:t>
                          </m:r>
                          <m:d>
                            <m:dPr>
                              <m:begChr m:val="("/>
                              <m:endChr m:val=")"/>
                              <m:sepChr m:val=""/>
                              <m:grow/>
                            </m:dPr>
                            <m:e>
                              <m:sSub>
                                <m:e>
                                  <m:r>
                                    <m:t>X</m:t>
                                  </m:r>
                                </m:e>
                                <m:sub>
                                  <m:r>
                                    <m:t>s</m:t>
                                  </m:r>
                                </m:sub>
                              </m:sSub>
                            </m:e>
                          </m:d>
                        </m:e>
                      </m:d>
                      <m:r>
                        <m:t> </m:t>
                      </m:r>
                      <m:r>
                        <m:t>d</m:t>
                      </m:r>
                      <m:r>
                        <m:t>s</m:t>
                      </m:r>
                    </m:oMath>
                  </m:oMathPara>
                </a14:m>
              </a:p>
              <a:p>
                <a:pPr lvl="1" indent="0" marL="342900">
                  <a:buNone/>
                </a:pPr>
                <a:r>
                  <a:rPr sz="2000"/>
                  <a:t>は任意の </a:t>
                </a:r>
                <a14:m>
                  <m:oMath xmlns:m="http://schemas.openxmlformats.org/officeDocument/2006/math">
                    <m:r>
                      <m:t>x</m:t>
                    </m:r>
                    <m:r>
                      <m:rPr>
                        <m:sty m:val="p"/>
                      </m:rPr>
                      <m:t>∈</m:t>
                    </m:r>
                    <m:r>
                      <m:t>E</m:t>
                    </m:r>
                  </m:oMath>
                </a14:m>
                <a:r>
                  <a:rPr sz="2000"/>
                  <a:t> に関して </a:t>
                </a:r>
                <a14:m>
                  <m:oMath xmlns:m="http://schemas.openxmlformats.org/officeDocument/2006/math">
                    <m:sSub>
                      <m:e>
                        <m:r>
                          <m:rPr>
                            <m:sty m:val="p"/>
                          </m:rPr>
                          <m:t>P</m:t>
                        </m:r>
                      </m:e>
                      <m:sub>
                        <m:r>
                          <m:t>x</m:t>
                        </m:r>
                      </m:sub>
                    </m:sSub>
                  </m:oMath>
                </a14:m>
                <a:r>
                  <a:rPr sz="2000"/>
                  <a:t>-優マルチンゲールである．</a:t>
                </a:r>
              </a:p>
              <a:p>
                <a:pPr lvl="0"/>
                <a:r>
                  <a:rPr sz="2000" u="sng"/>
                  <a:t>条件２：局所 Dobrushin 条件</a:t>
                </a:r>
              </a:p>
              <a:p>
                <a:pPr lvl="1" indent="0" marL="342900">
                  <a:buNone/>
                </a:pPr>
                <a:r>
                  <a:rPr sz="2000"/>
                  <a:t>任意の </a:t>
                </a:r>
                <a14:m>
                  <m:oMath xmlns:m="http://schemas.openxmlformats.org/officeDocument/2006/math">
                    <m:r>
                      <m:t>c</m:t>
                    </m:r>
                    <m:r>
                      <m:rPr>
                        <m:sty m:val="p"/>
                      </m:rPr>
                      <m:t>≥</m:t>
                    </m:r>
                    <m:r>
                      <m:t>1</m:t>
                    </m:r>
                  </m:oMath>
                </a14:m>
                <a:r>
                  <a:rPr sz="2000"/>
                  <a:t> に関して下部集合 </a:t>
                </a:r>
                <a14:m>
                  <m:oMath xmlns:m="http://schemas.openxmlformats.org/officeDocument/2006/math">
                    <m:sSup>
                      <m:e>
                        <m:r>
                          <m:t>V</m:t>
                        </m:r>
                      </m:e>
                      <m:sup>
                        <m:r>
                          <m:rPr>
                            <m:sty m:val="p"/>
                          </m:rPr>
                          <m:t>−</m:t>
                        </m:r>
                        <m:r>
                          <m:t>1</m:t>
                        </m:r>
                      </m:sup>
                    </m:sSup>
                    <m:d>
                      <m:dPr>
                        <m:begChr m:val="("/>
                        <m:endChr m:val=")"/>
                        <m:sepChr m:val=""/>
                        <m:grow/>
                      </m:dPr>
                      <m:e>
                        <m:d>
                          <m:dPr>
                            <m:begChr m:val="["/>
                            <m:endChr m:val="]"/>
                            <m:sepChr m:val=""/>
                            <m:grow/>
                          </m:dPr>
                          <m:e>
                            <m:r>
                              <m:t>1</m:t>
                            </m:r>
                            <m:r>
                              <m:rPr>
                                <m:sty m:val="p"/>
                              </m:rPr>
                              <m:t>,</m:t>
                            </m:r>
                            <m:r>
                              <m:t>c</m:t>
                            </m:r>
                          </m:e>
                        </m:d>
                      </m:e>
                    </m:d>
                  </m:oMath>
                </a14:m>
                <a:r>
                  <a:rPr sz="2000"/>
                  <a:t> はコンパクトで，ある </a:t>
                </a:r>
                <a14:m>
                  <m:oMath xmlns:m="http://schemas.openxmlformats.org/officeDocument/2006/math">
                    <m:r>
                      <m:t>h</m:t>
                    </m:r>
                    <m:r>
                      <m:rPr>
                        <m:sty m:val="p"/>
                      </m:rPr>
                      <m:t>&gt;</m:t>
                    </m:r>
                    <m:r>
                      <m:t>0</m:t>
                    </m:r>
                  </m:oMath>
                </a14:m>
                <a:r>
                  <a:rPr sz="2000"/>
                  <a:t> が存在して </a:t>
                </a:r>
                <a14:m>
                  <m:oMath xmlns:m="http://schemas.openxmlformats.org/officeDocument/2006/math">
                    <m:sSup>
                      <m:e>
                        <m:r>
                          <m:t>P</m:t>
                        </m:r>
                      </m:e>
                      <m:sup>
                        <m:r>
                          <m:t>h</m:t>
                        </m:r>
                      </m:sup>
                    </m:sSup>
                  </m:oMath>
                </a14:m>
                <a:r>
                  <a:rPr sz="2000"/>
                  <a:t> は </a:t>
                </a:r>
                <a14:m>
                  <m:oMath xmlns:m="http://schemas.openxmlformats.org/officeDocument/2006/math">
                    <m:sSup>
                      <m:e>
                        <m:r>
                          <m:t>V</m:t>
                        </m:r>
                      </m:e>
                      <m:sup>
                        <m:r>
                          <m:rPr>
                            <m:sty m:val="p"/>
                          </m:rPr>
                          <m:t>−</m:t>
                        </m:r>
                        <m:r>
                          <m:t>1</m:t>
                        </m:r>
                      </m:sup>
                    </m:sSup>
                    <m:d>
                      <m:dPr>
                        <m:begChr m:val="("/>
                        <m:endChr m:val=")"/>
                        <m:sepChr m:val=""/>
                        <m:grow/>
                      </m:dPr>
                      <m:e>
                        <m:d>
                          <m:dPr>
                            <m:begChr m:val="["/>
                            <m:endChr m:val="]"/>
                            <m:sepChr m:val=""/>
                            <m:grow/>
                          </m:dPr>
                          <m:e>
                            <m:r>
                              <m:t>1</m:t>
                            </m:r>
                            <m:r>
                              <m:rPr>
                                <m:sty m:val="p"/>
                              </m:rPr>
                              <m:t>,</m:t>
                            </m:r>
                            <m:r>
                              <m:t>c</m:t>
                            </m:r>
                          </m:e>
                        </m:d>
                      </m:e>
                    </m:d>
                  </m:oMath>
                </a14:m>
                <a:r>
                  <a:rPr sz="2000"/>
                  <a:t> 上局所 Dobrushin である：</a:t>
                </a:r>
              </a:p>
              <a:p>
                <a:pPr lvl="1" indent="0" marL="342900">
                  <a:buNone/>
                </a:pPr>
                <a14:m>
                  <m:oMathPara xmlns:m="http://schemas.openxmlformats.org/officeDocument/2006/math">
                    <m:oMathParaPr>
                      <m:jc m:val="center"/>
                    </m:oMathParaPr>
                    <m:oMath>
                      <m:limLow>
                        <m:e>
                          <m:r>
                            <m:rPr>
                              <m:sty m:val="p"/>
                            </m:rPr>
                            <m:t>sup</m:t>
                          </m:r>
                        </m:e>
                        <m:lim>
                          <m:d>
                            <m:dPr>
                              <m:begChr m:val="("/>
                              <m:endChr m:val=")"/>
                              <m:sepChr m:val=""/>
                              <m:grow/>
                            </m:dPr>
                            <m:e>
                              <m:r>
                                <m:t>x</m:t>
                              </m:r>
                              <m:r>
                                <m:rPr>
                                  <m:sty m:val="p"/>
                                </m:rPr>
                                <m:t>,</m:t>
                              </m:r>
                              <m:r>
                                <m:t>y</m:t>
                              </m:r>
                            </m:e>
                          </m:d>
                          <m:r>
                            <m:rPr>
                              <m:sty m:val="p"/>
                            </m:rPr>
                            <m:t>∈</m:t>
                          </m:r>
                          <m:sSub>
                            <m:e>
                              <m:r>
                                <m:t>B</m:t>
                              </m:r>
                            </m:e>
                            <m:sub>
                              <m:r>
                                <m:t>c</m:t>
                              </m:r>
                            </m:sub>
                          </m:sSub>
                        </m:lim>
                      </m:limLow>
                      <m:r>
                        <m:rPr>
                          <m:sty m:val="p"/>
                        </m:rPr>
                        <m:t>∥</m:t>
                      </m:r>
                      <m:sSup>
                        <m:e>
                          <m:r>
                            <m:t>P</m:t>
                          </m:r>
                        </m:e>
                        <m:sup>
                          <m:r>
                            <m:t>h</m:t>
                          </m:r>
                        </m:sup>
                      </m:sSup>
                      <m:d>
                        <m:dPr>
                          <m:begChr m:val="("/>
                          <m:endChr m:val=")"/>
                          <m:sepChr m:val=""/>
                          <m:grow/>
                        </m:dPr>
                        <m:e>
                          <m:r>
                            <m:t>x</m:t>
                          </m:r>
                          <m:r>
                            <m:rPr>
                              <m:sty m:val="p"/>
                            </m:rPr>
                            <m:t>,</m:t>
                          </m:r>
                          <m:r>
                            <m:rPr>
                              <m:sty m:val="p"/>
                            </m:rPr>
                            <m:t>−</m:t>
                          </m:r>
                        </m:e>
                      </m:d>
                      <m:r>
                        <m:rPr>
                          <m:sty m:val="p"/>
                        </m:rPr>
                        <m:t>−</m:t>
                      </m:r>
                      <m:sSup>
                        <m:e>
                          <m:r>
                            <m:t>P</m:t>
                          </m:r>
                        </m:e>
                        <m:sup>
                          <m:r>
                            <m:t>h</m:t>
                          </m:r>
                        </m:sup>
                      </m:sSup>
                      <m:d>
                        <m:dPr>
                          <m:begChr m:val="("/>
                          <m:endChr m:val=")"/>
                          <m:sepChr m:val=""/>
                          <m:grow/>
                        </m:dPr>
                        <m:e>
                          <m:r>
                            <m:t>y</m:t>
                          </m:r>
                          <m:r>
                            <m:rPr>
                              <m:sty m:val="p"/>
                            </m:rPr>
                            <m:t>,</m:t>
                          </m:r>
                          <m:r>
                            <m:rPr>
                              <m:sty m:val="p"/>
                            </m:rPr>
                            <m:t>−</m:t>
                          </m:r>
                        </m:e>
                      </m:d>
                      <m:sSub>
                        <m:e>
                          <m:r>
                            <m:rPr>
                              <m:sty m:val="p"/>
                            </m:rPr>
                            <m:t>∥</m:t>
                          </m:r>
                        </m:e>
                        <m:sub>
                          <m:r>
                            <m:rPr>
                              <m:sty m:val="p"/>
                            </m:rPr>
                            <m:t>T</m:t>
                          </m:r>
                          <m:r>
                            <m:rPr>
                              <m:sty m:val="p"/>
                            </m:rPr>
                            <m:t>V</m:t>
                          </m:r>
                        </m:sub>
                      </m:sSub>
                      <m:r>
                        <m:rPr>
                          <m:sty m:val="p"/>
                        </m:rPr>
                        <m:t>&lt;</m:t>
                      </m:r>
                      <m:r>
                        <m:t>2</m:t>
                      </m:r>
                      <m:r>
                        <m:rPr>
                          <m:sty m:val="p"/>
                        </m:rPr>
                        <m:t>,</m:t>
                      </m:r>
                    </m:oMath>
                  </m:oMathPara>
                </a14:m>
              </a:p>
              <a:p>
                <a:pPr lvl="1" indent="0" marL="342900">
                  <a:buNone/>
                </a:pPr>
                <a14:m>
                  <m:oMathPara xmlns:m="http://schemas.openxmlformats.org/officeDocument/2006/math">
                    <m:oMathParaPr>
                      <m:jc m:val="center"/>
                    </m:oMathParaPr>
                    <m:oMath>
                      <m:sSub>
                        <m:e>
                          <m:r>
                            <m:t>B</m:t>
                          </m:r>
                        </m:e>
                        <m:sub>
                          <m:r>
                            <m:t>c</m:t>
                          </m:r>
                        </m:sub>
                      </m:sSub>
                      <m:box>
                        <m:boxPr>
                          <m:opEmu m:val="on"/>
                        </m:boxPr>
                        <m:e>
                          <m:r>
                            <m:rPr>
                              <m:sty m:val="p"/>
                            </m:rPr>
                            <m:t>:=</m:t>
                          </m:r>
                        </m:e>
                      </m:box>
                      <m:d>
                        <m:dPr>
                          <m:begChr m:val="{"/>
                          <m:endChr m:val="}"/>
                          <m:sepChr m:val=""/>
                          <m:grow/>
                        </m:dPr>
                        <m:e>
                          <m:d>
                            <m:dPr>
                              <m:begChr m:val="("/>
                              <m:endChr m:val=")"/>
                              <m:sepChr m:val=""/>
                              <m:grow/>
                            </m:dPr>
                            <m:e>
                              <m:r>
                                <m:t>x</m:t>
                              </m:r>
                              <m:r>
                                <m:rPr>
                                  <m:sty m:val="p"/>
                                </m:rPr>
                                <m:t>,</m:t>
                              </m:r>
                              <m:r>
                                <m:t>y</m:t>
                              </m:r>
                            </m:e>
                          </m:d>
                          <m:r>
                            <m:rPr>
                              <m:sty m:val="p"/>
                            </m:rPr>
                            <m:t>∈</m:t>
                          </m:r>
                          <m:sSup>
                            <m:e>
                              <m:r>
                                <m:t>E</m:t>
                              </m:r>
                            </m:e>
                            <m:sup>
                              <m:r>
                                <m:t>2</m:t>
                              </m:r>
                            </m:sup>
                          </m:sSup>
                          <m:r>
                            <m:rPr>
                              <m:sty m:val="p"/>
                            </m:rPr>
                            <m:t>∣</m:t>
                          </m:r>
                          <m:r>
                            <m:t>V</m:t>
                          </m:r>
                          <m:d>
                            <m:dPr>
                              <m:begChr m:val="("/>
                              <m:endChr m:val=")"/>
                              <m:sepChr m:val=""/>
                              <m:grow/>
                            </m:dPr>
                            <m:e>
                              <m:r>
                                <m:t>x</m:t>
                              </m:r>
                            </m:e>
                          </m:d>
                          <m:r>
                            <m:rPr>
                              <m:sty m:val="p"/>
                            </m:rPr>
                            <m:t>+</m:t>
                          </m:r>
                          <m:r>
                            <m:t>V</m:t>
                          </m:r>
                          <m:d>
                            <m:dPr>
                              <m:begChr m:val="("/>
                              <m:endChr m:val=")"/>
                              <m:sepChr m:val=""/>
                              <m:grow/>
                            </m:dPr>
                            <m:e>
                              <m:r>
                                <m:t>y</m:t>
                              </m:r>
                            </m:e>
                          </m:d>
                          <m:r>
                            <m:rPr>
                              <m:sty m:val="p"/>
                            </m:rPr>
                            <m:t>≤</m:t>
                          </m:r>
                          <m:r>
                            <m:t>c</m:t>
                          </m:r>
                        </m:e>
                      </m:d>
                      <m:r>
                        <m:rPr>
                          <m:sty m:val="p"/>
                        </m:rPr>
                        <m:t>.</m:t>
                      </m:r>
                    </m:oMath>
                  </m:oMathPara>
                </a14:m>
              </a:p>
              <a:p>
                <a:pPr lvl="0" indent="0" marL="0">
                  <a:spcBef>
                    <a:spcPts val="3000"/>
                  </a:spcBef>
                  <a:buNone/>
                </a:pPr>
                <a:r>
                  <a:rPr b="1"/>
                  <a:t>多項式収束域での比較</a:t>
                </a: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1270000">
                  <a:buNone/>
                </a:pPr>
                <a:r>
                  <a:rPr sz="2000" b="1"/>
                  <a:t>(Hairer, 2021)</a:t>
                </a:r>
              </a:p>
              <a:p>
                <a:pPr lvl="0" indent="0" marL="1270000">
                  <a:buNone/>
                </a:pPr>
                <a:r>
                  <a:rPr sz="2000"/>
                  <a:t>ポテンシャル </a:t>
                </a:r>
                <a14:m>
                  <m:oMath xmlns:m="http://schemas.openxmlformats.org/officeDocument/2006/math">
                    <m:r>
                      <m:t>U</m:t>
                    </m:r>
                    <m:r>
                      <m:rPr>
                        <m:sty m:val="p"/>
                      </m:rPr>
                      <m:t>∈</m:t>
                    </m:r>
                    <m:sSubSup>
                      <m:e>
                        <m:r>
                          <m:t>C</m:t>
                        </m:r>
                      </m:e>
                      <m:sub>
                        <m:r>
                          <m:t>p</m:t>
                        </m:r>
                      </m:sub>
                      <m:sup>
                        <m:r>
                          <m:rPr>
                            <m:sty m:val="p"/>
                          </m:rPr>
                          <m:t>∞</m:t>
                        </m:r>
                      </m:sup>
                    </m:sSubSup>
                    <m:d>
                      <m:dPr>
                        <m:begChr m:val="("/>
                        <m:endChr m:val=")"/>
                        <m:sepChr m:val=""/>
                        <m:grow/>
                      </m:dPr>
                      <m:e>
                        <m:sSup>
                          <m:e>
                            <m:r>
                              <m:rPr>
                                <m:sty m:val="p"/>
                                <m:scr m:val="double-struck"/>
                              </m:rPr>
                              <m:t>R</m:t>
                            </m:r>
                          </m:e>
                          <m:sup>
                            <m:r>
                              <m:t>d</m:t>
                            </m:r>
                          </m:sup>
                        </m:sSup>
                      </m:e>
                    </m:d>
                  </m:oMath>
                </a14:m>
                <a:r>
                  <a:rPr sz="2000"/>
                  <a:t> が定める </a:t>
                </a:r>
                <a:r>
                  <a:rPr sz="2000" b="1"/>
                  <a:t>Langevin 拡散過程</a:t>
                </a:r>
              </a:p>
              <a:p>
                <a:pPr lvl="0" indent="0" marL="1270000">
                  <a:buNone/>
                </a:pPr>
                <a14:m>
                  <m:oMathPara xmlns:m="http://schemas.openxmlformats.org/officeDocument/2006/math">
                    <m:oMathParaPr>
                      <m:jc m:val="center"/>
                    </m:oMathParaPr>
                    <m:oMath>
                      <m:r>
                        <m:t>d</m:t>
                      </m:r>
                      <m:sSub>
                        <m:e>
                          <m:r>
                            <m:t>X</m:t>
                          </m:r>
                        </m:e>
                        <m:sub>
                          <m:r>
                            <m:t>t</m:t>
                          </m:r>
                        </m:sub>
                      </m:sSub>
                      <m:r>
                        <m:rPr>
                          <m:sty m:val="p"/>
                        </m:rPr>
                        <m:t>=</m:t>
                      </m:r>
                      <m:r>
                        <m:rPr>
                          <m:sty m:val="p"/>
                        </m:rPr>
                        <m:t>−</m:t>
                      </m:r>
                      <m:r>
                        <m:rPr>
                          <m:sty m:val="p"/>
                        </m:rPr>
                        <m:t>∇</m:t>
                      </m:r>
                      <m:r>
                        <m:t>U</m:t>
                      </m:r>
                      <m:d>
                        <m:dPr>
                          <m:begChr m:val="("/>
                          <m:endChr m:val=")"/>
                          <m:sepChr m:val=""/>
                          <m:grow/>
                        </m:dPr>
                        <m:e>
                          <m:sSub>
                            <m:e>
                              <m:r>
                                <m:t>X</m:t>
                              </m:r>
                            </m:e>
                            <m:sub>
                              <m:r>
                                <m:t>t</m:t>
                              </m:r>
                            </m:sub>
                          </m:sSub>
                        </m:e>
                      </m:d>
                      <m:r>
                        <m:t> </m:t>
                      </m:r>
                      <m:r>
                        <m:t>d</m:t>
                      </m:r>
                      <m:r>
                        <m:t>t</m:t>
                      </m:r>
                      <m:r>
                        <m:rPr>
                          <m:sty m:val="p"/>
                        </m:rPr>
                        <m:t>+</m:t>
                      </m:r>
                      <m:rad>
                        <m:radPr>
                          <m:degHide m:val="on"/>
                        </m:radPr>
                        <m:deg/>
                        <m:e>
                          <m:r>
                            <m:t>2</m:t>
                          </m:r>
                          <m:sSup>
                            <m:e>
                              <m:r>
                                <m:t>β</m:t>
                              </m:r>
                            </m:e>
                            <m:sup>
                              <m:r>
                                <m:rPr>
                                  <m:sty m:val="p"/>
                                </m:rPr>
                                <m:t>−</m:t>
                              </m:r>
                              <m:r>
                                <m:t>1</m:t>
                              </m:r>
                            </m:sup>
                          </m:sSup>
                        </m:e>
                      </m:rad>
                      <m:r>
                        <m:t> </m:t>
                      </m:r>
                      <m:r>
                        <m:t>d</m:t>
                      </m:r>
                      <m:sSub>
                        <m:e>
                          <m:r>
                            <m:t>B</m:t>
                          </m:r>
                        </m:e>
                        <m:sub>
                          <m:r>
                            <m:t>t</m:t>
                          </m:r>
                        </m:sub>
                      </m:sSub>
                    </m:oMath>
                  </m:oMathPara>
                </a14:m>
              </a:p>
              <a:p>
                <a:pPr lvl="0" indent="0" marL="1270000">
                  <a:buNone/>
                </a:pPr>
                <a:r>
                  <a:rPr sz="2000"/>
                  <a:t>次が </a:t>
                </a:r>
                <a14:m>
                  <m:oMath xmlns:m="http://schemas.openxmlformats.org/officeDocument/2006/math">
                    <m:r>
                      <m:t>κ</m:t>
                    </m:r>
                    <m:r>
                      <m:rPr>
                        <m:sty m:val="p"/>
                      </m:rPr>
                      <m:t>≥</m:t>
                    </m:r>
                    <m:r>
                      <m:t>0</m:t>
                    </m:r>
                  </m:oMath>
                </a14:m>
                <a:r>
                  <a:rPr sz="2000"/>
                  <a:t> について成り立つならば指数エルゴード的：</a:t>
                </a:r>
                <a:r>
                  <a:rPr sz="2000" baseline="30000">
                    <a:hlinkClick r:id="rId2" action="ppaction://hlinksldjump"/>
                  </a:rPr>
                  <a:t>2</a:t>
                </a:r>
              </a:p>
              <a:p>
                <a:pPr lvl="0" indent="0" marL="1270000">
                  <a:buNone/>
                </a:pPr>
                <a14:m>
                  <m:oMathPara xmlns:m="http://schemas.openxmlformats.org/officeDocument/2006/math">
                    <m:oMathParaPr>
                      <m:jc m:val="center"/>
                    </m:oMathParaPr>
                    <m:oMath>
                      <m:limLow>
                        <m:e>
                          <m:r>
                            <m:rPr>
                              <m:sty m:val="p"/>
                            </m:rPr>
                            <m:t>limsup</m:t>
                          </m:r>
                        </m:e>
                        <m:lim>
                          <m:r>
                            <m:rPr>
                              <m:sty m:val="p"/>
                            </m:rPr>
                            <m:t>|</m:t>
                          </m:r>
                          <m:r>
                            <m:t>x</m:t>
                          </m:r>
                          <m:r>
                            <m:rPr>
                              <m:sty m:val="p"/>
                            </m:rPr>
                            <m:t>|</m:t>
                          </m:r>
                          <m:r>
                            <m:rPr>
                              <m:sty m:val="p"/>
                            </m:rPr>
                            <m:t>→</m:t>
                          </m:r>
                          <m:r>
                            <m:rPr>
                              <m:sty m:val="p"/>
                            </m:rPr>
                            <m:t>∞</m:t>
                          </m:r>
                        </m:lim>
                      </m:limLow>
                      <m:d>
                        <m:dPr>
                          <m:begChr m:val="("/>
                          <m:endChr m:val=")"/>
                          <m:sepChr m:val="|"/>
                          <m:grow/>
                        </m:dPr>
                        <m:e>
                          <m:r>
                            <m:rPr>
                              <m:sty m:val="p"/>
                            </m:rPr>
                            <m:t>∇</m:t>
                          </m:r>
                          <m:r>
                            <m:t>U</m:t>
                          </m:r>
                          <m:d>
                            <m:dPr>
                              <m:begChr m:val="("/>
                              <m:endChr m:val=")"/>
                              <m:sepChr m:val=""/>
                              <m:grow/>
                            </m:dPr>
                            <m:e>
                              <m:r>
                                <m:t>x</m:t>
                              </m:r>
                            </m:e>
                          </m:d>
                          <m:r>
                            <m:t> </m:t>
                          </m:r>
                        </m:e>
                        <m:e>
                          <m:r>
                            <m:t> </m:t>
                          </m:r>
                          <m:f>
                            <m:fPr>
                              <m:type m:val="bar"/>
                            </m:fPr>
                            <m:num>
                              <m:r>
                                <m:t>x</m:t>
                              </m:r>
                            </m:num>
                            <m:den>
                              <m:r>
                                <m:rPr>
                                  <m:sty m:val="p"/>
                                </m:rPr>
                                <m:t>|</m:t>
                              </m:r>
                              <m:r>
                                <m:t>x</m:t>
                              </m:r>
                              <m:sSup>
                                <m:e>
                                  <m:r>
                                    <m:rPr>
                                      <m:sty m:val="p"/>
                                    </m:rPr>
                                    <m:t>|</m:t>
                                  </m:r>
                                </m:e>
                                <m:sup>
                                  <m:r>
                                    <m:t>κ</m:t>
                                  </m:r>
                                  <m:r>
                                    <m:rPr>
                                      <m:sty m:val="p"/>
                                    </m:rPr>
                                    <m:t>+</m:t>
                                  </m:r>
                                  <m:r>
                                    <m:t>1</m:t>
                                  </m:r>
                                </m:sup>
                              </m:sSup>
                            </m:den>
                          </m:f>
                        </m:e>
                      </m:d>
                      <m:r>
                        <m:rPr>
                          <m:sty m:val="p"/>
                        </m:rPr>
                        <m:t>&lt;</m:t>
                      </m:r>
                      <m:r>
                        <m:t>0</m:t>
                      </m:r>
                      <m:r>
                        <m:rPr>
                          <m:sty m:val="p"/>
                        </m:rPr>
                        <m:t>.</m:t>
                      </m:r>
                    </m:oMath>
                  </m:oMathPara>
                </a14:m>
              </a:p>
              <a:p>
                <a:pPr lvl="0" indent="0" marL="1270000">
                  <a:buNone/>
                </a:pPr>
                <a14:m>
                  <m:oMath xmlns:m="http://schemas.openxmlformats.org/officeDocument/2006/math">
                    <m:r>
                      <m:t>κ</m:t>
                    </m:r>
                    <m:r>
                      <m:rPr>
                        <m:sty m:val="p"/>
                      </m:rPr>
                      <m:t>∈</m:t>
                    </m:r>
                    <m:d>
                      <m:dPr>
                        <m:begChr m:val="("/>
                        <m:endChr m:val=")"/>
                        <m:sepChr m:val=""/>
                        <m:grow/>
                      </m:dPr>
                      <m:e>
                        <m:r>
                          <m:rPr>
                            <m:sty m:val="p"/>
                          </m:rPr>
                          <m:t>−</m:t>
                        </m:r>
                        <m:r>
                          <m:t>1</m:t>
                        </m:r>
                        <m:r>
                          <m:rPr>
                            <m:sty m:val="p"/>
                          </m:rPr>
                          <m:t>,</m:t>
                        </m:r>
                        <m:r>
                          <m:t>0</m:t>
                        </m:r>
                      </m:e>
                    </m:d>
                  </m:oMath>
                </a14:m>
                <a:r>
                  <a:rPr sz="2000"/>
                  <a:t> で劣指数エルゴード的：</a:t>
                </a:r>
              </a:p>
              <a:p>
                <a:pPr lvl="0" indent="0" marL="1270000">
                  <a:buNone/>
                </a:pPr>
                <a14:m>
                  <m:oMathPara xmlns:m="http://schemas.openxmlformats.org/officeDocument/2006/math">
                    <m:oMathParaPr>
                      <m:jc m:val="center"/>
                    </m:oMathParaPr>
                    <m:oMath>
                      <m:r>
                        <m:rPr>
                          <m:sty m:val="p"/>
                        </m:rPr>
                        <m:t>∥</m:t>
                      </m:r>
                      <m:sSub>
                        <m:e>
                          <m:r>
                            <m:t>P</m:t>
                          </m:r>
                        </m:e>
                        <m:sub>
                          <m:r>
                            <m:t>t</m:t>
                          </m:r>
                        </m:sub>
                      </m:sSub>
                      <m:d>
                        <m:dPr>
                          <m:begChr m:val="("/>
                          <m:endChr m:val=")"/>
                          <m:sepChr m:val=""/>
                          <m:grow/>
                        </m:dPr>
                        <m:e>
                          <m:r>
                            <m:t>x</m:t>
                          </m:r>
                          <m:r>
                            <m:rPr>
                              <m:sty m:val="p"/>
                            </m:rPr>
                            <m:t>,</m:t>
                          </m:r>
                          <m:r>
                            <m:rPr>
                              <m:sty m:val="p"/>
                            </m:rPr>
                            <m:t>−</m:t>
                          </m:r>
                        </m:e>
                      </m:d>
                      <m:r>
                        <m:rPr>
                          <m:sty m:val="p"/>
                        </m:rPr>
                        <m:t>−</m:t>
                      </m:r>
                      <m:r>
                        <m:t>μ</m:t>
                      </m:r>
                      <m:sSub>
                        <m:e>
                          <m:r>
                            <m:rPr>
                              <m:sty m:val="p"/>
                            </m:rPr>
                            <m:t>∥</m:t>
                          </m:r>
                        </m:e>
                        <m:sub>
                          <m:r>
                            <m:rPr>
                              <m:sty m:val="p"/>
                            </m:rPr>
                            <m:t>T</m:t>
                          </m:r>
                          <m:r>
                            <m:rPr>
                              <m:sty m:val="p"/>
                            </m:rPr>
                            <m:t>V</m:t>
                          </m:r>
                        </m:sub>
                      </m:sSub>
                      <m:r>
                        <m:rPr>
                          <m:sty m:val="p"/>
                        </m:rPr>
                        <m:t>≤</m:t>
                      </m:r>
                      <m:r>
                        <m:t>C</m:t>
                      </m:r>
                      <m:sSup>
                        <m:e>
                          <m:r>
                            <m:t>e</m:t>
                          </m:r>
                        </m:e>
                        <m:sup>
                          <m:r>
                            <m:t>α</m:t>
                          </m:r>
                          <m:r>
                            <m:t>U</m:t>
                          </m:r>
                          <m:d>
                            <m:dPr>
                              <m:begChr m:val="("/>
                              <m:endChr m:val=")"/>
                              <m:sepChr m:val=""/>
                              <m:grow/>
                            </m:dPr>
                            <m:e>
                              <m:r>
                                <m:t>x</m:t>
                              </m:r>
                            </m:e>
                          </m:d>
                        </m:sup>
                      </m:sSup>
                      <m:sSup>
                        <m:e>
                          <m:r>
                            <m:t>e</m:t>
                          </m:r>
                        </m:e>
                        <m:sup>
                          <m:r>
                            <m:rPr>
                              <m:sty m:val="p"/>
                            </m:rPr>
                            <m:t>−</m:t>
                          </m:r>
                          <m:r>
                            <m:t>c</m:t>
                          </m:r>
                          <m:sSup>
                            <m:e>
                              <m:r>
                                <m:t>t</m:t>
                              </m:r>
                            </m:e>
                            <m:sup>
                              <m:f>
                                <m:fPr>
                                  <m:type m:val="bar"/>
                                </m:fPr>
                                <m:num>
                                  <m:r>
                                    <m:t>k</m:t>
                                  </m:r>
                                </m:num>
                                <m:den>
                                  <m:r>
                                    <m:t>1</m:t>
                                  </m:r>
                                  <m:r>
                                    <m:rPr>
                                      <m:sty m:val="p"/>
                                    </m:rPr>
                                    <m:t>−</m:t>
                                  </m:r>
                                  <m:r>
                                    <m:t>k</m:t>
                                  </m:r>
                                </m:den>
                              </m:f>
                            </m:sup>
                          </m:sSup>
                        </m:sup>
                      </m:sSup>
                      <m:r>
                        <m:rPr>
                          <m:sty m:val="p"/>
                        </m:rPr>
                        <m:t>.</m:t>
                      </m:r>
                    </m:oMath>
                  </m:oMathPara>
                </a14:m>
              </a:p>
              <a:p>
                <a:pPr lvl="0" indent="0" marL="1270000">
                  <a:buNone/>
                </a:pPr>
                <a14:m>
                  <m:oMath xmlns:m="http://schemas.openxmlformats.org/officeDocument/2006/math">
                    <m:r>
                      <m:t>κ</m:t>
                    </m:r>
                    <m:r>
                      <m:rPr>
                        <m:sty m:val="p"/>
                      </m:rPr>
                      <m:t>=</m:t>
                    </m:r>
                    <m:r>
                      <m:rPr>
                        <m:sty m:val="p"/>
                      </m:rPr>
                      <m:t>−</m:t>
                    </m:r>
                    <m:r>
                      <m:t>1</m:t>
                    </m:r>
                  </m:oMath>
                </a14:m>
                <a:r>
                  <a:rPr sz="2000"/>
                  <a:t> で多項式エルゴード的．</a:t>
                </a:r>
              </a:p>
            </p:txBody>
          </p:sp>
        </mc:Choice>
      </mc:AlternateContent>
      <mc:AlternateContent xmlns:mc="http://schemas.openxmlformats.org/markup-compatibility/2006">
        <mc:Choice xmlns:a14="http://schemas.microsoft.com/office/drawing/2010/main" Requires="a14">
          <p:sp>
            <p:nvSpPr>
              <p:cNvPr id="4" name="Content Placeholder 3"/>
              <p:cNvSpPr>
                <a:spLocks noGrp="1"/>
              </p:cNvSpPr>
              <p:nvPr>
                <p:ph idx="2" sz="half"/>
              </p:nvPr>
            </p:nvSpPr>
            <p:spPr/>
            <p:txBody>
              <a:bodyPr/>
              <a:lstStyle/>
              <a:p>
                <a:pPr lvl="0" indent="0" marL="1270000">
                  <a:buNone/>
                </a:pPr>
                <a:r>
                  <a:rPr sz="2000" b="1"/>
                  <a:t>(Vasdekis and Roberts, 2022)</a:t>
                </a:r>
              </a:p>
              <a:p>
                <a:pPr lvl="0" indent="0" marL="1270000">
                  <a:buNone/>
                </a:pPr>
                <a:r>
                  <a:rPr sz="2000"/>
                  <a:t>リフレッシュなしの </a:t>
                </a:r>
                <a:r>
                  <a:rPr sz="2000" b="1"/>
                  <a:t>Zig-Zag サンプラー</a:t>
                </a:r>
                <a:r>
                  <a:rPr sz="2000"/>
                  <a:t> は目標分布の負の対数尤度 </a:t>
                </a:r>
                <a14:m>
                  <m:oMath xmlns:m="http://schemas.openxmlformats.org/officeDocument/2006/math">
                    <m:r>
                      <m:t>U</m:t>
                    </m:r>
                  </m:oMath>
                </a14:m>
                <a:r>
                  <a:rPr sz="2000"/>
                  <a:t> があるコンパクト集合の外で</a:t>
                </a:r>
              </a:p>
              <a:p>
                <a:pPr lvl="0" indent="0" marL="1270000">
                  <a:buNone/>
                </a:pPr>
                <a14:m>
                  <m:oMathPara xmlns:m="http://schemas.openxmlformats.org/officeDocument/2006/math">
                    <m:oMathParaPr>
                      <m:jc m:val="center"/>
                    </m:oMathParaPr>
                    <m:oMath>
                      <m:r>
                        <m:rPr>
                          <m:sty m:val="p"/>
                        </m:rPr>
                        <m:t>|</m:t>
                      </m:r>
                      <m:r>
                        <m:rPr>
                          <m:sty m:val="p"/>
                        </m:rPr>
                        <m:t>∇</m:t>
                      </m:r>
                      <m:r>
                        <m:t>U</m:t>
                      </m:r>
                      <m:d>
                        <m:dPr>
                          <m:begChr m:val="("/>
                          <m:endChr m:val=")"/>
                          <m:sepChr m:val=""/>
                          <m:grow/>
                        </m:dPr>
                        <m:e>
                          <m:r>
                            <m:t>x</m:t>
                          </m:r>
                        </m:e>
                      </m:d>
                      <m:r>
                        <m:rPr>
                          <m:sty m:val="p"/>
                        </m:rPr>
                        <m:t>|</m:t>
                      </m:r>
                      <m:r>
                        <m:rPr>
                          <m:sty m:val="p"/>
                        </m:rPr>
                        <m:t>≥</m:t>
                      </m:r>
                      <m:f>
                        <m:fPr>
                          <m:type m:val="bar"/>
                        </m:fPr>
                        <m:num>
                          <m:r>
                            <m:t>1</m:t>
                          </m:r>
                          <m:r>
                            <m:rPr>
                              <m:sty m:val="p"/>
                            </m:rPr>
                            <m:t>+</m:t>
                          </m:r>
                          <m:r>
                            <m:t>ν</m:t>
                          </m:r>
                        </m:num>
                        <m:den>
                          <m:r>
                            <m:rPr>
                              <m:sty m:val="p"/>
                            </m:rPr>
                            <m:t>|</m:t>
                          </m:r>
                          <m:r>
                            <m:t>x</m:t>
                          </m:r>
                          <m:r>
                            <m:rPr>
                              <m:sty m:val="p"/>
                            </m:rPr>
                            <m:t>|</m:t>
                          </m:r>
                        </m:den>
                      </m:f>
                      <m:r>
                        <m:rPr>
                          <m:sty m:val="p"/>
                        </m:rPr>
                        <m:t>,</m:t>
                      </m:r>
                      <m:r>
                        <m:t> </m:t>
                      </m:r>
                      <m:r>
                        <m:t>ν</m:t>
                      </m:r>
                      <m:r>
                        <m:rPr>
                          <m:sty m:val="p"/>
                        </m:rPr>
                        <m:t>&gt;</m:t>
                      </m:r>
                      <m:r>
                        <m:t>0</m:t>
                      </m:r>
                      <m:r>
                        <m:rPr>
                          <m:sty m:val="p"/>
                        </m:rPr>
                        <m:t>,</m:t>
                      </m:r>
                    </m:oMath>
                  </m:oMathPara>
                </a14:m>
              </a:p>
              <a:p>
                <a:pPr lvl="0" indent="0" marL="1270000">
                  <a:buNone/>
                </a:pPr>
                <a:r>
                  <a:rPr sz="2000"/>
                  <a:t>を満たすならば多項式エルゴード的．</a:t>
                </a:r>
              </a:p>
              <a:p>
                <a:pPr lvl="0" indent="0" marL="1270000">
                  <a:buNone/>
                </a:pPr>
                <a14:m>
                  <m:oMath xmlns:m="http://schemas.openxmlformats.org/officeDocument/2006/math">
                    <m:r>
                      <m:t>t</m:t>
                    </m:r>
                  </m:oMath>
                </a14:m>
                <a:r>
                  <a:rPr sz="2000"/>
                  <a:t>-分布もこれを満たす：</a:t>
                </a:r>
              </a:p>
              <a:p>
                <a:pPr lvl="0" indent="0" marL="1270000">
                  <a:buNone/>
                </a:pPr>
                <a14:m>
                  <m:oMathPara xmlns:m="http://schemas.openxmlformats.org/officeDocument/2006/math">
                    <m:oMathParaPr>
                      <m:jc m:val="center"/>
                    </m:oMathParaPr>
                    <m:oMath>
                      <m:r>
                        <m:t>π</m:t>
                      </m:r>
                      <m:d>
                        <m:dPr>
                          <m:begChr m:val="("/>
                          <m:endChr m:val=")"/>
                          <m:sepChr m:val=""/>
                          <m:grow/>
                        </m:dPr>
                        <m:e>
                          <m:r>
                            <m:t>x</m:t>
                          </m:r>
                        </m:e>
                      </m:d>
                      <m:r>
                        <m:rPr>
                          <m:sty m:val="p"/>
                        </m:rPr>
                        <m:t>=</m:t>
                      </m:r>
                      <m:f>
                        <m:fPr>
                          <m:type m:val="bar"/>
                        </m:fPr>
                        <m:num>
                          <m:r>
                            <m:t>1</m:t>
                          </m:r>
                        </m:num>
                        <m:den>
                          <m:r>
                            <m:t>π</m:t>
                          </m:r>
                        </m:den>
                      </m:f>
                      <m:f>
                        <m:fPr>
                          <m:type m:val="bar"/>
                        </m:fPr>
                        <m:num>
                          <m:r>
                            <m:t>1</m:t>
                          </m:r>
                        </m:num>
                        <m:den>
                          <m:r>
                            <m:t>1</m:t>
                          </m:r>
                          <m:r>
                            <m:rPr>
                              <m:sty m:val="p"/>
                            </m:rPr>
                            <m:t>+</m:t>
                          </m:r>
                          <m:r>
                            <m:rPr>
                              <m:sty m:val="p"/>
                            </m:rPr>
                            <m:t>|</m:t>
                          </m:r>
                          <m:r>
                            <m:t>x</m:t>
                          </m:r>
                          <m:sSup>
                            <m:e>
                              <m:r>
                                <m:rPr>
                                  <m:sty m:val="p"/>
                                </m:rPr>
                                <m:t>|</m:t>
                              </m:r>
                            </m:e>
                            <m:sup>
                              <m:r>
                                <m:t>2</m:t>
                              </m:r>
                            </m:sup>
                          </m:sSup>
                        </m:den>
                      </m:f>
                    </m:oMath>
                  </m:oMathPara>
                </a14:m>
              </a:p>
              <a:p>
                <a:pPr lvl="0" indent="0" marL="0">
                  <a:buNone/>
                </a:pPr>
                <a:r>
                  <a:rPr/>
                  <a:t>この際のレートは Langevin アルゴリズムのもの (Jarner and Tweedie, 2003) よりも速い</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2024 年度後期：最適輸送</a:t>
            </a:r>
          </a:p>
        </p:txBody>
      </p:sp>
      <p:pic>
        <p:nvPicPr>
          <p:cNvPr descr="Files/Book3.png" id="0" name="Picture 1"/>
          <p:cNvPicPr>
            <a:picLocks noGrp="1" noChangeAspect="1"/>
          </p:cNvPicPr>
          <p:nvPr/>
        </p:nvPicPr>
        <p:blipFill>
          <a:blip r:embed="rId2"/>
          <a:stretch>
            <a:fillRect/>
          </a:stretch>
        </p:blipFill>
        <p:spPr bwMode="auto">
          <a:xfrm>
            <a:off x="3594100" y="1193800"/>
            <a:ext cx="1943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2024 年度後期は (Figalli and Glaudo, 2023) の第２章を扱った</a:t>
            </a:r>
          </a:p>
        </p:txBody>
      </p:sp>
      <p:sp>
        <p:nvSpPr>
          <p:cNvPr id="3" name="Content Placeholder 2"/>
          <p:cNvSpPr>
            <a:spLocks noGrp="1"/>
          </p:cNvSpPr>
          <p:nvPr>
            <p:ph idx="1"/>
          </p:nvPr>
        </p:nvSpPr>
        <p:spPr/>
        <p:txBody>
          <a:bodyPr/>
          <a:lstStyle/>
          <a:p>
            <a:pPr lvl="0" indent="0" marL="0">
              <a:buNone/>
            </a:pPr>
            <a:r>
              <a:rPr/>
              <a:t>ここでは (Brenier, 2003) による Euclid コストに関する最適輸送写像の表示を取り上げる．</a:t>
            </a:r>
          </a:p>
          <a:p>
            <a:pPr lvl="0" indent="0" marL="0">
              <a:spcBef>
                <a:spcPts val="3000"/>
              </a:spcBef>
              <a:buNone/>
            </a:pPr>
            <a:r>
              <a:rPr b="1"/>
              <a:t>最適輸送写像の見つけ方</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総研大５年一貫博士課程・中間評価</dc:title>
  <dc:creator>司馬博文</dc:creator>
  <cp:keywords/>
  <dc:description>スライドはこちら．</dc:description>
  <dcterms:created xsi:type="dcterms:W3CDTF">2025-01-11T06:21:02Z</dcterms:created>
  <dcterms:modified xsi:type="dcterms:W3CDTF">2025-01-11T06:21:02Z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統計数理研究所． スライドはこちら．</vt:lpwstr>
  </property>
  <property fmtid="{D5CDD505-2E9C-101B-9397-08002B2CF9AE}" pid="3" name="abstract-title">
    <vt:lpwstr>概要</vt:lpwstr>
  </property>
  <property fmtid="{D5CDD505-2E9C-101B-9397-08002B2CF9AE}" pid="4" name="affiliations">
    <vt:lpwstr/>
  </property>
  <property fmtid="{D5CDD505-2E9C-101B-9397-08002B2CF9AE}" pid="5" name="authors">
    <vt:lpwstr/>
  </property>
  <property fmtid="{D5CDD505-2E9C-101B-9397-08002B2CF9AE}" pid="6" name="biblio-config">
    <vt:lpwstr>True</vt:lpwstr>
  </property>
  <property fmtid="{D5CDD505-2E9C-101B-9397-08002B2CF9AE}" pid="7" name="bibliography">
    <vt:lpwstr/>
  </property>
  <property fmtid="{D5CDD505-2E9C-101B-9397-08002B2CF9AE}" pid="8" name="brand">
    <vt:lpwstr>../../../assets/_brand.yml</vt:lpwstr>
  </property>
  <property fmtid="{D5CDD505-2E9C-101B-9397-08002B2CF9AE}" pid="9" name="by-affiliation">
    <vt:lpwstr/>
  </property>
  <property fmtid="{D5CDD505-2E9C-101B-9397-08002B2CF9AE}" pid="10" name="by-author">
    <vt:lpwstr/>
  </property>
  <property fmtid="{D5CDD505-2E9C-101B-9397-08002B2CF9AE}" pid="11" name="categories">
    <vt:lpwstr/>
  </property>
  <property fmtid="{D5CDD505-2E9C-101B-9397-08002B2CF9AE}" pid="12" name="citation">
    <vt:lpwstr/>
  </property>
  <property fmtid="{D5CDD505-2E9C-101B-9397-08002B2CF9AE}" pid="13" name="comment">
    <vt:lpwstr>False</vt:lpwstr>
  </property>
  <property fmtid="{D5CDD505-2E9C-101B-9397-08002B2CF9AE}" pid="14" name="comments">
    <vt:lpwstr/>
  </property>
  <property fmtid="{D5CDD505-2E9C-101B-9397-08002B2CF9AE}" pid="15" name="crossref">
    <vt:lpwstr/>
  </property>
  <property fmtid="{D5CDD505-2E9C-101B-9397-08002B2CF9AE}" pid="16" name="csl">
    <vt:lpwstr>../../../assets/apalike.csl</vt:lpwstr>
  </property>
  <property fmtid="{D5CDD505-2E9C-101B-9397-08002B2CF9AE}" pid="17" name="date">
    <vt:lpwstr>1/10/2025</vt:lpwstr>
  </property>
  <property fmtid="{D5CDD505-2E9C-101B-9397-08002B2CF9AE}" pid="18" name="date-format">
    <vt:lpwstr>M/DD/YYYY</vt:lpwstr>
  </property>
  <property fmtid="{D5CDD505-2E9C-101B-9397-08002B2CF9AE}" pid="19" name="execute">
    <vt:lpwstr/>
  </property>
  <property fmtid="{D5CDD505-2E9C-101B-9397-08002B2CF9AE}" pid="20" name="header-includes">
    <vt:lpwstr/>
  </property>
  <property fmtid="{D5CDD505-2E9C-101B-9397-08002B2CF9AE}" pid="21" name="image">
    <vt:lpwstr>Files/ZigZag_Banana3D.gif</vt:lpwstr>
  </property>
  <property fmtid="{D5CDD505-2E9C-101B-9397-08002B2CF9AE}" pid="22" name="include-after">
    <vt:lpwstr/>
  </property>
  <property fmtid="{D5CDD505-2E9C-101B-9397-08002B2CF9AE}" pid="23" name="include-before">
    <vt:lpwstr/>
  </property>
  <property fmtid="{D5CDD505-2E9C-101B-9397-08002B2CF9AE}" pid="24" name="labels">
    <vt:lpwstr/>
  </property>
  <property fmtid="{D5CDD505-2E9C-101B-9397-08002B2CF9AE}" pid="25" name="title-block-banner">
    <vt:lpwstr>True</vt:lpwstr>
  </property>
  <property fmtid="{D5CDD505-2E9C-101B-9397-08002B2CF9AE}" pid="26" name="toc-title">
    <vt:lpwstr>Table of contents</vt:lpwstr>
  </property>
</Properties>
</file>