
<file path=[Content_Types].xml><?xml version="1.0" encoding="utf-8"?>
<Types xmlns="http://schemas.openxmlformats.org/package/2006/content-types">
  <Default Extension="xml" ContentType="application/xml"/>
  <Default Extension="rels" ContentType="application/vnd.openxmlformats-package.relationships+xml"/>
  <Default Extension="svg" ContentType="image/svg+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1" Type="http://schemas.openxmlformats.org/officeDocument/2006/relationships/viewProps" Target="viewProps.xml" /><Relationship Id="rId10" Type="http://schemas.openxmlformats.org/officeDocument/2006/relationships/presProps" Target="presProps.xml" /><Relationship Id="rId1" Type="http://schemas.openxmlformats.org/officeDocument/2006/relationships/slideMaster" Target="slideMasters/slideMaster1.xml" /><Relationship Id="rId13" Type="http://schemas.openxmlformats.org/officeDocument/2006/relationships/tableStyles" Target="tableStyles.xml" /><Relationship Id="rId12"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7.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2024/Process/Levy.qmd" TargetMode="External" /><Relationship Id="rId3" Type="http://schemas.openxmlformats.org/officeDocument/2006/relationships/hyperlink" Target="../../../static/CV/cv.qmd" TargetMode="External" /><Relationship Id="rId4" Type="http://schemas.openxmlformats.org/officeDocument/2006/relationships/hyperlink" Target="../../2024/Slides/ZigZagSampler.qmd" TargetMode="External" /><Relationship Id="rId5" Type="http://schemas.openxmlformats.org/officeDocument/2006/relationships/image" Target="../media/image1.svg"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8.xml" /><Relationship Id="rId3" Type="http://schemas.openxmlformats.org/officeDocument/2006/relationships/hyperlink" Target="https://quarto.org/docs/books/" TargetMode="External" /><Relationship Id="rId4" Type="http://schemas.openxmlformats.org/officeDocument/2006/relationships/hyperlink" Target="https://quarto.org/docs/presentations/" TargetMode="External" /><Relationship Id="rId5" Type="http://schemas.openxmlformats.org/officeDocument/2006/relationships/hyperlink" Target="https://quarto.org/docs/interactive/" TargetMode="External" /><Relationship Id="rId6" Type="http://schemas.openxmlformats.org/officeDocument/2006/relationships/hyperlink" Target="https://quarto.org/docs/reference/formats/html.html" TargetMode="External" /><Relationship Id="rId7" Type="http://schemas.openxmlformats.org/officeDocument/2006/relationships/hyperlink" Target="https://quarto.org/docs/reference/cells/cells-jupyter.html" TargetMode="Externa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quarto.org/docs/publishing/github-pages.html" TargetMode="External" /><Relationship Id="rId3" Type="http://schemas.openxmlformats.org/officeDocument/2006/relationships/hyperlink" Target="https://162348.github.io/static/CV/cv.html" TargetMode="Externa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8.xml" /><Relationship Id="rId3" Type="http://schemas.openxmlformats.org/officeDocument/2006/relationships/hyperlink" Target="https://typst.app/" TargetMode="External" /><Relationship Id="rId4" Type="http://schemas.openxmlformats.org/officeDocument/2006/relationships/hyperlink" Target="https://fonts.google.com/specimen/BIZ+UDPGothic" TargetMode="Externa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quarto.org/docs/visual-editor/vscode/"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Quarto はじめて良かったこと</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r>
              <a:rPr/>
              <a:t>司馬博文</a:t>
            </a:r>
          </a:p>
        </p:txBody>
      </p:sp>
      <p:sp>
        <p:nvSpPr>
          <p:cNvPr id="4" name="Date Placeholder 3"/>
          <p:cNvSpPr>
            <a:spLocks noGrp="1"/>
          </p:cNvSpPr>
          <p:nvPr>
            <p:ph idx="10" sz="half" type="dt"/>
          </p:nvPr>
        </p:nvSpPr>
        <p:spPr/>
        <p:txBody>
          <a:bodyPr/>
          <a:lstStyle/>
          <a:p>
            <a:pPr lvl="0" indent="0" marL="0">
              <a:buNone/>
            </a:pPr>
            <a:r>
              <a:rPr/>
              <a:t>11/04/2023</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1 使い方の概要</a:t>
            </a:r>
          </a:p>
        </p:txBody>
      </p:sp>
      <p:sp>
        <p:nvSpPr>
          <p:cNvPr id="4" name="Text Placeholder 3"/>
          <p:cNvSpPr>
            <a:spLocks noGrp="1"/>
          </p:cNvSpPr>
          <p:nvPr>
            <p:ph idx="2" sz="half" type="body"/>
          </p:nvPr>
        </p:nvSpPr>
        <p:spPr/>
        <p:txBody>
          <a:bodyPr/>
          <a:lstStyle/>
          <a:p>
            <a:pPr lvl="0" indent="0" marL="0">
              <a:spcBef>
                <a:spcPts val="3000"/>
              </a:spcBef>
              <a:buNone/>
            </a:pPr>
            <a:r>
              <a:rPr b="1"/>
              <a:t>1.1 導入</a:t>
            </a:r>
          </a:p>
          <a:p>
            <a:pPr lvl="0" indent="0" marL="0">
              <a:buNone/>
            </a:pPr>
            <a:r>
              <a:rPr/>
              <a:t>本サイトは Quarto と，GitHub Actions によってホスティングされている．</a:t>
            </a:r>
          </a:p>
          <a:p>
            <a:pPr lvl="0" indent="0" marL="1270000">
              <a:buNone/>
            </a:pPr>
            <a:r>
              <a:rPr sz="2000" b="1"/>
              <a:t>Important</a:t>
            </a:r>
          </a:p>
          <a:p>
            <a:pPr lvl="0"/>
            <a:r>
              <a:rPr sz="2000">
                <a:hlinkClick r:id="rId2"/>
              </a:rPr>
              <a:t>Lévy 過程を見てみよう</a:t>
            </a:r>
            <a:r>
              <a:rPr sz="2000"/>
              <a:t> など，コードと数式を併せて書いている Jupyter Notebook のようなページ</a:t>
            </a:r>
          </a:p>
          <a:p>
            <a:pPr lvl="0"/>
            <a:r>
              <a:rPr sz="2000">
                <a:hlinkClick r:id="rId3"/>
              </a:rPr>
              <a:t>CV</a:t>
            </a:r>
            <a:r>
              <a:rPr sz="2000"/>
              <a:t> など，HTML と PDF の両方で見れるページ</a:t>
            </a:r>
          </a:p>
          <a:p>
            <a:pPr lvl="0"/>
            <a:r>
              <a:rPr sz="2000">
                <a:hlinkClick r:id="rId4"/>
              </a:rPr>
              <a:t>Zig-Zag サンプラー</a:t>
            </a:r>
            <a:r>
              <a:rPr sz="2000"/>
              <a:t> など，HTML とスライド (reveal.js) の両方で見れるページ</a:t>
            </a:r>
          </a:p>
          <a:p>
            <a:pPr lvl="0"/>
            <a:r>
              <a:rPr sz="2000"/>
              <a:t>本ページなど，HTML とスライド (pptx)，typst PDF と LaTeX PDF と reveal.js のさまざまで見れるページ</a:t>
            </a:r>
          </a:p>
          <a:p>
            <a:pPr lvl="0" indent="0" marL="1270000">
              <a:buNone/>
            </a:pPr>
            <a:r>
              <a:rPr sz="2000" b="1"/>
              <a:t>注</a:t>
            </a:r>
          </a:p>
          <a:p>
            <a:pPr lvl="0" indent="0" marL="1270000">
              <a:buNone/>
            </a:pPr>
            <a:r>
              <a:rPr sz="2000"/>
              <a:t>スマホでは別フォーマットのページのリンクは表示されないようである．</a:t>
            </a:r>
          </a:p>
        </p:txBody>
      </p:sp>
      <p:pic>
        <p:nvPicPr>
          <p:cNvPr descr="QuartoBasics_files/figure-pptx/fig-parametric-output-1.svg" id="0" name="Picture 1"/>
          <p:cNvPicPr>
            <a:picLocks noGrp="1" noChangeAspect="1"/>
          </p:cNvPicPr>
          <p:nvPr/>
        </p:nvPicPr>
        <p:blipFill>
          <a:blip r:embed="rId5"/>
          <a:stretch>
            <a:fillRect/>
          </a:stretch>
        </p:blipFill>
        <p:spPr bwMode="auto">
          <a:xfrm>
            <a:off x="3568700" y="863600"/>
            <a:ext cx="5105400" cy="25527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図 1: Parametric Plots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Quarto ではこのような数式・コードが共存するドキュメントが，極めて簡単に＋凡ゆるフォーマットで作成できる．</a:t>
                </a:r>
              </a:p>
              <a:p>
                <a:pPr lvl="0" indent="0" marL="0">
                  <a:buNone/>
                </a:pPr>
                <a:r>
                  <a:rPr/>
                  <a:t>計算統計の研究をしている筆者にとっては何より，数式とコードが自然に共存する PDF を簡単に書けること，そして自学のためのノートがそのまま HTML としてブログの形で公開できることが，大変嬉しかった．</a:t>
                </a:r>
              </a:p>
              <a:p>
                <a:pPr lvl="0" indent="0" marL="0">
                  <a:buNone/>
                </a:pPr>
                <a:r>
                  <a:rPr/>
                  <a:t>特に VSCode の拡張機能と組み合わせれば，RStudio のような隙のない統合開発環境が得られる．</a:t>
                </a:r>
                <a:r>
                  <a:rPr baseline="30000">
                    <a:hlinkClick r:id="rId2" action="ppaction://hlinksldjump"/>
                  </a:rPr>
                  <a:t>1</a:t>
                </a:r>
              </a:p>
              <a:p>
                <a:pPr lvl="0" indent="0" marL="0">
                  <a:buNone/>
                </a:pPr>
                <a:r>
                  <a:rPr/>
                  <a:t>基本的な仕組みとして，自分で作成するのは </a:t>
                </a:r>
                <a:r>
                  <a:rPr>
                    <a:latin typeface="Courier"/>
                  </a:rPr>
                  <a:t>.qmd</a:t>
                </a:r>
                <a:r>
                  <a:rPr/>
                  <a:t>ファイルのみである．</a:t>
                </a:r>
              </a:p>
              <a:p>
                <a:pPr lvl="0" indent="0" marL="0">
                  <a:buNone/>
                </a:pPr>
                <a:r>
                  <a:rPr/>
                  <a:t>その後は</a:t>
                </a:r>
                <a:r>
                  <a:rPr>
                    <a:latin typeface="Courier"/>
                  </a:rPr>
                  <a:t>quarto render</a:t>
                </a:r>
                <a:r>
                  <a:rPr/>
                  <a:t>コマンドにより，</a:t>
                </a:r>
              </a:p>
              <a:p>
                <a:pPr lvl="0" indent="0" marL="1270000">
                  <a:buNone/>
                </a:pPr>
                <a:r>
                  <a:rPr sz="2000" b="1"/>
                  <a:t>Important</a:t>
                </a:r>
              </a:p>
              <a:p>
                <a:pPr lvl="0"/>
                <a:r>
                  <a:rPr sz="2000"/>
                  <a:t>コードブロックは Jupyter によって処理され，</a:t>
                </a:r>
              </a:p>
              <a:p>
                <a:pPr lvl="0"/>
                <a:r>
                  <a:rPr sz="2000"/>
                  <a:t>全体は markdown に変換され，</a:t>
                </a:r>
              </a:p>
              <a:p>
                <a:pPr lvl="0"/>
                <a:r>
                  <a:rPr sz="2000"/>
                  <a:t>Pandoc によって</a:t>
                </a:r>
                <a:r>
                  <a:rPr sz="2000">
                    <a:latin typeface="Courier"/>
                  </a:rPr>
                  <a:t>pdf</a:t>
                </a:r>
                <a:r>
                  <a:rPr sz="2000"/>
                  <a:t>, </a:t>
                </a:r>
                <a:r>
                  <a:rPr sz="2000">
                    <a:latin typeface="Courier"/>
                  </a:rPr>
                  <a:t>html</a:t>
                </a:r>
                <a:r>
                  <a:rPr sz="2000"/>
                  <a:t>, </a:t>
                </a:r>
                <a:r>
                  <a:rPr sz="2000">
                    <a:latin typeface="Courier"/>
                  </a:rPr>
                  <a:t>word</a:t>
                </a:r>
                <a:r>
                  <a:rPr sz="2000"/>
                  <a:t> など好きな形式に最終出力できる．</a:t>
                </a:r>
              </a:p>
              <a:p>
                <a:pPr lvl="0" indent="0" marL="0">
                  <a:buNone/>
                </a:pPr>
                <a:r>
                  <a:rPr/>
                  <a:t>拡張機能をオンにした VSCode では</a:t>
                </a:r>
                <a:r>
                  <a:rPr>
                    <a:latin typeface="Courier"/>
                  </a:rPr>
                  <a:t>Run Cell</a:t>
                </a:r>
                <a:r>
                  <a:rPr/>
                  <a:t>ボタンもあるので，ノートブック全体を毎度ビルドせずとも，コードブロックごとに実行して結果を見ることもできる．</a:t>
                </a:r>
              </a:p>
              <a:p>
                <a:pPr lvl="0" indent="0" marL="0">
                  <a:buNone/>
                </a:pPr>
                <a:r>
                  <a:rPr>
                    <a:latin typeface="Courier"/>
                  </a:rPr>
                  <a:t>Ctrl+Enter</a:t>
                </a:r>
                <a:r>
                  <a:rPr/>
                  <a:t> で１行ごとに実行できる操作感は </a:t>
                </a:r>
                <a:r>
                  <a:rPr>
                    <a:latin typeface="Courier"/>
                  </a:rPr>
                  <a:t>RStudio</a:t>
                </a:r>
                <a:r>
                  <a:rPr/>
                  <a:t> と同じである．</a:t>
                </a:r>
              </a:p>
              <a:p>
                <a:pPr lvl="0" indent="0" marL="0">
                  <a:spcBef>
                    <a:spcPts val="3000"/>
                  </a:spcBef>
                  <a:buNone/>
                </a:pPr>
                <a:r>
                  <a:rPr b="1"/>
                  <a:t>1.2 美点</a:t>
                </a:r>
              </a:p>
              <a:p>
                <a:pPr lvl="0" indent="0" marL="1270000">
                  <a:buNone/>
                </a:pPr>
                <a:r>
                  <a:rPr sz="2000" b="1"/>
                  <a:t>Tip</a:t>
                </a:r>
              </a:p>
              <a:p>
                <a:pPr lvl="0"/>
                <a:r>
                  <a:rPr sz="2000"/>
                  <a:t>レンダリングがとんでもなく速い．体感で TeX の10分の1である．</a:t>
                </a:r>
              </a:p>
              <a:p>
                <a:pPr lvl="0"/>
                <a:r>
                  <a:rPr sz="2000"/>
                  <a:t>それでいて数式とコードブロックを併在させることが出来る．なお，明かに TeX を意識していることがわかる使用感になっているし，</a:t>
                </a:r>
                <a:r>
                  <a:rPr sz="2000">
                    <a:hlinkClick r:id="rId3"/>
                  </a:rPr>
                  <a:t>本の作成も可能</a:t>
                </a:r>
                <a:r>
                  <a:rPr sz="2000"/>
                  <a:t>としている．</a:t>
                </a:r>
              </a:p>
              <a:p>
                <a:pPr lvl="0"/>
                <a:r>
                  <a:rPr sz="2000"/>
                  <a:t>（ちょっと使いにくい）ブラウザ上ではなく，好きなエディタで動く．Jupyter Notebook が続かない筆者にとって，この点は肝要である．</a:t>
                </a:r>
              </a:p>
              <a:p>
                <a:pPr lvl="0"/>
                <a:r>
                  <a:rPr sz="2000"/>
                  <a:t>私用の勉強ノートとしても使えると同時に，内容そのままブログとして公開できる．</a:t>
                </a:r>
              </a:p>
              <a:p>
                <a:pPr lvl="0"/>
                <a:r>
                  <a:rPr sz="2000">
                    <a:hlinkClick r:id="rId4"/>
                  </a:rPr>
                  <a:t>プレゼンテーションの作成にも使える</a:t>
                </a:r>
                <a:r>
                  <a:rPr sz="2000"/>
                  <a:t>．</a:t>
                </a:r>
              </a:p>
              <a:p>
                <a:pPr lvl="0"/>
                <a:r>
                  <a:rPr sz="2000"/>
                  <a:t>すごい細かいが，例えば </a:t>
                </a:r>
                <a:r>
                  <a:rPr sz="2000">
                    <a:latin typeface="Courier"/>
                  </a:rPr>
                  <a:t>project type</a:t>
                </a:r>
                <a:r>
                  <a:rPr sz="2000"/>
                  <a:t> を </a:t>
                </a:r>
                <a:r>
                  <a:rPr sz="2000">
                    <a:latin typeface="Courier"/>
                  </a:rPr>
                  <a:t>website</a:t>
                </a:r>
                <a:r>
                  <a:rPr sz="2000"/>
                  <a:t> としたリポジトリで</a:t>
                </a:r>
                <a:r>
                  <a:rPr sz="2000">
                    <a:latin typeface="Courier"/>
                  </a:rPr>
                  <a:t>quarto render</a:t>
                </a:r>
                <a:r>
                  <a:rPr sz="2000"/>
                  <a:t>をしても，不要なファイルが自動で削除される．このような点がライトユーザーでもとにかく使いやすい．</a:t>
                </a:r>
              </a:p>
              <a:p>
                <a:pPr lvl="0"/>
                <a:r>
                  <a:rPr sz="2000"/>
                  <a:t>さらに</a:t>
                </a:r>
                <a:r>
                  <a:rPr sz="2000">
                    <a:hlinkClick r:id="rId5"/>
                  </a:rPr>
                  <a:t>インタラクティブな機能</a:t>
                </a:r>
                <a:r>
                  <a:rPr sz="2000"/>
                  <a:t>を実現したブログを作ってみたい．</a:t>
                </a:r>
              </a:p>
              <a:p>
                <a:pPr lvl="0" indent="0" marL="0">
                  <a:spcBef>
                    <a:spcPts val="3000"/>
                  </a:spcBef>
                  <a:buNone/>
                </a:pPr>
                <a:r>
                  <a:rPr b="1"/>
                  <a:t>1.3 YAML Header</a:t>
                </a:r>
              </a:p>
              <a:p>
                <a:pPr lvl="0" indent="0" marL="0">
                  <a:buNone/>
                </a:pPr>
                <a:r>
                  <a:rPr/>
                  <a:t>各ファイルの冒頭に YAML block を用意することで，ノートブックの詳細を調整できる（参照：</a:t>
                </a:r>
                <a:r>
                  <a:rPr>
                    <a:hlinkClick r:id="rId6"/>
                  </a:rPr>
                  <a:t>HTML Options</a:t>
                </a:r>
                <a:r>
                  <a:rPr/>
                  <a:t>）．</a:t>
                </a:r>
              </a:p>
              <a:p>
                <a:pPr lvl="0" indent="0" marL="0">
                  <a:buNone/>
                </a:pPr>
                <a:r>
                  <a:rPr/>
                  <a:t>例えば本ページでは次のとおり：</a:t>
                </a:r>
              </a:p>
              <a:p>
                <a:pPr lvl="0" indent="0">
                  <a:buNone/>
                </a:pPr>
                <a:r>
                  <a:rPr>
                    <a:solidFill>
                      <a:srgbClr val="AD0000"/>
                    </a:solidFill>
                    <a:latin typeface="Courier"/>
                  </a:rPr>
                  <a:t>---</a:t>
                </a:r>
                <a:br/>
                <a:r>
                  <a:rPr>
                    <a:solidFill>
                      <a:srgbClr val="4758AB"/>
                    </a:solidFill>
                    <a:latin typeface="Courier"/>
                  </a:rPr>
                  <a:t>title</a:t>
                </a:r>
                <a:r>
                  <a:rPr b="1">
                    <a:solidFill>
                      <a:srgbClr val="003B4F"/>
                    </a:solidFill>
                    <a:latin typeface="Courier"/>
                  </a:rPr>
                  <a:t>:</a:t>
                </a:r>
                <a:r>
                  <a:rPr>
                    <a:solidFill>
                      <a:srgbClr val="657422"/>
                    </a:solidFill>
                    <a:latin typeface="Courier"/>
                  </a:rPr>
                  <a:t> </a:t>
                </a:r>
                <a:r>
                  <a:rPr>
                    <a:solidFill>
                      <a:srgbClr val="20794D"/>
                    </a:solidFill>
                    <a:latin typeface="Courier"/>
                  </a:rPr>
                  <a:t>"Quarto はじめて良かった"</a:t>
                </a:r>
                <a:br/>
                <a:r>
                  <a:rPr>
                    <a:solidFill>
                      <a:srgbClr val="4758AB"/>
                    </a:solidFill>
                    <a:latin typeface="Courier"/>
                  </a:rPr>
                  <a:t>author</a:t>
                </a:r>
                <a:r>
                  <a:rPr b="1">
                    <a:solidFill>
                      <a:srgbClr val="003B4F"/>
                    </a:solidFill>
                    <a:latin typeface="Courier"/>
                  </a:rPr>
                  <a:t>:</a:t>
                </a:r>
                <a:r>
                  <a:rPr>
                    <a:solidFill>
                      <a:srgbClr val="657422"/>
                    </a:solidFill>
                    <a:latin typeface="Courier"/>
                  </a:rPr>
                  <a:t> </a:t>
                </a:r>
                <a:r>
                  <a:rPr>
                    <a:solidFill>
                      <a:srgbClr val="20794D"/>
                    </a:solidFill>
                    <a:latin typeface="Courier"/>
                  </a:rPr>
                  <a:t>"司馬博文"</a:t>
                </a:r>
                <a:br/>
                <a:r>
                  <a:rPr>
                    <a:solidFill>
                      <a:srgbClr val="4758AB"/>
                    </a:solidFill>
                    <a:latin typeface="Courier"/>
                  </a:rPr>
                  <a:t>date</a:t>
                </a:r>
                <a:r>
                  <a:rPr b="1">
                    <a:solidFill>
                      <a:srgbClr val="003B4F"/>
                    </a:solidFill>
                    <a:latin typeface="Courier"/>
                  </a:rPr>
                  <a:t>:</a:t>
                </a:r>
                <a:r>
                  <a:rPr>
                    <a:solidFill>
                      <a:srgbClr val="657422"/>
                    </a:solidFill>
                    <a:latin typeface="Courier"/>
                  </a:rPr>
                  <a:t> </a:t>
                </a:r>
                <a:r>
                  <a:rPr>
                    <a:solidFill>
                      <a:srgbClr val="20794D"/>
                    </a:solidFill>
                    <a:latin typeface="Courier"/>
                  </a:rPr>
                  <a:t>"11/4/2023"</a:t>
                </a:r>
                <a:br/>
                <a:r>
                  <a:rPr>
                    <a:solidFill>
                      <a:srgbClr val="4758AB"/>
                    </a:solidFill>
                    <a:latin typeface="Courier"/>
                  </a:rPr>
                  <a:t>date-modified</a:t>
                </a:r>
                <a:r>
                  <a:rPr b="1">
                    <a:solidFill>
                      <a:srgbClr val="003B4F"/>
                    </a:solidFill>
                    <a:latin typeface="Courier"/>
                  </a:rPr>
                  <a:t>:</a:t>
                </a:r>
                <a:r>
                  <a:rPr>
                    <a:solidFill>
                      <a:srgbClr val="657422"/>
                    </a:solidFill>
                    <a:latin typeface="Courier"/>
                  </a:rPr>
                  <a:t> </a:t>
                </a:r>
                <a:r>
                  <a:rPr>
                    <a:solidFill>
                      <a:srgbClr val="20794D"/>
                    </a:solidFill>
                    <a:latin typeface="Courier"/>
                  </a:rPr>
                  <a:t>"7/7/2024"</a:t>
                </a:r>
                <a:br/>
                <a:r>
                  <a:rPr>
                    <a:solidFill>
                      <a:srgbClr val="4758AB"/>
                    </a:solidFill>
                    <a:latin typeface="Courier"/>
                  </a:rPr>
                  <a:t>categories</a:t>
                </a:r>
                <a:r>
                  <a:rPr b="1">
                    <a:solidFill>
                      <a:srgbClr val="003B4F"/>
                    </a:solidFill>
                    <a:latin typeface="Courier"/>
                  </a:rPr>
                  <a:t>:</a:t>
                </a:r>
                <a:r>
                  <a:rPr>
                    <a:solidFill>
                      <a:srgbClr val="657422"/>
                    </a:solidFill>
                    <a:latin typeface="Courier"/>
                  </a:rPr>
                  <a:t> </a:t>
                </a:r>
                <a:r>
                  <a:rPr b="1">
                    <a:solidFill>
                      <a:srgbClr val="003B4F"/>
                    </a:solidFill>
                    <a:latin typeface="Courier"/>
                  </a:rPr>
                  <a:t>[</a:t>
                </a:r>
                <a:r>
                  <a:rPr>
                    <a:solidFill>
                      <a:srgbClr val="657422"/>
                    </a:solidFill>
                    <a:latin typeface="Courier"/>
                  </a:rPr>
                  <a:t>Lifestyle</a:t>
                </a:r>
                <a:r>
                  <a:rPr b="1">
                    <a:solidFill>
                      <a:srgbClr val="003B4F"/>
                    </a:solidFill>
                    <a:latin typeface="Courier"/>
                  </a:rPr>
                  <a:t>]</a:t>
                </a:r>
                <a:br/>
                <a:r>
                  <a:rPr>
                    <a:solidFill>
                      <a:srgbClr val="4758AB"/>
                    </a:solidFill>
                    <a:latin typeface="Courier"/>
                  </a:rPr>
                  <a:t>abstract</a:t>
                </a:r>
                <a:r>
                  <a:rPr b="1">
                    <a:solidFill>
                      <a:srgbClr val="003B4F"/>
                    </a:solidFill>
                    <a:latin typeface="Courier"/>
                  </a:rPr>
                  <a:t>:</a:t>
                </a:r>
                <a:r>
                  <a:rPr>
                    <a:solidFill>
                      <a:srgbClr val="657422"/>
                    </a:solidFill>
                    <a:latin typeface="Courier"/>
                  </a:rPr>
                  <a:t> Quarto は TeX のような使用感で，数式とコードが併存する文章を書き，１つのソースファイルから PDF, HTML, Word, Reveal.js, PowerPoint などの多様な形式に出力できる次世代の執筆環境である．TeX, RStudio, Jupyter Notebook のいずれかに慣れている人であれば，極めて手軽に Quarto を使うことができる．</a:t>
                </a:r>
                <a:br/>
                <a:r>
                  <a:rPr>
                    <a:solidFill>
                      <a:srgbClr val="4758AB"/>
                    </a:solidFill>
                    <a:latin typeface="Courier"/>
                  </a:rPr>
                  <a:t>abstract-title</a:t>
                </a:r>
                <a:r>
                  <a:rPr b="1">
                    <a:solidFill>
                      <a:srgbClr val="003B4F"/>
                    </a:solidFill>
                    <a:latin typeface="Courier"/>
                  </a:rPr>
                  <a:t>:</a:t>
                </a:r>
                <a:r>
                  <a:rPr>
                    <a:solidFill>
                      <a:srgbClr val="657422"/>
                    </a:solidFill>
                    <a:latin typeface="Courier"/>
                  </a:rPr>
                  <a:t> 概要</a:t>
                </a:r>
                <a:br/>
                <a:r>
                  <a:rPr>
                    <a:solidFill>
                      <a:srgbClr val="4758AB"/>
                    </a:solidFill>
                    <a:latin typeface="Courier"/>
                  </a:rPr>
                  <a:t>format</a:t>
                </a:r>
                <a:r>
                  <a:rPr b="1">
                    <a:solidFill>
                      <a:srgbClr val="003B4F"/>
                    </a:solidFill>
                    <a:latin typeface="Courier"/>
                  </a:rPr>
                  <a:t>:</a:t>
                </a:r>
                <a:br/>
                <a:r>
                  <a:rPr>
                    <a:solidFill>
                      <a:srgbClr val="657422"/>
                    </a:solidFill>
                    <a:latin typeface="Courier"/>
                  </a:rPr>
                  <a:t>  </a:t>
                </a:r>
                <a:r>
                  <a:rPr>
                    <a:solidFill>
                      <a:srgbClr val="4758AB"/>
                    </a:solidFill>
                    <a:latin typeface="Courier"/>
                  </a:rPr>
                  <a:t>html</a:t>
                </a:r>
                <a:r>
                  <a:rPr b="1">
                    <a:solidFill>
                      <a:srgbClr val="003B4F"/>
                    </a:solidFill>
                    <a:latin typeface="Courier"/>
                  </a:rPr>
                  <a:t>:</a:t>
                </a:r>
                <a:br/>
                <a:r>
                  <a:rPr>
                    <a:solidFill>
                      <a:srgbClr val="657422"/>
                    </a:solidFill>
                    <a:latin typeface="Courier"/>
                  </a:rPr>
                  <a:t>    </a:t>
                </a:r>
                <a:r>
                  <a:rPr>
                    <a:solidFill>
                      <a:srgbClr val="4758AB"/>
                    </a:solidFill>
                    <a:latin typeface="Courier"/>
                  </a:rPr>
                  <a:t>mainfont</a:t>
                </a:r>
                <a:r>
                  <a:rPr b="1">
                    <a:solidFill>
                      <a:srgbClr val="003B4F"/>
                    </a:solidFill>
                    <a:latin typeface="Courier"/>
                  </a:rPr>
                  <a:t>:</a:t>
                </a:r>
                <a:r>
                  <a:rPr>
                    <a:solidFill>
                      <a:srgbClr val="657422"/>
                    </a:solidFill>
                    <a:latin typeface="Courier"/>
                  </a:rPr>
                  <a:t> </a:t>
                </a:r>
                <a:r>
                  <a:rPr>
                    <a:solidFill>
                      <a:srgbClr val="20794D"/>
                    </a:solidFill>
                    <a:latin typeface="Courier"/>
                  </a:rPr>
                  <a:t>"Gill Sans"</a:t>
                </a:r>
                <a:br/>
                <a:r>
                  <a:rPr>
                    <a:solidFill>
                      <a:srgbClr val="657422"/>
                    </a:solidFill>
                    <a:latin typeface="Courier"/>
                  </a:rPr>
                  <a:t>    </a:t>
                </a:r>
                <a:r>
                  <a:rPr>
                    <a:solidFill>
                      <a:srgbClr val="4758AB"/>
                    </a:solidFill>
                    <a:latin typeface="Courier"/>
                  </a:rPr>
                  <a:t>theme</a:t>
                </a:r>
                <a:r>
                  <a:rPr b="1">
                    <a:solidFill>
                      <a:srgbClr val="003B4F"/>
                    </a:solidFill>
                    <a:latin typeface="Courier"/>
                  </a:rPr>
                  <a:t>:</a:t>
                </a:r>
                <a:r>
                  <a:rPr>
                    <a:solidFill>
                      <a:srgbClr val="657422"/>
                    </a:solidFill>
                    <a:latin typeface="Courier"/>
                  </a:rPr>
                  <a:t> minty</a:t>
                </a:r>
                <a:br/>
                <a:r>
                  <a:rPr>
                    <a:solidFill>
                      <a:srgbClr val="657422"/>
                    </a:solidFill>
                    <a:latin typeface="Courier"/>
                  </a:rPr>
                  <a:t>    </a:t>
                </a:r>
                <a:r>
                  <a:rPr>
                    <a:solidFill>
                      <a:srgbClr val="4758AB"/>
                    </a:solidFill>
                    <a:latin typeface="Courier"/>
                  </a:rPr>
                  <a:t>css</a:t>
                </a:r>
                <a:r>
                  <a:rPr b="1">
                    <a:solidFill>
                      <a:srgbClr val="003B4F"/>
                    </a:solidFill>
                    <a:latin typeface="Courier"/>
                  </a:rPr>
                  <a:t>:</a:t>
                </a:r>
                <a:r>
                  <a:rPr>
                    <a:solidFill>
                      <a:srgbClr val="657422"/>
                    </a:solidFill>
                    <a:latin typeface="Courier"/>
                  </a:rPr>
                  <a:t> assets/styles.css</a:t>
                </a:r>
                <a:br/>
                <a:r>
                  <a:rPr>
                    <a:solidFill>
                      <a:srgbClr val="657422"/>
                    </a:solidFill>
                    <a:latin typeface="Courier"/>
                  </a:rPr>
                  <a:t>    </a:t>
                </a:r>
                <a:r>
                  <a:rPr>
                    <a:solidFill>
                      <a:srgbClr val="4758AB"/>
                    </a:solidFill>
                    <a:latin typeface="Courier"/>
                  </a:rPr>
                  <a:t>toc</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number-sections</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highlight-style</a:t>
                </a:r>
                <a:r>
                  <a:rPr b="1">
                    <a:solidFill>
                      <a:srgbClr val="003B4F"/>
                    </a:solidFill>
                    <a:latin typeface="Courier"/>
                  </a:rPr>
                  <a:t>:</a:t>
                </a:r>
                <a:r>
                  <a:rPr>
                    <a:solidFill>
                      <a:srgbClr val="657422"/>
                    </a:solidFill>
                    <a:latin typeface="Courier"/>
                  </a:rPr>
                  <a:t> ayu</a:t>
                </a:r>
                <a:br/>
                <a:r>
                  <a:rPr>
                    <a:solidFill>
                      <a:srgbClr val="657422"/>
                    </a:solidFill>
                    <a:latin typeface="Courier"/>
                  </a:rPr>
                  <a:t>    </a:t>
                </a:r>
                <a:r>
                  <a:rPr>
                    <a:solidFill>
                      <a:srgbClr val="4758AB"/>
                    </a:solidFill>
                    <a:latin typeface="Courier"/>
                  </a:rPr>
                  <a:t>code-block-border-left</a:t>
                </a:r>
                <a:r>
                  <a:rPr b="1">
                    <a:solidFill>
                      <a:srgbClr val="003B4F"/>
                    </a:solidFill>
                    <a:latin typeface="Courier"/>
                  </a:rPr>
                  <a:t>:</a:t>
                </a:r>
                <a:r>
                  <a:rPr>
                    <a:solidFill>
                      <a:srgbClr val="657422"/>
                    </a:solidFill>
                    <a:latin typeface="Courier"/>
                  </a:rPr>
                  <a:t> </a:t>
                </a:r>
                <a:r>
                  <a:rPr>
                    <a:solidFill>
                      <a:srgbClr val="20794D"/>
                    </a:solidFill>
                    <a:latin typeface="Courier"/>
                  </a:rPr>
                  <a:t>"#7CC4AC"</a:t>
                </a:r>
                <a:br/>
                <a:r>
                  <a:rPr>
                    <a:solidFill>
                      <a:srgbClr val="657422"/>
                    </a:solidFill>
                    <a:latin typeface="Courier"/>
                  </a:rPr>
                  <a:t>    </a:t>
                </a:r>
                <a:r>
                  <a:rPr>
                    <a:solidFill>
                      <a:srgbClr val="4758AB"/>
                    </a:solidFill>
                    <a:latin typeface="Courier"/>
                  </a:rPr>
                  <a:t>code-overflow</a:t>
                </a:r>
                <a:r>
                  <a:rPr b="1">
                    <a:solidFill>
                      <a:srgbClr val="003B4F"/>
                    </a:solidFill>
                    <a:latin typeface="Courier"/>
                  </a:rPr>
                  <a:t>:</a:t>
                </a:r>
                <a:r>
                  <a:rPr>
                    <a:solidFill>
                      <a:srgbClr val="657422"/>
                    </a:solidFill>
                    <a:latin typeface="Courier"/>
                  </a:rPr>
                  <a:t> scroll</a:t>
                </a:r>
                <a:br/>
                <a:r>
                  <a:rPr>
                    <a:solidFill>
                      <a:srgbClr val="657422"/>
                    </a:solidFill>
                    <a:latin typeface="Courier"/>
                  </a:rPr>
                  <a:t>    </a:t>
                </a:r>
                <a:r>
                  <a:rPr>
                    <a:solidFill>
                      <a:srgbClr val="4758AB"/>
                    </a:solidFill>
                    <a:latin typeface="Courier"/>
                  </a:rPr>
                  <a:t>toc-title</a:t>
                </a:r>
                <a:r>
                  <a:rPr b="1">
                    <a:solidFill>
                      <a:srgbClr val="003B4F"/>
                    </a:solidFill>
                    <a:latin typeface="Courier"/>
                  </a:rPr>
                  <a:t>:</a:t>
                </a:r>
                <a:r>
                  <a:rPr>
                    <a:solidFill>
                      <a:srgbClr val="657422"/>
                    </a:solidFill>
                    <a:latin typeface="Courier"/>
                  </a:rPr>
                  <a:t> </a:t>
                </a:r>
                <a:r>
                  <a:rPr>
                    <a:solidFill>
                      <a:srgbClr val="20794D"/>
                    </a:solidFill>
                    <a:latin typeface="Courier"/>
                  </a:rPr>
                  <a:t>"目次"</a:t>
                </a:r>
                <a:br/>
                <a:r>
                  <a:rPr>
                    <a:solidFill>
                      <a:srgbClr val="657422"/>
                    </a:solidFill>
                    <a:latin typeface="Courier"/>
                  </a:rPr>
                  <a:t>    </a:t>
                </a:r>
                <a:r>
                  <a:rPr>
                    <a:solidFill>
                      <a:srgbClr val="4758AB"/>
                    </a:solidFill>
                    <a:latin typeface="Courier"/>
                  </a:rPr>
                  <a:t>abstract-title</a:t>
                </a:r>
                <a:r>
                  <a:rPr b="1">
                    <a:solidFill>
                      <a:srgbClr val="003B4F"/>
                    </a:solidFill>
                    <a:latin typeface="Courier"/>
                  </a:rPr>
                  <a:t>:</a:t>
                </a:r>
                <a:r>
                  <a:rPr>
                    <a:solidFill>
                      <a:srgbClr val="657422"/>
                    </a:solidFill>
                    <a:latin typeface="Courier"/>
                  </a:rPr>
                  <a:t> </a:t>
                </a:r>
                <a:r>
                  <a:rPr>
                    <a:solidFill>
                      <a:srgbClr val="20794D"/>
                    </a:solidFill>
                    <a:latin typeface="Courier"/>
                  </a:rPr>
                  <a:t>"概要"</a:t>
                </a:r>
                <a:br/>
                <a:r>
                  <a:rPr>
                    <a:solidFill>
                      <a:srgbClr val="AD0000"/>
                    </a:solidFill>
                    <a:latin typeface="Courier"/>
                  </a:rPr>
                  <a:t>---</a:t>
                </a:r>
              </a:p>
              <a:p>
                <a:pPr lvl="0" indent="0" marL="0">
                  <a:spcBef>
                    <a:spcPts val="3000"/>
                  </a:spcBef>
                  <a:buNone/>
                </a:pPr>
                <a:r>
                  <a:rPr b="1"/>
                  <a:t>1.4 本文の書き方</a:t>
                </a:r>
              </a:p>
              <a:p>
                <a:pPr lvl="0" indent="0" marL="0">
                  <a:spcBef>
                    <a:spcPts val="3000"/>
                  </a:spcBef>
                  <a:buNone/>
                </a:pPr>
                <a:r>
                  <a:rPr b="1"/>
                  <a:t>1.4.1 数式</a:t>
                </a:r>
              </a:p>
              <a:p>
                <a:pPr lvl="0" indent="0" marL="0">
                  <a:buNone/>
                </a:pPr>
                <a:r>
                  <a:rPr/>
                  <a:t>本文は markdown 記法で書く．数式も使える：</a:t>
                </a:r>
              </a:p>
              <a:p>
                <a:pPr lvl="0" indent="0" marL="0">
                  <a:buNone/>
                </a:pPr>
                <a14:m>
                  <m:oMathPara xmlns:m="http://schemas.openxmlformats.org/officeDocument/2006/math">
                    <m:oMathParaPr>
                      <m:jc m:val="center"/>
                    </m:oMathParaPr>
                    <m:oMath>
                      <m:r>
                        <m:rPr>
                          <m:sty m:val="p"/>
                        </m:rPr>
                        <m:t>P</m:t>
                      </m:r>
                      <m:d>
                        <m:dPr>
                          <m:begChr m:val="["/>
                          <m:endChr m:val="]"/>
                          <m:sepChr m:val=""/>
                          <m:grow/>
                        </m:dPr>
                        <m:e>
                          <m:r>
                            <m:rPr>
                              <m:sty m:val="p"/>
                            </m:rPr>
                            <m:t>|</m:t>
                          </m:r>
                          <m:r>
                            <m:t>ξ</m:t>
                          </m:r>
                          <m:r>
                            <m:rPr>
                              <m:sty m:val="p"/>
                            </m:rPr>
                            <m:t>|</m:t>
                          </m:r>
                          <m:r>
                            <m:rPr>
                              <m:sty m:val="p"/>
                            </m:rPr>
                            <m:t>&lt;</m:t>
                          </m:r>
                          <m:r>
                            <m:t>t</m:t>
                          </m:r>
                        </m:e>
                      </m:d>
                      <m:r>
                        <m:rPr>
                          <m:sty m:val="p"/>
                        </m:rPr>
                        <m:t>≤</m:t>
                      </m:r>
                      <m:r>
                        <m:t>2</m:t>
                      </m:r>
                      <m:sSup>
                        <m:e>
                          <m:r>
                            <m:t>e</m:t>
                          </m:r>
                        </m:e>
                        <m:sup>
                          <m:r>
                            <m:rPr>
                              <m:sty m:val="p"/>
                            </m:rPr>
                            <m:t>−</m:t>
                          </m:r>
                          <m:f>
                            <m:fPr>
                              <m:type m:val="bar"/>
                            </m:fPr>
                            <m:num>
                              <m:sSup>
                                <m:e>
                                  <m:r>
                                    <m:t>t</m:t>
                                  </m:r>
                                </m:e>
                                <m:sup>
                                  <m:r>
                                    <m:t>2</m:t>
                                  </m:r>
                                </m:sup>
                              </m:sSup>
                            </m:num>
                            <m:den>
                              <m:r>
                                <m:t>2</m:t>
                              </m:r>
                              <m:sSup>
                                <m:e>
                                  <m:r>
                                    <m:t>σ</m:t>
                                  </m:r>
                                </m:e>
                                <m:sup>
                                  <m:r>
                                    <m:t>2</m:t>
                                  </m:r>
                                </m:sup>
                              </m:sSup>
                            </m:den>
                          </m:f>
                        </m:sup>
                      </m:sSup>
                      <m:r>
                        <m:rPr>
                          <m:sty m:val="p"/>
                        </m:rPr>
                        <m:t>,</m:t>
                      </m:r>
                      <m:r>
                        <m:t>  </m:t>
                      </m:r>
                      <m:r>
                        <m:t>t</m:t>
                      </m:r>
                      <m:r>
                        <m:rPr>
                          <m:sty m:val="p"/>
                        </m:rPr>
                        <m:t>&gt;</m:t>
                      </m:r>
                      <m:r>
                        <m:t>0</m:t>
                      </m:r>
                      <m:r>
                        <m:rPr>
                          <m:sty m:val="p"/>
                        </m:rPr>
                        <m:t>.</m:t>
                      </m:r>
                    </m:oMath>
                  </m:oMathPara>
                </a14:m>
              </a:p>
              <a:p>
                <a:pPr lvl="0" indent="0" marL="0">
                  <a:spcBef>
                    <a:spcPts val="3000"/>
                  </a:spcBef>
                  <a:buNone/>
                </a:pPr>
                <a:r>
                  <a:rPr b="1"/>
                  <a:t>1.4.2 コード</a:t>
                </a:r>
              </a:p>
              <a:p>
                <a:pPr lvl="0" indent="0" marL="0">
                  <a:buNone/>
                </a:pPr>
                <a:r>
                  <a:rPr/>
                  <a:t>また，コードブロックにもコメントアウトと接頭辞の組み合わせ </a:t>
                </a:r>
                <a:r>
                  <a:rPr>
                    <a:latin typeface="Courier"/>
                  </a:rPr>
                  <a:t>#|</a:t>
                </a:r>
                <a:r>
                  <a:rPr/>
                  <a:t> を前につけることでYAMLで指示が出せる（参照：</a:t>
                </a:r>
                <a:r>
                  <a:rPr>
                    <a:hlinkClick r:id="rId7"/>
                  </a:rPr>
                  <a:t>指示のリスト</a:t>
                </a:r>
                <a:r>
                  <a:rPr/>
                  <a:t>）．上のコードブロックには</a:t>
                </a:r>
              </a:p>
              <a:p>
                <a:pPr lvl="0" indent="0">
                  <a:buNone/>
                </a:pPr>
                <a:r>
                  <a:rPr>
                    <a:solidFill>
                      <a:srgbClr val="5E5E5E"/>
                    </a:solidFill>
                    <a:latin typeface="Courier"/>
                  </a:rPr>
                  <a:t>#| label: fig-polar</a:t>
                </a:r>
                <a:br/>
                <a:r>
                  <a:rPr>
                    <a:solidFill>
                      <a:srgbClr val="5E5E5E"/>
                    </a:solidFill>
                    <a:latin typeface="Courier"/>
                  </a:rPr>
                  <a:t>#| fig-cap: "A line plot on a polar axis"</a:t>
                </a:r>
              </a:p>
              <a:p>
                <a:pPr lvl="0" indent="0" marL="0">
                  <a:buNone/>
                </a:pPr>
                <a:r>
                  <a:rPr/>
                  <a:t>と追加されているために，出力された図にラベリングとキャプションが付いているのである．</a:t>
                </a:r>
              </a:p>
              <a:p>
                <a:pPr lvl="0" indent="0">
                  <a:buNone/>
                </a:pPr>
                <a:r>
                  <a:rPr>
                    <a:solidFill>
                      <a:srgbClr val="003B4F"/>
                    </a:solidFill>
                    <a:latin typeface="Courier"/>
                  </a:rPr>
                  <a:t>pip3 install jupyter-cache</a:t>
                </a:r>
              </a:p>
              <a:p>
                <a:pPr lvl="0" indent="0" marL="0">
                  <a:buNone/>
                </a:pPr>
                <a:r>
                  <a:rPr/>
                  <a:t>が必要であることに注意．</a:t>
                </a:r>
              </a:p>
              <a:p>
                <a:pPr lvl="0" indent="0" marL="0">
                  <a:spcBef>
                    <a:spcPts val="3000"/>
                  </a:spcBef>
                  <a:buNone/>
                </a:pPr>
                <a:r>
                  <a:rPr b="1"/>
                  <a:t>1.5 カーネルの選択</a:t>
                </a:r>
              </a:p>
              <a:p>
                <a:pPr lvl="0" indent="0">
                  <a:buNone/>
                </a:pPr>
                <a:r>
                  <a:rPr>
                    <a:solidFill>
                      <a:srgbClr val="5E5E5E"/>
                    </a:solidFill>
                    <a:latin typeface="Courier"/>
                  </a:rPr>
                  <a:t>&gt;</a:t>
                </a:r>
                <a:r>
                  <a:rPr>
                    <a:solidFill>
                      <a:srgbClr val="003B4F"/>
                    </a:solidFill>
                    <a:latin typeface="Courier"/>
                  </a:rPr>
                  <a:t> python3 -m venv GenAI</a:t>
                </a:r>
                <a:br/>
                <a:br/>
                <a:r>
                  <a:rPr>
                    <a:solidFill>
                      <a:srgbClr val="5E5E5E"/>
                    </a:solidFill>
                    <a:latin typeface="Courier"/>
                  </a:rPr>
                  <a:t>&gt;</a:t>
                </a:r>
                <a:r>
                  <a:rPr>
                    <a:solidFill>
                      <a:srgbClr val="003B4F"/>
                    </a:solidFill>
                    <a:latin typeface="Courier"/>
                  </a:rPr>
                  <a:t> source GenAI/bin/activate</a:t>
                </a:r>
              </a:p>
              <a:p>
                <a:pPr lvl="0" indent="0" marL="0">
                  <a:buNone/>
                </a:pPr>
                <a:r>
                  <a:rPr/>
                  <a:t>により仮想環境を作成して入れるが，この環境を Jupyter notebook で使うにはもう一手間必要である．</a:t>
                </a:r>
              </a:p>
              <a:p>
                <a:pPr lvl="0" indent="0">
                  <a:buNone/>
                </a:pPr>
                <a:r>
                  <a:rPr>
                    <a:solidFill>
                      <a:srgbClr val="5E5E5E"/>
                    </a:solidFill>
                    <a:latin typeface="Courier"/>
                  </a:rPr>
                  <a:t>&gt;</a:t>
                </a:r>
                <a:r>
                  <a:rPr>
                    <a:solidFill>
                      <a:srgbClr val="003B4F"/>
                    </a:solidFill>
                    <a:latin typeface="Courier"/>
                  </a:rPr>
                  <a:t> pip </a:t>
                </a:r>
                <a:r>
                  <a:rPr>
                    <a:solidFill>
                      <a:srgbClr val="4758AB"/>
                    </a:solidFill>
                    <a:latin typeface="Courier"/>
                  </a:rPr>
                  <a:t>install</a:t>
                </a:r>
                <a:r>
                  <a:rPr>
                    <a:solidFill>
                      <a:srgbClr val="003B4F"/>
                    </a:solidFill>
                    <a:latin typeface="Courier"/>
                  </a:rPr>
                  <a:t> ipykernel</a:t>
                </a:r>
                <a:br/>
                <a:br/>
                <a:r>
                  <a:rPr>
                    <a:solidFill>
                      <a:srgbClr val="5E5E5E"/>
                    </a:solidFill>
                    <a:latin typeface="Courier"/>
                  </a:rPr>
                  <a:t>&gt;</a:t>
                </a:r>
                <a:r>
                  <a:rPr>
                    <a:solidFill>
                      <a:srgbClr val="003B4F"/>
                    </a:solidFill>
                    <a:latin typeface="Courier"/>
                  </a:rPr>
                  <a:t> python -m ipykernel install </a:t>
                </a:r>
                <a:r>
                  <a:rPr>
                    <a:solidFill>
                      <a:srgbClr val="657422"/>
                    </a:solidFill>
                    <a:latin typeface="Courier"/>
                  </a:rPr>
                  <a:t>--user</a:t>
                </a:r>
                <a:r>
                  <a:rPr>
                    <a:solidFill>
                      <a:srgbClr val="003B4F"/>
                    </a:solidFill>
                    <a:latin typeface="Courier"/>
                  </a:rPr>
                  <a:t> </a:t>
                </a:r>
                <a:r>
                  <a:rPr>
                    <a:solidFill>
                      <a:srgbClr val="657422"/>
                    </a:solidFill>
                    <a:latin typeface="Courier"/>
                  </a:rPr>
                  <a:t>--name</a:t>
                </a:r>
                <a:r>
                  <a:rPr>
                    <a:solidFill>
                      <a:srgbClr val="5E5E5E"/>
                    </a:solidFill>
                    <a:latin typeface="Courier"/>
                  </a:rPr>
                  <a:t>=</a:t>
                </a:r>
                <a:r>
                  <a:rPr>
                    <a:solidFill>
                      <a:srgbClr val="003B4F"/>
                    </a:solidFill>
                    <a:latin typeface="Courier"/>
                  </a:rPr>
                  <a:t>GenAI</a:t>
                </a:r>
              </a:p>
              <a:p>
                <a:pPr lvl="0" indent="0" marL="0">
                  <a:buNone/>
                </a:pPr>
                <a:r>
                  <a:rPr/>
                  <a:t>すると</a:t>
                </a:r>
              </a:p>
              <a:p>
                <a:pPr lvl="0" indent="0">
                  <a:buNone/>
                </a:pPr>
                <a:r>
                  <a:rPr>
                    <a:solidFill>
                      <a:srgbClr val="003B4F"/>
                    </a:solidFill>
                    <a:latin typeface="Courier"/>
                  </a:rPr>
                  <a:t>jupyter kernelspec list</a:t>
                </a:r>
              </a:p>
              <a:p>
                <a:pPr lvl="0" indent="0" marL="0">
                  <a:buNone/>
                </a:pPr>
                <a:r>
                  <a:rPr/>
                  <a:t>により見つかるようになっている．YAML header で </a:t>
                </a:r>
                <a:r>
                  <a:rPr>
                    <a:latin typeface="Courier"/>
                  </a:rPr>
                  <a:t>jupyter: genai</a:t>
                </a:r>
                <a:r>
                  <a:rPr/>
                  <a:t> と指定すれば良い．</a:t>
                </a:r>
              </a:p>
            </p:txBody>
          </p:sp>
        </mc:Choice>
      </mc:AlternateContent>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2 Website の作り方</a:t>
            </a:r>
          </a:p>
        </p:txBody>
      </p:sp>
      <p:sp>
        <p:nvSpPr>
          <p:cNvPr id="3" name="Content Placeholder 2"/>
          <p:cNvSpPr>
            <a:spLocks noGrp="1"/>
          </p:cNvSpPr>
          <p:nvPr>
            <p:ph idx="1"/>
          </p:nvPr>
        </p:nvSpPr>
        <p:spPr/>
        <p:txBody>
          <a:bodyPr/>
          <a:lstStyle/>
          <a:p>
            <a:pPr lvl="0" indent="0" marL="0">
              <a:buNone/>
            </a:pPr>
            <a:r>
              <a:rPr>
                <a:hlinkClick r:id="rId2"/>
              </a:rPr>
              <a:t>公式 Guide</a:t>
            </a:r>
            <a:r>
              <a:rPr/>
              <a:t> を参考．</a:t>
            </a:r>
          </a:p>
          <a:p>
            <a:pPr lvl="0" indent="0" marL="0">
              <a:spcBef>
                <a:spcPts val="3000"/>
              </a:spcBef>
              <a:buNone/>
            </a:pPr>
            <a:r>
              <a:rPr b="1"/>
              <a:t>2.1 Source Branchを</a:t>
            </a:r>
            <a:r>
              <a:rPr b="1">
                <a:latin typeface="Courier"/>
              </a:rPr>
              <a:t>main</a:t>
            </a:r>
            <a:r>
              <a:rPr b="1"/>
              <a:t>と別ける</a:t>
            </a:r>
          </a:p>
          <a:p>
            <a:pPr lvl="0" indent="0" marL="0">
              <a:buNone/>
            </a:pPr>
            <a:r>
              <a:rPr/>
              <a:t>まず</a:t>
            </a:r>
            <a:r>
              <a:rPr>
                <a:latin typeface="Courier"/>
              </a:rPr>
              <a:t>gh-pages</a:t>
            </a:r>
            <a:r>
              <a:rPr/>
              <a:t>という全く新しいブランチを作成する．既存のリポジトリのコミット履歴とは独立している新しいブランチを作るときは</a:t>
            </a:r>
            <a:r>
              <a:rPr>
                <a:latin typeface="Courier"/>
              </a:rPr>
              <a:t>--orphan</a:t>
            </a:r>
            <a:r>
              <a:rPr/>
              <a:t>オプションが利用される．</a:t>
            </a:r>
          </a:p>
          <a:p>
            <a:pPr lvl="0" indent="0">
              <a:buNone/>
            </a:pPr>
            <a:r>
              <a:rPr>
                <a:solidFill>
                  <a:srgbClr val="4758AB"/>
                </a:solidFill>
                <a:latin typeface="Courier"/>
              </a:rPr>
              <a:t>git</a:t>
            </a:r>
            <a:r>
              <a:rPr>
                <a:solidFill>
                  <a:srgbClr val="003B4F"/>
                </a:solidFill>
                <a:latin typeface="Courier"/>
              </a:rPr>
              <a:t> checkout </a:t>
            </a:r>
            <a:r>
              <a:rPr>
                <a:solidFill>
                  <a:srgbClr val="657422"/>
                </a:solidFill>
                <a:latin typeface="Courier"/>
              </a:rPr>
              <a:t>--orphan</a:t>
            </a:r>
            <a:r>
              <a:rPr>
                <a:solidFill>
                  <a:srgbClr val="003B4F"/>
                </a:solidFill>
                <a:latin typeface="Courier"/>
              </a:rPr>
              <a:t> gh-pages</a:t>
            </a:r>
            <a:br/>
            <a:r>
              <a:rPr>
                <a:solidFill>
                  <a:srgbClr val="4758AB"/>
                </a:solidFill>
                <a:latin typeface="Courier"/>
              </a:rPr>
              <a:t>git</a:t>
            </a:r>
            <a:r>
              <a:rPr>
                <a:solidFill>
                  <a:srgbClr val="003B4F"/>
                </a:solidFill>
                <a:latin typeface="Courier"/>
              </a:rPr>
              <a:t> reset </a:t>
            </a:r>
            <a:r>
              <a:rPr>
                <a:solidFill>
                  <a:srgbClr val="657422"/>
                </a:solidFill>
                <a:latin typeface="Courier"/>
              </a:rPr>
              <a:t>--hard</a:t>
            </a:r>
            <a:r>
              <a:rPr>
                <a:solidFill>
                  <a:srgbClr val="003B4F"/>
                </a:solidFill>
                <a:latin typeface="Courier"/>
              </a:rPr>
              <a:t> </a:t>
            </a:r>
            <a:r>
              <a:rPr>
                <a:solidFill>
                  <a:srgbClr val="5E5E5E"/>
                </a:solidFill>
                <a:latin typeface="Courier"/>
              </a:rPr>
              <a:t># make sure all changes are committed before running this!</a:t>
            </a:r>
            <a:br/>
            <a:r>
              <a:rPr>
                <a:solidFill>
                  <a:srgbClr val="4758AB"/>
                </a:solidFill>
                <a:latin typeface="Courier"/>
              </a:rPr>
              <a:t>git</a:t>
            </a:r>
            <a:r>
              <a:rPr>
                <a:solidFill>
                  <a:srgbClr val="003B4F"/>
                </a:solidFill>
                <a:latin typeface="Courier"/>
              </a:rPr>
              <a:t> commit </a:t>
            </a:r>
            <a:r>
              <a:rPr>
                <a:solidFill>
                  <a:srgbClr val="657422"/>
                </a:solidFill>
                <a:latin typeface="Courier"/>
              </a:rPr>
              <a:t>--allow-empty</a:t>
            </a:r>
            <a:r>
              <a:rPr>
                <a:solidFill>
                  <a:srgbClr val="003B4F"/>
                </a:solidFill>
                <a:latin typeface="Courier"/>
              </a:rPr>
              <a:t> </a:t>
            </a:r>
            <a:r>
              <a:rPr>
                <a:solidFill>
                  <a:srgbClr val="657422"/>
                </a:solidFill>
                <a:latin typeface="Courier"/>
              </a:rPr>
              <a:t>-m</a:t>
            </a:r>
            <a:r>
              <a:rPr>
                <a:solidFill>
                  <a:srgbClr val="003B4F"/>
                </a:solidFill>
                <a:latin typeface="Courier"/>
              </a:rPr>
              <a:t> </a:t>
            </a:r>
            <a:r>
              <a:rPr>
                <a:solidFill>
                  <a:srgbClr val="20794D"/>
                </a:solidFill>
                <a:latin typeface="Courier"/>
              </a:rPr>
              <a:t>"Initialising gh-pages branch"</a:t>
            </a:r>
            <a:br/>
            <a:r>
              <a:rPr>
                <a:solidFill>
                  <a:srgbClr val="4758AB"/>
                </a:solidFill>
                <a:latin typeface="Courier"/>
              </a:rPr>
              <a:t>git</a:t>
            </a:r>
            <a:r>
              <a:rPr>
                <a:solidFill>
                  <a:srgbClr val="003B4F"/>
                </a:solidFill>
                <a:latin typeface="Courier"/>
              </a:rPr>
              <a:t> push origin gh-pages</a:t>
            </a:r>
            <a:br/>
            <a:r>
              <a:rPr>
                <a:solidFill>
                  <a:srgbClr val="4758AB"/>
                </a:solidFill>
                <a:latin typeface="Courier"/>
              </a:rPr>
              <a:t>git</a:t>
            </a:r>
            <a:r>
              <a:rPr>
                <a:solidFill>
                  <a:srgbClr val="003B4F"/>
                </a:solidFill>
                <a:latin typeface="Courier"/>
              </a:rPr>
              <a:t> checkout main</a:t>
            </a:r>
          </a:p>
          <a:p>
            <a:pPr lvl="0" indent="0" marL="0">
              <a:buNone/>
            </a:pPr>
            <a:r>
              <a:rPr/>
              <a:t>基本</a:t>
            </a:r>
            <a:r>
              <a:rPr>
                <a:latin typeface="Courier"/>
              </a:rPr>
              <a:t>gh-pages</a:t>
            </a:r>
            <a:r>
              <a:rPr/>
              <a:t>ブランチには自分では立ち入らない．</a:t>
            </a:r>
          </a:p>
          <a:p>
            <a:pPr lvl="0" indent="0" marL="0">
              <a:spcBef>
                <a:spcPts val="3000"/>
              </a:spcBef>
              <a:buNone/>
            </a:pPr>
            <a:r>
              <a:rPr b="1"/>
              <a:t>2.2 </a:t>
            </a:r>
            <a:r>
              <a:rPr b="1">
                <a:latin typeface="Courier"/>
              </a:rPr>
              <a:t>Publish</a:t>
            </a:r>
            <a:r>
              <a:rPr b="1"/>
              <a:t>コマンドによるサイトの公開</a:t>
            </a:r>
          </a:p>
          <a:p>
            <a:pPr lvl="0" indent="0" marL="0">
              <a:buNone/>
            </a:pPr>
            <a:r>
              <a:rPr>
                <a:latin typeface="Courier"/>
              </a:rPr>
              <a:t>main</a:t>
            </a:r>
            <a:r>
              <a:rPr/>
              <a:t>ブランチにいることを確認して，</a:t>
            </a:r>
          </a:p>
          <a:p>
            <a:pPr lvl="0" indent="0">
              <a:buNone/>
            </a:pPr>
            <a:r>
              <a:rPr>
                <a:solidFill>
                  <a:srgbClr val="003B4F"/>
                </a:solidFill>
                <a:latin typeface="Courier"/>
              </a:rPr>
              <a:t>quarto publish gh-pages</a:t>
            </a:r>
          </a:p>
          <a:p>
            <a:pPr lvl="0" indent="0" marL="0">
              <a:buNone/>
            </a:pPr>
            <a:r>
              <a:rPr/>
              <a:t>を実行．</a:t>
            </a:r>
          </a:p>
          <a:p>
            <a:pPr lvl="0" indent="0" marL="0">
              <a:buNone/>
            </a:pPr>
            <a:r>
              <a:rPr/>
              <a:t>GitHubの方の設定</a:t>
            </a:r>
            <a:r>
              <a:rPr b="1"/>
              <a:t>Settings: Pages</a:t>
            </a:r>
            <a:r>
              <a:rPr/>
              <a:t>で，Sourceを</a:t>
            </a:r>
            <a:r>
              <a:rPr>
                <a:latin typeface="Courier"/>
              </a:rPr>
              <a:t>gh-pages</a:t>
            </a:r>
            <a:r>
              <a:rPr/>
              <a:t>ブランチの</a:t>
            </a:r>
            <a:r>
              <a:rPr>
                <a:latin typeface="Courier"/>
              </a:rPr>
              <a:t>/(root)</a:t>
            </a:r>
            <a:r>
              <a:rPr/>
              <a:t>にしていることを確認すれば，これで無事サイトが公開されていることが確認できる．</a:t>
            </a:r>
          </a:p>
          <a:p>
            <a:pPr lvl="0" indent="0" marL="0">
              <a:spcBef>
                <a:spcPts val="3000"/>
              </a:spcBef>
              <a:buNone/>
            </a:pPr>
            <a:r>
              <a:rPr b="1"/>
              <a:t>2.3 GitHub Action の使用</a:t>
            </a:r>
          </a:p>
          <a:p>
            <a:pPr lvl="0" indent="0" marL="0">
              <a:buNone/>
            </a:pPr>
            <a:r>
              <a:rPr/>
              <a:t>さらに，ローカル上で</a:t>
            </a:r>
            <a:r>
              <a:rPr>
                <a:latin typeface="Courier"/>
              </a:rPr>
              <a:t>render</a:t>
            </a:r>
            <a:r>
              <a:rPr/>
              <a:t>するのではなく，コミットする度にGitHub上でレンダリングしてもらえるように自動化することもできる．こうするとスマホからも自分のサイトが更新できる．</a:t>
            </a:r>
          </a:p>
          <a:p>
            <a:pPr lvl="0" indent="0" marL="0">
              <a:buNone/>
            </a:pPr>
            <a:r>
              <a:rPr/>
              <a:t>まず，GitHubの設定の</a:t>
            </a:r>
            <a:r>
              <a:rPr b="1"/>
              <a:t>Actions</a:t>
            </a:r>
            <a:r>
              <a:rPr/>
              <a:t>セクションの</a:t>
            </a:r>
            <a:r>
              <a:rPr b="1"/>
              <a:t>Workflow permissions</a:t>
            </a:r>
            <a:r>
              <a:rPr/>
              <a:t>から，読み書きの権限をGitHub Actionに付与する．</a:t>
            </a:r>
          </a:p>
          <a:p>
            <a:pPr lvl="0" indent="0" marL="0">
              <a:buNone/>
            </a:pPr>
            <a:r>
              <a:rPr/>
              <a:t>続いて，次の内容のファイルを</a:t>
            </a:r>
            <a:r>
              <a:rPr>
                <a:latin typeface="Courier"/>
              </a:rPr>
              <a:t>.github/workflows/publish.yml</a:t>
            </a:r>
            <a:r>
              <a:rPr/>
              <a:t>に書き込む：</a:t>
            </a:r>
          </a:p>
          <a:p>
            <a:pPr lvl="0" indent="0">
              <a:buNone/>
            </a:pPr>
            <a:r>
              <a:rPr>
                <a:solidFill>
                  <a:srgbClr val="4758AB"/>
                </a:solidFill>
                <a:latin typeface="Courier"/>
              </a:rPr>
              <a:t>on</a:t>
            </a:r>
            <a:r>
              <a:rPr b="1">
                <a:solidFill>
                  <a:srgbClr val="003B4F"/>
                </a:solidFill>
                <a:latin typeface="Courier"/>
              </a:rPr>
              <a:t>:</a:t>
            </a:r>
            <a:br/>
            <a:r>
              <a:rPr>
                <a:solidFill>
                  <a:srgbClr val="657422"/>
                </a:solidFill>
                <a:latin typeface="Courier"/>
              </a:rPr>
              <a:t>  </a:t>
            </a:r>
            <a:r>
              <a:rPr>
                <a:solidFill>
                  <a:srgbClr val="4758AB"/>
                </a:solidFill>
                <a:latin typeface="Courier"/>
              </a:rPr>
              <a:t>workflow_dispatch</a:t>
            </a:r>
            <a:r>
              <a:rPr b="1">
                <a:solidFill>
                  <a:srgbClr val="003B4F"/>
                </a:solidFill>
                <a:latin typeface="Courier"/>
              </a:rPr>
              <a:t>:</a:t>
            </a:r>
            <a:br/>
            <a:r>
              <a:rPr>
                <a:solidFill>
                  <a:srgbClr val="657422"/>
                </a:solidFill>
                <a:latin typeface="Courier"/>
              </a:rPr>
              <a:t>  </a:t>
            </a:r>
            <a:r>
              <a:rPr>
                <a:solidFill>
                  <a:srgbClr val="4758AB"/>
                </a:solidFill>
                <a:latin typeface="Courier"/>
              </a:rPr>
              <a:t>push</a:t>
            </a:r>
            <a:r>
              <a:rPr b="1">
                <a:solidFill>
                  <a:srgbClr val="003B4F"/>
                </a:solidFill>
                <a:latin typeface="Courier"/>
              </a:rPr>
              <a:t>:</a:t>
            </a:r>
            <a:br/>
            <a:r>
              <a:rPr>
                <a:solidFill>
                  <a:srgbClr val="657422"/>
                </a:solidFill>
                <a:latin typeface="Courier"/>
              </a:rPr>
              <a:t>    </a:t>
            </a:r>
            <a:r>
              <a:rPr>
                <a:solidFill>
                  <a:srgbClr val="4758AB"/>
                </a:solidFill>
                <a:latin typeface="Courier"/>
              </a:rPr>
              <a:t>branches</a:t>
            </a:r>
            <a:r>
              <a:rPr b="1">
                <a:solidFill>
                  <a:srgbClr val="003B4F"/>
                </a:solidFill>
                <a:latin typeface="Courier"/>
              </a:rPr>
              <a:t>:</a:t>
            </a:r>
            <a:r>
              <a:rPr>
                <a:solidFill>
                  <a:srgbClr val="657422"/>
                </a:solidFill>
                <a:latin typeface="Courier"/>
              </a:rPr>
              <a:t> main</a:t>
            </a:r>
            <a:br/>
            <a:br/>
            <a:r>
              <a:rPr>
                <a:solidFill>
                  <a:srgbClr val="4758AB"/>
                </a:solidFill>
                <a:latin typeface="Courier"/>
              </a:rPr>
              <a:t>name</a:t>
            </a:r>
            <a:r>
              <a:rPr b="1">
                <a:solidFill>
                  <a:srgbClr val="003B4F"/>
                </a:solidFill>
                <a:latin typeface="Courier"/>
              </a:rPr>
              <a:t>:</a:t>
            </a:r>
            <a:r>
              <a:rPr>
                <a:solidFill>
                  <a:srgbClr val="657422"/>
                </a:solidFill>
                <a:latin typeface="Courier"/>
              </a:rPr>
              <a:t> Quarto Publish</a:t>
            </a:r>
            <a:br/>
            <a:br/>
            <a:r>
              <a:rPr>
                <a:solidFill>
                  <a:srgbClr val="4758AB"/>
                </a:solidFill>
                <a:latin typeface="Courier"/>
              </a:rPr>
              <a:t>jobs</a:t>
            </a:r>
            <a:r>
              <a:rPr b="1">
                <a:solidFill>
                  <a:srgbClr val="003B4F"/>
                </a:solidFill>
                <a:latin typeface="Courier"/>
              </a:rPr>
              <a:t>:</a:t>
            </a:r>
            <a:br/>
            <a:r>
              <a:rPr>
                <a:solidFill>
                  <a:srgbClr val="657422"/>
                </a:solidFill>
                <a:latin typeface="Courier"/>
              </a:rPr>
              <a:t>  </a:t>
            </a:r>
            <a:r>
              <a:rPr>
                <a:solidFill>
                  <a:srgbClr val="4758AB"/>
                </a:solidFill>
                <a:latin typeface="Courier"/>
              </a:rPr>
              <a:t>build-deploy</a:t>
            </a:r>
            <a:r>
              <a:rPr b="1">
                <a:solidFill>
                  <a:srgbClr val="003B4F"/>
                </a:solidFill>
                <a:latin typeface="Courier"/>
              </a:rPr>
              <a:t>:</a:t>
            </a:r>
            <a:br/>
            <a:r>
              <a:rPr>
                <a:solidFill>
                  <a:srgbClr val="657422"/>
                </a:solidFill>
                <a:latin typeface="Courier"/>
              </a:rPr>
              <a:t>    </a:t>
            </a:r>
            <a:r>
              <a:rPr>
                <a:solidFill>
                  <a:srgbClr val="4758AB"/>
                </a:solidFill>
                <a:latin typeface="Courier"/>
              </a:rPr>
              <a:t>runs-on</a:t>
            </a:r>
            <a:r>
              <a:rPr b="1">
                <a:solidFill>
                  <a:srgbClr val="003B4F"/>
                </a:solidFill>
                <a:latin typeface="Courier"/>
              </a:rPr>
              <a:t>:</a:t>
            </a:r>
            <a:r>
              <a:rPr>
                <a:solidFill>
                  <a:srgbClr val="657422"/>
                </a:solidFill>
                <a:latin typeface="Courier"/>
              </a:rPr>
              <a:t> ubuntu-latest</a:t>
            </a:r>
            <a:br/>
            <a:r>
              <a:rPr>
                <a:solidFill>
                  <a:srgbClr val="657422"/>
                </a:solidFill>
                <a:latin typeface="Courier"/>
              </a:rPr>
              <a:t>    </a:t>
            </a:r>
            <a:r>
              <a:rPr>
                <a:solidFill>
                  <a:srgbClr val="4758AB"/>
                </a:solidFill>
                <a:latin typeface="Courier"/>
              </a:rPr>
              <a:t>permissions</a:t>
            </a:r>
            <a:r>
              <a:rPr b="1">
                <a:solidFill>
                  <a:srgbClr val="003B4F"/>
                </a:solidFill>
                <a:latin typeface="Courier"/>
              </a:rPr>
              <a:t>:</a:t>
            </a:r>
            <a:br/>
            <a:r>
              <a:rPr>
                <a:solidFill>
                  <a:srgbClr val="657422"/>
                </a:solidFill>
                <a:latin typeface="Courier"/>
              </a:rPr>
              <a:t>      </a:t>
            </a:r>
            <a:r>
              <a:rPr>
                <a:solidFill>
                  <a:srgbClr val="4758AB"/>
                </a:solidFill>
                <a:latin typeface="Courier"/>
              </a:rPr>
              <a:t>contents</a:t>
            </a:r>
            <a:r>
              <a:rPr b="1">
                <a:solidFill>
                  <a:srgbClr val="003B4F"/>
                </a:solidFill>
                <a:latin typeface="Courier"/>
              </a:rPr>
              <a:t>:</a:t>
            </a:r>
            <a:r>
              <a:rPr>
                <a:solidFill>
                  <a:srgbClr val="657422"/>
                </a:solidFill>
                <a:latin typeface="Courier"/>
              </a:rPr>
              <a:t> write</a:t>
            </a:r>
            <a:br/>
            <a:r>
              <a:rPr>
                <a:solidFill>
                  <a:srgbClr val="657422"/>
                </a:solidFill>
                <a:latin typeface="Courier"/>
              </a:rPr>
              <a:t>    </a:t>
            </a:r>
            <a:r>
              <a:rPr>
                <a:solidFill>
                  <a:srgbClr val="4758AB"/>
                </a:solidFill>
                <a:latin typeface="Courier"/>
              </a:rPr>
              <a:t>steps</a:t>
            </a:r>
            <a:r>
              <a:rPr b="1">
                <a:solidFill>
                  <a:srgbClr val="003B4F"/>
                </a:solidFill>
                <a:latin typeface="Courier"/>
              </a:rPr>
              <a:t>:</a:t>
            </a: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Check out repository</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actions/checkout@v4</a:t>
            </a:r>
            <a:b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Set up Quarto</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quarto-dev/quarto-actions/setup@v2</a:t>
            </a:r>
            <a:br/>
            <a:r>
              <a:rPr>
                <a:solidFill>
                  <a:srgbClr val="657422"/>
                </a:solidFill>
                <a:latin typeface="Courier"/>
              </a:rPr>
              <a:t>        </a:t>
            </a:r>
            <a:r>
              <a:rPr>
                <a:solidFill>
                  <a:srgbClr val="4758AB"/>
                </a:solidFill>
                <a:latin typeface="Courier"/>
              </a:rPr>
              <a:t>with</a:t>
            </a:r>
            <a:r>
              <a:rPr b="1">
                <a:solidFill>
                  <a:srgbClr val="003B4F"/>
                </a:solidFill>
                <a:latin typeface="Courier"/>
              </a:rPr>
              <a:t>:</a:t>
            </a:r>
            <a:br/>
            <a:r>
              <a:rPr>
                <a:solidFill>
                  <a:srgbClr val="657422"/>
                </a:solidFill>
                <a:latin typeface="Courier"/>
              </a:rPr>
              <a:t>          </a:t>
            </a:r>
            <a:r>
              <a:rPr>
                <a:solidFill>
                  <a:srgbClr val="4758AB"/>
                </a:solidFill>
                <a:latin typeface="Courier"/>
              </a:rPr>
              <a:t>tinytex</a:t>
            </a:r>
            <a:r>
              <a:rPr b="1">
                <a:solidFill>
                  <a:srgbClr val="003B4F"/>
                </a:solidFill>
                <a:latin typeface="Courier"/>
              </a:rPr>
              <a:t>:</a:t>
            </a:r>
            <a:r>
              <a:rPr>
                <a:solidFill>
                  <a:srgbClr val="657422"/>
                </a:solidFill>
                <a:latin typeface="Courier"/>
              </a:rPr>
              <a:t> </a:t>
            </a:r>
            <a:r>
              <a:rPr>
                <a:solidFill>
                  <a:srgbClr val="20794D"/>
                </a:solidFill>
                <a:latin typeface="Courier"/>
              </a:rPr>
              <a:t>true</a:t>
            </a:r>
            <a:r>
              <a:rPr>
                <a:solidFill>
                  <a:srgbClr val="5E5E5E"/>
                </a:solidFill>
                <a:latin typeface="Courier"/>
              </a:rPr>
              <a:t>  # https://github.com/quarto-dev/quarto-actions/tree/main/setup</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r>
              <a:rPr>
                <a:solidFill>
                  <a:srgbClr val="5E5E5E"/>
                </a:solidFill>
                <a:latin typeface="Courier"/>
              </a:rPr>
              <a:t>  # Setting GH_TOKEN is recommended as installing TinyTeX will query the github API.</a:t>
            </a:r>
            <a:b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Render and Publish</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quarto-dev/quarto-actions/publish@v2</a:t>
            </a:r>
            <a:br/>
            <a:r>
              <a:rPr>
                <a:solidFill>
                  <a:srgbClr val="657422"/>
                </a:solidFill>
                <a:latin typeface="Courier"/>
              </a:rPr>
              <a:t>        </a:t>
            </a:r>
            <a:r>
              <a:rPr>
                <a:solidFill>
                  <a:srgbClr val="4758AB"/>
                </a:solidFill>
                <a:latin typeface="Courier"/>
              </a:rPr>
              <a:t>with</a:t>
            </a:r>
            <a:r>
              <a:rPr b="1">
                <a:solidFill>
                  <a:srgbClr val="003B4F"/>
                </a:solidFill>
                <a:latin typeface="Courier"/>
              </a:rPr>
              <a:t>:</a:t>
            </a:r>
            <a:br/>
            <a:r>
              <a:rPr>
                <a:solidFill>
                  <a:srgbClr val="657422"/>
                </a:solidFill>
                <a:latin typeface="Courier"/>
              </a:rPr>
              <a:t>          </a:t>
            </a:r>
            <a:r>
              <a:rPr>
                <a:solidFill>
                  <a:srgbClr val="4758AB"/>
                </a:solidFill>
                <a:latin typeface="Courier"/>
              </a:rPr>
              <a:t>target</a:t>
            </a:r>
            <a:r>
              <a:rPr b="1">
                <a:solidFill>
                  <a:srgbClr val="003B4F"/>
                </a:solidFill>
                <a:latin typeface="Courier"/>
              </a:rPr>
              <a:t>:</a:t>
            </a:r>
            <a:r>
              <a:rPr>
                <a:solidFill>
                  <a:srgbClr val="657422"/>
                </a:solidFill>
                <a:latin typeface="Courier"/>
              </a:rPr>
              <a:t> gh-pages</a:t>
            </a:r>
            <a:br/>
            <a:r>
              <a:rPr>
                <a:solidFill>
                  <a:srgbClr val="5E5E5E"/>
                </a:solidFill>
                <a:latin typeface="Courier"/>
              </a:rPr>
              <a:t>          # render: false  # https://quarto.org/docs/publishing/github-pages.html#additional-options</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p>
          <a:p>
            <a:pPr lvl="0" indent="0" marL="0">
              <a:buNone/>
            </a:pPr>
            <a:r>
              <a:rPr/>
              <a:t>途中，</a:t>
            </a:r>
            <a:r>
              <a:rPr>
                <a:latin typeface="Courier"/>
              </a:rPr>
              <a:t>tinytex: true</a:t>
            </a:r>
            <a:r>
              <a:rPr/>
              <a:t> とすることで，１つのページを HTML と pdf の両方で閲覧可能になる．本ブログでは，</a:t>
            </a:r>
            <a:r>
              <a:rPr>
                <a:hlinkClick r:id="rId3"/>
              </a:rPr>
              <a:t>CV のページ</a:t>
            </a:r>
            <a:r>
              <a:rPr/>
              <a:t> でこの機能を使っている．</a:t>
            </a:r>
          </a:p>
          <a:p>
            <a:pPr lvl="0" indent="0" marL="0">
              <a:buNone/>
            </a:pPr>
            <a:r>
              <a:rPr/>
              <a:t>これで，</a:t>
            </a:r>
            <a:r>
              <a:rPr>
                <a:latin typeface="Courier"/>
              </a:rPr>
              <a:t>main</a:t>
            </a:r>
            <a:r>
              <a:rPr/>
              <a:t>ブランチにコミットする度に，GitHub上で</a:t>
            </a:r>
            <a:r>
              <a:rPr>
                <a:latin typeface="Courier"/>
              </a:rPr>
              <a:t>render</a:t>
            </a:r>
            <a:r>
              <a:rPr/>
              <a:t>が実行されることとなる．</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3 PDF の作り方</a:t>
            </a:r>
          </a:p>
        </p:txBody>
      </p:sp>
      <p:sp>
        <p:nvSpPr>
          <p:cNvPr id="3" name="Content Placeholder 2"/>
          <p:cNvSpPr>
            <a:spLocks noGrp="1"/>
          </p:cNvSpPr>
          <p:nvPr>
            <p:ph idx="1"/>
          </p:nvPr>
        </p:nvSpPr>
        <p:spPr/>
        <p:txBody>
          <a:bodyPr/>
          <a:lstStyle/>
          <a:p>
            <a:pPr lvl="0" indent="0" marL="0">
              <a:spcBef>
                <a:spcPts val="3000"/>
              </a:spcBef>
              <a:buNone/>
            </a:pPr>
            <a:r>
              <a:rPr b="1"/>
              <a:t>3.1 LuaLaTeX を使う方法</a:t>
            </a:r>
          </a:p>
          <a:p>
            <a:pPr lvl="0" indent="0" marL="0">
              <a:buNone/>
            </a:pPr>
            <a:r>
              <a:rPr/>
              <a:t>LuaLaTeX を利用することで日本語を含んだ PDF を作成できる．</a:t>
            </a:r>
          </a:p>
          <a:p>
            <a:pPr lvl="0" indent="0">
              <a:buNone/>
            </a:pPr>
            <a:r>
              <a:rPr>
                <a:latin typeface="Courier"/>
              </a:rPr>
              <a:t>title: "タイトル"
author: 司馬博文
date: 2023/12/11
format:
  pdf:
    toc: true
    number-sections: true
    urlcolor: minty
    template-partials: 
      - ../../../assets/before-title.tex
    keep-tex: true
    block-headings: false
    pdf-engine: lualatex
    documentclass: ltjsarticle</a:t>
            </a:r>
          </a:p>
          <a:p>
            <a:pPr lvl="0" indent="0" marL="0">
              <a:spcBef>
                <a:spcPts val="3000"/>
              </a:spcBef>
              <a:buNone/>
            </a:pPr>
            <a:r>
              <a:rPr b="1"/>
              <a:t>3.1.1 LuaLaTeX の注意</a:t>
            </a:r>
          </a:p>
          <a:p>
            <a:pPr lvl="0" indent="0">
              <a:buNone/>
            </a:pPr>
            <a:r>
              <a:rPr>
                <a:solidFill>
                  <a:srgbClr val="4758AB"/>
                </a:solidFill>
                <a:latin typeface="Courier"/>
              </a:rPr>
              <a:t>\int</a:t>
            </a:r>
            <a:r>
              <a:rPr>
                <a:solidFill>
                  <a:srgbClr val="003B4F"/>
                </a:solidFill>
                <a:latin typeface="Courier"/>
              </a:rPr>
              <a:t>_{</a:t>
            </a:r>
            <a:r>
              <a:rPr>
                <a:solidFill>
                  <a:srgbClr val="4758AB"/>
                </a:solidFill>
                <a:latin typeface="Courier"/>
              </a:rPr>
              <a:t>\mathbb</a:t>
            </a:r>
            <a:r>
              <a:rPr>
                <a:solidFill>
                  <a:srgbClr val="003B4F"/>
                </a:solidFill>
                <a:latin typeface="Courier"/>
              </a:rPr>
              <a:t>{R}}</a:t>
            </a:r>
          </a:p>
          <a:p>
            <a:pPr lvl="0" indent="0" marL="0">
              <a:buNone/>
            </a:pPr>
            <a:r>
              <a:rPr/>
              <a:t>のような記法は，pdfLaTeX ではなぜかコンパイルが通るが，LuaLaTeX （や殆どの pdfLaTeX 以外のエンジン）ではエラーになる．</a:t>
            </a:r>
          </a:p>
          <a:p>
            <a:pPr lvl="0" indent="0" marL="0">
              <a:spcBef>
                <a:spcPts val="3000"/>
              </a:spcBef>
              <a:buNone/>
            </a:pPr>
            <a:r>
              <a:rPr b="1"/>
              <a:t>3.1.2 LuaLaTeX の欠点</a:t>
            </a:r>
          </a:p>
          <a:p>
            <a:pPr lvl="0" indent="0" marL="0">
              <a:buNone/>
            </a:pPr>
            <a:r>
              <a:rPr>
                <a:latin typeface="Courier"/>
              </a:rPr>
              <a:t>ltjsarticle</a:t>
            </a:r>
            <a:r>
              <a:rPr/>
              <a:t> クラスでは</a:t>
            </a:r>
          </a:p>
          <a:p>
            <a:pPr lvl="0" indent="0">
              <a:buNone/>
            </a:pPr>
            <a:r>
              <a:rPr>
                <a:solidFill>
                  <a:srgbClr val="003B4F"/>
                </a:solidFill>
                <a:latin typeface="Courier"/>
              </a:rPr>
              <a:t>Font </a:t>
            </a:r>
            <a:r>
              <a:rPr>
                <a:solidFill>
                  <a:srgbClr val="AD0000"/>
                </a:solidFill>
                <a:latin typeface="Courier"/>
              </a:rPr>
              <a:t>\J</a:t>
            </a:r>
            <a:r>
              <a:rPr>
                <a:solidFill>
                  <a:srgbClr val="003B4F"/>
                </a:solidFill>
                <a:latin typeface="Courier"/>
              </a:rPr>
              <a:t>Y3/mc/m/n/10=file:HaranoAjiMincho-Regular.otf:-kern</a:t>
            </a:r>
            <a:r>
              <a:rPr b="1">
                <a:solidFill>
                  <a:srgbClr val="003B4F"/>
                </a:solidFill>
                <a:latin typeface="Courier"/>
              </a:rPr>
              <a:t>;</a:t>
            </a:r>
            <a:r>
              <a:rPr>
                <a:solidFill>
                  <a:srgbClr val="111111"/>
                </a:solidFill>
                <a:latin typeface="Courier"/>
              </a:rPr>
              <a:t>jfm</a:t>
            </a:r>
            <a:r>
              <a:rPr>
                <a:solidFill>
                  <a:srgbClr val="5E5E5E"/>
                </a:solidFill>
                <a:latin typeface="Courier"/>
              </a:rPr>
              <a:t>=</a:t>
            </a:r>
            <a:r>
              <a:rPr>
                <a:solidFill>
                  <a:srgbClr val="003B4F"/>
                </a:solidFill>
                <a:latin typeface="Courier"/>
              </a:rPr>
              <a:t>ujis at 9.24713pt not loadable: metric data not found or bad.</a:t>
            </a:r>
            <a:br/>
            <a:r>
              <a:rPr>
                <a:solidFill>
                  <a:srgbClr val="5E5E5E"/>
                </a:solidFill>
                <a:latin typeface="Courier"/>
              </a:rPr>
              <a:t>&lt;</a:t>
            </a:r>
            <a:r>
              <a:rPr>
                <a:solidFill>
                  <a:srgbClr val="003B4F"/>
                </a:solidFill>
                <a:latin typeface="Courier"/>
              </a:rPr>
              <a:t>to be read again</a:t>
            </a:r>
            <a:r>
              <a:rPr>
                <a:solidFill>
                  <a:srgbClr val="5E5E5E"/>
                </a:solidFill>
                <a:latin typeface="Courier"/>
              </a:rPr>
              <a:t>&gt;</a:t>
            </a:r>
            <a:r>
              <a:rPr>
                <a:solidFill>
                  <a:srgbClr val="003B4F"/>
                </a:solidFill>
                <a:latin typeface="Courier"/>
              </a:rPr>
              <a:t> </a:t>
            </a:r>
            <a:br/>
            <a:r>
              <a:rPr>
                <a:solidFill>
                  <a:srgbClr val="003B4F"/>
                </a:solidFill>
                <a:latin typeface="Courier"/>
              </a:rPr>
              <a:t>relax </a:t>
            </a:r>
            <a:br/>
            <a:r>
              <a:rPr>
                <a:solidFill>
                  <a:srgbClr val="003B4F"/>
                </a:solidFill>
                <a:latin typeface="Courier"/>
              </a:rPr>
              <a:t>l.79 </a:t>
            </a:r>
            <a:r>
              <a:rPr>
                <a:solidFill>
                  <a:srgbClr val="AD0000"/>
                </a:solidFill>
                <a:latin typeface="Courier"/>
              </a:rPr>
              <a:t>\k</a:t>
            </a:r>
            <a:r>
              <a:rPr>
                <a:solidFill>
                  <a:srgbClr val="003B4F"/>
                </a:solidFill>
                <a:latin typeface="Courier"/>
              </a:rPr>
              <a:t>anjiencoding{JY3}</a:t>
            </a:r>
            <a:r>
              <a:rPr>
                <a:solidFill>
                  <a:srgbClr val="AD0000"/>
                </a:solidFill>
                <a:latin typeface="Courier"/>
              </a:rPr>
              <a:t>\s</a:t>
            </a:r>
            <a:r>
              <a:rPr>
                <a:solidFill>
                  <a:srgbClr val="003B4F"/>
                </a:solidFill>
                <a:latin typeface="Courier"/>
              </a:rPr>
              <a:t>electfont</a:t>
            </a:r>
            <a:br/>
            <a:r>
              <a:rPr>
                <a:solidFill>
                  <a:srgbClr val="003B4F"/>
                </a:solidFill>
                <a:latin typeface="Courier"/>
              </a:rPr>
              <a:t>                                 \adjustbaseline</a:t>
            </a:r>
          </a:p>
          <a:p>
            <a:pPr lvl="0" indent="0" marL="0">
              <a:buNone/>
            </a:pPr>
            <a:r>
              <a:rPr/>
              <a:t>というエラーが．一方で，</a:t>
            </a:r>
            <a:r>
              <a:rPr>
                <a:latin typeface="Courier"/>
              </a:rPr>
              <a:t>bxjsarticle</a:t>
            </a:r>
            <a:r>
              <a:rPr/>
              <a:t> クラスでは</a:t>
            </a:r>
          </a:p>
          <a:p>
            <a:pPr lvl="0" indent="0">
              <a:buNone/>
            </a:pPr>
            <a:r>
              <a:rPr>
                <a:solidFill>
                  <a:srgbClr val="003B4F"/>
                </a:solidFill>
                <a:latin typeface="Courier"/>
              </a:rPr>
              <a:t>LaTeX Error: File </a:t>
            </a:r>
            <a:r>
              <a:rPr b="1">
                <a:solidFill>
                  <a:srgbClr val="003B4F"/>
                </a:solidFill>
                <a:latin typeface="Courier"/>
              </a:rPr>
              <a:t>`</a:t>
            </a:r>
            <a:r>
              <a:rPr>
                <a:solidFill>
                  <a:srgbClr val="003B4F"/>
                </a:solidFill>
                <a:latin typeface="Courier"/>
              </a:rPr>
              <a:t>haranoaji.sty</a:t>
            </a:r>
            <a:r>
              <a:rPr>
                <a:solidFill>
                  <a:srgbClr val="20794D"/>
                </a:solidFill>
                <a:latin typeface="Courier"/>
              </a:rPr>
              <a:t>' not found.</a:t>
            </a:r>
            <a:br/>
            <a:br/>
            <a:r>
              <a:rPr>
                <a:solidFill>
                  <a:srgbClr val="20794D"/>
                </a:solidFill>
                <a:latin typeface="Courier"/>
              </a:rPr>
              <a:t>Type X to quit or &lt;RETURN&gt; to proceed,</a:t>
            </a:r>
            <a:br/>
            <a:r>
              <a:rPr>
                <a:solidFill>
                  <a:srgbClr val="20794D"/>
                </a:solidFill>
                <a:latin typeface="Courier"/>
              </a:rPr>
              <a:t>or enter new name. (Default extension: sty)</a:t>
            </a:r>
            <a:br/>
            <a:br/>
            <a:r>
              <a:rPr>
                <a:solidFill>
                  <a:srgbClr val="20794D"/>
                </a:solidFill>
                <a:latin typeface="Courier"/>
              </a:rPr>
              <a:t>Enter file name: </a:t>
            </a:r>
            <a:br/>
            <a:r>
              <a:rPr>
                <a:solidFill>
                  <a:srgbClr val="20794D"/>
                </a:solidFill>
                <a:latin typeface="Courier"/>
              </a:rPr>
              <a:t>! Emergency stop.</a:t>
            </a:r>
            <a:br/>
            <a:r>
              <a:rPr>
                <a:solidFill>
                  <a:srgbClr val="20794D"/>
                </a:solidFill>
                <a:latin typeface="Courier"/>
              </a:rPr>
              <a:t>&lt;read *&gt;</a:t>
            </a:r>
          </a:p>
          <a:p>
            <a:pPr lvl="0" indent="0" marL="0">
              <a:buNone/>
            </a:pPr>
            <a:r>
              <a:rPr/>
              <a:t>というエラーが出る．</a:t>
            </a:r>
          </a:p>
          <a:p>
            <a:pPr lvl="0" indent="0" marL="0">
              <a:buNone/>
            </a:pPr>
            <a:r>
              <a:rPr/>
              <a:t>ローカルではインストールすれば良いだけであるが，これを GitHub Actions 上で実現する方法を考えあぐねていた．</a:t>
            </a:r>
          </a:p>
          <a:p>
            <a:pPr lvl="0" indent="0" marL="1270000">
              <a:buNone/>
            </a:pPr>
            <a:r>
              <a:rPr sz="2000" b="1"/>
              <a:t>注（TeX Live のアップデート方法）</a:t>
            </a:r>
          </a:p>
          <a:p>
            <a:pPr lvl="0" indent="0" marL="1270000">
              <a:buNone/>
            </a:pPr>
            <a:r>
              <a:rPr sz="2000"/>
              <a:t>年度を跨いだ TeX Live manager のアップデートは，次のようにする必要がある：</a:t>
            </a:r>
          </a:p>
          <a:p>
            <a:pPr lvl="0" indent="0">
              <a:buNone/>
            </a:pPr>
            <a:r>
              <a:rPr>
                <a:solidFill>
                  <a:srgbClr val="4758AB"/>
                </a:solidFill>
                <a:latin typeface="Courier"/>
              </a:rPr>
              <a:t>wget</a:t>
            </a:r>
            <a:r>
              <a:rPr>
                <a:solidFill>
                  <a:srgbClr val="003B4F"/>
                </a:solidFill>
                <a:latin typeface="Courier"/>
              </a:rPr>
              <a:t> http://mirror.ctan.org/systems/texlive/tlnet/update-tlmgr-latest.sh</a:t>
            </a:r>
            <a:br/>
            <a:r>
              <a:rPr>
                <a:solidFill>
                  <a:srgbClr val="4758AB"/>
                </a:solidFill>
                <a:latin typeface="Courier"/>
              </a:rPr>
              <a:t>chmod</a:t>
            </a:r>
            <a:r>
              <a:rPr>
                <a:solidFill>
                  <a:srgbClr val="003B4F"/>
                </a:solidFill>
                <a:latin typeface="Courier"/>
              </a:rPr>
              <a:t> +x update-tlmgr-latest.sh</a:t>
            </a:r>
            <a:br/>
            <a:r>
              <a:rPr>
                <a:solidFill>
                  <a:srgbClr val="4758AB"/>
                </a:solidFill>
                <a:latin typeface="Courier"/>
              </a:rPr>
              <a:t>sudo</a:t>
            </a:r>
            <a:r>
              <a:rPr>
                <a:solidFill>
                  <a:srgbClr val="003B4F"/>
                </a:solidFill>
                <a:latin typeface="Courier"/>
              </a:rPr>
              <a:t> ./update-tlmgr-latest.sh</a:t>
            </a:r>
          </a:p>
          <a:p>
            <a:pPr lvl="0" indent="0" marL="0">
              <a:spcBef>
                <a:spcPts val="3000"/>
              </a:spcBef>
              <a:buNone/>
            </a:pPr>
            <a:r>
              <a:rPr b="1"/>
              <a:t>3.1.3 LuaLaTeX と日本語フォント</a:t>
            </a:r>
          </a:p>
          <a:p>
            <a:pPr lvl="0" indent="0" marL="0">
              <a:buNone/>
            </a:pPr>
            <a:r>
              <a:rPr/>
              <a:t>なぜか</a:t>
            </a:r>
          </a:p>
          <a:p>
            <a:pPr lvl="0" indent="0">
              <a:buNone/>
            </a:pPr>
            <a:r>
              <a:rPr>
                <a:solidFill>
                  <a:srgbClr val="003B4F"/>
                </a:solidFill>
                <a:latin typeface="Courier"/>
              </a:rPr>
              <a:t>\usepackage[haranoaji,nfssonly]{luatexja-preset}</a:t>
            </a:r>
          </a:p>
          <a:p>
            <a:pPr lvl="0" indent="0" marL="0">
              <a:buNone/>
            </a:pPr>
            <a:r>
              <a:rPr/>
              <a:t>で変わるのは英語文字だけである．</a:t>
            </a:r>
          </a:p>
          <a:p>
            <a:pPr lvl="0" indent="0" marL="0">
              <a:spcBef>
                <a:spcPts val="3000"/>
              </a:spcBef>
              <a:buNone/>
            </a:pPr>
            <a:r>
              <a:rPr b="1"/>
              <a:t>3.1.4 </a:t>
            </a:r>
            <a:r>
              <a:rPr b="1">
                <a:latin typeface="Courier"/>
              </a:rPr>
              <a:t>GitHub Actions</a:t>
            </a:r>
            <a:r>
              <a:rPr b="1"/>
              <a:t> の修正</a:t>
            </a:r>
          </a:p>
          <a:p>
            <a:pPr lvl="0" indent="0" marL="0">
              <a:buNone/>
            </a:pPr>
            <a:r>
              <a:rPr/>
              <a:t>次のようにして，Set up Quarto と Render and Publish の間に，TinyTeX と haranoaji.sty のインストールを使いすることで，GitHub 上でもレンダリングが可能になる．</a:t>
            </a:r>
          </a:p>
          <a:p>
            <a:pPr lvl="0" indent="0">
              <a:buNone/>
            </a:pP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a:t>
            </a:r>
            <a:r>
              <a:rPr>
                <a:solidFill>
                  <a:srgbClr val="20794D"/>
                </a:solidFill>
                <a:latin typeface="Courier"/>
              </a:rPr>
              <a:t>'Install TinyTeX'</a:t>
            </a:r>
            <a:r>
              <a:rPr>
                <a:solidFill>
                  <a:srgbClr val="5E5E5E"/>
                </a:solidFill>
                <a:latin typeface="Courier"/>
              </a:rPr>
              <a:t>  # https://github.com/quarto-dev/quarto-actions/tree/main/setup</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QUARTO_PRINT_STACK</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r>
              <a:rPr>
                <a:solidFill>
                  <a:srgbClr val="5E5E5E"/>
                </a:solidFill>
                <a:latin typeface="Courier"/>
              </a:rPr>
              <a:t>  # Setting GH_TOKEN is recommended as installing TinyTeX will query the github API.</a:t>
            </a:r>
            <a:br/>
            <a:r>
              <a:rPr>
                <a:solidFill>
                  <a:srgbClr val="4758AB"/>
                </a:solidFill>
                <a:latin typeface="Courier"/>
              </a:rPr>
              <a:t>  run</a:t>
            </a:r>
            <a:r>
              <a:rPr b="1">
                <a:solidFill>
                  <a:srgbClr val="003B4F"/>
                </a:solidFill>
                <a:latin typeface="Courier"/>
              </a:rPr>
              <a:t>: </a:t>
            </a:r>
            <a:r>
              <a:rPr>
                <a:solidFill>
                  <a:srgbClr val="20794D"/>
                </a:solidFill>
                <a:latin typeface="Courier"/>
              </a:rPr>
              <a:t>|</a:t>
            </a:r>
            <a:br/>
            <a:r>
              <a:rPr>
                <a:solidFill>
                  <a:srgbClr val="003B4F"/>
                </a:solidFill>
                <a:latin typeface="Courier"/>
              </a:rPr>
              <a:t>    quarto install tool tinytex --log-level warning</a:t>
            </a:r>
            <a:br/>
            <a:r>
              <a:rPr>
                <a:solidFill>
                  <a:srgbClr val="003B4F"/>
                </a:solidFill>
                <a:latin typeface="Courier"/>
              </a:rPr>
              <a:t>    case $RUNNER_OS in </a:t>
            </a:r>
            <a:br/>
            <a:r>
              <a:rPr>
                <a:solidFill>
                  <a:srgbClr val="003B4F"/>
                </a:solidFill>
                <a:latin typeface="Courier"/>
              </a:rPr>
              <a:t>      "Linux")</a:t>
            </a:r>
            <a:br/>
            <a:r>
              <a:rPr>
                <a:solidFill>
                  <a:srgbClr val="003B4F"/>
                </a:solidFill>
                <a:latin typeface="Courier"/>
              </a:rPr>
              <a:t>          echo "$HOME/bin" &gt;&gt; $GITHUB_PATH</a:t>
            </a:r>
            <a:br/>
            <a:r>
              <a:rPr>
                <a:solidFill>
                  <a:srgbClr val="003B4F"/>
                </a:solidFill>
                <a:latin typeface="Courier"/>
              </a:rPr>
              <a:t>          export PATH="$HOME/bin:$PATH"</a:t>
            </a:r>
            <a:br/>
            <a:r>
              <a:rPr>
                <a:solidFill>
                  <a:srgbClr val="003B4F"/>
                </a:solidFill>
                <a:latin typeface="Courier"/>
              </a:rPr>
              <a:t>          ;;</a:t>
            </a:r>
            <a:br/>
            <a:r>
              <a:rPr>
                <a:solidFill>
                  <a:srgbClr val="003B4F"/>
                </a:solidFill>
                <a:latin typeface="Courier"/>
              </a:rPr>
              <a:t>       "macOS")</a:t>
            </a:r>
            <a:br/>
            <a:r>
              <a:rPr>
                <a:solidFill>
                  <a:srgbClr val="003B4F"/>
                </a:solidFill>
                <a:latin typeface="Courier"/>
              </a:rPr>
              <a:t>          TLMGR_PATH=$(dirname $(find ~/Library/TinyTeX -name tlmgr))</a:t>
            </a:r>
            <a:br/>
            <a:r>
              <a:rPr>
                <a:solidFill>
                  <a:srgbClr val="003B4F"/>
                </a:solidFill>
                <a:latin typeface="Courier"/>
              </a:rPr>
              <a:t>          echo $TLMGR_PATH &gt;&gt; $GITHUB_PATH</a:t>
            </a:r>
            <a:br/>
            <a:r>
              <a:rPr>
                <a:solidFill>
                  <a:srgbClr val="003B4F"/>
                </a:solidFill>
                <a:latin typeface="Courier"/>
              </a:rPr>
              <a:t>          export PATH="$TLMGR_PATH:$PATH"</a:t>
            </a:r>
            <a:br/>
            <a:r>
              <a:rPr>
                <a:solidFill>
                  <a:srgbClr val="003B4F"/>
                </a:solidFill>
                <a:latin typeface="Courier"/>
              </a:rPr>
              <a:t>          ;;</a:t>
            </a:r>
            <a:br/>
            <a:r>
              <a:rPr>
                <a:solidFill>
                  <a:srgbClr val="003B4F"/>
                </a:solidFill>
                <a:latin typeface="Courier"/>
              </a:rPr>
              <a:t>       "Windows")</a:t>
            </a:r>
            <a:br/>
            <a:r>
              <a:rPr>
                <a:solidFill>
                  <a:srgbClr val="003B4F"/>
                </a:solidFill>
                <a:latin typeface="Courier"/>
              </a:rPr>
              <a:t>          TLMGR_PATH=$(dirname $(find $APPDATA/TinyTeX -name tlmgr.bat))</a:t>
            </a:r>
            <a:br/>
            <a:r>
              <a:rPr>
                <a:solidFill>
                  <a:srgbClr val="003B4F"/>
                </a:solidFill>
                <a:latin typeface="Courier"/>
              </a:rPr>
              <a:t>          echo $TLMGR_PATH &gt;&gt; $GITHUB_PATH</a:t>
            </a:r>
            <a:br/>
            <a:r>
              <a:rPr>
                <a:solidFill>
                  <a:srgbClr val="003B4F"/>
                </a:solidFill>
                <a:latin typeface="Courier"/>
              </a:rPr>
              <a:t>          export PATH="$TLMGR_PATH:$PATH"</a:t>
            </a:r>
            <a:br/>
            <a:r>
              <a:rPr>
                <a:solidFill>
                  <a:srgbClr val="003B4F"/>
                </a:solidFill>
                <a:latin typeface="Courier"/>
              </a:rPr>
              <a:t>          ;;</a:t>
            </a:r>
            <a:br/>
            <a:r>
              <a:rPr>
                <a:solidFill>
                  <a:srgbClr val="003B4F"/>
                </a:solidFill>
                <a:latin typeface="Courier"/>
              </a:rPr>
              <a:t>        *)</a:t>
            </a:r>
            <a:br/>
            <a:r>
              <a:rPr>
                <a:solidFill>
                  <a:srgbClr val="003B4F"/>
                </a:solidFill>
                <a:latin typeface="Courier"/>
              </a:rPr>
              <a:t>          echo "$RUNNER_OS not supported"</a:t>
            </a:r>
            <a:br/>
            <a:r>
              <a:rPr>
                <a:solidFill>
                  <a:srgbClr val="003B4F"/>
                </a:solidFill>
                <a:latin typeface="Courier"/>
              </a:rPr>
              <a:t>          exit 1</a:t>
            </a:r>
            <a:br/>
            <a:r>
              <a:rPr>
                <a:solidFill>
                  <a:srgbClr val="003B4F"/>
                </a:solidFill>
                <a:latin typeface="Courier"/>
              </a:rPr>
              <a:t>          ;;</a:t>
            </a:r>
            <a:br/>
            <a:r>
              <a:rPr>
                <a:solidFill>
                  <a:srgbClr val="003B4F"/>
                </a:solidFill>
                <a:latin typeface="Courier"/>
              </a:rPr>
              <a:t>    esac</a:t>
            </a:r>
            <a:br/>
            <a:r>
              <a:rPr>
                <a:solidFill>
                  <a:srgbClr val="003B4F"/>
                </a:solidFill>
                <a:latin typeface="Courier"/>
              </a:rPr>
              <a:t>    echo "TinyTeX installed !"</a:t>
            </a:r>
            <a:br/>
            <a:r>
              <a:rPr>
                <a:solidFill>
                  <a:srgbClr val="003B4F"/>
                </a:solidFill>
                <a:latin typeface="Courier"/>
              </a:rPr>
              <a:t>    tlmgr install haranoaji   # Install haranoaji.sty</a:t>
            </a:r>
            <a:br/>
            <a:r>
              <a:rPr>
                <a:solidFill>
                  <a:srgbClr val="657422"/>
                </a:solidFill>
                <a:latin typeface="Courier"/>
              </a:rPr>
              <a:t>  </a:t>
            </a:r>
            <a:r>
              <a:rPr>
                <a:solidFill>
                  <a:srgbClr val="4758AB"/>
                </a:solidFill>
                <a:latin typeface="Courier"/>
              </a:rPr>
              <a:t>shell</a:t>
            </a:r>
            <a:r>
              <a:rPr b="1">
                <a:solidFill>
                  <a:srgbClr val="003B4F"/>
                </a:solidFill>
                <a:latin typeface="Courier"/>
              </a:rPr>
              <a:t>:</a:t>
            </a:r>
            <a:r>
              <a:rPr>
                <a:solidFill>
                  <a:srgbClr val="657422"/>
                </a:solidFill>
                <a:latin typeface="Courier"/>
              </a:rPr>
              <a:t> bash</a:t>
            </a:r>
          </a:p>
          <a:p>
            <a:pPr lvl="0" indent="0" marL="0">
              <a:spcBef>
                <a:spcPts val="3000"/>
              </a:spcBef>
              <a:buNone/>
            </a:pPr>
            <a:r>
              <a:rPr b="1"/>
              <a:t>3.1.5 ローカルの TinyTeX に haranoaji.sty をインストールする方法</a:t>
            </a:r>
          </a:p>
          <a:p>
            <a:pPr lvl="0" indent="0">
              <a:buNone/>
            </a:pPr>
            <a:r>
              <a:rPr>
                <a:solidFill>
                  <a:srgbClr val="003B4F"/>
                </a:solidFill>
                <a:latin typeface="Courier"/>
              </a:rPr>
              <a:t>tlmgr install haranoaji</a:t>
            </a:r>
          </a:p>
          <a:p>
            <a:pPr lvl="0" indent="0" marL="0">
              <a:buNone/>
            </a:pPr>
            <a:r>
              <a:rPr/>
              <a:t>だと，すでに TeX Live がローカルに存在する場合は，そちらにインストールされてしまう．</a:t>
            </a:r>
          </a:p>
          <a:p>
            <a:pPr lvl="0" indent="0">
              <a:buNone/>
            </a:pPr>
            <a:r>
              <a:rPr>
                <a:solidFill>
                  <a:srgbClr val="003B4F"/>
                </a:solidFill>
                <a:latin typeface="Courier"/>
              </a:rPr>
              <a:t>quarto install tinytex</a:t>
            </a:r>
          </a:p>
          <a:p>
            <a:pPr lvl="0" indent="0" marL="0">
              <a:buNone/>
            </a:pPr>
            <a:r>
              <a:rPr/>
              <a:t>でインストールされる TinyTeX は，ホームディレクトリ下の </a:t>
            </a:r>
            <a:r>
              <a:rPr>
                <a:latin typeface="Courier"/>
              </a:rPr>
              <a:t>~/Liberary/TinyTeX/</a:t>
            </a:r>
            <a:r>
              <a:rPr/>
              <a:t> にインストールされる．</a:t>
            </a:r>
            <a:r>
              <a:rPr baseline="30000">
                <a:hlinkClick r:id="rId2" action="ppaction://hlinksldjump"/>
              </a:rPr>
              <a:t>2</a:t>
            </a:r>
          </a:p>
          <a:p>
            <a:pPr lvl="0" indent="0" marL="0">
              <a:buNone/>
            </a:pPr>
            <a:r>
              <a:rPr/>
              <a:t>そこの，</a:t>
            </a:r>
            <a:r>
              <a:rPr>
                <a:latin typeface="Courier"/>
              </a:rPr>
              <a:t>tlmgr</a:t>
            </a:r>
            <a:r>
              <a:rPr/>
              <a:t> がインストールされている場所まで行って，</a:t>
            </a:r>
          </a:p>
          <a:p>
            <a:pPr lvl="0" indent="0">
              <a:buNone/>
            </a:pPr>
            <a:r>
              <a:rPr>
                <a:solidFill>
                  <a:srgbClr val="003B4F"/>
                </a:solidFill>
                <a:latin typeface="Courier"/>
              </a:rPr>
              <a:t>tlmgr install haranoaji</a:t>
            </a:r>
          </a:p>
          <a:p>
            <a:pPr lvl="0" indent="0" marL="0">
              <a:buNone/>
            </a:pPr>
            <a:r>
              <a:rPr/>
              <a:t>を実行すると良い．</a:t>
            </a:r>
          </a:p>
          <a:p>
            <a:pPr lvl="0" indent="0" marL="0">
              <a:buNone/>
            </a:pPr>
            <a:r>
              <a:rPr/>
              <a:t>だが，まだ見つからないと言われる……</a:t>
            </a:r>
          </a:p>
          <a:p>
            <a:pPr lvl="0" indent="0">
              <a:buNone/>
            </a:pPr>
            <a:r>
              <a:rPr>
                <a:solidFill>
                  <a:srgbClr val="003B4F"/>
                </a:solidFill>
                <a:latin typeface="Courier"/>
              </a:rPr>
              <a:t>❯ ./tlmgr install haranoaji        </a:t>
            </a:r>
            <a:br/>
            <a:r>
              <a:rPr>
                <a:solidFill>
                  <a:srgbClr val="003B4F"/>
                </a:solidFill>
                <a:latin typeface="Courier"/>
              </a:rPr>
              <a:t>tlmgr: package repository https://mirror.las.iastate.edu/tex-archive/systems/texlive/tlnet/ </a:t>
            </a:r>
            <a:r>
              <a:rPr>
                <a:solidFill>
                  <a:srgbClr val="5E5E5E"/>
                </a:solidFill>
                <a:latin typeface="Courier"/>
              </a:rPr>
              <a:t>(verified)</a:t>
            </a:r>
            <a:br/>
            <a:r>
              <a:rPr>
                <a:solidFill>
                  <a:srgbClr val="003B4F"/>
                </a:solidFill>
                <a:latin typeface="Courier"/>
              </a:rPr>
              <a:t>[1/1, </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 install: haranoaji </a:t>
            </a:r>
            <a:r>
              <a:rPr>
                <a:solidFill>
                  <a:srgbClr val="AD0000"/>
                </a:solidFill>
                <a:latin typeface="Courier"/>
              </a:rPr>
              <a:t>[</a:t>
            </a:r>
            <a:r>
              <a:rPr>
                <a:solidFill>
                  <a:srgbClr val="20794D"/>
                </a:solidFill>
                <a:latin typeface="Courier"/>
              </a:rPr>
              <a:t>25570k</a:t>
            </a:r>
            <a:r>
              <a:rPr>
                <a:solidFill>
                  <a:srgbClr val="AD0000"/>
                </a:solidFill>
                <a:latin typeface="Courier"/>
              </a:rPr>
              <a:t>]</a:t>
            </a:r>
            <a:br/>
            <a:r>
              <a:rPr>
                <a:solidFill>
                  <a:srgbClr val="003B4F"/>
                </a:solidFill>
                <a:latin typeface="Courier"/>
              </a:rPr>
              <a:t>running mktexlsr ...</a:t>
            </a:r>
            <a:br/>
            <a:r>
              <a:rPr b="1">
                <a:solidFill>
                  <a:srgbClr val="003B4F"/>
                </a:solidFill>
                <a:latin typeface="Courier"/>
              </a:rPr>
              <a:t>done</a:t>
            </a:r>
            <a:r>
              <a:rPr>
                <a:solidFill>
                  <a:srgbClr val="003B4F"/>
                </a:solidFill>
                <a:latin typeface="Courier"/>
              </a:rPr>
              <a:t> running mktexlsr.</a:t>
            </a:r>
            <a:br/>
            <a:r>
              <a:rPr>
                <a:solidFill>
                  <a:srgbClr val="003B4F"/>
                </a:solidFill>
                <a:latin typeface="Courier"/>
              </a:rPr>
              <a:t>tlmgr: package log updated: ~/Library/TinyTeX/texmf-var/web2c/tlmgr.log</a:t>
            </a:r>
            <a:br/>
            <a:r>
              <a:rPr>
                <a:solidFill>
                  <a:srgbClr val="003B4F"/>
                </a:solidFill>
                <a:latin typeface="Courier"/>
              </a:rPr>
              <a:t>tlmgr: command log updated: ~/Library/TinyTeX/texmf-var/web2c/tlmgr-commands.log</a:t>
            </a:r>
          </a:p>
          <a:p>
            <a:pPr lvl="0" indent="0" marL="0">
              <a:spcBef>
                <a:spcPts val="3000"/>
              </a:spcBef>
              <a:buNone/>
            </a:pPr>
            <a:r>
              <a:rPr b="1"/>
              <a:t>3.2 Typst を用いる方法</a:t>
            </a:r>
          </a:p>
          <a:p>
            <a:pPr lvl="0" indent="0" marL="0">
              <a:buNone/>
            </a:pPr>
            <a:r>
              <a:rPr>
                <a:hlinkClick r:id="rId3"/>
              </a:rPr>
              <a:t>HP</a:t>
            </a:r>
          </a:p>
          <a:p>
            <a:pPr lvl="0" indent="0" marL="0">
              <a:buNone/>
            </a:pPr>
            <a:r>
              <a:rPr/>
              <a:t>使うフォントは次のように，</a:t>
            </a:r>
            <a:r>
              <a:rPr>
                <a:hlinkClick r:id="rId4"/>
              </a:rPr>
              <a:t>Google Fonts</a:t>
            </a:r>
            <a:r>
              <a:rPr/>
              <a:t> を通じて，GitHub Actions 上でインストールすることもできるだろう：</a:t>
            </a:r>
          </a:p>
          <a:p>
            <a:pPr lvl="0" indent="0">
              <a:buNone/>
            </a:pPr>
            <a:r>
              <a:rPr>
                <a:solidFill>
                  <a:srgbClr val="4758AB"/>
                </a:solidFill>
                <a:latin typeface="Courier"/>
              </a:rPr>
              <a:t>wget</a:t>
            </a:r>
            <a:r>
              <a:rPr>
                <a:solidFill>
                  <a:srgbClr val="003B4F"/>
                </a:solidFill>
                <a:latin typeface="Courier"/>
              </a:rPr>
              <a:t> https://github.com/google/fonts/raw/main/ofl/bizudpgothic/BIZUDPGothic-Regular.ttf</a:t>
            </a:r>
            <a:br/>
            <a:r>
              <a:rPr>
                <a:solidFill>
                  <a:srgbClr val="4758AB"/>
                </a:solidFill>
                <a:latin typeface="Courier"/>
              </a:rPr>
              <a:t>wget</a:t>
            </a:r>
            <a:r>
              <a:rPr>
                <a:solidFill>
                  <a:srgbClr val="003B4F"/>
                </a:solidFill>
                <a:latin typeface="Courier"/>
              </a:rPr>
              <a:t> https://github.com/google/fonts/raw/main/ofl/bizudpgothic/BIZUDPGothic-Bold.ttf</a:t>
            </a:r>
          </a:p>
          <a:p>
            <a:pPr lvl="0" indent="0" marL="0">
              <a:buNone/>
            </a:pPr>
            <a:r>
              <a:rPr/>
              <a:t>typst の pdf は数式の処理がまだ納得のいく設定が見つかっていないが，コードの扱いが非常に自然で，出来上がりも美しい．</a:t>
            </a:r>
          </a:p>
          <a:p>
            <a:pPr lvl="0" indent="0" marL="0">
              <a:buNone/>
            </a:pPr>
            <a:r>
              <a:rPr/>
              <a:t>ただし，事前に GitHub Actions の環境上に対応する日本語フォントを用意しておく必要がある．</a:t>
            </a:r>
          </a:p>
          <a:p>
            <a:pPr lvl="0" indent="0" marL="0">
              <a:buNone/>
            </a:pPr>
            <a:r>
              <a:rPr>
                <a:latin typeface="Courier"/>
              </a:rPr>
              <a:t>{yml filename="publish.yml"} - name: Install Japanese Fonts   env:     GITHUB_TOKEN: ${{ secrets.GITHUB_TOKEN }}  # Setting GH_TOKEN is recommended as installing TinyTeX will query the github API.   run: |     git clone https://github.com/yuru7/udev-gothic.git     cd udev-gothic     sudo cp -r ./source /usr/share/fonts/truetype/udev-gothic     sudo fc-cache -f -v</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4 スライドの作り方</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Notes</a:t>
            </a:r>
          </a:p>
        </p:txBody>
      </p:sp>
      <p:sp>
        <p:nvSpPr>
          <p:cNvPr id="3" name="Content Placeholder 2"/>
          <p:cNvSpPr>
            <a:spLocks noGrp="1"/>
          </p:cNvSpPr>
          <p:nvPr>
            <p:ph idx="1"/>
          </p:nvPr>
        </p:nvSpPr>
        <p:spPr/>
        <p:txBody>
          <a:bodyPr/>
          <a:lstStyle/>
          <a:p>
            <a:pPr lvl="0" indent="0" marL="0">
              <a:buNone/>
            </a:pPr>
            <a:r>
              <a:rPr sz="1800"/>
              <a:t>1. 特に，VSCode では</a:t>
            </a:r>
            <a:r>
              <a:rPr sz="1800">
                <a:hlinkClick r:id="rId2"/>
              </a:rPr>
              <a:t>ビジュアルモードでの編集</a:t>
            </a:r>
            <a:r>
              <a:rPr sz="1800"/>
              <a:t>もサポートされており，Jupyter Notebookと全く同じ使用感で始められる．</a:t>
            </a:r>
          </a:p>
          <a:p>
            <a:pPr lvl="0" indent="0" marL="0">
              <a:buNone/>
            </a:pPr>
            <a:r>
              <a:rPr sz="1800"/>
              <a:t>2. MaxOS では．</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Quarto はじめて良かったこと</dc:title>
  <dc:creator>司馬博文</dc:creator>
  <cp:keywords/>
  <dcterms:created xsi:type="dcterms:W3CDTF">2024-12-13T13:21:04Z</dcterms:created>
  <dcterms:modified xsi:type="dcterms:W3CDTF">2024-12-13T13:21:04Z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bstract">
    <vt:lpwstr>Quarto は TeX のような使用感で，数式とコードが併存する文章を書き，１つのソースファイルから PDF, HTML, Word, Reveal.js, PowerPoint などの多様な形式に出力できる次世代の執筆環境である．TeX, RStudio, Jupyter Notebook のいずれかに慣れている人であれば，極めて手軽に Quarto を使うことができる．筆者が用意した テンプレート から簡単に始めることができる．</vt:lpwstr>
  </property>
  <property fmtid="{D5CDD505-2E9C-101B-9397-08002B2CF9AE}" pid="3" name="abstract-title">
    <vt:lpwstr>概要</vt:lpwstr>
  </property>
  <property fmtid="{D5CDD505-2E9C-101B-9397-08002B2CF9AE}" pid="4" name="authors">
    <vt:lpwstr/>
  </property>
  <property fmtid="{D5CDD505-2E9C-101B-9397-08002B2CF9AE}" pid="5" name="biblio-config">
    <vt:lpwstr>True</vt:lpwstr>
  </property>
  <property fmtid="{D5CDD505-2E9C-101B-9397-08002B2CF9AE}" pid="6" name="bibliography">
    <vt:lpwstr/>
  </property>
  <property fmtid="{D5CDD505-2E9C-101B-9397-08002B2CF9AE}" pid="7" name="brand">
    <vt:lpwstr>../../../assets/_brand.yml</vt:lpwstr>
  </property>
  <property fmtid="{D5CDD505-2E9C-101B-9397-08002B2CF9AE}" pid="8" name="by-author">
    <vt:lpwstr/>
  </property>
  <property fmtid="{D5CDD505-2E9C-101B-9397-08002B2CF9AE}" pid="9" name="categories">
    <vt:lpwstr/>
  </property>
  <property fmtid="{D5CDD505-2E9C-101B-9397-08002B2CF9AE}" pid="10" name="comments">
    <vt:lpwstr/>
  </property>
  <property fmtid="{D5CDD505-2E9C-101B-9397-08002B2CF9AE}" pid="11" name="crossref">
    <vt:lpwstr/>
  </property>
  <property fmtid="{D5CDD505-2E9C-101B-9397-08002B2CF9AE}" pid="12" name="csl">
    <vt:lpwstr>../../../assets/apalike.csl</vt:lpwstr>
  </property>
  <property fmtid="{D5CDD505-2E9C-101B-9397-08002B2CF9AE}" pid="13" name="date">
    <vt:lpwstr>11/04/2023</vt:lpwstr>
  </property>
  <property fmtid="{D5CDD505-2E9C-101B-9397-08002B2CF9AE}" pid="14" name="date-format">
    <vt:lpwstr>M/DD/YYYY</vt:lpwstr>
  </property>
  <property fmtid="{D5CDD505-2E9C-101B-9397-08002B2CF9AE}" pid="15" name="date-modified">
    <vt:lpwstr>7/07/2024</vt:lpwstr>
  </property>
  <property fmtid="{D5CDD505-2E9C-101B-9397-08002B2CF9AE}" pid="16" name="header-includes">
    <vt:lpwstr/>
  </property>
  <property fmtid="{D5CDD505-2E9C-101B-9397-08002B2CF9AE}" pid="17" name="image">
    <vt:lpwstr>fig-parametric.svg</vt:lpwstr>
  </property>
  <property fmtid="{D5CDD505-2E9C-101B-9397-08002B2CF9AE}" pid="18" name="include-after">
    <vt:lpwstr/>
  </property>
  <property fmtid="{D5CDD505-2E9C-101B-9397-08002B2CF9AE}" pid="19" name="include-before">
    <vt:lpwstr/>
  </property>
  <property fmtid="{D5CDD505-2E9C-101B-9397-08002B2CF9AE}" pid="20" name="labels">
    <vt:lpwstr/>
  </property>
  <property fmtid="{D5CDD505-2E9C-101B-9397-08002B2CF9AE}" pid="21" name="title-block-banner">
    <vt:lpwstr>True</vt:lpwstr>
  </property>
  <property fmtid="{D5CDD505-2E9C-101B-9397-08002B2CF9AE}" pid="22" name="toc-title">
    <vt:lpwstr>Table of contents</vt:lpwstr>
  </property>
</Properties>
</file>