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viewProps" Target="viewProps.xml" /><Relationship Id="rId1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ja.wikipedia.org/wiki/%E3%83%88%E3%83%BC%E3%83%9E%E3%82%B9%E3%83%BB%E3%83%99%E3%82%A4%E3%82%BA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slide" Target="slide10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10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jstor.org/stable/105741" TargetMode="External" /><Relationship Id="rId3" Type="http://schemas.openxmlformats.org/officeDocument/2006/relationships/hyperlink" Target="https://doi.org/10.1126/science.1195870" TargetMode="External" /><Relationship Id="rId4" Type="http://schemas.openxmlformats.org/officeDocument/2006/relationships/hyperlink" Target="https://doi.org/10.1063/1.1699114" TargetMode="External" /><Relationship Id="rId5" Type="http://schemas.openxmlformats.org/officeDocument/2006/relationships/hyperlink" Target="https://link.springer.com/book/10.1007/978-0-387-72206-1" TargetMode="External" /><Relationship Id="rId6" Type="http://schemas.openxmlformats.org/officeDocument/2006/relationships/hyperlink" Target="https://doi.org/10.1073/pnas.2312992121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ベイズとは何か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数学による統一的アプローチ</a:t>
            </a:r>
            <a:br/>
            <a:br/>
            <a:r>
              <a:rPr/>
              <a:t>司馬博文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4/28/2024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(Bayes, 1763)</a:t>
            </a:r>
          </a:p>
          <a:p>
            <a:pPr lvl="0" indent="0" marL="0">
              <a:buNone/>
            </a:pPr>
            <a:r>
              <a:rPr sz="1800"/>
              <a:t>2. (Shiryaev, 2016, p. 272) (34) も参照．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トーマス・ベイズ 1701-1706</a:t>
            </a:r>
            <a:r>
              <a:rPr/>
              <a:t>：イギリスの牧師・数学者</a:t>
            </a:r>
          </a:p>
          <a:p>
            <a:pPr lvl="0"/>
            <a:r>
              <a:rPr/>
              <a:t>ベイズの定理：確率論において，条件付き確率の計算手段を与える定理</a:t>
            </a:r>
          </a:p>
          <a:p>
            <a:pPr lvl="0"/>
            <a:r>
              <a:rPr/>
              <a:t>ベイズ○○：○○（分野名）におけるベイズの定理の応用</a:t>
            </a:r>
          </a:p>
          <a:p>
            <a:pPr lvl="1"/>
            <a:r>
              <a:rPr/>
              <a:t>例：ベイズ統計，ベイズ機械学習，ベイズ推論，……</a:t>
            </a:r>
          </a:p>
          <a:p>
            <a:pPr lvl="1"/>
            <a:r>
              <a:rPr/>
              <a:t>例外：ベイズ計算（ベイズの定理の通りに実際に計算をするための</a:t>
            </a:r>
            <a:r>
              <a:rPr b="1"/>
              <a:t>計算手法の総称</a:t>
            </a:r>
            <a:r>
              <a:rPr/>
              <a:t>）</a:t>
            </a:r>
          </a:p>
          <a:p>
            <a:pPr lvl="0" indent="0" marL="0">
              <a:buNone/>
            </a:pPr>
            <a:r>
              <a:rPr/>
              <a:t>多くの応用を持つが，原理は同一である．</a:t>
            </a:r>
          </a:p>
          <a:p>
            <a:pPr lvl="0" indent="0" marL="0">
              <a:buNone/>
            </a:pPr>
            <a:r>
              <a:rPr/>
              <a:t>ベイズ深層学習，ベイズ最適化，……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Who: ベイズとは誰か？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始まりは区間推定の問題であった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1270000">
                  <a:buNone/>
                </a:pPr>
                <a:r>
                  <a:rPr sz="2000" b="1"/>
                  <a:t>ベイズが取り組んだ問題（現代語訳）</a:t>
                </a:r>
                <a:r>
                  <a:rPr sz="2000" b="1" baseline="30000">
                    <a:hlinkClick r:id="rId2" action="ppaction://hlinksldjump"/>
                  </a:rPr>
                  <a:t>1</a:t>
                </a:r>
              </a:p>
              <a:p>
                <a:pPr lvl="0" indent="0" marL="1270000">
                  <a:buNone/>
                </a:pPr>
                <a:r>
                  <a:rPr sz="2000"/>
                  <a:t>２値の確率変数は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</m:rPr>
                      <m:t>{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 sz="2000"/>
                  <a:t> はある確率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∈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 sz="2000"/>
                  <a:t> で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 sz="2000"/>
                  <a:t> になるとする：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{"/>
                          <m:endChr m:val="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on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確率 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で</m:t>
                                </m:r>
                              </m:e>
                            </m:mr>
                            <m:mr>
                              <m:e>
                                <m: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残りの確率</m:t>
                                </m:r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で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このような確率変数の独立な観測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⋯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 sz="2000"/>
                  <a:t> から，ある区間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a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b</m:t>
                        </m:r>
                      </m:e>
                    </m:d>
                    <m:r>
                      <m:rPr>
                        <m:sty m:val="p"/>
                      </m:rPr>
                      <m:t>⊂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 sz="2000"/>
                  <a:t> に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 sz="2000"/>
                  <a:t> が入っているという確率を計算するにはどうすれば良いか？</a:t>
                </a:r>
              </a:p>
            </p:txBody>
          </p:sp>
        </mc:Choice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2" sz="half"/>
              </p:nvPr>
            </p:nvSpPr>
            <p:spPr/>
            <p:txBody>
              <a:bodyPr/>
              <a:lstStyle/>
              <a:p>
                <a:pPr lvl="0"/>
                <a:r>
                  <a:rPr/>
                  <a:t>決定的特徴：未知のパラメータ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/>
                  <a:t> に対する確率分布を考えている．</a:t>
                </a:r>
              </a:p>
              <a:p>
                <a:pPr lvl="0"/>
                <a:r>
                  <a:rPr/>
                  <a:t>与えられている観測のモデル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y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に対して，逆の条件付き確率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θ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y</m:t>
                        </m:r>
                      </m:e>
                    </m:d>
                  </m:oMath>
                </a14:m>
                <a:r>
                  <a:rPr/>
                  <a:t> を考えれば良い．</a:t>
                </a:r>
              </a:p>
              <a:p>
                <a:pPr lvl="0"/>
                <a:r>
                  <a:rPr/>
                  <a:t>そのための計算公式として「ベイズの定理」を導いた (Bayes, 1763)．</a:t>
                </a:r>
              </a:p>
            </p:txBody>
          </p:sp>
        </mc:Choice>
      </mc:AlternateContent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What: ベイズとは何か？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ベイズの定理</a:t>
                </a:r>
              </a:p>
              <a:p>
                <a:pPr lvl="0" indent="0" marL="1270000">
                  <a:buNone/>
                </a:pPr>
                <a:r>
                  <a:rPr sz="2000" b="1"/>
                  <a:t>ベイズの定理</a:t>
                </a:r>
                <a:r>
                  <a:rPr sz="2000" b="1" baseline="30000">
                    <a:hlinkClick r:id="rId2" action="ppaction://hlinksldjump"/>
                  </a:rPr>
                  <a:t>2</a:t>
                </a:r>
              </a:p>
              <a:p>
                <a:pPr lvl="0" indent="0" marL="1270000">
                  <a:buNone/>
                </a:pPr>
                <a:r>
                  <a:rPr sz="2000"/>
                  <a:t>任意の可積分関数 </a:t>
                </a:r>
                <a14:m>
                  <m:oMath xmlns:m="http://schemas.openxmlformats.org/officeDocument/2006/math">
                    <m:r>
                      <m:t>g</m:t>
                    </m:r>
                  </m:oMath>
                </a14:m>
                <a:r>
                  <a:rPr sz="2000"/>
                  <a:t>，確率変数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∼</m:t>
                    </m:r>
                    <m:sSup>
                      <m:e>
                        <m:r>
                          <m:rPr>
                            <m:sty m:val="p"/>
                          </m:rPr>
                          <m:t>P</m:t>
                        </m:r>
                      </m:e>
                      <m:sup>
                        <m:r>
                          <m:t>Θ</m:t>
                        </m:r>
                      </m:sup>
                    </m:sSup>
                  </m:oMath>
                </a14:m>
                <a:r>
                  <a:rPr sz="2000"/>
                  <a:t>，部分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 sz="2000"/>
                  <a:t>-代数 </a:t>
                </a:r>
                <a14:m>
                  <m:oMath xmlns:m="http://schemas.openxmlformats.org/officeDocument/2006/math">
                    <m:r>
                      <m:rPr>
                        <m:sty m:val="p"/>
                        <m:scr m:val="script"/>
                      </m:rPr>
                      <m:t>G</m:t>
                    </m:r>
                  </m:oMath>
                </a14:m>
                <a:r>
                  <a:rPr sz="2000"/>
                  <a:t> について，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g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rPr>
                              <m:sty m:val="p"/>
                              <m:scr m:val="script"/>
                            </m:rPr>
                            <m:t>G</m:t>
                          </m:r>
                        </m:e>
                      </m:d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rPr>
                                  <m:sty m:val="p"/>
                                  <m:scr m:val="double-struck"/>
                                </m:rPr>
                                <m:t>R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g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sSup>
                            <m:e>
                              <m:r>
                                <m:rPr>
                                  <m:sty m:val="p"/>
                                </m:rPr>
                                <m:t>P</m:t>
                              </m:r>
                            </m:e>
                            <m:sup>
                              <m:r>
                                <m:t>Θ</m:t>
                              </m:r>
                            </m:sup>
                          </m:sSup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rPr>
                                  <m:sty m:val="p"/>
                                  <m:scr m:val="double-struck"/>
                                </m:rPr>
                                <m:t>R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sSup>
                            <m:e>
                              <m:r>
                                <m:rPr>
                                  <m:sty m:val="p"/>
                                </m:rPr>
                                <m:t>P</m:t>
                              </m:r>
                            </m:e>
                            <m:sup>
                              <m:r>
                                <m:t>Θ</m:t>
                              </m:r>
                            </m:sup>
                          </m:sSup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θ</m:t>
                              </m:r>
                            </m:e>
                          </m:d>
                        </m:den>
                      </m:f>
                      <m:r>
                        <m:t> </m:t>
                      </m:r>
                      <m:r>
                        <m:t> </m:t>
                      </m:r>
                      <m:r>
                        <m:rPr>
                          <m:nor/>
                          <m:sty m:val="p"/>
                        </m:rPr>
                        <m:t>a.s.</m:t>
                      </m:r>
                      <m:r>
                        <m:t> </m:t>
                      </m:r>
                      <m:r>
                        <m:t>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一般には次の形で使う：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 b="1"/>
                  <a:t>証明</a:t>
                </a:r>
              </a:p>
              <a:p>
                <a:pPr lvl="0" indent="0" marL="1270000">
                  <a:buNone/>
                </a:pPr>
                <a:r>
                  <a:rPr sz="2000"/>
                  <a:t>確率空間を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F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</m:rPr>
                          <m:t>P</m:t>
                        </m:r>
                      </m:e>
                    </m:d>
                  </m:oMath>
                </a14:m>
                <a:r>
                  <a:rPr sz="2000"/>
                  <a:t>，確率変数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 sz="2000"/>
                  <a:t> は可測関数 </a:t>
                </a:r>
                <a14:m>
                  <m:oMath xmlns:m="http://schemas.openxmlformats.org/officeDocument/2006/math">
                    <m:r>
                      <m:t>Ω</m:t>
                    </m:r>
                    <m:r>
                      <m:rPr>
                        <m:sty m:val="p"/>
                      </m:rPr>
                      <m:t>→</m:t>
                    </m:r>
                    <m:r>
                      <m:rPr>
                        <m:sty m:val="p"/>
                        <m:scr m:val="script"/>
                      </m:rPr>
                      <m:t>X</m:t>
                    </m:r>
                  </m:oMath>
                </a14:m>
                <a:r>
                  <a:rPr sz="2000"/>
                  <a:t>，可積分関数は </a:t>
                </a:r>
                <a14:m>
                  <m:oMath xmlns:m="http://schemas.openxmlformats.org/officeDocument/2006/math">
                    <m:r>
                      <m:t>g</m:t>
                    </m:r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  <m:scr m:val="script"/>
                      </m:rPr>
                      <m:t>L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rPr>
                            <m:sty m:val="p"/>
                            <m:scr m:val="script"/>
                          </m:rPr>
                          <m:t>X</m:t>
                        </m:r>
                      </m:e>
                    </m:d>
                  </m:oMath>
                </a14:m>
                <a:r>
                  <a:rPr sz="2000"/>
                  <a:t> とし，定理の式は確率測度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P</m:t>
                    </m:r>
                  </m:oMath>
                </a14:m>
                <a:r>
                  <a:rPr sz="2000"/>
                  <a:t> に関して確率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 sz="2000"/>
                  <a:t> で成り立つという意味であるとした．</a:t>
                </a:r>
              </a:p>
              <a:p>
                <a:pPr lvl="0" indent="0" marL="1270000">
                  <a:buNone/>
                </a:pPr>
                <a:r>
                  <a:rPr sz="2000"/>
                  <a:t>可測空間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G</m:t>
                        </m:r>
                      </m:e>
                    </m:d>
                  </m:oMath>
                </a14:m>
                <a:r>
                  <a:rPr sz="2000"/>
                  <a:t> 上の測度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Q</m:t>
                    </m:r>
                  </m:oMath>
                </a14:m>
                <a:r>
                  <a:rPr sz="2000"/>
                  <a:t> を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Q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B</m:t>
                          </m:r>
                        </m:e>
                      </m:d>
                      <m:box>
                        <m:boxPr>
                          <m:opEmu m:val="on"/>
                        </m:boxPr>
                        <m:e>
                          <m:r>
                            <m:rPr>
                              <m:sty m:val="p"/>
                            </m:rPr>
                            <m:t>:=</m:t>
                          </m:r>
                        </m:e>
                      </m:box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B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g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ω</m:t>
                              </m:r>
                            </m:e>
                          </m:d>
                        </m:e>
                      </m:d>
                      <m:r>
                        <m:rPr>
                          <m:sty m:val="p"/>
                        </m:rP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d</m:t>
                          </m:r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,</m:t>
                      </m:r>
                      <m:r>
                        <m:t>  </m:t>
                      </m:r>
                      <m:r>
                        <m:t>B</m:t>
                      </m:r>
                      <m:r>
                        <m:rPr>
                          <m:sty m:val="p"/>
                        </m:rPr>
                        <m:t>∈</m:t>
                      </m:r>
                      <m:r>
                        <m:rPr>
                          <m:sty m:val="p"/>
                          <m:scr m:val="script"/>
                        </m:rPr>
                        <m:t>G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と定めると，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g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rPr>
                              <m:sty m:val="p"/>
                              <m:scr m:val="script"/>
                            </m:rPr>
                            <m:t>G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なお，この定理は暗黙に条件付き期待値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P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B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</m:oMath>
                </a14:m>
                <a:r>
                  <a:rPr sz="2000"/>
                  <a:t> は正則で，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G</m:t>
                        </m:r>
                      </m:e>
                    </m:d>
                  </m:oMath>
                </a14:m>
                <a:r>
                  <a:rPr sz="2000"/>
                  <a:t> 上の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 sz="2000"/>
                  <a:t>-有限な参照測度 </a:t>
                </a:r>
                <a14:m>
                  <m:oMath xmlns:m="http://schemas.openxmlformats.org/officeDocument/2006/math">
                    <m:r>
                      <m:t>λ</m:t>
                    </m:r>
                  </m:oMath>
                </a14:m>
                <a:r>
                  <a:rPr sz="2000"/>
                  <a:t> に対して次の密度を持つことを仮定した：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P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B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θ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B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ω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t>λ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d</m:t>
                          </m:r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この下では，Fubini の定理から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R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</m:nary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off"/>
                                    <m:supHide m:val="on"/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scr m:val="double-struck"/>
                                      </m:rPr>
                                      <m:t>R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p</m:t>
                                    </m:r>
                                  </m:e>
                                </m:nary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  <m:r>
                              <m:t>λ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ω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Q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E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g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Θ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E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sepChr m:val=""/>
                                    <m:grow/>
                                  </m:dPr>
                                  <m:e>
                                    <m:sSub>
                                      <m:e>
                                        <m:r>
                                          <m:t>1</m:t>
                                        </m:r>
                                      </m:e>
                                      <m:sub>
                                        <m:r>
                                          <m:t>B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m:t>|</m:t>
                                    </m:r>
                                    <m:r>
                                      <m:t>σ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sepChr m:val=""/>
                                        <m:grow/>
                                      </m:dPr>
                                      <m:e>
                                        <m:r>
                                          <m:t>Θ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R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t>g</m:t>
                                </m:r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θ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off"/>
                                    <m:supHide m:val="on"/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scr m:val="double-struck"/>
                                      </m:rPr>
                                      <m:t>R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g</m:t>
                                    </m:r>
                                  </m:e>
                                </m:nary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θ</m:t>
                                </m:r>
                              </m:e>
                            </m:d>
                            <m:r>
                              <m:t>p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  <m:r>
                              <m:t>λ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ω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.</m:t>
                            </m:r>
                          </m:e>
                        </m:mr>
                      </m:m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よってあとは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d</m:t>
                          </m:r>
                          <m:r>
                            <m:t>λ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d</m:t>
                          </m:r>
                          <m:r>
                            <m:t>λ</m:t>
                          </m:r>
                        </m:den>
                      </m:f>
                      <m:r>
                        <m:t> </m:t>
                      </m:r>
                      <m:r>
                        <m:rPr>
                          <m:sty m:val="p"/>
                        </m:rPr>
                        <m:t>P</m:t>
                      </m:r>
                      <m:r>
                        <m:rPr>
                          <m:nor/>
                          <m:sty m:val="p"/>
                        </m:rPr>
                        <m:t>-a.s.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を示せば良い．これは (Shiryaev, 2016, p. 273) に譲る．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ベイズ推論のもう一つのピース「事前分布」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帰納的推論の確率的拡張としてのベイズ推論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生物の不確実性の下での推論のモデルとしてのベイズ推論</a:t>
                </a:r>
              </a:p>
              <a:p>
                <a:pPr lvl="0"/>
                <a:r>
                  <a:rPr/>
                  <a:t>脳の平時の活動は経験的事前分布を表現していると解釈できる (Berkes et al., 2011)</a:t>
                </a:r>
              </a:p>
              <a:p>
                <a:pPr lvl="0"/>
                <a:r>
                  <a:rPr/>
                  <a:t>脳の神経回路はベイズ推論（正確には，事後分布からのサンプリング）を行っている可能性がある (Terada and Toyoizumi, 2024)</a:t>
                </a:r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How: ベイズはどう使うのか？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「ベイズ計算」という分野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  <a:p>
                <a:pPr lvl="0"/>
                <a:r>
                  <a:rPr/>
                  <a:t>ベイズの定理で終わりじゃない．</a:t>
                </a:r>
              </a:p>
              <a:p>
                <a:pPr lvl="1" indent="0" marL="342900">
                  <a:buNone/>
                </a:pPr>
                <a:r>
                  <a:rPr/>
                  <a:t>→「どう実際に計算するか？」（特に分母の積分が問題）</a:t>
                </a:r>
              </a:p>
              <a:p>
                <a:pPr lvl="0"/>
                <a:r>
                  <a:rPr/>
                  <a:t>ベイズ統計，ベイズ機械学習…… はすべてベイズの定理を使っている．</a:t>
                </a:r>
              </a:p>
              <a:p>
                <a:pPr lvl="1" indent="0" marL="342900">
                  <a:buNone/>
                </a:pPr>
                <a:r>
                  <a:rPr/>
                  <a:t>→効率的で汎用的な計算方法を１つ見つければ，多くの応用分野に資する．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「ベイズ計算」の問題意識</a:t>
                </a:r>
              </a:p>
              <a:p>
                <a:pPr lvl="0"/>
                <a:r>
                  <a:rPr/>
                  <a:t>受験問題で出題される積分問題は，解析的に解ける異例中の異例</a:t>
                </a:r>
              </a:p>
              <a:p>
                <a:pPr lvl="0"/>
                <a:r>
                  <a:rPr/>
                  <a:t>加えて，「解析的に解ける」もののみを扱うのでは，モデリングの幅が狭すぎる</a:t>
                </a:r>
              </a:p>
              <a:p>
                <a:pPr lvl="0" indent="0" marL="0">
                  <a:buNone/>
                </a:pPr>
                <a:r>
                  <a:rPr/>
                  <a:t>どんな関数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x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  <m:r>
                      <m:rPr>
                        <m:sty m:val="p"/>
                      </m:rPr>
                      <m:t>,</m:t>
                    </m:r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に対しても積分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Θ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x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</m:e>
                      </m:d>
                      <m:r>
                        <m:t> </m:t>
                      </m:r>
                      <m:r>
                        <m:t>d</m:t>
                      </m:r>
                      <m:r>
                        <m:t>θ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が計算できる方法が欲しい．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積分はどう計算すれば良いか？</a:t>
                </a:r>
              </a:p>
              <a:p>
                <a:pPr lvl="0"/>
                <a:r>
                  <a:rPr/>
                  <a:t>数値積分（グリッド法）</a:t>
                </a:r>
              </a:p>
              <a:p>
                <a:pPr lvl="1" indent="0" marL="342900">
                  <a:buNone/>
                </a:pPr>
                <a:r>
                  <a:rPr/>
                  <a:t>→ Riemann 積分の定義を地で行く計算法</a:t>
                </a:r>
              </a:p>
              <a:p>
                <a:pPr lvl="1" indent="0" marL="342900">
                  <a:buNone/>
                </a:pPr>
                <a:r>
                  <a:rPr/>
                  <a:t>→ ３次元以上でもう現実的には計算量が爆発する</a:t>
                </a:r>
              </a:p>
              <a:p>
                <a:pPr lvl="0"/>
                <a:r>
                  <a:rPr/>
                  <a:t>モンテカルロ積分法</a:t>
                </a:r>
              </a:p>
              <a:p>
                <a:pPr lvl="1" indent="0" marL="342900">
                  <a:buNone/>
                </a:pPr>
                <a:r>
                  <a:rPr/>
                  <a:t>→ 確定的なグリッドを用いるのではなく，乱数を用いる</a:t>
                </a:r>
              </a:p>
              <a:p>
                <a:pPr lvl="0" indent="0" marL="1270000">
                  <a:buNone/>
                </a:pPr>
                <a:r>
                  <a:rPr sz="2000"/>
                  <a:t>It is evidently impractical to carry out a several hundred-dimensional integral by the usual numerical methods, so we resort to the Monte Carlo method. (Metropolis et al., 1953, p. 1088)</a:t>
                </a:r>
              </a:p>
            </p:txBody>
          </p:sp>
        </mc:Choice>
      </mc:AlternateContent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When: ベイズはいつ使えるか？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Why: なぜベイズなのか？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参考文献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Bayes, T. (1763). </a:t>
            </a:r>
            <a:r>
              <a:rPr>
                <a:hlinkClick r:id="rId2"/>
              </a:rPr>
              <a:t>An essay towards solving a problem in the doctrine of chances. By the late rev. Mr. Bayes, f. R. S. Communicated by mr. Price, in a letter to john canton, a. M. F. R. s.</a:t>
            </a:r>
            <a:r>
              <a:rPr/>
              <a:t> </a:t>
            </a:r>
            <a:r>
              <a:rPr i="1"/>
              <a:t>Philosophical Transactions</a:t>
            </a:r>
            <a:r>
              <a:rPr/>
              <a:t>, </a:t>
            </a:r>
            <a:r>
              <a:rPr i="1"/>
              <a:t>53</a:t>
            </a:r>
            <a:r>
              <a:rPr/>
              <a:t>(1763), 370–418.</a:t>
            </a:r>
          </a:p>
          <a:p>
            <a:pPr lvl="0" indent="0" marL="0">
              <a:buNone/>
            </a:pPr>
            <a:r>
              <a:rPr/>
              <a:t>Berkes, P., Orbán, G., Lengyel, M., and Fiser, J. (2011). </a:t>
            </a:r>
            <a:r>
              <a:rPr>
                <a:hlinkClick r:id="rId3"/>
              </a:rPr>
              <a:t>Spontaneous cortical activity reveals hallmarks of an optimal internal model of the environment</a:t>
            </a:r>
            <a:r>
              <a:rPr/>
              <a:t>. </a:t>
            </a:r>
            <a:r>
              <a:rPr i="1"/>
              <a:t>Science</a:t>
            </a:r>
            <a:r>
              <a:rPr/>
              <a:t>, </a:t>
            </a:r>
            <a:r>
              <a:rPr i="1"/>
              <a:t>331</a:t>
            </a:r>
            <a:r>
              <a:rPr/>
              <a:t>(6013), 83–87.</a:t>
            </a:r>
          </a:p>
          <a:p>
            <a:pPr lvl="0" indent="0" marL="0">
              <a:buNone/>
            </a:pPr>
            <a:r>
              <a:rPr/>
              <a:t>Metropolis, N., Rosenbluth, A. W., Rosenbluth, M. N., Teller, A. H., and Teller, E. (1953). </a:t>
            </a:r>
            <a:r>
              <a:rPr>
                <a:hlinkClick r:id="rId4"/>
              </a:rPr>
              <a:t>Equation of state calculations by fast computing machines</a:t>
            </a:r>
            <a:r>
              <a:rPr/>
              <a:t>. </a:t>
            </a:r>
            <a:r>
              <a:rPr i="1"/>
              <a:t>The Journal of Chemical Physics</a:t>
            </a:r>
            <a:r>
              <a:rPr/>
              <a:t>, </a:t>
            </a:r>
            <a:r>
              <a:rPr i="1"/>
              <a:t>21</a:t>
            </a:r>
            <a:r>
              <a:rPr/>
              <a:t>(6), 1087–1092.</a:t>
            </a:r>
          </a:p>
          <a:p>
            <a:pPr lvl="0" indent="0" marL="0">
              <a:buNone/>
            </a:pPr>
            <a:r>
              <a:rPr/>
              <a:t>Shiryaev, A. N. (2016). </a:t>
            </a:r>
            <a:r>
              <a:rPr i="1">
                <a:hlinkClick r:id="rId5"/>
              </a:rPr>
              <a:t>Probability-1</a:t>
            </a:r>
            <a:r>
              <a:rPr/>
              <a:t>,Vol. 95. Springer New York.</a:t>
            </a:r>
          </a:p>
          <a:p>
            <a:pPr lvl="0" indent="0" marL="0">
              <a:buNone/>
            </a:pPr>
            <a:r>
              <a:rPr/>
              <a:t>Terada, Y., and Toyoizumi, T. (2024). </a:t>
            </a:r>
            <a:r>
              <a:rPr>
                <a:hlinkClick r:id="rId6"/>
              </a:rPr>
              <a:t>Chaotic neural dynamics facilitate probabilistic computations through sampling</a:t>
            </a:r>
            <a:r>
              <a:rPr/>
              <a:t>. </a:t>
            </a:r>
            <a:r>
              <a:rPr i="1"/>
              <a:t>Proceedings of the National Academy of Sciences</a:t>
            </a:r>
            <a:r>
              <a:rPr/>
              <a:t>, </a:t>
            </a:r>
            <a:r>
              <a:rPr i="1"/>
              <a:t>121</a:t>
            </a:r>
            <a:r>
              <a:rPr/>
              <a:t>(18), e2312992121.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ベイズとは何か</dc:title>
  <dc:creator>司馬博文</dc:creator>
  <cp:keywords/>
  <dcterms:created xsi:type="dcterms:W3CDTF">2025-03-10T02:15:07Z</dcterms:created>
  <dcterms:modified xsi:type="dcterms:W3CDTF">2025-03-10T02:15:07Z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rand">
    <vt:lpwstr>../../../assets/_brand.yml</vt:lpwstr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omment">
    <vt:lpwstr>False</vt:lpwstr>
  </property>
  <property fmtid="{D5CDD505-2E9C-101B-9397-08002B2CF9AE}" pid="9" name="comments">
    <vt:lpwstr/>
  </property>
  <property fmtid="{D5CDD505-2E9C-101B-9397-08002B2CF9AE}" pid="10" name="crossref">
    <vt:lpwstr/>
  </property>
  <property fmtid="{D5CDD505-2E9C-101B-9397-08002B2CF9AE}" pid="11" name="csl">
    <vt:lpwstr>../../../assets/apalike.csl</vt:lpwstr>
  </property>
  <property fmtid="{D5CDD505-2E9C-101B-9397-08002B2CF9AE}" pid="12" name="date">
    <vt:lpwstr>4/28/2024</vt:lpwstr>
  </property>
  <property fmtid="{D5CDD505-2E9C-101B-9397-08002B2CF9AE}" pid="13" name="date-format">
    <vt:lpwstr>M/DD/YYYY</vt:lpwstr>
  </property>
  <property fmtid="{D5CDD505-2E9C-101B-9397-08002B2CF9AE}" pid="14" name="header-includes">
    <vt:lpwstr/>
  </property>
  <property fmtid="{D5CDD505-2E9C-101B-9397-08002B2CF9AE}" pid="15" name="image">
    <vt:lpwstr>Images/Bayes.svg</vt:lpwstr>
  </property>
  <property fmtid="{D5CDD505-2E9C-101B-9397-08002B2CF9AE}" pid="16" name="include-after">
    <vt:lpwstr/>
  </property>
  <property fmtid="{D5CDD505-2E9C-101B-9397-08002B2CF9AE}" pid="17" name="include-before">
    <vt:lpwstr/>
  </property>
  <property fmtid="{D5CDD505-2E9C-101B-9397-08002B2CF9AE}" pid="18" name="labels">
    <vt:lpwstr/>
  </property>
  <property fmtid="{D5CDD505-2E9C-101B-9397-08002B2CF9AE}" pid="19" name="slide-number">
    <vt:lpwstr>True</vt:lpwstr>
  </property>
  <property fmtid="{D5CDD505-2E9C-101B-9397-08002B2CF9AE}" pid="20" name="subtitle">
    <vt:lpwstr>数学による統一的アプローチ</vt:lpwstr>
  </property>
  <property fmtid="{D5CDD505-2E9C-101B-9397-08002B2CF9AE}" pid="21" name="title-block-banner">
    <vt:lpwstr>True</vt:lpwstr>
  </property>
  <property fmtid="{D5CDD505-2E9C-101B-9397-08002B2CF9AE}" pid="22" name="toc-title">
    <vt:lpwstr>Table of contents</vt:lpwstr>
  </property>
</Properties>
</file>