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0" Type="http://schemas.openxmlformats.org/officeDocument/2006/relationships/viewProps" Target="viewProps.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Computation/ZigZag.qmd" TargetMode="External" /><Relationship Id="rId5" Type="http://schemas.openxmlformats.org/officeDocument/2006/relationships/slide" Target="slide7.xml" /><Relationship Id="rId6" Type="http://schemas.openxmlformats.org/officeDocument/2006/relationships/hyperlink" Target="https://quarto.org/docs/books/" TargetMode="External" /><Relationship Id="rId7" Type="http://schemas.openxmlformats.org/officeDocument/2006/relationships/hyperlink" Target="https://quarto.org/docs/presentations/" TargetMode="External" /><Relationship Id="rId8" Type="http://schemas.openxmlformats.org/officeDocument/2006/relationships/hyperlink" Target="https://quarto.org/docs/interactive/" TargetMode="External" /><Relationship Id="rId9" Type="http://schemas.openxmlformats.org/officeDocument/2006/relationships/hyperlink" Target="https://quarto.org/docs/reference/formats/html.html" TargetMode="External" /><Relationship Id="rId10" Type="http://schemas.openxmlformats.org/officeDocument/2006/relationships/hyperlink" Target="https://quarto.org/docs/reference/cells/cells-jupyter.html"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7.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 使い方の概要</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 と PDF と reveal.js のさまざまで見れるページ</a:t>
                </a:r>
              </a:p>
              <a:p>
                <a:pPr lvl="0" indent="0" marL="0">
                  <a:buNone/>
                </a:pPr>
                <a:r>
                  <a:rPr/>
                  <a:t>Quarto ではこのような多様なドキュメントが，極めて簡単に＋凡ゆるフォーマットで作成できる．</a:t>
                </a:r>
              </a:p>
              <a:p>
                <a:pPr lvl="0" indent="0" marL="0">
                  <a:buNone/>
                </a:pPr>
                <a:r>
                  <a:rPr/>
                  <a:t>特に VSCode の拡張機能と組み合わせれば，RStudio のような隙のない統合開発環境が得られる．</a:t>
                </a:r>
                <a:r>
                  <a:rPr baseline="30000">
                    <a:hlinkClick r:id="rId5"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6"/>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7"/>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8"/>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9"/>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a:solidFill>
                      <a:srgbClr val="003B4F"/>
                    </a:solidFill>
                    <a:latin typeface="Courier"/>
                  </a:rPr>
                  <a:t>:</a:t>
                </a:r>
                <a:r>
                  <a:rPr>
                    <a:solidFill>
                      <a:srgbClr val="657422"/>
                    </a:solidFill>
                    <a:latin typeface="Courier"/>
                  </a:rPr>
                  <a:t> </a:t>
                </a:r>
                <a:r>
                  <a:rPr>
                    <a:solidFill>
                      <a:srgbClr val="003B4F"/>
                    </a:solidFill>
                    <a:latin typeface="Courier"/>
                  </a:rPr>
                  <a:t>[</a:t>
                </a:r>
                <a:r>
                  <a:rPr>
                    <a:solidFill>
                      <a:srgbClr val="657422"/>
                    </a:solidFill>
                    <a:latin typeface="Courier"/>
                  </a:rPr>
                  <a:t>Lifestyle</a:t>
                </a:r>
                <a:r>
                  <a:rPr>
                    <a:solidFill>
                      <a:srgbClr val="003B4F"/>
                    </a:solidFill>
                    <a:latin typeface="Courier"/>
                  </a:rPr>
                  <a:t>]</a:t>
                </a:r>
                <a:br/>
                <a:r>
                  <a:rPr>
                    <a:solidFill>
                      <a:srgbClr val="4758AB"/>
                    </a:solidFill>
                    <a:latin typeface="Courier"/>
                  </a:rPr>
                  <a:t>abstract</a:t>
                </a:r>
                <a:r>
                  <a:rPr>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a:solidFill>
                      <a:srgbClr val="003B4F"/>
                    </a:solidFill>
                    <a:latin typeface="Courier"/>
                  </a:rPr>
                  <a:t>:</a:t>
                </a:r>
                <a:r>
                  <a:rPr>
                    <a:solidFill>
                      <a:srgbClr val="657422"/>
                    </a:solidFill>
                    <a:latin typeface="Courier"/>
                  </a:rPr>
                  <a:t> 概要</a:t>
                </a:r>
                <a:br/>
                <a:r>
                  <a:rPr>
                    <a:solidFill>
                      <a:srgbClr val="4758AB"/>
                    </a:solidFill>
                    <a:latin typeface="Courier"/>
                  </a:rPr>
                  <a:t>format</a:t>
                </a:r>
                <a:r>
                  <a:rPr>
                    <a:solidFill>
                      <a:srgbClr val="003B4F"/>
                    </a:solidFill>
                    <a:latin typeface="Courier"/>
                  </a:rPr>
                  <a:t>:</a:t>
                </a:r>
                <a:br/>
                <a:r>
                  <a:rPr>
                    <a:solidFill>
                      <a:srgbClr val="657422"/>
                    </a:solidFill>
                    <a:latin typeface="Courier"/>
                  </a:rPr>
                  <a:t>  </a:t>
                </a:r>
                <a:r>
                  <a:rPr>
                    <a:solidFill>
                      <a:srgbClr val="4758AB"/>
                    </a:solidFill>
                    <a:latin typeface="Courier"/>
                  </a:rPr>
                  <a:t>html</a:t>
                </a:r>
                <a:r>
                  <a:rPr>
                    <a:solidFill>
                      <a:srgbClr val="003B4F"/>
                    </a:solidFill>
                    <a:latin typeface="Courier"/>
                  </a:rPr>
                  <a:t>:</a:t>
                </a:r>
                <a:br/>
                <a:r>
                  <a:rPr>
                    <a:solidFill>
                      <a:srgbClr val="657422"/>
                    </a:solidFill>
                    <a:latin typeface="Courier"/>
                  </a:rPr>
                  <a:t>    </a:t>
                </a:r>
                <a:r>
                  <a:rPr>
                    <a:solidFill>
                      <a:srgbClr val="4758AB"/>
                    </a:solidFill>
                    <a:latin typeface="Courier"/>
                  </a:rPr>
                  <a:t>mainfont</a:t>
                </a:r>
                <a:r>
                  <a:rPr>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a:solidFill>
                      <a:srgbClr val="003B4F"/>
                    </a:solidFill>
                    <a:latin typeface="Courier"/>
                  </a:rPr>
                  <a:t>:</a:t>
                </a:r>
                <a:r>
                  <a:rPr>
                    <a:solidFill>
                      <a:srgbClr val="657422"/>
                    </a:solidFill>
                    <a:latin typeface="Courier"/>
                  </a:rPr>
                  <a:t> styles.css</a:t>
                </a:r>
                <a:br/>
                <a:r>
                  <a:rPr>
                    <a:solidFill>
                      <a:srgbClr val="657422"/>
                    </a:solidFill>
                    <a:latin typeface="Courier"/>
                  </a:rPr>
                  <a:t>    </a:t>
                </a:r>
                <a:r>
                  <a:rPr>
                    <a:solidFill>
                      <a:srgbClr val="4758AB"/>
                    </a:solidFill>
                    <a:latin typeface="Courier"/>
                  </a:rPr>
                  <a:t>toc</a:t>
                </a:r>
                <a:r>
                  <a:rPr>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10"/>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a:solidFill>
                  <a:srgbClr val="003B4F"/>
                </a:solidFill>
                <a:latin typeface="Courier"/>
              </a:rPr>
              <a:t>:</a:t>
            </a:r>
            <a:br/>
            <a:r>
              <a:rPr>
                <a:solidFill>
                  <a:srgbClr val="657422"/>
                </a:solidFill>
                <a:latin typeface="Courier"/>
              </a:rPr>
              <a:t>  </a:t>
            </a:r>
            <a:r>
              <a:rPr>
                <a:solidFill>
                  <a:srgbClr val="4758AB"/>
                </a:solidFill>
                <a:latin typeface="Courier"/>
              </a:rPr>
              <a:t>workflow_dispatch</a:t>
            </a:r>
            <a:r>
              <a:rPr>
                <a:solidFill>
                  <a:srgbClr val="003B4F"/>
                </a:solidFill>
                <a:latin typeface="Courier"/>
              </a:rPr>
              <a:t>:</a:t>
            </a:r>
            <a:br/>
            <a:r>
              <a:rPr>
                <a:solidFill>
                  <a:srgbClr val="657422"/>
                </a:solidFill>
                <a:latin typeface="Courier"/>
              </a:rPr>
              <a:t>  </a:t>
            </a:r>
            <a:r>
              <a:rPr>
                <a:solidFill>
                  <a:srgbClr val="4758AB"/>
                </a:solidFill>
                <a:latin typeface="Courier"/>
              </a:rPr>
              <a:t>push</a:t>
            </a:r>
            <a:r>
              <a:rPr>
                <a:solidFill>
                  <a:srgbClr val="003B4F"/>
                </a:solidFill>
                <a:latin typeface="Courier"/>
              </a:rPr>
              <a:t>:</a:t>
            </a:r>
            <a:br/>
            <a:r>
              <a:rPr>
                <a:solidFill>
                  <a:srgbClr val="657422"/>
                </a:solidFill>
                <a:latin typeface="Courier"/>
              </a:rPr>
              <a:t>    </a:t>
            </a:r>
            <a:r>
              <a:rPr>
                <a:solidFill>
                  <a:srgbClr val="4758AB"/>
                </a:solidFill>
                <a:latin typeface="Courier"/>
              </a:rPr>
              <a:t>branches</a:t>
            </a:r>
            <a:r>
              <a:rPr>
                <a:solidFill>
                  <a:srgbClr val="003B4F"/>
                </a:solidFill>
                <a:latin typeface="Courier"/>
              </a:rPr>
              <a:t>:</a:t>
            </a:r>
            <a:r>
              <a:rPr>
                <a:solidFill>
                  <a:srgbClr val="657422"/>
                </a:solidFill>
                <a:latin typeface="Courier"/>
              </a:rPr>
              <a:t> main</a:t>
            </a:r>
            <a:br/>
            <a:br/>
            <a:r>
              <a:rPr>
                <a:solidFill>
                  <a:srgbClr val="4758AB"/>
                </a:solidFill>
                <a:latin typeface="Courier"/>
              </a:rPr>
              <a:t>name</a:t>
            </a:r>
            <a:r>
              <a:rPr>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a:solidFill>
                  <a:srgbClr val="003B4F"/>
                </a:solidFill>
                <a:latin typeface="Courier"/>
              </a:rPr>
              <a:t>:</a:t>
            </a:r>
            <a:br/>
            <a:r>
              <a:rPr>
                <a:solidFill>
                  <a:srgbClr val="657422"/>
                </a:solidFill>
                <a:latin typeface="Courier"/>
              </a:rPr>
              <a:t>  </a:t>
            </a:r>
            <a:r>
              <a:rPr>
                <a:solidFill>
                  <a:srgbClr val="4758AB"/>
                </a:solidFill>
                <a:latin typeface="Courier"/>
              </a:rPr>
              <a:t>build-deploy</a:t>
            </a:r>
            <a:r>
              <a:rPr>
                <a:solidFill>
                  <a:srgbClr val="003B4F"/>
                </a:solidFill>
                <a:latin typeface="Courier"/>
              </a:rPr>
              <a:t>:</a:t>
            </a:r>
            <a:br/>
            <a:r>
              <a:rPr>
                <a:solidFill>
                  <a:srgbClr val="657422"/>
                </a:solidFill>
                <a:latin typeface="Courier"/>
              </a:rPr>
              <a:t>    </a:t>
            </a:r>
            <a:r>
              <a:rPr>
                <a:solidFill>
                  <a:srgbClr val="4758AB"/>
                </a:solidFill>
                <a:latin typeface="Courier"/>
              </a:rPr>
              <a:t>runs-on</a:t>
            </a:r>
            <a:r>
              <a:rPr>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a:solidFill>
                  <a:srgbClr val="003B4F"/>
                </a:solidFill>
                <a:latin typeface="Courier"/>
              </a:rPr>
              <a:t>:</a:t>
            </a:r>
            <a:br/>
            <a:r>
              <a:rPr>
                <a:solidFill>
                  <a:srgbClr val="657422"/>
                </a:solidFill>
                <a:latin typeface="Courier"/>
              </a:rPr>
              <a:t>      </a:t>
            </a:r>
            <a:r>
              <a:rPr>
                <a:solidFill>
                  <a:srgbClr val="4758AB"/>
                </a:solidFill>
                <a:latin typeface="Courier"/>
              </a:rPr>
              <a:t>contents</a:t>
            </a:r>
            <a:r>
              <a:rPr>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a:solidFill>
                  <a:srgbClr val="003B4F"/>
                </a:solidFill>
                <a:latin typeface="Courier"/>
              </a:rPr>
              <a:t>:</a:t>
            </a:r>
            <a:br/>
            <a:r>
              <a:rPr>
                <a:solidFill>
                  <a:srgbClr val="657422"/>
                </a:solidFill>
                <a:latin typeface="Courier"/>
              </a:rPr>
              <a:t>      </a:t>
            </a:r>
            <a:r>
              <a:rPr>
                <a:solidFill>
                  <a:srgbClr val="003B4F"/>
                </a:solidFill>
                <a:latin typeface="Courier"/>
              </a:rPr>
              <a:t>-</a:t>
            </a:r>
            <a:r>
              <a:rPr>
                <a:solidFill>
                  <a:srgbClr val="657422"/>
                </a:solidFill>
                <a:latin typeface="Courier"/>
              </a:rPr>
              <a:t> </a:t>
            </a:r>
            <a:r>
              <a:rPr>
                <a:solidFill>
                  <a:srgbClr val="4758AB"/>
                </a:solidFill>
                <a:latin typeface="Courier"/>
              </a:rPr>
              <a:t>name</a:t>
            </a:r>
            <a:r>
              <a:rPr>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a:solidFill>
                  <a:srgbClr val="003B4F"/>
                </a:solidFill>
                <a:latin typeface="Courier"/>
              </a:rPr>
              <a:t>-</a:t>
            </a:r>
            <a:r>
              <a:rPr>
                <a:solidFill>
                  <a:srgbClr val="657422"/>
                </a:solidFill>
                <a:latin typeface="Courier"/>
              </a:rPr>
              <a:t> </a:t>
            </a:r>
            <a:r>
              <a:rPr>
                <a:solidFill>
                  <a:srgbClr val="4758AB"/>
                </a:solidFill>
                <a:latin typeface="Courier"/>
              </a:rPr>
              <a:t>name</a:t>
            </a:r>
            <a:r>
              <a:rPr>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a:solidFill>
                  <a:srgbClr val="003B4F"/>
                </a:solidFill>
                <a:latin typeface="Courier"/>
              </a:rPr>
              <a:t>:</a:t>
            </a:r>
            <a:br/>
            <a:r>
              <a:rPr>
                <a:solidFill>
                  <a:srgbClr val="657422"/>
                </a:solidFill>
                <a:latin typeface="Courier"/>
              </a:rPr>
              <a:t>          </a:t>
            </a:r>
            <a:r>
              <a:rPr>
                <a:solidFill>
                  <a:srgbClr val="4758AB"/>
                </a:solidFill>
                <a:latin typeface="Courier"/>
              </a:rPr>
              <a:t>tinytex</a:t>
            </a:r>
            <a:r>
              <a:rPr>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a:solidFill>
                  <a:srgbClr val="003B4F"/>
                </a:solidFill>
                <a:latin typeface="Courier"/>
              </a:rPr>
              <a:t>:</a:t>
            </a:r>
            <a:br/>
            <a:r>
              <a:rPr>
                <a:solidFill>
                  <a:srgbClr val="657422"/>
                </a:solidFill>
                <a:latin typeface="Courier"/>
              </a:rPr>
              <a:t>          </a:t>
            </a:r>
            <a:r>
              <a:rPr>
                <a:solidFill>
                  <a:srgbClr val="4758AB"/>
                </a:solidFill>
                <a:latin typeface="Courier"/>
              </a:rPr>
              <a:t>GITHUB_TOKEN</a:t>
            </a:r>
            <a:r>
              <a:rPr>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a:solidFill>
                  <a:srgbClr val="003B4F"/>
                </a:solidFill>
                <a:latin typeface="Courier"/>
              </a:rPr>
              <a:t>-</a:t>
            </a:r>
            <a:r>
              <a:rPr>
                <a:solidFill>
                  <a:srgbClr val="657422"/>
                </a:solidFill>
                <a:latin typeface="Courier"/>
              </a:rPr>
              <a:t> </a:t>
            </a:r>
            <a:r>
              <a:rPr>
                <a:solidFill>
                  <a:srgbClr val="4758AB"/>
                </a:solidFill>
                <a:latin typeface="Courier"/>
              </a:rPr>
              <a:t>name</a:t>
            </a:r>
            <a:r>
              <a:rPr>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a:solidFill>
                  <a:srgbClr val="003B4F"/>
                </a:solidFill>
                <a:latin typeface="Courier"/>
              </a:rPr>
              <a:t>:</a:t>
            </a:r>
            <a:br/>
            <a:r>
              <a:rPr>
                <a:solidFill>
                  <a:srgbClr val="657422"/>
                </a:solidFill>
                <a:latin typeface="Courier"/>
              </a:rPr>
              <a:t>          </a:t>
            </a:r>
            <a:r>
              <a:rPr>
                <a:solidFill>
                  <a:srgbClr val="4758AB"/>
                </a:solidFill>
                <a:latin typeface="Courier"/>
              </a:rPr>
              <a:t>target</a:t>
            </a:r>
            <a:r>
              <a:rPr>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a:solidFill>
                  <a:srgbClr val="003B4F"/>
                </a:solidFill>
                <a:latin typeface="Courier"/>
              </a:rPr>
              <a:t>:</a:t>
            </a:r>
            <a:br/>
            <a:r>
              <a:rPr>
                <a:solidFill>
                  <a:srgbClr val="657422"/>
                </a:solidFill>
                <a:latin typeface="Courier"/>
              </a:rPr>
              <a:t>          </a:t>
            </a:r>
            <a:r>
              <a:rPr>
                <a:solidFill>
                  <a:srgbClr val="4758AB"/>
                </a:solidFill>
                <a:latin typeface="Courier"/>
              </a:rPr>
              <a:t>GITHUB_TOKEN</a:t>
            </a:r>
            <a:r>
              <a:rPr>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marL="0">
              <a:buNone/>
            </a:pPr>
            <a:r>
              <a:rPr>
                <a:latin typeface="Courier"/>
              </a:rPr>
              <a:t>{yml filename="publish.yml"} - name: 'Install TinyTeX'  # https://github.com/quarto-dev/quarto-actions/tree/main/setup   env:     QUARTO_PRINT_STACK: true     GITHUB_TOKEN: ${{ secrets.GITHUB_TOKEN }}  # Setting GH_TOKEN is recommended as installing TinyTeX will query the github API.   run: |     quarto install tool tinytex --log-level warning     case $RUNNER_OS in        "Linux")           echo "$HOME/bin" &gt;&gt; $GITHUB_PATH           export PATH="$HOME/bin:$PATH"           ;;        "macOS")           TLMGR_PATH=$(dirname $(find ~/Library/TinyTeX -name tlmgr))           echo $TLMGR_PATH &gt;&gt; $GITHUB_PATH           export PATH="$TLMGR_PATH:$PATH"           ;;        "Windows")           TLMGR_PATH=$(dirname $(find $APPDATA/TinyTeX -name tlmgr.bat))           echo $TLMGR_PATH &gt;&gt; $GITHUB_PATH           export PATH="$TLMGR_PATH:$PATH"           ;;         *)           echo "$RUNNER_OS not supported"           exit 1           ;;     esac     echo "TinyTeX installed !"     tlmgr install haranoaji   # Install haranoaji.sty   shell: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a:solidFill>
                  <a:srgbClr val="003B4F"/>
                </a:solidFill>
                <a:latin typeface="Courier"/>
              </a:rPr>
              <a:t>done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2024-07-07T13:05:06Z</dcterms:created>
  <dcterms:modified xsi:type="dcterms:W3CDTF">2024-07-07T13:05:06Z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y-author">
    <vt:lpwstr/>
  </property>
  <property fmtid="{D5CDD505-2E9C-101B-9397-08002B2CF9AE}" pid="8" name="categories">
    <vt:lpwstr/>
  </property>
  <property fmtid="{D5CDD505-2E9C-101B-9397-08002B2CF9AE}" pid="9" name="comments">
    <vt:lpwstr/>
  </property>
  <property fmtid="{D5CDD505-2E9C-101B-9397-08002B2CF9AE}" pid="10" name="crossref">
    <vt:lpwstr/>
  </property>
  <property fmtid="{D5CDD505-2E9C-101B-9397-08002B2CF9AE}" pid="11" name="csl">
    <vt:lpwstr>../../../apalike.csl</vt:lpwstr>
  </property>
  <property fmtid="{D5CDD505-2E9C-101B-9397-08002B2CF9AE}" pid="12" name="date">
    <vt:lpwstr>11/04/2023</vt:lpwstr>
  </property>
  <property fmtid="{D5CDD505-2E9C-101B-9397-08002B2CF9AE}" pid="13" name="date-format">
    <vt:lpwstr>M/DD/YYYY</vt:lpwstr>
  </property>
  <property fmtid="{D5CDD505-2E9C-101B-9397-08002B2CF9AE}" pid="14" name="date-modified">
    <vt:lpwstr>7/07/2024</vt:lpwstr>
  </property>
  <property fmtid="{D5CDD505-2E9C-101B-9397-08002B2CF9AE}" pid="15" name="header-includes">
    <vt:lpwstr/>
  </property>
  <property fmtid="{D5CDD505-2E9C-101B-9397-08002B2CF9AE}" pid="16" name="include-after">
    <vt:lpwstr/>
  </property>
  <property fmtid="{D5CDD505-2E9C-101B-9397-08002B2CF9AE}" pid="17" name="include-before">
    <vt:lpwstr/>
  </property>
  <property fmtid="{D5CDD505-2E9C-101B-9397-08002B2CF9AE}" pid="18" name="labels">
    <vt:lpwstr/>
  </property>
  <property fmtid="{D5CDD505-2E9C-101B-9397-08002B2CF9AE}" pid="19" name="title-block-banner">
    <vt:lpwstr>True</vt:lpwstr>
  </property>
  <property fmtid="{D5CDD505-2E9C-101B-9397-08002B2CF9AE}" pid="20" name="toc-title">
    <vt:lpwstr>Table of contents</vt:lpwstr>
  </property>
</Properties>
</file>