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74" r:id="rId3"/>
    <p:sldId id="270" r:id="rId4"/>
    <p:sldId id="256" r:id="rId5"/>
    <p:sldId id="269" r:id="rId6"/>
    <p:sldId id="258" r:id="rId7"/>
    <p:sldId id="264" r:id="rId8"/>
    <p:sldId id="259" r:id="rId9"/>
    <p:sldId id="265" r:id="rId10"/>
    <p:sldId id="261" r:id="rId11"/>
    <p:sldId id="266" r:id="rId12"/>
    <p:sldId id="292" r:id="rId13"/>
    <p:sldId id="293" r:id="rId14"/>
    <p:sldId id="294" r:id="rId15"/>
    <p:sldId id="260" r:id="rId16"/>
    <p:sldId id="302" r:id="rId17"/>
    <p:sldId id="262" r:id="rId18"/>
    <p:sldId id="268" r:id="rId19"/>
    <p:sldId id="273" r:id="rId2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94660"/>
  </p:normalViewPr>
  <p:slideViewPr>
    <p:cSldViewPr snapToGrid="0">
      <p:cViewPr varScale="1">
        <p:scale>
          <a:sx n="58" d="100"/>
          <a:sy n="58" d="100"/>
        </p:scale>
        <p:origin x="-102" y="-1428"/>
      </p:cViewPr>
      <p:guideLst>
        <p:guide orient="horz" pos="110"/>
        <p:guide orient="horz" pos="4371"/>
        <p:guide orient="horz" pos="3404"/>
        <p:guide orient="horz" pos="2609"/>
        <p:guide orient="horz" pos="1933"/>
        <p:guide pos="236"/>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6A5BD-8BA7-4900-AB15-0D3ECCC954E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642B7-71B7-4C3E-9855-0D0DE388A05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7C86F7A-4C13-4512-9546-7A2E13DD49E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6D5BE2B-728A-4539-B86A-F2CEE53DE51F}"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C852424-72F4-440E-8E03-587598E5B11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DF9EC1-C088-4DAC-AB69-D10F40584BD3}"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F9EF9C9-4C84-4072-AFAA-D241A8D58A5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90597D9-2D04-4C83-915B-79D3B5D496F9}"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928C279-DE8B-468B-BC28-587297351CC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58769B-FD91-4354-84DF-C542D236D279}"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E649DB7B-3909-433D-9621-020AC3631DB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C02487E-DA75-40AD-AFB9-B7E667800914}"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57891DE-9EFB-436C-8098-DA346D61F73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9019AB3-A56A-40DC-B315-4C9AF1D9AEF0}"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588A4FD-48AA-4EB3-ADAB-90805DF574A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219823B-989B-4FE0-A31C-A45838B716C6}" type="slidenum">
              <a:rPr lang="zh-CN" altLang="en-US"/>
            </a:fld>
            <a:endParaRPr lang="zh-CN" altLang="en-US"/>
          </a:p>
        </p:txBody>
      </p:sp>
      <p:sp>
        <p:nvSpPr>
          <p:cNvPr id="10" name="矩形 9"/>
          <p:cNvSpPr/>
          <p:nvPr userDrawn="1"/>
        </p:nvSpPr>
        <p:spPr>
          <a:xfrm>
            <a:off x="8712796" y="10268340"/>
            <a:ext cx="775136" cy="246221"/>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CC83F5B-15CF-41AD-AAF7-C365C83FF08D}"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87C2566-FD93-41C5-8007-9C6D9D8DF86C}"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7F8473D-2D84-413D-97BD-015ADE628A5A}"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D55DC8D-C4F0-4F0D-B826-92573808DA56}"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FCFA7D9F-B4F6-4B7D-8D30-9FDE43AA2DD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CB07F97-2FC2-4714-850C-6700199D6194}"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5DAE2CA6-8D79-400E-AD1E-56E3E0DA2BA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4D9D1E1-5454-45C3-93DA-86C3DA9ECB4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7"/>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83BA994-DBC0-4389-9AC3-50B67B3923E1}" type="datetimeFigureOut">
              <a:rPr lang="zh-CN" altLang="en-US"/>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DA430D88-0AE5-4EDA-BDD3-1B97B5FCD56A}"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828800" y="2607945"/>
            <a:ext cx="8728075" cy="583565"/>
          </a:xfrm>
          <a:prstGeom prst="rect">
            <a:avLst/>
          </a:prstGeom>
          <a:noFill/>
        </p:spPr>
        <p:txBody>
          <a:bodyPr wrap="square">
            <a:spAutoFit/>
          </a:bodyPr>
          <a:lstStyle/>
          <a:p>
            <a:pPr algn="ctr" eaLnBrk="1" fontAlgn="auto" hangingPunct="1">
              <a:spcBef>
                <a:spcPts val="0"/>
              </a:spcBef>
              <a:spcAft>
                <a:spcPts val="0"/>
              </a:spcAft>
              <a:defRPr/>
            </a:pPr>
            <a:r>
              <a:rPr lang="zh-CN" altLang="en-US" sz="3200" b="1" spc="300" dirty="0">
                <a:solidFill>
                  <a:srgbClr val="044875"/>
                </a:solidFill>
                <a:latin typeface="微软雅黑" panose="020B0503020204020204" pitchFamily="34" charset="-122"/>
                <a:ea typeface="微软雅黑" panose="020B0503020204020204" pitchFamily="34" charset="-122"/>
              </a:rPr>
              <a:t>基于层次化模型的大规模植物识别方法研究</a:t>
            </a:r>
            <a:endParaRPr lang="zh-CN" altLang="en-US" sz="3200" b="1" spc="300" dirty="0">
              <a:solidFill>
                <a:srgbClr val="044875"/>
              </a:solidFill>
              <a:latin typeface="微软雅黑" panose="020B0503020204020204" pitchFamily="34" charset="-122"/>
              <a:ea typeface="微软雅黑" panose="020B0503020204020204" pitchFamily="34" charset="-122"/>
            </a:endParaRPr>
          </a:p>
        </p:txBody>
      </p:sp>
      <p:grpSp>
        <p:nvGrpSpPr>
          <p:cNvPr id="59" name="组合 58"/>
          <p:cNvGrpSpPr/>
          <p:nvPr/>
        </p:nvGrpSpPr>
        <p:grpSpPr bwMode="auto">
          <a:xfrm>
            <a:off x="4154488" y="3452813"/>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文本框 21"/>
          <p:cNvSpPr txBox="1">
            <a:spLocks noChangeArrowheads="1"/>
          </p:cNvSpPr>
          <p:nvPr/>
        </p:nvSpPr>
        <p:spPr bwMode="auto">
          <a:xfrm>
            <a:off x="1525588" y="3932239"/>
            <a:ext cx="296703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答辩人：</a:t>
            </a:r>
            <a:r>
              <a:rPr lang="zh-CN" altLang="en-US">
                <a:solidFill>
                  <a:srgbClr val="044875"/>
                </a:solidFill>
                <a:latin typeface="微软雅黑" panose="020B0503020204020204" pitchFamily="34" charset="-122"/>
                <a:ea typeface="微软雅黑" panose="020B0503020204020204" pitchFamily="34" charset="-122"/>
              </a:rPr>
              <a:t>荣昊</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26" name="文本框 25"/>
          <p:cNvSpPr txBox="1">
            <a:spLocks noChangeArrowheads="1"/>
          </p:cNvSpPr>
          <p:nvPr/>
        </p:nvSpPr>
        <p:spPr bwMode="auto">
          <a:xfrm>
            <a:off x="3983039" y="3932239"/>
            <a:ext cx="256381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导师：</a:t>
            </a:r>
            <a:r>
              <a:rPr lang="zh-CN" altLang="en-US">
                <a:solidFill>
                  <a:srgbClr val="044875"/>
                </a:solidFill>
                <a:latin typeface="微软雅黑" panose="020B0503020204020204" pitchFamily="34" charset="-122"/>
                <a:ea typeface="微软雅黑" panose="020B0503020204020204" pitchFamily="34" charset="-122"/>
              </a:rPr>
              <a:t>张海曦</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27" name="文本框 26"/>
          <p:cNvSpPr txBox="1">
            <a:spLocks noChangeArrowheads="1"/>
          </p:cNvSpPr>
          <p:nvPr/>
        </p:nvSpPr>
        <p:spPr bwMode="auto">
          <a:xfrm>
            <a:off x="8154671" y="3932239"/>
            <a:ext cx="23098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时间：</a:t>
            </a:r>
            <a:r>
              <a:rPr lang="en-US" altLang="zh-CN">
                <a:solidFill>
                  <a:srgbClr val="044875"/>
                </a:solidFill>
                <a:latin typeface="微软雅黑" panose="020B0503020204020204" pitchFamily="34" charset="-122"/>
                <a:ea typeface="微软雅黑" panose="020B0503020204020204" pitchFamily="34" charset="-122"/>
              </a:rPr>
              <a:t>12.01</a:t>
            </a:r>
            <a:endParaRPr lang="en-US" altLang="zh-CN">
              <a:solidFill>
                <a:srgbClr val="044875"/>
              </a:solidFill>
              <a:latin typeface="微软雅黑" panose="020B0503020204020204" pitchFamily="34" charset="-122"/>
              <a:ea typeface="微软雅黑" panose="020B0503020204020204" pitchFamily="34" charset="-122"/>
            </a:endParaRPr>
          </a:p>
        </p:txBody>
      </p:sp>
      <p:sp>
        <p:nvSpPr>
          <p:cNvPr id="29" name="文本框 28"/>
          <p:cNvSpPr txBox="1">
            <a:spLocks noChangeArrowheads="1"/>
          </p:cNvSpPr>
          <p:nvPr/>
        </p:nvSpPr>
        <p:spPr bwMode="auto">
          <a:xfrm>
            <a:off x="6037263" y="3932239"/>
            <a:ext cx="25654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专业：计</a:t>
            </a:r>
            <a:r>
              <a:rPr lang="zh-CN" altLang="en-US">
                <a:solidFill>
                  <a:srgbClr val="044875"/>
                </a:solidFill>
                <a:latin typeface="微软雅黑" panose="020B0503020204020204" pitchFamily="34" charset="-122"/>
                <a:ea typeface="微软雅黑" panose="020B0503020204020204" pitchFamily="34" charset="-122"/>
              </a:rPr>
              <a:t>科</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9" name="矩形 8"/>
          <p:cNvSpPr/>
          <p:nvPr/>
        </p:nvSpPr>
        <p:spPr>
          <a:xfrm>
            <a:off x="1600201"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p:nvPr/>
        </p:nvGrpSpPr>
        <p:grpSpPr bwMode="auto">
          <a:xfrm>
            <a:off x="10290177" y="4325938"/>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p:nvPr/>
        </p:nvGrpSpPr>
        <p:grpSpPr bwMode="auto">
          <a:xfrm>
            <a:off x="792163" y="1462090"/>
            <a:ext cx="1109663"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文本框 54"/>
          <p:cNvSpPr txBox="1">
            <a:spLocks noChangeArrowheads="1"/>
          </p:cNvSpPr>
          <p:nvPr/>
        </p:nvSpPr>
        <p:spPr bwMode="auto">
          <a:xfrm>
            <a:off x="10264775" y="6519863"/>
            <a:ext cx="15001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rgbClr val="044875"/>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094724" y="1908154"/>
            <a:ext cx="5967203" cy="583565"/>
          </a:xfrm>
          <a:prstGeom prst="rect">
            <a:avLst/>
          </a:prstGeom>
          <a:blipFill dpi="0" rotWithShape="1">
            <a:blip r:embed="rId1" cstate="screen"/>
            <a:srcRect/>
            <a:stretch>
              <a:fillRect/>
            </a:stretch>
          </a:blipFill>
        </p:spPr>
        <p:txBody>
          <a:bodyPr>
            <a:spAutoFit/>
          </a:bodyPr>
          <a:lstStyle/>
          <a:p>
            <a:pPr algn="ctr" eaLnBrk="1" fontAlgn="auto" hangingPunct="1">
              <a:spcBef>
                <a:spcPts val="0"/>
              </a:spcBef>
              <a:spcAft>
                <a:spcPts val="0"/>
              </a:spcAft>
              <a:defRPr/>
            </a:pPr>
            <a:r>
              <a:rPr lang="en-US" altLang="zh-CN" sz="3200" dirty="0">
                <a:solidFill>
                  <a:srgbClr val="044875"/>
                </a:solidFill>
                <a:latin typeface="+mj-lt"/>
                <a:ea typeface="+mn-ea"/>
              </a:rPr>
              <a:t>Large Scale Plant Recognition </a:t>
            </a:r>
            <a:endParaRPr lang="en-US" altLang="zh-CN" sz="3200" dirty="0">
              <a:solidFill>
                <a:srgbClr val="044875"/>
              </a:solidFill>
              <a:latin typeface="+mj-lt"/>
              <a:ea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1)">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500" fill="hold"/>
                                        <p:tgtEl>
                                          <p:spTgt spid="44"/>
                                        </p:tgtEl>
                                        <p:attrNameLst>
                                          <p:attrName>ppt_w</p:attrName>
                                        </p:attrNameLst>
                                      </p:cBhvr>
                                      <p:tavLst>
                                        <p:tav tm="0">
                                          <p:val>
                                            <p:fltVal val="0"/>
                                          </p:val>
                                        </p:tav>
                                        <p:tav tm="100000">
                                          <p:val>
                                            <p:strVal val="#ppt_w"/>
                                          </p:val>
                                        </p:tav>
                                      </p:tavLst>
                                    </p:anim>
                                    <p:anim calcmode="lin" valueType="num">
                                      <p:cBhvr>
                                        <p:cTn id="27" dur="500" fill="hold"/>
                                        <p:tgtEl>
                                          <p:spTgt spid="44"/>
                                        </p:tgtEl>
                                        <p:attrNameLst>
                                          <p:attrName>ppt_h</p:attrName>
                                        </p:attrNameLst>
                                      </p:cBhvr>
                                      <p:tavLst>
                                        <p:tav tm="0">
                                          <p:val>
                                            <p:fltVal val="0"/>
                                          </p:val>
                                        </p:tav>
                                        <p:tav tm="100000">
                                          <p:val>
                                            <p:strVal val="#ppt_h"/>
                                          </p:val>
                                        </p:tav>
                                      </p:tavLst>
                                    </p:anim>
                                    <p:animEffect transition="in" filter="fade">
                                      <p:cBhvr>
                                        <p:cTn id="28" dur="500"/>
                                        <p:tgtEl>
                                          <p:spTgt spid="44"/>
                                        </p:tgtEl>
                                      </p:cBhvr>
                                    </p:animEffect>
                                  </p:childTnLst>
                                </p:cTn>
                              </p:par>
                              <p:par>
                                <p:cTn id="29" presetID="53" presetClass="entr" presetSubtype="16"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p:cTn id="31" dur="500" fill="hold"/>
                                        <p:tgtEl>
                                          <p:spTgt spid="43"/>
                                        </p:tgtEl>
                                        <p:attrNameLst>
                                          <p:attrName>ppt_w</p:attrName>
                                        </p:attrNameLst>
                                      </p:cBhvr>
                                      <p:tavLst>
                                        <p:tav tm="0">
                                          <p:val>
                                            <p:fltVal val="0"/>
                                          </p:val>
                                        </p:tav>
                                        <p:tav tm="100000">
                                          <p:val>
                                            <p:strVal val="#ppt_w"/>
                                          </p:val>
                                        </p:tav>
                                      </p:tavLst>
                                    </p:anim>
                                    <p:anim calcmode="lin" valueType="num">
                                      <p:cBhvr>
                                        <p:cTn id="32" dur="500" fill="hold"/>
                                        <p:tgtEl>
                                          <p:spTgt spid="43"/>
                                        </p:tgtEl>
                                        <p:attrNameLst>
                                          <p:attrName>ppt_h</p:attrName>
                                        </p:attrNameLst>
                                      </p:cBhvr>
                                      <p:tavLst>
                                        <p:tav tm="0">
                                          <p:val>
                                            <p:fltVal val="0"/>
                                          </p:val>
                                        </p:tav>
                                        <p:tav tm="100000">
                                          <p:val>
                                            <p:strVal val="#ppt_h"/>
                                          </p:val>
                                        </p:tav>
                                      </p:tavLst>
                                    </p:anim>
                                    <p:animEffect transition="in" filter="fade">
                                      <p:cBhvr>
                                        <p:cTn id="33" dur="500"/>
                                        <p:tgtEl>
                                          <p:spTgt spid="4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iterate type="lt">
                                    <p:tmPct val="10000"/>
                                  </p:iterate>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up)">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par>
                                <p:cTn id="56" presetID="22" presetClass="entr" presetSubtype="4" fill="hold" grpId="0" nodeType="withEffect">
                                  <p:stCondLst>
                                    <p:cond delay="250"/>
                                  </p:stCondLst>
                                  <p:childTnLst>
                                    <p:set>
                                      <p:cBhvr>
                                        <p:cTn id="57" dur="1" fill="hold">
                                          <p:stCondLst>
                                            <p:cond delay="0"/>
                                          </p:stCondLst>
                                        </p:cTn>
                                        <p:tgtEl>
                                          <p:spTgt spid="26"/>
                                        </p:tgtEl>
                                        <p:attrNameLst>
                                          <p:attrName>style.visibility</p:attrName>
                                        </p:attrNameLst>
                                      </p:cBhvr>
                                      <p:to>
                                        <p:strVal val="visible"/>
                                      </p:to>
                                    </p:set>
                                    <p:animEffect transition="in" filter="wipe(down)">
                                      <p:cBhvr>
                                        <p:cTn id="58" dur="500"/>
                                        <p:tgtEl>
                                          <p:spTgt spid="26"/>
                                        </p:tgtEl>
                                      </p:cBhvr>
                                    </p:animEffect>
                                  </p:childTnLst>
                                </p:cTn>
                              </p:par>
                              <p:par>
                                <p:cTn id="59" presetID="22" presetClass="entr" presetSubtype="4" fill="hold" grpId="0" nodeType="withEffect">
                                  <p:stCondLst>
                                    <p:cond delay="500"/>
                                  </p:stCondLst>
                                  <p:childTnLst>
                                    <p:set>
                                      <p:cBhvr>
                                        <p:cTn id="60" dur="1" fill="hold">
                                          <p:stCondLst>
                                            <p:cond delay="0"/>
                                          </p:stCondLst>
                                        </p:cTn>
                                        <p:tgtEl>
                                          <p:spTgt spid="29"/>
                                        </p:tgtEl>
                                        <p:attrNameLst>
                                          <p:attrName>style.visibility</p:attrName>
                                        </p:attrNameLst>
                                      </p:cBhvr>
                                      <p:to>
                                        <p:strVal val="visible"/>
                                      </p:to>
                                    </p:set>
                                    <p:animEffect transition="in" filter="wipe(down)">
                                      <p:cBhvr>
                                        <p:cTn id="61" dur="500"/>
                                        <p:tgtEl>
                                          <p:spTgt spid="29"/>
                                        </p:tgtEl>
                                      </p:cBhvr>
                                    </p:animEffect>
                                  </p:childTnLst>
                                </p:cTn>
                              </p:par>
                              <p:par>
                                <p:cTn id="62" presetID="22" presetClass="entr" presetSubtype="4" fill="hold" grpId="0" nodeType="withEffect">
                                  <p:stCondLst>
                                    <p:cond delay="750"/>
                                  </p:stCondLst>
                                  <p:childTnLst>
                                    <p:set>
                                      <p:cBhvr>
                                        <p:cTn id="63" dur="1" fill="hold">
                                          <p:stCondLst>
                                            <p:cond delay="0"/>
                                          </p:stCondLst>
                                        </p:cTn>
                                        <p:tgtEl>
                                          <p:spTgt spid="27"/>
                                        </p:tgtEl>
                                        <p:attrNameLst>
                                          <p:attrName>style.visibility</p:attrName>
                                        </p:attrNameLst>
                                      </p:cBhvr>
                                      <p:to>
                                        <p:strVal val="visible"/>
                                      </p:to>
                                    </p:set>
                                    <p:animEffect transition="in" filter="wipe(down)">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6" grpId="0"/>
      <p:bldP spid="27" grpId="0"/>
      <p:bldP spid="29" grpId="0"/>
      <p:bldP spid="9" grpId="0" animBg="1"/>
      <p:bldP spid="49" grpId="0" animBg="1"/>
      <p:bldP spid="53" grpId="0" animBg="1"/>
      <p:bldP spid="54" grpId="0" animBg="1"/>
      <p:bldP spid="5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014980" y="254635"/>
            <a:ext cx="9177020" cy="23749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a:t> </a:t>
            </a:r>
            <a:endParaRPr lang="en-US" altLang="zh-CN"/>
          </a:p>
        </p:txBody>
      </p:sp>
      <p:grpSp>
        <p:nvGrpSpPr>
          <p:cNvPr id="12" name="组合 11"/>
          <p:cNvGrpSpPr/>
          <p:nvPr/>
        </p:nvGrpSpPr>
        <p:grpSpPr bwMode="auto">
          <a:xfrm>
            <a:off x="550863" y="82550"/>
            <a:ext cx="2463800" cy="584775"/>
            <a:chOff x="551544" y="82976"/>
            <a:chExt cx="2463669" cy="583764"/>
          </a:xfrm>
        </p:grpSpPr>
        <p:sp>
          <p:nvSpPr>
            <p:cNvPr id="13358" name="文本框 12"/>
            <p:cNvSpPr txBox="1">
              <a:spLocks noChangeArrowheads="1"/>
            </p:cNvSpPr>
            <p:nvPr/>
          </p:nvSpPr>
          <p:spPr bwMode="auto">
            <a:xfrm>
              <a:off x="871567" y="111502"/>
              <a:ext cx="2143646" cy="52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项目方案</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862"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5"/>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rgbClr val="044875"/>
              </a:solidFill>
              <a:latin typeface="微软雅黑" panose="020B0503020204020204" pitchFamily="34" charset="-122"/>
              <a:ea typeface="微软雅黑" panose="020B0503020204020204" pitchFamily="34" charset="-122"/>
            </a:endParaRPr>
          </a:p>
        </p:txBody>
      </p:sp>
      <p:grpSp>
        <p:nvGrpSpPr>
          <p:cNvPr id="3" name="组合 2"/>
          <p:cNvGrpSpPr/>
          <p:nvPr/>
        </p:nvGrpSpPr>
        <p:grpSpPr bwMode="auto">
          <a:xfrm>
            <a:off x="428626" y="1177925"/>
            <a:ext cx="11137900" cy="1015366"/>
            <a:chOff x="428785" y="940642"/>
            <a:chExt cx="11137301" cy="1016172"/>
          </a:xfrm>
        </p:grpSpPr>
        <p:sp>
          <p:nvSpPr>
            <p:cNvPr id="2" name="矩形 1"/>
            <p:cNvSpPr/>
            <p:nvPr/>
          </p:nvSpPr>
          <p:spPr>
            <a:xfrm>
              <a:off x="428785" y="962885"/>
              <a:ext cx="122548" cy="99392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600226" y="940642"/>
              <a:ext cx="10965860" cy="1015536"/>
            </a:xfrm>
            <a:prstGeom prst="rect">
              <a:avLst/>
            </a:prstGeom>
          </p:spPr>
          <p:txBody>
            <a:bodyPr wrap="square">
              <a:spAutoFit/>
            </a:bodyPr>
            <a:lstStyle/>
            <a:p>
              <a:pPr eaLnBrk="1" fontAlgn="auto" hangingPunct="1">
                <a:lnSpc>
                  <a:spcPts val="2400"/>
                </a:lnSpc>
                <a:spcBef>
                  <a:spcPts val="0"/>
                </a:spcBef>
                <a:spcAft>
                  <a:spcPts val="0"/>
                </a:spcAft>
                <a:defRPr/>
              </a:pPr>
              <a:r>
                <a:rPr lang="en-US" altLang="zh-CN" sz="2400" dirty="0">
                  <a:solidFill>
                    <a:srgbClr val="044875"/>
                  </a:solidFill>
                  <a:latin typeface="+mj-lt"/>
                  <a:ea typeface="+mn-ea"/>
                  <a:cs typeface="Arial" panose="020B0604020202020204" pitchFamily="34" charset="0"/>
                </a:rPr>
                <a:t>本项目采用理论分析与实验验证相结合的研究方法。针对拟解决的关键问题，采用优化理论、概率论、图机器学习理论等基础理论，结合现有研究条件，分阶段逐步攻克拟解决的关键问题</a:t>
              </a:r>
              <a:endParaRPr lang="en-US" altLang="zh-CN" sz="2400" dirty="0">
                <a:solidFill>
                  <a:srgbClr val="044875"/>
                </a:solidFill>
                <a:latin typeface="+mj-lt"/>
                <a:ea typeface="+mn-ea"/>
                <a:cs typeface="Arial" panose="020B0604020202020204" pitchFamily="34" charset="0"/>
              </a:endParaRPr>
            </a:p>
          </p:txBody>
        </p:sp>
      </p:grpSp>
      <p:pic>
        <p:nvPicPr>
          <p:cNvPr id="4" name="图片 3" descr="图片1"/>
          <p:cNvPicPr>
            <a:picLocks noChangeAspect="1"/>
          </p:cNvPicPr>
          <p:nvPr/>
        </p:nvPicPr>
        <p:blipFill>
          <a:blip r:embed="rId1"/>
          <a:stretch>
            <a:fillRect/>
          </a:stretch>
        </p:blipFill>
        <p:spPr>
          <a:xfrm>
            <a:off x="1894840" y="2192655"/>
            <a:ext cx="7654290" cy="417449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bldLvl="0" animBg="1"/>
      <p:bldP spid="15" grpId="0" animBg="1"/>
      <p:bldP spid="16" grpId="0" animBg="1"/>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847340" y="254000"/>
            <a:ext cx="934466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p:nvPr/>
        </p:nvGrpSpPr>
        <p:grpSpPr bwMode="auto">
          <a:xfrm>
            <a:off x="550863" y="82550"/>
            <a:ext cx="2517140" cy="583565"/>
            <a:chOff x="551544" y="82976"/>
            <a:chExt cx="2516205" cy="582556"/>
          </a:xfrm>
        </p:grpSpPr>
        <p:sp>
          <p:nvSpPr>
            <p:cNvPr id="7251" name="文本框 3"/>
            <p:cNvSpPr txBox="1">
              <a:spLocks noChangeArrowheads="1"/>
            </p:cNvSpPr>
            <p:nvPr/>
          </p:nvSpPr>
          <p:spPr bwMode="auto">
            <a:xfrm>
              <a:off x="800372" y="111502"/>
              <a:ext cx="2267377" cy="52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项目</a:t>
              </a:r>
              <a:r>
                <a:rPr lang="zh-CN" altLang="en-US">
                  <a:solidFill>
                    <a:srgbClr val="044875"/>
                  </a:solidFill>
                  <a:latin typeface="微软雅黑" panose="020B0503020204020204" pitchFamily="34" charset="-122"/>
                  <a:ea typeface="微软雅黑" panose="020B0503020204020204" pitchFamily="34" charset="-122"/>
                </a:rPr>
                <a:t>分析</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2556"/>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5"/>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p:cNvSpPr txBox="1">
            <a:spLocks noChangeArrowheads="1"/>
          </p:cNvSpPr>
          <p:nvPr/>
        </p:nvSpPr>
        <p:spPr bwMode="auto">
          <a:xfrm>
            <a:off x="10264775" y="6538913"/>
            <a:ext cx="15001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rgbClr val="044875"/>
              </a:solidFill>
              <a:latin typeface="微软雅黑" panose="020B0503020204020204" pitchFamily="34" charset="-122"/>
              <a:ea typeface="微软雅黑" panose="020B0503020204020204" pitchFamily="34" charset="-122"/>
            </a:endParaRPr>
          </a:p>
        </p:txBody>
      </p:sp>
      <p:grpSp>
        <p:nvGrpSpPr>
          <p:cNvPr id="7212" name="组合 102"/>
          <p:cNvGrpSpPr/>
          <p:nvPr/>
        </p:nvGrpSpPr>
        <p:grpSpPr bwMode="auto">
          <a:xfrm rot="0">
            <a:off x="7638415" y="4567555"/>
            <a:ext cx="3125470" cy="2053939"/>
            <a:chOff x="6833481" y="934388"/>
            <a:chExt cx="3125539" cy="2053525"/>
          </a:xfrm>
        </p:grpSpPr>
        <p:sp>
          <p:nvSpPr>
            <p:cNvPr id="106" name="文本框 105"/>
            <p:cNvSpPr txBox="1"/>
            <p:nvPr/>
          </p:nvSpPr>
          <p:spPr>
            <a:xfrm>
              <a:off x="6833481" y="934388"/>
              <a:ext cx="2425508" cy="460282"/>
            </a:xfrm>
            <a:prstGeom prst="rect">
              <a:avLst/>
            </a:prstGeom>
            <a:noFill/>
          </p:spPr>
          <p:txBody>
            <a:bodyPr>
              <a:spAutoFit/>
            </a:bodyPr>
            <a:lstStyle/>
            <a:p>
              <a:pPr eaLnBrk="1" fontAlgn="auto" hangingPunct="1">
                <a:spcBef>
                  <a:spcPts val="0"/>
                </a:spcBef>
                <a:spcAft>
                  <a:spcPts val="0"/>
                </a:spcAft>
                <a:defRPr/>
              </a:pPr>
              <a:r>
                <a:rPr lang="zh-CN" altLang="en-US" sz="2400" b="1" dirty="0">
                  <a:solidFill>
                    <a:schemeClr val="bg2">
                      <a:lumMod val="25000"/>
                    </a:schemeClr>
                  </a:solidFill>
                  <a:latin typeface="+mj-lt"/>
                  <a:ea typeface="+mn-ea"/>
                  <a:cs typeface="Arial" panose="020B0604020202020204" pitchFamily="34" charset="0"/>
                </a:rPr>
                <a:t>均衡层次树</a:t>
              </a:r>
              <a:r>
                <a:rPr lang="zh-CN" altLang="en-US" sz="2400" b="1" dirty="0">
                  <a:solidFill>
                    <a:schemeClr val="bg2">
                      <a:lumMod val="25000"/>
                    </a:schemeClr>
                  </a:solidFill>
                  <a:latin typeface="+mj-lt"/>
                  <a:ea typeface="+mn-ea"/>
                  <a:cs typeface="Arial" panose="020B0604020202020204" pitchFamily="34" charset="0"/>
                </a:rPr>
                <a:t>结构</a:t>
              </a:r>
              <a:endParaRPr lang="zh-CN" altLang="en-US" sz="2400" b="1" dirty="0">
                <a:solidFill>
                  <a:schemeClr val="bg2">
                    <a:lumMod val="25000"/>
                  </a:schemeClr>
                </a:solidFill>
                <a:latin typeface="+mj-lt"/>
                <a:ea typeface="+mn-ea"/>
                <a:cs typeface="Arial" panose="020B0604020202020204" pitchFamily="34" charset="0"/>
              </a:endParaRPr>
            </a:p>
          </p:txBody>
        </p:sp>
        <p:sp>
          <p:nvSpPr>
            <p:cNvPr id="107" name="文本框 106"/>
            <p:cNvSpPr txBox="1"/>
            <p:nvPr/>
          </p:nvSpPr>
          <p:spPr bwMode="auto">
            <a:xfrm>
              <a:off x="6833481" y="1370894"/>
              <a:ext cx="3125539" cy="1617019"/>
            </a:xfrm>
            <a:prstGeom prst="rect">
              <a:avLst/>
            </a:prstGeom>
            <a:noFill/>
          </p:spPr>
          <p:txBody>
            <a:bodyPr>
              <a:spAutoFit/>
            </a:bodyPr>
            <a:lstStyle/>
            <a:p>
              <a:pPr eaLnBrk="1" fontAlgn="auto" hangingPunct="1">
                <a:lnSpc>
                  <a:spcPts val="1700"/>
                </a:lnSpc>
                <a:spcBef>
                  <a:spcPts val="0"/>
                </a:spcBef>
                <a:spcAft>
                  <a:spcPts val="0"/>
                </a:spcAft>
                <a:defRPr/>
              </a:pP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主要有</a:t>
              </a: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两步：</a:t>
              </a:r>
              <a:endPar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endParaRPr>
            </a:p>
            <a:p>
              <a:pPr eaLnBrk="1" fontAlgn="auto" hangingPunct="1">
                <a:lnSpc>
                  <a:spcPts val="1700"/>
                </a:lnSpc>
                <a:spcBef>
                  <a:spcPts val="0"/>
                </a:spcBef>
                <a:spcAft>
                  <a:spcPts val="0"/>
                </a:spcAft>
                <a:defRPr/>
              </a:pP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植物类别的视觉特性描述</a:t>
              </a: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方法；</a:t>
              </a:r>
              <a:endPar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endParaRPr>
            </a:p>
            <a:p>
              <a:pPr eaLnBrk="1" fontAlgn="auto" hangingPunct="1">
                <a:lnSpc>
                  <a:spcPts val="1700"/>
                </a:lnSpc>
                <a:spcBef>
                  <a:spcPts val="0"/>
                </a:spcBef>
                <a:spcAft>
                  <a:spcPts val="0"/>
                </a:spcAft>
                <a:defRPr/>
              </a:pP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基于双向聚类的层次树优化</a:t>
              </a: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算法。</a:t>
              </a:r>
              <a:endPar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endParaRPr>
            </a:p>
            <a:p>
              <a:pPr eaLnBrk="1" fontAlgn="auto" hangingPunct="1">
                <a:lnSpc>
                  <a:spcPts val="1700"/>
                </a:lnSpc>
                <a:spcBef>
                  <a:spcPts val="0"/>
                </a:spcBef>
                <a:spcAft>
                  <a:spcPts val="0"/>
                </a:spcAft>
                <a:defRPr/>
              </a:pP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双聚类简单来说就是在数据矩阵A中寻找一个满足条件矩阵B1的子矩阵A1，而B1是条件矩阵B的一个子矩阵.</a:t>
              </a:r>
              <a:endPar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cxnSp>
          <p:nvCxnSpPr>
            <p:cNvPr id="108" name="直接连接符 107"/>
            <p:cNvCxnSpPr/>
            <p:nvPr/>
          </p:nvCxnSpPr>
          <p:spPr>
            <a:xfrm>
              <a:off x="6922374" y="1370894"/>
              <a:ext cx="1777859"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7205" name="组合 86"/>
          <p:cNvGrpSpPr/>
          <p:nvPr/>
        </p:nvGrpSpPr>
        <p:grpSpPr bwMode="auto">
          <a:xfrm rot="0">
            <a:off x="609600" y="1621155"/>
            <a:ext cx="2999105" cy="1446530"/>
            <a:chOff x="526965" y="2108125"/>
            <a:chExt cx="2999520" cy="1446477"/>
          </a:xfrm>
        </p:grpSpPr>
        <p:sp>
          <p:nvSpPr>
            <p:cNvPr id="89" name="文本框 88"/>
            <p:cNvSpPr txBox="1"/>
            <p:nvPr/>
          </p:nvSpPr>
          <p:spPr>
            <a:xfrm>
              <a:off x="1089017" y="2108125"/>
              <a:ext cx="2426036" cy="460358"/>
            </a:xfrm>
            <a:prstGeom prst="rect">
              <a:avLst/>
            </a:prstGeom>
            <a:noFill/>
          </p:spPr>
          <p:txBody>
            <a:bodyPr>
              <a:spAutoFit/>
            </a:bodyPr>
            <a:lstStyle/>
            <a:p>
              <a:pPr algn="r" eaLnBrk="1" fontAlgn="auto" hangingPunct="1">
                <a:spcBef>
                  <a:spcPts val="0"/>
                </a:spcBef>
                <a:spcAft>
                  <a:spcPts val="0"/>
                </a:spcAft>
                <a:defRPr/>
              </a:pPr>
              <a:r>
                <a:rPr lang="zh-CN" altLang="en-US" sz="2400" b="1" dirty="0">
                  <a:solidFill>
                    <a:srgbClr val="044875"/>
                  </a:solidFill>
                  <a:latin typeface="+mj-lt"/>
                  <a:ea typeface="+mn-ea"/>
                  <a:cs typeface="Arial" panose="020B0604020202020204" pitchFamily="34" charset="0"/>
                </a:rPr>
                <a:t>现有层次树</a:t>
              </a:r>
              <a:r>
                <a:rPr lang="zh-CN" altLang="en-US" sz="2400" b="1" dirty="0">
                  <a:solidFill>
                    <a:srgbClr val="044875"/>
                  </a:solidFill>
                  <a:latin typeface="+mj-lt"/>
                  <a:ea typeface="+mn-ea"/>
                  <a:cs typeface="Arial" panose="020B0604020202020204" pitchFamily="34" charset="0"/>
                </a:rPr>
                <a:t>构建</a:t>
              </a:r>
              <a:endParaRPr lang="zh-CN" altLang="en-US" sz="2400" b="1" dirty="0">
                <a:solidFill>
                  <a:srgbClr val="044875"/>
                </a:solidFill>
                <a:latin typeface="+mj-lt"/>
                <a:ea typeface="+mn-ea"/>
                <a:cs typeface="Arial" panose="020B0604020202020204" pitchFamily="34" charset="0"/>
              </a:endParaRPr>
            </a:p>
          </p:txBody>
        </p:sp>
        <p:sp>
          <p:nvSpPr>
            <p:cNvPr id="90" name="文本框 89"/>
            <p:cNvSpPr txBox="1"/>
            <p:nvPr/>
          </p:nvSpPr>
          <p:spPr bwMode="auto">
            <a:xfrm>
              <a:off x="526965" y="2539909"/>
              <a:ext cx="2999520" cy="1014693"/>
            </a:xfrm>
            <a:prstGeom prst="rect">
              <a:avLst/>
            </a:prstGeom>
            <a:noFill/>
          </p:spPr>
          <p:txBody>
            <a:bodyPr wrap="square">
              <a:spAutoFit/>
            </a:bodyPr>
            <a:lstStyle/>
            <a:p>
              <a:pPr algn="r" eaLnBrk="1" fontAlgn="auto" latinLnBrk="0" hangingPunct="1">
                <a:lnSpc>
                  <a:spcPts val="1800"/>
                </a:lnSpc>
                <a:spcBef>
                  <a:spcPts val="0"/>
                </a:spcBef>
                <a:spcAft>
                  <a:spcPts val="0"/>
                </a:spcAft>
                <a:defRPr/>
              </a:pPr>
              <a:r>
                <a:rPr lang="zh-CN" altLang="en-US" sz="1800" dirty="0">
                  <a:solidFill>
                    <a:schemeClr val="bg2">
                      <a:lumMod val="25000"/>
                    </a:schemeClr>
                  </a:solidFill>
                  <a:latin typeface="微软雅黑 Light" panose="020B0502040204020203" pitchFamily="34" charset="-122"/>
                  <a:ea typeface="+mn-ea"/>
                  <a:cs typeface="Arial" panose="020B0604020202020204" pitchFamily="34" charset="0"/>
                </a:rPr>
                <a:t>主要有三种：</a:t>
              </a:r>
              <a:endParaRPr lang="zh-CN" altLang="en-US" sz="1800" dirty="0">
                <a:solidFill>
                  <a:schemeClr val="bg2">
                    <a:lumMod val="25000"/>
                  </a:schemeClr>
                </a:solidFill>
                <a:latin typeface="微软雅黑 Light" panose="020B0502040204020203" pitchFamily="34" charset="-122"/>
                <a:ea typeface="+mn-ea"/>
                <a:cs typeface="Arial" panose="020B0604020202020204" pitchFamily="34" charset="0"/>
              </a:endParaRPr>
            </a:p>
            <a:p>
              <a:pPr algn="r" eaLnBrk="1" fontAlgn="auto" latinLnBrk="0" hangingPunct="1">
                <a:lnSpc>
                  <a:spcPts val="1800"/>
                </a:lnSpc>
                <a:spcBef>
                  <a:spcPts val="0"/>
                </a:spcBef>
                <a:spcAft>
                  <a:spcPts val="0"/>
                </a:spcAft>
                <a:defRPr/>
              </a:pPr>
              <a:r>
                <a:rPr lang="zh-CN" altLang="en-US" sz="1800" dirty="0">
                  <a:solidFill>
                    <a:schemeClr val="bg2">
                      <a:lumMod val="25000"/>
                    </a:schemeClr>
                  </a:solidFill>
                  <a:latin typeface="微软雅黑 Light" panose="020B0502040204020203" pitchFamily="34" charset="-122"/>
                  <a:ea typeface="+mn-ea"/>
                  <a:cs typeface="Arial" panose="020B0604020202020204" pitchFamily="34" charset="0"/>
                </a:rPr>
                <a:t>语义树模型；</a:t>
              </a:r>
              <a:endParaRPr lang="zh-CN" altLang="en-US" sz="1800" dirty="0">
                <a:solidFill>
                  <a:schemeClr val="bg2">
                    <a:lumMod val="25000"/>
                  </a:schemeClr>
                </a:solidFill>
                <a:latin typeface="微软雅黑 Light" panose="020B0502040204020203" pitchFamily="34" charset="-122"/>
                <a:ea typeface="+mn-ea"/>
                <a:cs typeface="Arial" panose="020B0604020202020204" pitchFamily="34" charset="0"/>
              </a:endParaRPr>
            </a:p>
            <a:p>
              <a:pPr algn="r" eaLnBrk="1" fontAlgn="auto" latinLnBrk="0" hangingPunct="1">
                <a:lnSpc>
                  <a:spcPts val="1800"/>
                </a:lnSpc>
                <a:spcBef>
                  <a:spcPts val="0"/>
                </a:spcBef>
                <a:spcAft>
                  <a:spcPts val="0"/>
                </a:spcAft>
                <a:defRPr/>
              </a:pPr>
              <a:r>
                <a:rPr lang="zh-CN" altLang="en-US" sz="1800" dirty="0">
                  <a:solidFill>
                    <a:schemeClr val="bg2">
                      <a:lumMod val="25000"/>
                    </a:schemeClr>
                  </a:solidFill>
                  <a:latin typeface="微软雅黑 Light" panose="020B0502040204020203" pitchFamily="34" charset="-122"/>
                  <a:ea typeface="+mn-ea"/>
                  <a:cs typeface="Arial" panose="020B0604020202020204" pitchFamily="34" charset="0"/>
                </a:rPr>
                <a:t>标记树模型；</a:t>
              </a:r>
              <a:endParaRPr lang="zh-CN" altLang="en-US" sz="1800" dirty="0">
                <a:solidFill>
                  <a:schemeClr val="bg2">
                    <a:lumMod val="25000"/>
                  </a:schemeClr>
                </a:solidFill>
                <a:latin typeface="微软雅黑 Light" panose="020B0502040204020203" pitchFamily="34" charset="-122"/>
                <a:ea typeface="+mn-ea"/>
                <a:cs typeface="Arial" panose="020B0604020202020204" pitchFamily="34" charset="0"/>
              </a:endParaRPr>
            </a:p>
            <a:p>
              <a:pPr algn="r" eaLnBrk="1" fontAlgn="auto" latinLnBrk="0" hangingPunct="1">
                <a:lnSpc>
                  <a:spcPts val="1800"/>
                </a:lnSpc>
                <a:spcBef>
                  <a:spcPts val="0"/>
                </a:spcBef>
                <a:spcAft>
                  <a:spcPts val="0"/>
                </a:spcAft>
                <a:defRPr/>
              </a:pPr>
              <a:r>
                <a:rPr lang="zh-CN" altLang="en-US" sz="1800" dirty="0">
                  <a:solidFill>
                    <a:schemeClr val="bg2">
                      <a:lumMod val="25000"/>
                    </a:schemeClr>
                  </a:solidFill>
                  <a:latin typeface="微软雅黑 Light" panose="020B0502040204020203" pitchFamily="34" charset="-122"/>
                  <a:ea typeface="+mn-ea"/>
                  <a:cs typeface="Arial" panose="020B0604020202020204" pitchFamily="34" charset="0"/>
                </a:rPr>
                <a:t>视觉树模型。</a:t>
              </a:r>
              <a:endParaRPr lang="zh-CN" altLang="en-US" sz="1800" dirty="0">
                <a:solidFill>
                  <a:schemeClr val="bg2">
                    <a:lumMod val="25000"/>
                  </a:schemeClr>
                </a:solidFill>
                <a:latin typeface="微软雅黑 Light" panose="020B0502040204020203" pitchFamily="34" charset="-122"/>
                <a:ea typeface="+mn-ea"/>
                <a:cs typeface="Arial" panose="020B0604020202020204" pitchFamily="34" charset="0"/>
              </a:endParaRPr>
            </a:p>
          </p:txBody>
        </p:sp>
        <p:cxnSp>
          <p:nvCxnSpPr>
            <p:cNvPr id="91" name="直接连接符 90"/>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bwMode="auto">
          <a:xfrm>
            <a:off x="212725" y="695960"/>
            <a:ext cx="7924165" cy="597535"/>
            <a:chOff x="413564" y="926315"/>
            <a:chExt cx="8311335" cy="704850"/>
          </a:xfrm>
        </p:grpSpPr>
        <p:sp>
          <p:nvSpPr>
            <p:cNvPr id="4" name="矩形 3"/>
            <p:cNvSpPr/>
            <p:nvPr/>
          </p:nvSpPr>
          <p:spPr>
            <a:xfrm>
              <a:off x="413564" y="926315"/>
              <a:ext cx="6601439"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7" name="矩形 6"/>
            <p:cNvSpPr/>
            <p:nvPr/>
          </p:nvSpPr>
          <p:spPr>
            <a:xfrm>
              <a:off x="7015003" y="926315"/>
              <a:ext cx="1709896"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grpSp>
      <p:sp>
        <p:nvSpPr>
          <p:cNvPr id="31" name="文本框 30"/>
          <p:cNvSpPr txBox="1"/>
          <p:nvPr/>
        </p:nvSpPr>
        <p:spPr>
          <a:xfrm>
            <a:off x="271780" y="747395"/>
            <a:ext cx="6168390" cy="521970"/>
          </a:xfrm>
          <a:prstGeom prst="rect">
            <a:avLst/>
          </a:prstGeom>
          <a:noFill/>
        </p:spPr>
        <p:txBody>
          <a:bodyPr wrap="square" rtlCol="0">
            <a:spAutoFit/>
          </a:bodyPr>
          <a:p>
            <a:r>
              <a:rPr lang="zh-CN" altLang="en-US" sz="2800">
                <a:solidFill>
                  <a:schemeClr val="bg1"/>
                </a:solidFill>
              </a:rPr>
              <a:t>一、均衡层次树构建方法</a:t>
            </a:r>
            <a:endParaRPr lang="zh-CN" altLang="en-US" sz="2800">
              <a:solidFill>
                <a:schemeClr val="bg1"/>
              </a:solidFill>
            </a:endParaRPr>
          </a:p>
        </p:txBody>
      </p:sp>
      <p:pic>
        <p:nvPicPr>
          <p:cNvPr id="33" name="image2.jpeg"/>
          <p:cNvPicPr>
            <a:picLocks noChangeAspect="1"/>
          </p:cNvPicPr>
          <p:nvPr/>
        </p:nvPicPr>
        <p:blipFill>
          <a:blip r:embed="rId1" cstate="print"/>
          <a:stretch>
            <a:fillRect/>
          </a:stretch>
        </p:blipFill>
        <p:spPr>
          <a:xfrm>
            <a:off x="212725" y="3394710"/>
            <a:ext cx="5701665" cy="2947670"/>
          </a:xfrm>
          <a:prstGeom prst="rect">
            <a:avLst/>
          </a:prstGeom>
        </p:spPr>
      </p:pic>
      <p:pic>
        <p:nvPicPr>
          <p:cNvPr id="36" name="image3.jpeg"/>
          <p:cNvPicPr>
            <a:picLocks noChangeAspect="1"/>
          </p:cNvPicPr>
          <p:nvPr/>
        </p:nvPicPr>
        <p:blipFill>
          <a:blip r:embed="rId2" cstate="print"/>
          <a:stretch>
            <a:fillRect/>
          </a:stretch>
        </p:blipFill>
        <p:spPr>
          <a:xfrm>
            <a:off x="6076950" y="1509395"/>
            <a:ext cx="5864860" cy="276098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15" grpId="0" bldLvl="0" animBg="1"/>
      <p:bldP spid="16" grpId="0" bldLvl="0" animBg="1"/>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847340" y="254000"/>
            <a:ext cx="934466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p:nvPr/>
        </p:nvGrpSpPr>
        <p:grpSpPr bwMode="auto">
          <a:xfrm>
            <a:off x="550863" y="82550"/>
            <a:ext cx="2517140" cy="583565"/>
            <a:chOff x="551544" y="82976"/>
            <a:chExt cx="2516205" cy="582556"/>
          </a:xfrm>
        </p:grpSpPr>
        <p:sp>
          <p:nvSpPr>
            <p:cNvPr id="7251" name="文本框 3"/>
            <p:cNvSpPr txBox="1">
              <a:spLocks noChangeArrowheads="1"/>
            </p:cNvSpPr>
            <p:nvPr/>
          </p:nvSpPr>
          <p:spPr bwMode="auto">
            <a:xfrm>
              <a:off x="800372" y="111502"/>
              <a:ext cx="2267377" cy="52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项目</a:t>
              </a:r>
              <a:r>
                <a:rPr lang="zh-CN" altLang="en-US">
                  <a:solidFill>
                    <a:srgbClr val="044875"/>
                  </a:solidFill>
                  <a:latin typeface="微软雅黑" panose="020B0503020204020204" pitchFamily="34" charset="-122"/>
                  <a:ea typeface="微软雅黑" panose="020B0503020204020204" pitchFamily="34" charset="-122"/>
                </a:rPr>
                <a:t>分析</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2556"/>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5"/>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p:cNvSpPr txBox="1">
            <a:spLocks noChangeArrowheads="1"/>
          </p:cNvSpPr>
          <p:nvPr/>
        </p:nvSpPr>
        <p:spPr bwMode="auto">
          <a:xfrm>
            <a:off x="10264775" y="6538913"/>
            <a:ext cx="15001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rgbClr val="044875"/>
              </a:solidFill>
              <a:latin typeface="微软雅黑" panose="020B0503020204020204" pitchFamily="34" charset="-122"/>
              <a:ea typeface="微软雅黑" panose="020B0503020204020204" pitchFamily="34" charset="-122"/>
            </a:endParaRPr>
          </a:p>
        </p:txBody>
      </p:sp>
      <p:grpSp>
        <p:nvGrpSpPr>
          <p:cNvPr id="7205" name="组合 86"/>
          <p:cNvGrpSpPr/>
          <p:nvPr/>
        </p:nvGrpSpPr>
        <p:grpSpPr bwMode="auto">
          <a:xfrm rot="0">
            <a:off x="271780" y="2402205"/>
            <a:ext cx="3141980" cy="1495425"/>
            <a:chOff x="586028" y="2085901"/>
            <a:chExt cx="3142415" cy="1495370"/>
          </a:xfrm>
        </p:grpSpPr>
        <p:sp>
          <p:nvSpPr>
            <p:cNvPr id="89" name="文本框 88"/>
            <p:cNvSpPr txBox="1"/>
            <p:nvPr/>
          </p:nvSpPr>
          <p:spPr>
            <a:xfrm>
              <a:off x="1035670" y="2085901"/>
              <a:ext cx="2426036" cy="460358"/>
            </a:xfrm>
            <a:prstGeom prst="rect">
              <a:avLst/>
            </a:prstGeom>
            <a:noFill/>
          </p:spPr>
          <p:txBody>
            <a:bodyPr>
              <a:spAutoFit/>
            </a:bodyPr>
            <a:lstStyle/>
            <a:p>
              <a:pPr algn="r" eaLnBrk="1" fontAlgn="auto" hangingPunct="1">
                <a:spcBef>
                  <a:spcPts val="0"/>
                </a:spcBef>
                <a:spcAft>
                  <a:spcPts val="0"/>
                </a:spcAft>
                <a:defRPr/>
              </a:pPr>
              <a:r>
                <a:rPr lang="zh-CN" altLang="en-US" sz="2400" b="1" dirty="0">
                  <a:solidFill>
                    <a:srgbClr val="044875"/>
                  </a:solidFill>
                  <a:latin typeface="+mj-lt"/>
                  <a:ea typeface="+mn-ea"/>
                  <a:cs typeface="Arial" panose="020B0604020202020204" pitchFamily="34" charset="0"/>
                </a:rPr>
                <a:t>层次化特征</a:t>
              </a:r>
              <a:r>
                <a:rPr lang="zh-CN" altLang="en-US" sz="2400" b="1" dirty="0">
                  <a:solidFill>
                    <a:srgbClr val="044875"/>
                  </a:solidFill>
                  <a:latin typeface="+mj-lt"/>
                  <a:ea typeface="+mn-ea"/>
                  <a:cs typeface="Arial" panose="020B0604020202020204" pitchFamily="34" charset="0"/>
                </a:rPr>
                <a:t>学习</a:t>
              </a:r>
              <a:endParaRPr lang="zh-CN" altLang="en-US" sz="2400" b="1" dirty="0">
                <a:solidFill>
                  <a:srgbClr val="044875"/>
                </a:solidFill>
                <a:latin typeface="+mj-lt"/>
                <a:ea typeface="+mn-ea"/>
                <a:cs typeface="Arial" panose="020B0604020202020204" pitchFamily="34" charset="0"/>
              </a:endParaRPr>
            </a:p>
          </p:txBody>
        </p:sp>
        <p:sp>
          <p:nvSpPr>
            <p:cNvPr id="90" name="文本框 89"/>
            <p:cNvSpPr txBox="1"/>
            <p:nvPr/>
          </p:nvSpPr>
          <p:spPr bwMode="auto">
            <a:xfrm>
              <a:off x="586028" y="2644045"/>
              <a:ext cx="3142415" cy="937226"/>
            </a:xfrm>
            <a:prstGeom prst="rect">
              <a:avLst/>
            </a:prstGeom>
            <a:noFill/>
          </p:spPr>
          <p:txBody>
            <a:bodyPr wrap="square">
              <a:spAutoFit/>
            </a:bodyPr>
            <a:lstStyle/>
            <a:p>
              <a:pPr algn="r" eaLnBrk="1" fontAlgn="auto" latinLnBrk="0" hangingPunct="1">
                <a:lnSpc>
                  <a:spcPts val="2200"/>
                </a:lnSpc>
                <a:spcBef>
                  <a:spcPts val="0"/>
                </a:spcBef>
                <a:spcAft>
                  <a:spcPts val="0"/>
                </a:spcAft>
                <a:defRPr/>
              </a:pPr>
              <a:r>
                <a:rPr lang="zh-CN" altLang="en-US" sz="2400" dirty="0">
                  <a:solidFill>
                    <a:schemeClr val="bg2">
                      <a:lumMod val="25000"/>
                    </a:schemeClr>
                  </a:solidFill>
                  <a:latin typeface="微软雅黑 Light" panose="020B0502040204020203" pitchFamily="34" charset="-122"/>
                  <a:ea typeface="+mn-ea"/>
                  <a:cs typeface="Arial" panose="020B0604020202020204" pitchFamily="34" charset="0"/>
                </a:rPr>
                <a:t>层次化多任务模块；基于层次化正交的特征选择模块。</a:t>
              </a:r>
              <a:endParaRPr lang="zh-CN" altLang="en-US" sz="2400" dirty="0">
                <a:solidFill>
                  <a:schemeClr val="bg2">
                    <a:lumMod val="25000"/>
                  </a:schemeClr>
                </a:solidFill>
                <a:latin typeface="微软雅黑 Light" panose="020B0502040204020203" pitchFamily="34" charset="-122"/>
                <a:ea typeface="+mn-ea"/>
                <a:cs typeface="Arial" panose="020B0604020202020204" pitchFamily="34" charset="0"/>
              </a:endParaRPr>
            </a:p>
          </p:txBody>
        </p:sp>
        <p:cxnSp>
          <p:nvCxnSpPr>
            <p:cNvPr id="91" name="直接连接符 90"/>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bwMode="auto">
          <a:xfrm>
            <a:off x="212725" y="695960"/>
            <a:ext cx="8322310" cy="597535"/>
            <a:chOff x="413564" y="926315"/>
            <a:chExt cx="8311335" cy="704850"/>
          </a:xfrm>
        </p:grpSpPr>
        <p:sp>
          <p:nvSpPr>
            <p:cNvPr id="4" name="矩形 3"/>
            <p:cNvSpPr/>
            <p:nvPr/>
          </p:nvSpPr>
          <p:spPr>
            <a:xfrm>
              <a:off x="413564" y="926315"/>
              <a:ext cx="6601439"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7" name="矩形 6"/>
            <p:cNvSpPr/>
            <p:nvPr/>
          </p:nvSpPr>
          <p:spPr>
            <a:xfrm>
              <a:off x="7015003" y="926315"/>
              <a:ext cx="1709896"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grpSp>
      <p:sp>
        <p:nvSpPr>
          <p:cNvPr id="31" name="文本框 30"/>
          <p:cNvSpPr txBox="1"/>
          <p:nvPr/>
        </p:nvSpPr>
        <p:spPr>
          <a:xfrm>
            <a:off x="271780" y="747395"/>
            <a:ext cx="6819900" cy="521970"/>
          </a:xfrm>
          <a:prstGeom prst="rect">
            <a:avLst/>
          </a:prstGeom>
          <a:noFill/>
        </p:spPr>
        <p:txBody>
          <a:bodyPr wrap="square" rtlCol="0">
            <a:spAutoFit/>
          </a:bodyPr>
          <a:p>
            <a:r>
              <a:rPr lang="zh-CN" altLang="en-US" sz="2800">
                <a:solidFill>
                  <a:schemeClr val="bg1"/>
                </a:solidFill>
              </a:rPr>
              <a:t>二、基于特征选择的层次化特征学习方法</a:t>
            </a:r>
            <a:endParaRPr lang="zh-CN" altLang="en-US" sz="2800">
              <a:solidFill>
                <a:schemeClr val="bg1"/>
              </a:solidFill>
            </a:endParaRPr>
          </a:p>
        </p:txBody>
      </p:sp>
      <p:pic>
        <p:nvPicPr>
          <p:cNvPr id="5" name="image4.jpeg"/>
          <p:cNvPicPr>
            <a:picLocks noChangeAspect="1"/>
          </p:cNvPicPr>
          <p:nvPr/>
        </p:nvPicPr>
        <p:blipFill>
          <a:blip r:embed="rId1" cstate="print"/>
          <a:stretch>
            <a:fillRect/>
          </a:stretch>
        </p:blipFill>
        <p:spPr>
          <a:xfrm>
            <a:off x="4108450" y="1760220"/>
            <a:ext cx="7769225" cy="431165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15" grpId="0" bldLvl="0" animBg="1"/>
      <p:bldP spid="16" grpId="0" bldLvl="0" animBg="1"/>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847340" y="254000"/>
            <a:ext cx="934466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p:nvPr/>
        </p:nvGrpSpPr>
        <p:grpSpPr bwMode="auto">
          <a:xfrm>
            <a:off x="550863" y="82550"/>
            <a:ext cx="2517140" cy="583565"/>
            <a:chOff x="551544" y="82976"/>
            <a:chExt cx="2516205" cy="582556"/>
          </a:xfrm>
        </p:grpSpPr>
        <p:sp>
          <p:nvSpPr>
            <p:cNvPr id="7251" name="文本框 3"/>
            <p:cNvSpPr txBox="1">
              <a:spLocks noChangeArrowheads="1"/>
            </p:cNvSpPr>
            <p:nvPr/>
          </p:nvSpPr>
          <p:spPr bwMode="auto">
            <a:xfrm>
              <a:off x="800372" y="111502"/>
              <a:ext cx="2267377" cy="52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项目</a:t>
              </a:r>
              <a:r>
                <a:rPr lang="zh-CN" altLang="en-US">
                  <a:solidFill>
                    <a:srgbClr val="044875"/>
                  </a:solidFill>
                  <a:latin typeface="微软雅黑" panose="020B0503020204020204" pitchFamily="34" charset="-122"/>
                  <a:ea typeface="微软雅黑" panose="020B0503020204020204" pitchFamily="34" charset="-122"/>
                </a:rPr>
                <a:t>分析</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2556"/>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5"/>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205" name="组合 86"/>
          <p:cNvGrpSpPr/>
          <p:nvPr/>
        </p:nvGrpSpPr>
        <p:grpSpPr bwMode="auto">
          <a:xfrm rot="0">
            <a:off x="609600" y="1621155"/>
            <a:ext cx="2999105" cy="1278890"/>
            <a:chOff x="526965" y="2108125"/>
            <a:chExt cx="2999520" cy="1278843"/>
          </a:xfrm>
        </p:grpSpPr>
        <p:sp>
          <p:nvSpPr>
            <p:cNvPr id="89" name="文本框 88"/>
            <p:cNvSpPr txBox="1"/>
            <p:nvPr/>
          </p:nvSpPr>
          <p:spPr>
            <a:xfrm>
              <a:off x="1089017" y="2108125"/>
              <a:ext cx="2426036" cy="460358"/>
            </a:xfrm>
            <a:prstGeom prst="rect">
              <a:avLst/>
            </a:prstGeom>
            <a:noFill/>
          </p:spPr>
          <p:txBody>
            <a:bodyPr>
              <a:spAutoFit/>
            </a:bodyPr>
            <a:lstStyle/>
            <a:p>
              <a:pPr algn="r" eaLnBrk="1" fontAlgn="auto" hangingPunct="1">
                <a:spcBef>
                  <a:spcPts val="0"/>
                </a:spcBef>
                <a:spcAft>
                  <a:spcPts val="0"/>
                </a:spcAft>
                <a:defRPr/>
              </a:pPr>
              <a:r>
                <a:rPr lang="zh-CN" altLang="en-US" sz="2400" b="1" dirty="0">
                  <a:solidFill>
                    <a:srgbClr val="044875"/>
                  </a:solidFill>
                  <a:latin typeface="+mj-lt"/>
                  <a:ea typeface="+mn-ea"/>
                  <a:cs typeface="Arial" panose="020B0604020202020204" pitchFamily="34" charset="0"/>
                </a:rPr>
                <a:t>层次化模型</a:t>
              </a:r>
              <a:r>
                <a:rPr lang="zh-CN" altLang="en-US" sz="2400" b="1" dirty="0">
                  <a:solidFill>
                    <a:srgbClr val="044875"/>
                  </a:solidFill>
                  <a:latin typeface="+mj-lt"/>
                  <a:ea typeface="+mn-ea"/>
                  <a:cs typeface="Arial" panose="020B0604020202020204" pitchFamily="34" charset="0"/>
                </a:rPr>
                <a:t>优化</a:t>
              </a:r>
              <a:endParaRPr lang="zh-CN" altLang="en-US" sz="2400" b="1" dirty="0">
                <a:solidFill>
                  <a:srgbClr val="044875"/>
                </a:solidFill>
                <a:latin typeface="+mj-lt"/>
                <a:ea typeface="+mn-ea"/>
                <a:cs typeface="Arial" panose="020B0604020202020204" pitchFamily="34" charset="0"/>
              </a:endParaRPr>
            </a:p>
          </p:txBody>
        </p:sp>
        <p:sp>
          <p:nvSpPr>
            <p:cNvPr id="90" name="文本框 89"/>
            <p:cNvSpPr txBox="1"/>
            <p:nvPr/>
          </p:nvSpPr>
          <p:spPr bwMode="auto">
            <a:xfrm>
              <a:off x="526965" y="2731672"/>
              <a:ext cx="2999520" cy="655296"/>
            </a:xfrm>
            <a:prstGeom prst="rect">
              <a:avLst/>
            </a:prstGeom>
            <a:noFill/>
          </p:spPr>
          <p:txBody>
            <a:bodyPr wrap="square">
              <a:spAutoFit/>
            </a:bodyPr>
            <a:lstStyle/>
            <a:p>
              <a:pPr algn="r" eaLnBrk="1" fontAlgn="auto" latinLnBrk="0" hangingPunct="1">
                <a:lnSpc>
                  <a:spcPts val="2200"/>
                </a:lnSpc>
                <a:spcBef>
                  <a:spcPts val="0"/>
                </a:spcBef>
                <a:spcAft>
                  <a:spcPts val="0"/>
                </a:spcAft>
                <a:defRPr/>
              </a:pPr>
              <a:r>
                <a:rPr lang="zh-CN" altLang="en-US" sz="2400" dirty="0">
                  <a:solidFill>
                    <a:schemeClr val="bg2">
                      <a:lumMod val="25000"/>
                    </a:schemeClr>
                  </a:solidFill>
                  <a:latin typeface="微软雅黑 Light" panose="020B0502040204020203" pitchFamily="34" charset="-122"/>
                  <a:ea typeface="+mn-ea"/>
                  <a:cs typeface="Arial" panose="020B0604020202020204" pitchFamily="34" charset="0"/>
                </a:rPr>
                <a:t>自适应模型算力分配；</a:t>
              </a:r>
              <a:endParaRPr lang="zh-CN" altLang="en-US" sz="2400" dirty="0">
                <a:solidFill>
                  <a:schemeClr val="bg2">
                    <a:lumMod val="25000"/>
                  </a:schemeClr>
                </a:solidFill>
                <a:latin typeface="微软雅黑 Light" panose="020B0502040204020203" pitchFamily="34" charset="-122"/>
                <a:ea typeface="+mn-ea"/>
                <a:cs typeface="Arial" panose="020B0604020202020204" pitchFamily="34" charset="0"/>
              </a:endParaRPr>
            </a:p>
            <a:p>
              <a:pPr algn="r" eaLnBrk="1" fontAlgn="auto" latinLnBrk="0" hangingPunct="1">
                <a:lnSpc>
                  <a:spcPts val="2200"/>
                </a:lnSpc>
                <a:spcBef>
                  <a:spcPts val="0"/>
                </a:spcBef>
                <a:spcAft>
                  <a:spcPts val="0"/>
                </a:spcAft>
                <a:defRPr/>
              </a:pPr>
              <a:r>
                <a:rPr lang="zh-CN" altLang="en-US" sz="2400" dirty="0">
                  <a:solidFill>
                    <a:schemeClr val="bg2">
                      <a:lumMod val="25000"/>
                    </a:schemeClr>
                  </a:solidFill>
                  <a:latin typeface="微软雅黑 Light" panose="020B0502040204020203" pitchFamily="34" charset="-122"/>
                  <a:ea typeface="+mn-ea"/>
                  <a:cs typeface="Arial" panose="020B0604020202020204" pitchFamily="34" charset="0"/>
                </a:rPr>
                <a:t>选择更新机制。</a:t>
              </a:r>
              <a:endParaRPr lang="zh-CN" altLang="en-US" sz="2400" dirty="0">
                <a:solidFill>
                  <a:schemeClr val="bg2">
                    <a:lumMod val="25000"/>
                  </a:schemeClr>
                </a:solidFill>
                <a:latin typeface="微软雅黑 Light" panose="020B0502040204020203" pitchFamily="34" charset="-122"/>
                <a:ea typeface="+mn-ea"/>
                <a:cs typeface="Arial" panose="020B0604020202020204" pitchFamily="34" charset="0"/>
              </a:endParaRPr>
            </a:p>
          </p:txBody>
        </p:sp>
        <p:cxnSp>
          <p:nvCxnSpPr>
            <p:cNvPr id="91" name="直接连接符 90"/>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bwMode="auto">
          <a:xfrm>
            <a:off x="212725" y="695960"/>
            <a:ext cx="9869170" cy="597535"/>
            <a:chOff x="413564" y="926315"/>
            <a:chExt cx="8311335" cy="704850"/>
          </a:xfrm>
        </p:grpSpPr>
        <p:sp>
          <p:nvSpPr>
            <p:cNvPr id="4" name="矩形 3"/>
            <p:cNvSpPr/>
            <p:nvPr/>
          </p:nvSpPr>
          <p:spPr>
            <a:xfrm>
              <a:off x="413564" y="926315"/>
              <a:ext cx="6601439"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7" name="矩形 6"/>
            <p:cNvSpPr/>
            <p:nvPr/>
          </p:nvSpPr>
          <p:spPr>
            <a:xfrm>
              <a:off x="7015003" y="926315"/>
              <a:ext cx="1709896"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grpSp>
      <p:sp>
        <p:nvSpPr>
          <p:cNvPr id="31" name="文本框 30"/>
          <p:cNvSpPr txBox="1"/>
          <p:nvPr/>
        </p:nvSpPr>
        <p:spPr>
          <a:xfrm>
            <a:off x="271780" y="747395"/>
            <a:ext cx="7673975" cy="521970"/>
          </a:xfrm>
          <a:prstGeom prst="rect">
            <a:avLst/>
          </a:prstGeom>
          <a:noFill/>
        </p:spPr>
        <p:txBody>
          <a:bodyPr wrap="square" rtlCol="0">
            <a:spAutoFit/>
          </a:bodyPr>
          <a:p>
            <a:r>
              <a:rPr lang="zh-CN" altLang="en-US" sz="2800">
                <a:solidFill>
                  <a:schemeClr val="bg1"/>
                </a:solidFill>
              </a:rPr>
              <a:t>三、基于自适应类别加权的层次化模型优化方法</a:t>
            </a:r>
            <a:endParaRPr lang="zh-CN" altLang="en-US" sz="2800">
              <a:solidFill>
                <a:schemeClr val="bg1"/>
              </a:solidFill>
            </a:endParaRPr>
          </a:p>
        </p:txBody>
      </p:sp>
      <p:pic>
        <p:nvPicPr>
          <p:cNvPr id="9" name="image5.jpeg"/>
          <p:cNvPicPr>
            <a:picLocks noChangeAspect="1"/>
          </p:cNvPicPr>
          <p:nvPr/>
        </p:nvPicPr>
        <p:blipFill>
          <a:blip r:embed="rId1" cstate="print"/>
          <a:stretch>
            <a:fillRect/>
          </a:stretch>
        </p:blipFill>
        <p:spPr>
          <a:xfrm>
            <a:off x="3582035" y="2081530"/>
            <a:ext cx="8183245" cy="326199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left)">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15" grpId="0" bldLvl="0" animBg="1"/>
      <p:bldP spid="1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5</a:t>
            </a:r>
            <a:endParaRPr lang="zh-CN" altLang="en-US" sz="1150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1"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8" name="文本框 7"/>
          <p:cNvSpPr txBox="1">
            <a:spLocks noChangeArrowheads="1"/>
          </p:cNvSpPr>
          <p:nvPr/>
        </p:nvSpPr>
        <p:spPr bwMode="auto">
          <a:xfrm>
            <a:off x="6791326" y="3632200"/>
            <a:ext cx="57277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a:solidFill>
                  <a:schemeClr val="bg1"/>
                </a:solidFill>
                <a:latin typeface="微软雅黑" panose="020B0503020204020204" pitchFamily="34" charset="-122"/>
                <a:ea typeface="微软雅黑" panose="020B0503020204020204" pitchFamily="34" charset="-122"/>
              </a:rPr>
              <a:t>特色与创新</a:t>
            </a:r>
            <a:r>
              <a:rPr lang="zh-CN" altLang="en-US" sz="4800" b="1">
                <a:solidFill>
                  <a:schemeClr val="bg1"/>
                </a:solidFill>
                <a:latin typeface="微软雅黑" panose="020B0503020204020204" pitchFamily="34" charset="-122"/>
                <a:ea typeface="微软雅黑" panose="020B0503020204020204" pitchFamily="34" charset="-122"/>
              </a:rPr>
              <a:t>点</a:t>
            </a:r>
            <a:endParaRPr lang="zh-CN" altLang="en-US" sz="48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4199255" y="254000"/>
            <a:ext cx="79927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p:nvPr/>
        </p:nvGrpSpPr>
        <p:grpSpPr bwMode="auto">
          <a:xfrm>
            <a:off x="550863" y="82550"/>
            <a:ext cx="3794761" cy="583565"/>
            <a:chOff x="551544" y="82976"/>
            <a:chExt cx="3793351" cy="582556"/>
          </a:xfrm>
        </p:grpSpPr>
        <p:sp>
          <p:nvSpPr>
            <p:cNvPr id="7251" name="文本框 3"/>
            <p:cNvSpPr txBox="1">
              <a:spLocks noChangeArrowheads="1"/>
            </p:cNvSpPr>
            <p:nvPr/>
          </p:nvSpPr>
          <p:spPr bwMode="auto">
            <a:xfrm>
              <a:off x="800372" y="111502"/>
              <a:ext cx="3544523" cy="52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项目特色与创新</a:t>
              </a:r>
              <a:r>
                <a:rPr lang="zh-CN" altLang="en-US">
                  <a:solidFill>
                    <a:srgbClr val="044875"/>
                  </a:solidFill>
                  <a:latin typeface="微软雅黑" panose="020B0503020204020204" pitchFamily="34" charset="-122"/>
                  <a:ea typeface="微软雅黑" panose="020B0503020204020204" pitchFamily="34" charset="-122"/>
                </a:rPr>
                <a:t>点</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2556"/>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5"/>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 name="组合 8"/>
          <p:cNvGrpSpPr/>
          <p:nvPr/>
        </p:nvGrpSpPr>
        <p:grpSpPr bwMode="auto">
          <a:xfrm>
            <a:off x="6907213" y="2155825"/>
            <a:ext cx="1041400" cy="1041400"/>
            <a:chOff x="6907679" y="2155364"/>
            <a:chExt cx="1041578" cy="1041578"/>
          </a:xfrm>
        </p:grpSpPr>
        <p:sp>
          <p:nvSpPr>
            <p:cNvPr id="10" name="任意多边形 9"/>
            <p:cNvSpPr/>
            <p:nvPr/>
          </p:nvSpPr>
          <p:spPr>
            <a:xfrm>
              <a:off x="6907679" y="215536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8416" tIns="208416" rIns="208416" bIns="208416" spcCol="1270" anchor="ctr"/>
            <a:lstStyle/>
            <a:p>
              <a:pPr algn="ctr" defTabSz="1955800" eaLnBrk="1" fontAlgn="auto" hangingPunct="1">
                <a:lnSpc>
                  <a:spcPct val="90000"/>
                </a:lnSpc>
                <a:spcAft>
                  <a:spcPct val="35000"/>
                </a:spcAft>
                <a:defRPr/>
              </a:pPr>
              <a:endParaRPr lang="zh-CN" altLang="en-US" sz="4400"/>
            </a:p>
          </p:txBody>
        </p:sp>
        <p:sp>
          <p:nvSpPr>
            <p:cNvPr id="7250" name="Freeform 59"/>
            <p:cNvSpPr>
              <a:spLocks noEditPoints="1"/>
            </p:cNvSpPr>
            <p:nvPr/>
          </p:nvSpPr>
          <p:spPr bwMode="auto">
            <a:xfrm>
              <a:off x="7172480" y="2487626"/>
              <a:ext cx="511976" cy="387388"/>
            </a:xfrm>
            <a:custGeom>
              <a:avLst/>
              <a:gdLst>
                <a:gd name="T0" fmla="*/ 361662614 w 111"/>
                <a:gd name="T1" fmla="*/ 42538892 h 84"/>
                <a:gd name="T2" fmla="*/ 616949530 w 111"/>
                <a:gd name="T3" fmla="*/ 85073172 h 84"/>
                <a:gd name="T4" fmla="*/ 425484343 w 111"/>
                <a:gd name="T5" fmla="*/ 1084686400 h 84"/>
                <a:gd name="T6" fmla="*/ 106371086 w 111"/>
                <a:gd name="T7" fmla="*/ 1020882674 h 84"/>
                <a:gd name="T8" fmla="*/ 361662614 w 111"/>
                <a:gd name="T9" fmla="*/ 42538892 h 84"/>
                <a:gd name="T10" fmla="*/ 425484343 w 111"/>
                <a:gd name="T11" fmla="*/ 1446248533 h 84"/>
                <a:gd name="T12" fmla="*/ 361662614 w 111"/>
                <a:gd name="T13" fmla="*/ 1616394877 h 84"/>
                <a:gd name="T14" fmla="*/ 2147483646 w 111"/>
                <a:gd name="T15" fmla="*/ 1616394877 h 84"/>
                <a:gd name="T16" fmla="*/ 2147483646 w 111"/>
                <a:gd name="T17" fmla="*/ 1616394877 h 84"/>
                <a:gd name="T18" fmla="*/ 2147483646 w 111"/>
                <a:gd name="T19" fmla="*/ 1531321705 h 84"/>
                <a:gd name="T20" fmla="*/ 2147483646 w 111"/>
                <a:gd name="T21" fmla="*/ 574247369 h 84"/>
                <a:gd name="T22" fmla="*/ 2147483646 w 111"/>
                <a:gd name="T23" fmla="*/ 552977923 h 84"/>
                <a:gd name="T24" fmla="*/ 2147483646 w 111"/>
                <a:gd name="T25" fmla="*/ 510439031 h 84"/>
                <a:gd name="T26" fmla="*/ 2042323000 w 111"/>
                <a:gd name="T27" fmla="*/ 233950070 h 84"/>
                <a:gd name="T28" fmla="*/ 2021050628 w 111"/>
                <a:gd name="T29" fmla="*/ 212685236 h 84"/>
                <a:gd name="T30" fmla="*/ 1978501271 w 111"/>
                <a:gd name="T31" fmla="*/ 212685236 h 84"/>
                <a:gd name="T32" fmla="*/ 702048243 w 111"/>
                <a:gd name="T33" fmla="*/ 212685236 h 84"/>
                <a:gd name="T34" fmla="*/ 702048243 w 111"/>
                <a:gd name="T35" fmla="*/ 361562133 h 84"/>
                <a:gd name="T36" fmla="*/ 1893402558 w 111"/>
                <a:gd name="T37" fmla="*/ 361562133 h 84"/>
                <a:gd name="T38" fmla="*/ 1872130186 w 111"/>
                <a:gd name="T39" fmla="*/ 616781649 h 84"/>
                <a:gd name="T40" fmla="*/ 1872130186 w 111"/>
                <a:gd name="T41" fmla="*/ 659320541 h 84"/>
                <a:gd name="T42" fmla="*/ 1914679542 w 111"/>
                <a:gd name="T43" fmla="*/ 659320541 h 84"/>
                <a:gd name="T44" fmla="*/ 2147483646 w 111"/>
                <a:gd name="T45" fmla="*/ 659320541 h 84"/>
                <a:gd name="T46" fmla="*/ 2147483646 w 111"/>
                <a:gd name="T47" fmla="*/ 1446248533 h 84"/>
                <a:gd name="T48" fmla="*/ 425484343 w 111"/>
                <a:gd name="T49" fmla="*/ 1446248533 h 84"/>
                <a:gd name="T50" fmla="*/ 2147483646 w 111"/>
                <a:gd name="T51" fmla="*/ 574247369 h 84"/>
                <a:gd name="T52" fmla="*/ 1957224287 w 111"/>
                <a:gd name="T53" fmla="*/ 574247369 h 84"/>
                <a:gd name="T54" fmla="*/ 1978501271 w 111"/>
                <a:gd name="T55" fmla="*/ 404096413 h 84"/>
                <a:gd name="T56" fmla="*/ 2147483646 w 111"/>
                <a:gd name="T57" fmla="*/ 574247369 h 84"/>
                <a:gd name="T58" fmla="*/ 723320615 w 111"/>
                <a:gd name="T59" fmla="*/ 957074336 h 84"/>
                <a:gd name="T60" fmla="*/ 1680660387 w 111"/>
                <a:gd name="T61" fmla="*/ 957074336 h 84"/>
                <a:gd name="T62" fmla="*/ 1680660387 w 111"/>
                <a:gd name="T63" fmla="*/ 1020882674 h 84"/>
                <a:gd name="T64" fmla="*/ 723320615 w 111"/>
                <a:gd name="T65" fmla="*/ 1020882674 h 84"/>
                <a:gd name="T66" fmla="*/ 723320615 w 111"/>
                <a:gd name="T67" fmla="*/ 957074336 h 84"/>
                <a:gd name="T68" fmla="*/ 723320615 w 111"/>
                <a:gd name="T69" fmla="*/ 723124267 h 84"/>
                <a:gd name="T70" fmla="*/ 1595566285 w 111"/>
                <a:gd name="T71" fmla="*/ 723124267 h 84"/>
                <a:gd name="T72" fmla="*/ 1595566285 w 111"/>
                <a:gd name="T73" fmla="*/ 786927993 h 84"/>
                <a:gd name="T74" fmla="*/ 723320615 w 111"/>
                <a:gd name="T75" fmla="*/ 786927993 h 84"/>
                <a:gd name="T76" fmla="*/ 723320615 w 111"/>
                <a:gd name="T77" fmla="*/ 723124267 h 84"/>
                <a:gd name="T78" fmla="*/ 723320615 w 111"/>
                <a:gd name="T79" fmla="*/ 489174197 h 84"/>
                <a:gd name="T80" fmla="*/ 1595566285 w 111"/>
                <a:gd name="T81" fmla="*/ 489174197 h 84"/>
                <a:gd name="T82" fmla="*/ 1595566285 w 111"/>
                <a:gd name="T83" fmla="*/ 552977923 h 84"/>
                <a:gd name="T84" fmla="*/ 723320615 w 111"/>
                <a:gd name="T85" fmla="*/ 552977923 h 84"/>
                <a:gd name="T86" fmla="*/ 723320615 w 111"/>
                <a:gd name="T87" fmla="*/ 489174197 h 84"/>
                <a:gd name="T88" fmla="*/ 85098714 w 111"/>
                <a:gd name="T89" fmla="*/ 1488782813 h 84"/>
                <a:gd name="T90" fmla="*/ 212742171 w 111"/>
                <a:gd name="T91" fmla="*/ 1531321705 h 84"/>
                <a:gd name="T92" fmla="*/ 212742171 w 111"/>
                <a:gd name="T93" fmla="*/ 1680198603 h 84"/>
                <a:gd name="T94" fmla="*/ 106371086 w 111"/>
                <a:gd name="T95" fmla="*/ 1786541221 h 84"/>
                <a:gd name="T96" fmla="*/ 42549357 w 111"/>
                <a:gd name="T97" fmla="*/ 1765271775 h 84"/>
                <a:gd name="T98" fmla="*/ 0 w 111"/>
                <a:gd name="T99" fmla="*/ 1616394877 h 84"/>
                <a:gd name="T100" fmla="*/ 85098714 w 111"/>
                <a:gd name="T101" fmla="*/ 1488782813 h 84"/>
                <a:gd name="T102" fmla="*/ 85098714 w 111"/>
                <a:gd name="T103" fmla="*/ 1084686400 h 84"/>
                <a:gd name="T104" fmla="*/ 42549357 w 111"/>
                <a:gd name="T105" fmla="*/ 1446248533 h 84"/>
                <a:gd name="T106" fmla="*/ 276563900 w 111"/>
                <a:gd name="T107" fmla="*/ 1510052259 h 84"/>
                <a:gd name="T108" fmla="*/ 382934986 w 111"/>
                <a:gd name="T109" fmla="*/ 1148490126 h 84"/>
                <a:gd name="T110" fmla="*/ 85098714 w 111"/>
                <a:gd name="T111" fmla="*/ 1084686400 h 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 name="组合 4"/>
          <p:cNvGrpSpPr/>
          <p:nvPr/>
        </p:nvGrpSpPr>
        <p:grpSpPr bwMode="auto">
          <a:xfrm>
            <a:off x="4198939" y="2155825"/>
            <a:ext cx="1041400" cy="1041400"/>
            <a:chOff x="4199225" y="2155364"/>
            <a:chExt cx="1041578" cy="1041578"/>
          </a:xfrm>
        </p:grpSpPr>
        <p:sp>
          <p:nvSpPr>
            <p:cNvPr id="22" name="任意多边形 21"/>
            <p:cNvSpPr/>
            <p:nvPr/>
          </p:nvSpPr>
          <p:spPr>
            <a:xfrm>
              <a:off x="4199225" y="215536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7248" name="Freeform 74"/>
            <p:cNvSpPr>
              <a:spLocks noEditPoints="1"/>
            </p:cNvSpPr>
            <p:nvPr/>
          </p:nvSpPr>
          <p:spPr bwMode="auto">
            <a:xfrm>
              <a:off x="4492253" y="2527232"/>
              <a:ext cx="455523" cy="297842"/>
            </a:xfrm>
            <a:custGeom>
              <a:avLst/>
              <a:gdLst>
                <a:gd name="T0" fmla="*/ 381084100 w 99"/>
                <a:gd name="T1" fmla="*/ 1217793459 h 65"/>
                <a:gd name="T2" fmla="*/ 1122086585 w 99"/>
                <a:gd name="T3" fmla="*/ 1364767030 h 65"/>
                <a:gd name="T4" fmla="*/ 1841914152 w 99"/>
                <a:gd name="T5" fmla="*/ 1196797889 h 65"/>
                <a:gd name="T6" fmla="*/ 1841914152 w 99"/>
                <a:gd name="T7" fmla="*/ 482916437 h 65"/>
                <a:gd name="T8" fmla="*/ 1122086585 w 99"/>
                <a:gd name="T9" fmla="*/ 587898868 h 65"/>
                <a:gd name="T10" fmla="*/ 381084100 w 99"/>
                <a:gd name="T11" fmla="*/ 482916437 h 65"/>
                <a:gd name="T12" fmla="*/ 381084100 w 99"/>
                <a:gd name="T13" fmla="*/ 1217793459 h 65"/>
                <a:gd name="T14" fmla="*/ 2095971753 w 99"/>
                <a:gd name="T15" fmla="*/ 167969141 h 65"/>
                <a:gd name="T16" fmla="*/ 2095971753 w 99"/>
                <a:gd name="T17" fmla="*/ 356938435 h 65"/>
                <a:gd name="T18" fmla="*/ 1122086585 w 99"/>
                <a:gd name="T19" fmla="*/ 503912007 h 65"/>
                <a:gd name="T20" fmla="*/ 148201417 w 99"/>
                <a:gd name="T21" fmla="*/ 356938435 h 65"/>
                <a:gd name="T22" fmla="*/ 148201417 w 99"/>
                <a:gd name="T23" fmla="*/ 713876870 h 65"/>
                <a:gd name="T24" fmla="*/ 190542050 w 99"/>
                <a:gd name="T25" fmla="*/ 776868162 h 65"/>
                <a:gd name="T26" fmla="*/ 105856183 w 99"/>
                <a:gd name="T27" fmla="*/ 860855024 h 65"/>
                <a:gd name="T28" fmla="*/ 42340633 w 99"/>
                <a:gd name="T29" fmla="*/ 776868162 h 65"/>
                <a:gd name="T30" fmla="*/ 84685867 w 99"/>
                <a:gd name="T31" fmla="*/ 713876870 h 65"/>
                <a:gd name="T32" fmla="*/ 84685867 w 99"/>
                <a:gd name="T33" fmla="*/ 167969141 h 65"/>
                <a:gd name="T34" fmla="*/ 1122086585 w 99"/>
                <a:gd name="T35" fmla="*/ 0 h 65"/>
                <a:gd name="T36" fmla="*/ 2095971753 w 99"/>
                <a:gd name="T37" fmla="*/ 167969141 h 65"/>
                <a:gd name="T38" fmla="*/ 169371734 w 99"/>
                <a:gd name="T39" fmla="*/ 881850594 h 65"/>
                <a:gd name="T40" fmla="*/ 63515550 w 99"/>
                <a:gd name="T41" fmla="*/ 881850594 h 65"/>
                <a:gd name="T42" fmla="*/ 0 w 99"/>
                <a:gd name="T43" fmla="*/ 1217793459 h 65"/>
                <a:gd name="T44" fmla="*/ 42340633 w 99"/>
                <a:gd name="T45" fmla="*/ 1217793459 h 65"/>
                <a:gd name="T46" fmla="*/ 63515550 w 99"/>
                <a:gd name="T47" fmla="*/ 1175797737 h 65"/>
                <a:gd name="T48" fmla="*/ 63515550 w 99"/>
                <a:gd name="T49" fmla="*/ 1217793459 h 65"/>
                <a:gd name="T50" fmla="*/ 127026500 w 99"/>
                <a:gd name="T51" fmla="*/ 1238789029 h 65"/>
                <a:gd name="T52" fmla="*/ 148201417 w 99"/>
                <a:gd name="T53" fmla="*/ 1196797889 h 65"/>
                <a:gd name="T54" fmla="*/ 148201417 w 99"/>
                <a:gd name="T55" fmla="*/ 1238789029 h 65"/>
                <a:gd name="T56" fmla="*/ 169371734 w 99"/>
                <a:gd name="T57" fmla="*/ 1238789029 h 65"/>
                <a:gd name="T58" fmla="*/ 169371734 w 99"/>
                <a:gd name="T59" fmla="*/ 1070815305 h 65"/>
                <a:gd name="T60" fmla="*/ 190542050 w 99"/>
                <a:gd name="T61" fmla="*/ 1217793459 h 65"/>
                <a:gd name="T62" fmla="*/ 232887284 w 99"/>
                <a:gd name="T63" fmla="*/ 1217793459 h 65"/>
                <a:gd name="T64" fmla="*/ 169371734 w 99"/>
                <a:gd name="T65" fmla="*/ 881850594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 name="组合 10"/>
          <p:cNvGrpSpPr/>
          <p:nvPr/>
        </p:nvGrpSpPr>
        <p:grpSpPr bwMode="auto">
          <a:xfrm>
            <a:off x="6907213" y="3719513"/>
            <a:ext cx="1041400" cy="1041400"/>
            <a:chOff x="6907679" y="3719090"/>
            <a:chExt cx="1041578" cy="1041578"/>
          </a:xfrm>
        </p:grpSpPr>
        <p:sp>
          <p:nvSpPr>
            <p:cNvPr id="12" name="任意多边形 11"/>
            <p:cNvSpPr/>
            <p:nvPr/>
          </p:nvSpPr>
          <p:spPr>
            <a:xfrm>
              <a:off x="6907679" y="371909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34" name="Freeform 30"/>
            <p:cNvSpPr>
              <a:spLocks noEditPoints="1"/>
            </p:cNvSpPr>
            <p:nvPr/>
          </p:nvSpPr>
          <p:spPr bwMode="auto">
            <a:xfrm>
              <a:off x="7258576" y="4016003"/>
              <a:ext cx="339783" cy="447752"/>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7" name="组合 16"/>
          <p:cNvGrpSpPr/>
          <p:nvPr/>
        </p:nvGrpSpPr>
        <p:grpSpPr bwMode="auto">
          <a:xfrm>
            <a:off x="4198939" y="3719513"/>
            <a:ext cx="1041400" cy="1041400"/>
            <a:chOff x="4199225" y="3719090"/>
            <a:chExt cx="1041578" cy="1041578"/>
          </a:xfrm>
        </p:grpSpPr>
        <p:sp>
          <p:nvSpPr>
            <p:cNvPr id="18" name="任意多边形 17"/>
            <p:cNvSpPr/>
            <p:nvPr/>
          </p:nvSpPr>
          <p:spPr>
            <a:xfrm>
              <a:off x="4199225" y="371909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35" name="Freeform 71"/>
            <p:cNvSpPr>
              <a:spLocks noEditPoints="1"/>
            </p:cNvSpPr>
            <p:nvPr/>
          </p:nvSpPr>
          <p:spPr bwMode="auto">
            <a:xfrm>
              <a:off x="4504077" y="3989011"/>
              <a:ext cx="431874" cy="457278"/>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3" name="组合 12"/>
          <p:cNvGrpSpPr/>
          <p:nvPr/>
        </p:nvGrpSpPr>
        <p:grpSpPr bwMode="auto">
          <a:xfrm>
            <a:off x="5553075" y="4500563"/>
            <a:ext cx="1041400" cy="1041400"/>
            <a:chOff x="5553452" y="4500954"/>
            <a:chExt cx="1041578" cy="1041578"/>
          </a:xfrm>
        </p:grpSpPr>
        <p:sp>
          <p:nvSpPr>
            <p:cNvPr id="14" name="任意多边形 13"/>
            <p:cNvSpPr/>
            <p:nvPr/>
          </p:nvSpPr>
          <p:spPr>
            <a:xfrm>
              <a:off x="5553452" y="450095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7242" name="Freeform 306"/>
            <p:cNvSpPr>
              <a:spLocks noEditPoints="1"/>
            </p:cNvSpPr>
            <p:nvPr/>
          </p:nvSpPr>
          <p:spPr bwMode="auto">
            <a:xfrm>
              <a:off x="5845528" y="4819420"/>
              <a:ext cx="457426" cy="455348"/>
            </a:xfrm>
            <a:custGeom>
              <a:avLst/>
              <a:gdLst>
                <a:gd name="T0" fmla="*/ 1280922173 w 99"/>
                <a:gd name="T1" fmla="*/ 190395257 h 99"/>
                <a:gd name="T2" fmla="*/ 1729245858 w 99"/>
                <a:gd name="T3" fmla="*/ 211552841 h 99"/>
                <a:gd name="T4" fmla="*/ 1686548144 w 99"/>
                <a:gd name="T5" fmla="*/ 423101083 h 99"/>
                <a:gd name="T6" fmla="*/ 2049476401 w 99"/>
                <a:gd name="T7" fmla="*/ 655811507 h 99"/>
                <a:gd name="T8" fmla="*/ 1921383260 w 99"/>
                <a:gd name="T9" fmla="*/ 803896196 h 99"/>
                <a:gd name="T10" fmla="*/ 2113520661 w 99"/>
                <a:gd name="T11" fmla="*/ 1205844295 h 99"/>
                <a:gd name="T12" fmla="*/ 1921383260 w 99"/>
                <a:gd name="T13" fmla="*/ 1269307847 h 99"/>
                <a:gd name="T14" fmla="*/ 1900032092 w 99"/>
                <a:gd name="T15" fmla="*/ 1713566513 h 99"/>
                <a:gd name="T16" fmla="*/ 1707894691 w 99"/>
                <a:gd name="T17" fmla="*/ 1671260545 h 99"/>
                <a:gd name="T18" fmla="*/ 1451713028 w 99"/>
                <a:gd name="T19" fmla="*/ 2052051059 h 99"/>
                <a:gd name="T20" fmla="*/ 1302268720 w 99"/>
                <a:gd name="T21" fmla="*/ 1903966370 h 99"/>
                <a:gd name="T22" fmla="*/ 896647369 w 99"/>
                <a:gd name="T23" fmla="*/ 2094361627 h 99"/>
                <a:gd name="T24" fmla="*/ 832598488 w 99"/>
                <a:gd name="T25" fmla="*/ 1925119355 h 99"/>
                <a:gd name="T26" fmla="*/ 384274804 w 99"/>
                <a:gd name="T27" fmla="*/ 1882808786 h 99"/>
                <a:gd name="T28" fmla="*/ 426972518 w 99"/>
                <a:gd name="T29" fmla="*/ 1692413529 h 99"/>
                <a:gd name="T30" fmla="*/ 64044260 w 99"/>
                <a:gd name="T31" fmla="*/ 1438550120 h 99"/>
                <a:gd name="T32" fmla="*/ 192137402 w 99"/>
                <a:gd name="T33" fmla="*/ 1290465431 h 99"/>
                <a:gd name="T34" fmla="*/ 0 w 99"/>
                <a:gd name="T35" fmla="*/ 888517333 h 99"/>
                <a:gd name="T36" fmla="*/ 192137402 w 99"/>
                <a:gd name="T37" fmla="*/ 825053780 h 99"/>
                <a:gd name="T38" fmla="*/ 213488569 w 99"/>
                <a:gd name="T39" fmla="*/ 380795114 h 99"/>
                <a:gd name="T40" fmla="*/ 405625971 w 99"/>
                <a:gd name="T41" fmla="*/ 423101083 h 99"/>
                <a:gd name="T42" fmla="*/ 661807633 w 99"/>
                <a:gd name="T43" fmla="*/ 63463553 h 99"/>
                <a:gd name="T44" fmla="*/ 811251942 w 99"/>
                <a:gd name="T45" fmla="*/ 190395257 h 99"/>
                <a:gd name="T46" fmla="*/ 1216873292 w 99"/>
                <a:gd name="T47" fmla="*/ 0 h 99"/>
                <a:gd name="T48" fmla="*/ 768554228 w 99"/>
                <a:gd name="T49" fmla="*/ 1227001878 h 99"/>
                <a:gd name="T50" fmla="*/ 960691630 w 99"/>
                <a:gd name="T51" fmla="*/ 994291454 h 99"/>
                <a:gd name="T52" fmla="*/ 1238224459 w 99"/>
                <a:gd name="T53" fmla="*/ 1163533726 h 99"/>
                <a:gd name="T54" fmla="*/ 1366317601 w 99"/>
                <a:gd name="T55" fmla="*/ 1184691310 h 99"/>
                <a:gd name="T56" fmla="*/ 1152829032 w 99"/>
                <a:gd name="T57" fmla="*/ 1142380742 h 99"/>
                <a:gd name="T58" fmla="*/ 1238224459 w 99"/>
                <a:gd name="T59" fmla="*/ 1459707704 h 99"/>
                <a:gd name="T60" fmla="*/ 1515757289 w 99"/>
                <a:gd name="T61" fmla="*/ 1502018272 h 99"/>
                <a:gd name="T62" fmla="*/ 1515757289 w 99"/>
                <a:gd name="T63" fmla="*/ 592343355 h 99"/>
                <a:gd name="T64" fmla="*/ 597763373 w 99"/>
                <a:gd name="T65" fmla="*/ 592343355 h 99"/>
                <a:gd name="T66" fmla="*/ 597763373 w 99"/>
                <a:gd name="T67" fmla="*/ 1502018272 h 99"/>
                <a:gd name="T68" fmla="*/ 1174180199 w 99"/>
                <a:gd name="T69" fmla="*/ 1671260545 h 99"/>
                <a:gd name="T70" fmla="*/ 1024735890 w 99"/>
                <a:gd name="T71" fmla="*/ 1396239552 h 99"/>
                <a:gd name="T72" fmla="*/ 747203061 w 99"/>
                <a:gd name="T73" fmla="*/ 1586639408 h 99"/>
                <a:gd name="T74" fmla="*/ 896647369 w 99"/>
                <a:gd name="T75" fmla="*/ 1502018272 h 99"/>
                <a:gd name="T76" fmla="*/ 960691630 w 99"/>
                <a:gd name="T77" fmla="*/ 1100070174 h 99"/>
                <a:gd name="T78" fmla="*/ 811251942 w 99"/>
                <a:gd name="T79" fmla="*/ 1248154863 h 99"/>
                <a:gd name="T80" fmla="*/ 1088784771 w 99"/>
                <a:gd name="T81" fmla="*/ 782743212 h 99"/>
                <a:gd name="T82" fmla="*/ 1088784771 w 99"/>
                <a:gd name="T83" fmla="*/ 973138469 h 99"/>
                <a:gd name="T84" fmla="*/ 1088784771 w 99"/>
                <a:gd name="T85" fmla="*/ 782743212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3" name="组合 22"/>
          <p:cNvGrpSpPr/>
          <p:nvPr/>
        </p:nvGrpSpPr>
        <p:grpSpPr bwMode="auto">
          <a:xfrm>
            <a:off x="4610100" y="2152652"/>
            <a:ext cx="2914651" cy="2640013"/>
            <a:chOff x="4609333" y="2151997"/>
            <a:chExt cx="2915626" cy="2641183"/>
          </a:xfrm>
        </p:grpSpPr>
        <p:cxnSp>
          <p:nvCxnSpPr>
            <p:cNvPr id="26" name="直接箭头连接符 25"/>
            <p:cNvCxnSpPr/>
            <p:nvPr/>
          </p:nvCxnSpPr>
          <p:spPr>
            <a:xfrm rot="4020000" flipV="1">
              <a:off x="6591975" y="2200448"/>
              <a:ext cx="289053" cy="192151"/>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4020000" flipH="1">
              <a:off x="5275496" y="4552578"/>
              <a:ext cx="289053" cy="192152"/>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619781" y="4531126"/>
              <a:ext cx="287434" cy="192173"/>
            </a:xfrm>
            <a:prstGeom prst="straightConnector1">
              <a:avLst/>
            </a:prstGeom>
            <a:ln w="38100">
              <a:solidFill>
                <a:schemeClr val="bg2">
                  <a:lumMod val="2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7560000" flipH="1">
              <a:off x="4561676" y="3347925"/>
              <a:ext cx="289053" cy="193740"/>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14160000" flipH="1" flipV="1">
              <a:off x="7284357" y="3355071"/>
              <a:ext cx="287465" cy="193740"/>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5266778" y="2199643"/>
              <a:ext cx="289022" cy="193761"/>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bwMode="auto">
          <a:xfrm>
            <a:off x="5553075" y="1373188"/>
            <a:ext cx="1041400" cy="1041400"/>
            <a:chOff x="5553452" y="1373500"/>
            <a:chExt cx="1041578" cy="1041578"/>
          </a:xfrm>
        </p:grpSpPr>
        <p:sp>
          <p:nvSpPr>
            <p:cNvPr id="8" name="任意多边形 7"/>
            <p:cNvSpPr/>
            <p:nvPr/>
          </p:nvSpPr>
          <p:spPr>
            <a:xfrm>
              <a:off x="5553452" y="137350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48" name="Freeform 48"/>
            <p:cNvSpPr>
              <a:spLocks noEditPoints="1"/>
            </p:cNvSpPr>
            <p:nvPr/>
          </p:nvSpPr>
          <p:spPr bwMode="auto">
            <a:xfrm>
              <a:off x="5913877" y="1649772"/>
              <a:ext cx="320730" cy="509674"/>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4" name="组合 23"/>
          <p:cNvGrpSpPr/>
          <p:nvPr/>
        </p:nvGrpSpPr>
        <p:grpSpPr bwMode="auto">
          <a:xfrm>
            <a:off x="5224463" y="2457452"/>
            <a:ext cx="1687512" cy="1954213"/>
            <a:chOff x="5225107" y="2457523"/>
            <a:chExt cx="1687472" cy="1954095"/>
          </a:xfrm>
        </p:grpSpPr>
        <p:sp>
          <p:nvSpPr>
            <p:cNvPr id="50" name="等腰三角形 49"/>
            <p:cNvSpPr/>
            <p:nvPr/>
          </p:nvSpPr>
          <p:spPr>
            <a:xfrm>
              <a:off x="5266381" y="2457523"/>
              <a:ext cx="1614449" cy="406375"/>
            </a:xfrm>
            <a:prstGeom prst="triangle">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任意多边形 52"/>
            <p:cNvSpPr/>
            <p:nvPr/>
          </p:nvSpPr>
          <p:spPr>
            <a:xfrm>
              <a:off x="5225107" y="2911521"/>
              <a:ext cx="765157" cy="1500097"/>
            </a:xfrm>
            <a:custGeom>
              <a:avLst/>
              <a:gdLst>
                <a:gd name="connsiteX0" fmla="*/ 0 w 850900"/>
                <a:gd name="connsiteY0" fmla="*/ 0 h 1536700"/>
                <a:gd name="connsiteX1" fmla="*/ 850900 w 850900"/>
                <a:gd name="connsiteY1" fmla="*/ 1536700 h 1536700"/>
                <a:gd name="connsiteX2" fmla="*/ 0 w 850900"/>
                <a:gd name="connsiteY2" fmla="*/ 1117600 h 1536700"/>
                <a:gd name="connsiteX3" fmla="*/ 0 w 850900"/>
                <a:gd name="connsiteY3" fmla="*/ 0 h 1536700"/>
              </a:gdLst>
              <a:ahLst/>
              <a:cxnLst>
                <a:cxn ang="0">
                  <a:pos x="connsiteX0" y="connsiteY0"/>
                </a:cxn>
                <a:cxn ang="0">
                  <a:pos x="connsiteX1" y="connsiteY1"/>
                </a:cxn>
                <a:cxn ang="0">
                  <a:pos x="connsiteX2" y="connsiteY2"/>
                </a:cxn>
                <a:cxn ang="0">
                  <a:pos x="connsiteX3" y="connsiteY3"/>
                </a:cxn>
              </a:cxnLst>
              <a:rect l="l" t="t" r="r" b="b"/>
              <a:pathLst>
                <a:path w="850900" h="1536700">
                  <a:moveTo>
                    <a:pt x="0" y="0"/>
                  </a:moveTo>
                  <a:lnTo>
                    <a:pt x="850900" y="1536700"/>
                  </a:lnTo>
                  <a:lnTo>
                    <a:pt x="0" y="1117600"/>
                  </a:lnTo>
                  <a:cubicBezTo>
                    <a:pt x="2117" y="745067"/>
                    <a:pt x="4233" y="372533"/>
                    <a:pt x="0" y="0"/>
                  </a:cubicBezTo>
                  <a:close/>
                </a:path>
              </a:pathLst>
            </a:custGeom>
            <a:noFill/>
            <a:ln w="381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任意多边形 53"/>
            <p:cNvSpPr/>
            <p:nvPr/>
          </p:nvSpPr>
          <p:spPr>
            <a:xfrm flipH="1">
              <a:off x="6074399" y="2903584"/>
              <a:ext cx="838180" cy="1508034"/>
            </a:xfrm>
            <a:custGeom>
              <a:avLst/>
              <a:gdLst>
                <a:gd name="connsiteX0" fmla="*/ 0 w 850900"/>
                <a:gd name="connsiteY0" fmla="*/ 0 h 1536700"/>
                <a:gd name="connsiteX1" fmla="*/ 850900 w 850900"/>
                <a:gd name="connsiteY1" fmla="*/ 1536700 h 1536700"/>
                <a:gd name="connsiteX2" fmla="*/ 0 w 850900"/>
                <a:gd name="connsiteY2" fmla="*/ 1117600 h 1536700"/>
                <a:gd name="connsiteX3" fmla="*/ 0 w 850900"/>
                <a:gd name="connsiteY3" fmla="*/ 0 h 1536700"/>
              </a:gdLst>
              <a:ahLst/>
              <a:cxnLst>
                <a:cxn ang="0">
                  <a:pos x="connsiteX0" y="connsiteY0"/>
                </a:cxn>
                <a:cxn ang="0">
                  <a:pos x="connsiteX1" y="connsiteY1"/>
                </a:cxn>
                <a:cxn ang="0">
                  <a:pos x="connsiteX2" y="connsiteY2"/>
                </a:cxn>
                <a:cxn ang="0">
                  <a:pos x="connsiteX3" y="connsiteY3"/>
                </a:cxn>
              </a:cxnLst>
              <a:rect l="l" t="t" r="r" b="b"/>
              <a:pathLst>
                <a:path w="850900" h="1536700">
                  <a:moveTo>
                    <a:pt x="0" y="0"/>
                  </a:moveTo>
                  <a:lnTo>
                    <a:pt x="850900" y="1536700"/>
                  </a:lnTo>
                  <a:lnTo>
                    <a:pt x="0" y="1117600"/>
                  </a:lnTo>
                  <a:cubicBezTo>
                    <a:pt x="2117" y="745067"/>
                    <a:pt x="4233" y="372533"/>
                    <a:pt x="0" y="0"/>
                  </a:cubicBezTo>
                  <a:close/>
                </a:path>
              </a:pathLst>
            </a:custGeom>
            <a:noFill/>
            <a:ln w="381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3" name="文本框 92"/>
          <p:cNvSpPr txBox="1">
            <a:spLocks noChangeArrowheads="1"/>
          </p:cNvSpPr>
          <p:nvPr/>
        </p:nvSpPr>
        <p:spPr bwMode="auto">
          <a:xfrm>
            <a:off x="5459413" y="3046414"/>
            <a:ext cx="11699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a:solidFill>
                  <a:srgbClr val="044875"/>
                </a:solidFill>
              </a:rPr>
              <a:t>CREAT</a:t>
            </a:r>
            <a:endParaRPr lang="en-US" altLang="zh-CN" sz="2400" b="1">
              <a:solidFill>
                <a:srgbClr val="044875"/>
              </a:solidFill>
            </a:endParaRPr>
          </a:p>
        </p:txBody>
      </p:sp>
      <p:grpSp>
        <p:nvGrpSpPr>
          <p:cNvPr id="94" name="组合 93"/>
          <p:cNvGrpSpPr/>
          <p:nvPr/>
        </p:nvGrpSpPr>
        <p:grpSpPr bwMode="auto">
          <a:xfrm>
            <a:off x="7800975" y="1430340"/>
            <a:ext cx="4305300" cy="1399857"/>
            <a:chOff x="7713778" y="1200595"/>
            <a:chExt cx="4304959" cy="1399676"/>
          </a:xfrm>
        </p:grpSpPr>
        <p:grpSp>
          <p:nvGrpSpPr>
            <p:cNvPr id="7224" name="组合 56"/>
            <p:cNvGrpSpPr/>
            <p:nvPr/>
          </p:nvGrpSpPr>
          <p:grpSpPr bwMode="auto">
            <a:xfrm>
              <a:off x="8893198" y="1200595"/>
              <a:ext cx="3125539" cy="1399676"/>
              <a:chOff x="6833481" y="934388"/>
              <a:chExt cx="3125539" cy="1399676"/>
            </a:xfrm>
          </p:grpSpPr>
          <p:sp>
            <p:nvSpPr>
              <p:cNvPr id="59" name="文本框 58"/>
              <p:cNvSpPr txBox="1"/>
              <p:nvPr/>
            </p:nvSpPr>
            <p:spPr>
              <a:xfrm>
                <a:off x="6833481" y="934388"/>
                <a:ext cx="2425508" cy="460315"/>
              </a:xfrm>
              <a:prstGeom prst="rect">
                <a:avLst/>
              </a:prstGeom>
              <a:noFill/>
            </p:spPr>
            <p:txBody>
              <a:bodyPr>
                <a:spAutoFit/>
              </a:bodyPr>
              <a:lstStyle/>
              <a:p>
                <a:pPr eaLnBrk="1" fontAlgn="auto" hangingPunct="1">
                  <a:spcBef>
                    <a:spcPts val="0"/>
                  </a:spcBef>
                  <a:spcAft>
                    <a:spcPts val="0"/>
                  </a:spcAft>
                  <a:defRPr/>
                </a:pPr>
                <a:r>
                  <a:rPr lang="zh-CN" altLang="en-US" sz="2400" b="1" dirty="0">
                    <a:solidFill>
                      <a:schemeClr val="bg2">
                        <a:lumMod val="25000"/>
                      </a:schemeClr>
                    </a:solidFill>
                    <a:latin typeface="+mj-lt"/>
                    <a:ea typeface="+mn-ea"/>
                    <a:cs typeface="Arial" panose="020B0604020202020204" pitchFamily="34" charset="0"/>
                  </a:rPr>
                  <a:t>均衡</a:t>
                </a:r>
                <a:r>
                  <a:rPr lang="zh-CN" altLang="en-US" sz="2400" b="1" dirty="0">
                    <a:solidFill>
                      <a:schemeClr val="bg2">
                        <a:lumMod val="25000"/>
                      </a:schemeClr>
                    </a:solidFill>
                    <a:latin typeface="+mj-lt"/>
                    <a:ea typeface="+mn-ea"/>
                    <a:cs typeface="Arial" panose="020B0604020202020204" pitchFamily="34" charset="0"/>
                  </a:rPr>
                  <a:t>层次树</a:t>
                </a:r>
                <a:endParaRPr lang="zh-CN" altLang="en-US" sz="2400" b="1" dirty="0">
                  <a:solidFill>
                    <a:schemeClr val="bg2">
                      <a:lumMod val="25000"/>
                    </a:schemeClr>
                  </a:solidFill>
                  <a:latin typeface="+mj-lt"/>
                  <a:ea typeface="+mn-ea"/>
                  <a:cs typeface="Arial" panose="020B0604020202020204" pitchFamily="34" charset="0"/>
                </a:endParaRPr>
              </a:p>
            </p:txBody>
          </p:sp>
          <p:sp>
            <p:nvSpPr>
              <p:cNvPr id="60" name="文本框 59"/>
              <p:cNvSpPr txBox="1"/>
              <p:nvPr/>
            </p:nvSpPr>
            <p:spPr bwMode="auto">
              <a:xfrm>
                <a:off x="6833481" y="1370894"/>
                <a:ext cx="3125539" cy="963170"/>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在植物分类学语义树基础上，融合视觉特性，并配合双向聚类算法联合优化最终构建类均衡层次树结构</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cxnSp>
            <p:nvCxnSpPr>
              <p:cNvPr id="61" name="直接连接符 60"/>
              <p:cNvCxnSpPr/>
              <p:nvPr/>
            </p:nvCxnSpPr>
            <p:spPr>
              <a:xfrm>
                <a:off x="6922374" y="1370894"/>
                <a:ext cx="1777859"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7713778" y="1427578"/>
              <a:ext cx="1500069" cy="645077"/>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01</a:t>
              </a:r>
              <a:endParaRPr lang="zh-CN" altLang="en-US" sz="3600" dirty="0">
                <a:solidFill>
                  <a:schemeClr val="bg2">
                    <a:lumMod val="25000"/>
                  </a:schemeClr>
                </a:solidFill>
                <a:latin typeface="Impact" panose="020B0806030902050204" pitchFamily="34" charset="0"/>
                <a:ea typeface="+mn-ea"/>
              </a:endParaRPr>
            </a:p>
          </p:txBody>
        </p:sp>
        <p:sp>
          <p:nvSpPr>
            <p:cNvPr id="92" name="椭圆 91"/>
            <p:cNvSpPr/>
            <p:nvPr/>
          </p:nvSpPr>
          <p:spPr>
            <a:xfrm>
              <a:off x="8050301" y="1316467"/>
              <a:ext cx="825435" cy="825393"/>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95" name="组合 94"/>
          <p:cNvGrpSpPr/>
          <p:nvPr/>
        </p:nvGrpSpPr>
        <p:grpSpPr bwMode="auto">
          <a:xfrm>
            <a:off x="7800975" y="2959101"/>
            <a:ext cx="4305300" cy="1617663"/>
            <a:chOff x="7713778" y="1200595"/>
            <a:chExt cx="4304959" cy="1617452"/>
          </a:xfrm>
        </p:grpSpPr>
        <p:grpSp>
          <p:nvGrpSpPr>
            <p:cNvPr id="7218" name="组合 95"/>
            <p:cNvGrpSpPr/>
            <p:nvPr/>
          </p:nvGrpSpPr>
          <p:grpSpPr bwMode="auto">
            <a:xfrm>
              <a:off x="8893198" y="1200595"/>
              <a:ext cx="3125539" cy="1617452"/>
              <a:chOff x="6833481" y="934388"/>
              <a:chExt cx="3125539" cy="1617452"/>
            </a:xfrm>
          </p:grpSpPr>
          <p:sp>
            <p:nvSpPr>
              <p:cNvPr id="99" name="文本框 98"/>
              <p:cNvSpPr txBox="1"/>
              <p:nvPr/>
            </p:nvSpPr>
            <p:spPr>
              <a:xfrm>
                <a:off x="6833481" y="934388"/>
                <a:ext cx="2425508" cy="460315"/>
              </a:xfrm>
              <a:prstGeom prst="rect">
                <a:avLst/>
              </a:prstGeom>
              <a:noFill/>
            </p:spPr>
            <p:txBody>
              <a:bodyPr>
                <a:spAutoFit/>
              </a:bodyPr>
              <a:lstStyle/>
              <a:p>
                <a:pPr eaLnBrk="1" fontAlgn="auto" hangingPunct="1">
                  <a:spcBef>
                    <a:spcPts val="0"/>
                  </a:spcBef>
                  <a:spcAft>
                    <a:spcPts val="0"/>
                  </a:spcAft>
                  <a:defRPr/>
                </a:pPr>
                <a:r>
                  <a:rPr lang="zh-CN" altLang="en-US" sz="2400" b="1" dirty="0">
                    <a:solidFill>
                      <a:srgbClr val="044875"/>
                    </a:solidFill>
                    <a:latin typeface="+mj-lt"/>
                    <a:ea typeface="+mn-ea"/>
                    <a:cs typeface="Arial" panose="020B0604020202020204" pitchFamily="34" charset="0"/>
                  </a:rPr>
                  <a:t>层次化特征</a:t>
                </a:r>
                <a:r>
                  <a:rPr lang="zh-CN" altLang="en-US" sz="2400" b="1" dirty="0">
                    <a:solidFill>
                      <a:srgbClr val="044875"/>
                    </a:solidFill>
                    <a:latin typeface="+mj-lt"/>
                    <a:ea typeface="+mn-ea"/>
                    <a:cs typeface="Arial" panose="020B0604020202020204" pitchFamily="34" charset="0"/>
                  </a:rPr>
                  <a:t>学习</a:t>
                </a:r>
                <a:endParaRPr lang="zh-CN" altLang="en-US" sz="2400" b="1" dirty="0">
                  <a:solidFill>
                    <a:srgbClr val="044875"/>
                  </a:solidFill>
                  <a:latin typeface="+mj-lt"/>
                  <a:ea typeface="+mn-ea"/>
                  <a:cs typeface="Arial" panose="020B0604020202020204" pitchFamily="34" charset="0"/>
                </a:endParaRPr>
              </a:p>
            </p:txBody>
          </p:sp>
          <p:sp>
            <p:nvSpPr>
              <p:cNvPr id="100" name="文本框 99"/>
              <p:cNvSpPr txBox="1"/>
              <p:nvPr/>
            </p:nvSpPr>
            <p:spPr bwMode="auto">
              <a:xfrm>
                <a:off x="6833481" y="1370894"/>
                <a:ext cx="3125539" cy="1180946"/>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将层次树模型嵌入到深度网络框架中，构建层次化多任务网络结构，设计特征选择模块，针对不同任务学习更加特定且分辨能力更强的层次化深度特性描述</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cxnSp>
            <p:nvCxnSpPr>
              <p:cNvPr id="101" name="直接连接符 100"/>
              <p:cNvCxnSpPr/>
              <p:nvPr/>
            </p:nvCxnSpPr>
            <p:spPr>
              <a:xfrm>
                <a:off x="6922374" y="1370894"/>
                <a:ext cx="1777859"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sp>
          <p:nvSpPr>
            <p:cNvPr id="7219" name="文本框 96"/>
            <p:cNvSpPr txBox="1">
              <a:spLocks noChangeArrowheads="1"/>
            </p:cNvSpPr>
            <p:nvPr/>
          </p:nvSpPr>
          <p:spPr bwMode="auto">
            <a:xfrm>
              <a:off x="7713778" y="1427098"/>
              <a:ext cx="1499423" cy="64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02</a:t>
              </a:r>
              <a:endParaRPr lang="zh-CN" altLang="en-US" sz="3600">
                <a:solidFill>
                  <a:srgbClr val="044875"/>
                </a:solidFill>
                <a:latin typeface="Impact" panose="020B0806030902050204" pitchFamily="34" charset="0"/>
              </a:endParaRPr>
            </a:p>
          </p:txBody>
        </p:sp>
        <p:sp>
          <p:nvSpPr>
            <p:cNvPr id="98" name="椭圆 97"/>
            <p:cNvSpPr/>
            <p:nvPr/>
          </p:nvSpPr>
          <p:spPr>
            <a:xfrm>
              <a:off x="8050301" y="1316468"/>
              <a:ext cx="825435" cy="825393"/>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2" name="组合 101"/>
          <p:cNvGrpSpPr/>
          <p:nvPr/>
        </p:nvGrpSpPr>
        <p:grpSpPr bwMode="auto">
          <a:xfrm>
            <a:off x="7800975" y="4486277"/>
            <a:ext cx="4305300" cy="1181418"/>
            <a:chOff x="7713778" y="1200595"/>
            <a:chExt cx="4304959" cy="1181264"/>
          </a:xfrm>
        </p:grpSpPr>
        <p:grpSp>
          <p:nvGrpSpPr>
            <p:cNvPr id="7212" name="组合 102"/>
            <p:cNvGrpSpPr/>
            <p:nvPr/>
          </p:nvGrpSpPr>
          <p:grpSpPr bwMode="auto">
            <a:xfrm>
              <a:off x="8893198" y="1200595"/>
              <a:ext cx="3125539" cy="1181264"/>
              <a:chOff x="6833481" y="934388"/>
              <a:chExt cx="3125539" cy="1181264"/>
            </a:xfrm>
          </p:grpSpPr>
          <p:sp>
            <p:nvSpPr>
              <p:cNvPr id="106" name="文本框 105"/>
              <p:cNvSpPr txBox="1"/>
              <p:nvPr/>
            </p:nvSpPr>
            <p:spPr>
              <a:xfrm>
                <a:off x="6833481" y="934388"/>
                <a:ext cx="2425508" cy="460315"/>
              </a:xfrm>
              <a:prstGeom prst="rect">
                <a:avLst/>
              </a:prstGeom>
              <a:noFill/>
            </p:spPr>
            <p:txBody>
              <a:bodyPr>
                <a:spAutoFit/>
              </a:bodyPr>
              <a:lstStyle/>
              <a:p>
                <a:pPr eaLnBrk="1" fontAlgn="auto" hangingPunct="1">
                  <a:spcBef>
                    <a:spcPts val="0"/>
                  </a:spcBef>
                  <a:spcAft>
                    <a:spcPts val="0"/>
                  </a:spcAft>
                  <a:defRPr/>
                </a:pPr>
                <a:r>
                  <a:rPr lang="zh-CN" altLang="en-US" sz="2400" b="1" dirty="0">
                    <a:solidFill>
                      <a:schemeClr val="bg2">
                        <a:lumMod val="25000"/>
                      </a:schemeClr>
                    </a:solidFill>
                    <a:latin typeface="+mj-lt"/>
                    <a:ea typeface="+mn-ea"/>
                    <a:cs typeface="Arial" panose="020B0604020202020204" pitchFamily="34" charset="0"/>
                  </a:rPr>
                  <a:t>自适应类别</a:t>
                </a:r>
                <a:r>
                  <a:rPr lang="zh-CN" altLang="en-US" sz="2400" b="1" dirty="0">
                    <a:solidFill>
                      <a:schemeClr val="bg2">
                        <a:lumMod val="25000"/>
                      </a:schemeClr>
                    </a:solidFill>
                    <a:latin typeface="+mj-lt"/>
                    <a:ea typeface="+mn-ea"/>
                    <a:cs typeface="Arial" panose="020B0604020202020204" pitchFamily="34" charset="0"/>
                  </a:rPr>
                  <a:t>加权</a:t>
                </a:r>
                <a:endParaRPr lang="zh-CN" altLang="en-US" sz="2400" b="1" dirty="0">
                  <a:solidFill>
                    <a:schemeClr val="bg2">
                      <a:lumMod val="25000"/>
                    </a:schemeClr>
                  </a:solidFill>
                  <a:latin typeface="+mj-lt"/>
                  <a:ea typeface="+mn-ea"/>
                  <a:cs typeface="Arial" panose="020B0604020202020204" pitchFamily="34" charset="0"/>
                </a:endParaRPr>
              </a:p>
            </p:txBody>
          </p:sp>
          <p:sp>
            <p:nvSpPr>
              <p:cNvPr id="107" name="文本框 106"/>
              <p:cNvSpPr txBox="1"/>
              <p:nvPr/>
            </p:nvSpPr>
            <p:spPr bwMode="auto">
              <a:xfrm>
                <a:off x="6833481" y="1370894"/>
                <a:ext cx="3125539" cy="744758"/>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构建类别正确率与算力</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a:p>
                <a:pPr eaLnBrk="1" fontAlgn="auto" hangingPunct="1">
                  <a:lnSpc>
                    <a:spcPts val="1700"/>
                  </a:lnSpc>
                  <a:spcBef>
                    <a:spcPts val="0"/>
                  </a:spcBef>
                  <a:spcAft>
                    <a:spcPts val="0"/>
                  </a:spcAft>
                  <a:defRPr/>
                </a:pP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分配权重的映射关系，自适应调节深度网络模型算力分配</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cxnSp>
            <p:nvCxnSpPr>
              <p:cNvPr id="108" name="直接连接符 107"/>
              <p:cNvCxnSpPr/>
              <p:nvPr/>
            </p:nvCxnSpPr>
            <p:spPr>
              <a:xfrm>
                <a:off x="6922374" y="1370894"/>
                <a:ext cx="1777859"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04" name="文本框 103"/>
            <p:cNvSpPr txBox="1"/>
            <p:nvPr/>
          </p:nvSpPr>
          <p:spPr>
            <a:xfrm>
              <a:off x="7713778" y="1427579"/>
              <a:ext cx="1500069" cy="645076"/>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03</a:t>
              </a:r>
              <a:endParaRPr lang="zh-CN" altLang="en-US" sz="3600" dirty="0">
                <a:solidFill>
                  <a:schemeClr val="bg2">
                    <a:lumMod val="25000"/>
                  </a:schemeClr>
                </a:solidFill>
                <a:latin typeface="Impact" panose="020B0806030902050204" pitchFamily="34" charset="0"/>
                <a:ea typeface="+mn-ea"/>
              </a:endParaRPr>
            </a:p>
          </p:txBody>
        </p:sp>
        <p:sp>
          <p:nvSpPr>
            <p:cNvPr id="105" name="椭圆 104"/>
            <p:cNvSpPr/>
            <p:nvPr/>
          </p:nvSpPr>
          <p:spPr>
            <a:xfrm>
              <a:off x="8050301" y="1316468"/>
              <a:ext cx="825435" cy="825393"/>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12" name="组合 111"/>
          <p:cNvGrpSpPr/>
          <p:nvPr/>
        </p:nvGrpSpPr>
        <p:grpSpPr bwMode="auto">
          <a:xfrm>
            <a:off x="212725" y="1430339"/>
            <a:ext cx="4133851" cy="1395095"/>
            <a:chOff x="434993" y="1417223"/>
            <a:chExt cx="4134422" cy="1395044"/>
          </a:xfrm>
        </p:grpSpPr>
        <p:grpSp>
          <p:nvGrpSpPr>
            <p:cNvPr id="7205" name="组合 86"/>
            <p:cNvGrpSpPr/>
            <p:nvPr/>
          </p:nvGrpSpPr>
          <p:grpSpPr bwMode="auto">
            <a:xfrm>
              <a:off x="434993" y="1417223"/>
              <a:ext cx="2999520" cy="1395044"/>
              <a:chOff x="526965" y="2108125"/>
              <a:chExt cx="2999520" cy="1395044"/>
            </a:xfrm>
          </p:grpSpPr>
          <p:sp>
            <p:nvSpPr>
              <p:cNvPr id="89" name="文本框 88"/>
              <p:cNvSpPr txBox="1"/>
              <p:nvPr/>
            </p:nvSpPr>
            <p:spPr>
              <a:xfrm>
                <a:off x="1089017" y="2108125"/>
                <a:ext cx="2426036" cy="460358"/>
              </a:xfrm>
              <a:prstGeom prst="rect">
                <a:avLst/>
              </a:prstGeom>
              <a:noFill/>
            </p:spPr>
            <p:txBody>
              <a:bodyPr>
                <a:spAutoFit/>
              </a:bodyPr>
              <a:lstStyle/>
              <a:p>
                <a:pPr algn="r" eaLnBrk="1" fontAlgn="auto" hangingPunct="1">
                  <a:spcBef>
                    <a:spcPts val="0"/>
                  </a:spcBef>
                  <a:spcAft>
                    <a:spcPts val="0"/>
                  </a:spcAft>
                  <a:defRPr/>
                </a:pPr>
                <a:r>
                  <a:rPr lang="zh-CN" altLang="en-US" sz="2400" b="1" dirty="0">
                    <a:solidFill>
                      <a:srgbClr val="044875"/>
                    </a:solidFill>
                    <a:latin typeface="+mj-lt"/>
                    <a:ea typeface="+mn-ea"/>
                    <a:cs typeface="Arial" panose="020B0604020202020204" pitchFamily="34" charset="0"/>
                  </a:rPr>
                  <a:t>项目</a:t>
                </a:r>
                <a:r>
                  <a:rPr lang="zh-CN" altLang="en-US" sz="2400" b="1" dirty="0">
                    <a:solidFill>
                      <a:srgbClr val="044875"/>
                    </a:solidFill>
                    <a:latin typeface="+mj-lt"/>
                    <a:ea typeface="+mn-ea"/>
                    <a:cs typeface="Arial" panose="020B0604020202020204" pitchFamily="34" charset="0"/>
                  </a:rPr>
                  <a:t>特色</a:t>
                </a:r>
                <a:endParaRPr lang="zh-CN" altLang="en-US" sz="2400" b="1" dirty="0">
                  <a:solidFill>
                    <a:srgbClr val="044875"/>
                  </a:solidFill>
                  <a:latin typeface="+mj-lt"/>
                  <a:ea typeface="+mn-ea"/>
                  <a:cs typeface="Arial" panose="020B0604020202020204" pitchFamily="34" charset="0"/>
                </a:endParaRPr>
              </a:p>
            </p:txBody>
          </p:sp>
          <p:sp>
            <p:nvSpPr>
              <p:cNvPr id="90" name="文本框 89"/>
              <p:cNvSpPr txBox="1"/>
              <p:nvPr/>
            </p:nvSpPr>
            <p:spPr bwMode="auto">
              <a:xfrm>
                <a:off x="526965" y="2539909"/>
                <a:ext cx="2999520" cy="963260"/>
              </a:xfrm>
              <a:prstGeom prst="rect">
                <a:avLst/>
              </a:prstGeom>
              <a:noFill/>
            </p:spPr>
            <p:txBody>
              <a:bodyPr wrap="square">
                <a:spAutoFit/>
              </a:bodyPr>
              <a:lstStyle/>
              <a:p>
                <a:pPr algn="r" eaLnBrk="1" fontAlgn="auto" hangingPunct="1">
                  <a:lnSpc>
                    <a:spcPts val="1700"/>
                  </a:lnSpc>
                  <a:spcBef>
                    <a:spcPts val="0"/>
                  </a:spcBef>
                  <a:spcAft>
                    <a:spcPts val="0"/>
                  </a:spcAft>
                  <a:defRPr/>
                </a:pP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首先在植物分类学基础上构建语义树模型，然后引入植物类别的视觉特性并聚类生成均衡层次树结构</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cxnSp>
            <p:nvCxnSpPr>
              <p:cNvPr id="91" name="直接连接符 90"/>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7206" name="组合 110"/>
            <p:cNvGrpSpPr/>
            <p:nvPr/>
          </p:nvGrpSpPr>
          <p:grpSpPr bwMode="auto">
            <a:xfrm>
              <a:off x="3069992" y="1556048"/>
              <a:ext cx="1499423" cy="825201"/>
              <a:chOff x="3011936" y="1294791"/>
              <a:chExt cx="1499423" cy="825201"/>
            </a:xfrm>
          </p:grpSpPr>
          <p:sp>
            <p:nvSpPr>
              <p:cNvPr id="7207" name="文本框 87"/>
              <p:cNvSpPr txBox="1">
                <a:spLocks noChangeArrowheads="1"/>
              </p:cNvSpPr>
              <p:nvPr/>
            </p:nvSpPr>
            <p:spPr bwMode="auto">
              <a:xfrm>
                <a:off x="3011936" y="1398070"/>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sp>
            <p:nvSpPr>
              <p:cNvPr id="110" name="椭圆 109"/>
              <p:cNvSpPr/>
              <p:nvPr/>
            </p:nvSpPr>
            <p:spPr>
              <a:xfrm>
                <a:off x="3349148" y="1294073"/>
                <a:ext cx="825615" cy="82547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par>
                                <p:cTn id="29" presetID="53" presetClass="entr" presetSubtype="16"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53" presetClass="entr" presetSubtype="16"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par>
                                <p:cTn id="39" presetID="53" presetClass="entr" presetSubtype="16"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par>
                                <p:cTn id="44" presetID="53" presetClass="entr" presetSubtype="16"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nodeType="click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p:cTn id="58" dur="500" fill="hold"/>
                                        <p:tgtEl>
                                          <p:spTgt spid="23"/>
                                        </p:tgtEl>
                                        <p:attrNameLst>
                                          <p:attrName>ppt_w</p:attrName>
                                        </p:attrNameLst>
                                      </p:cBhvr>
                                      <p:tavLst>
                                        <p:tav tm="0">
                                          <p:val>
                                            <p:fltVal val="0"/>
                                          </p:val>
                                        </p:tav>
                                        <p:tav tm="100000">
                                          <p:val>
                                            <p:strVal val="#ppt_w"/>
                                          </p:val>
                                        </p:tav>
                                      </p:tavLst>
                                    </p:anim>
                                    <p:anim calcmode="lin" valueType="num">
                                      <p:cBhvr>
                                        <p:cTn id="59" dur="500" fill="hold"/>
                                        <p:tgtEl>
                                          <p:spTgt spid="23"/>
                                        </p:tgtEl>
                                        <p:attrNameLst>
                                          <p:attrName>ppt_h</p:attrName>
                                        </p:attrNameLst>
                                      </p:cBhvr>
                                      <p:tavLst>
                                        <p:tav tm="0">
                                          <p:val>
                                            <p:fltVal val="0"/>
                                          </p:val>
                                        </p:tav>
                                        <p:tav tm="100000">
                                          <p:val>
                                            <p:strVal val="#ppt_h"/>
                                          </p:val>
                                        </p:tav>
                                      </p:tavLst>
                                    </p:anim>
                                    <p:anim calcmode="lin" valueType="num">
                                      <p:cBhvr>
                                        <p:cTn id="60" dur="500" fill="hold"/>
                                        <p:tgtEl>
                                          <p:spTgt spid="23"/>
                                        </p:tgtEl>
                                        <p:attrNameLst>
                                          <p:attrName>style.rotation</p:attrName>
                                        </p:attrNameLst>
                                      </p:cBhvr>
                                      <p:tavLst>
                                        <p:tav tm="0">
                                          <p:val>
                                            <p:fltVal val="360"/>
                                          </p:val>
                                        </p:tav>
                                        <p:tav tm="100000">
                                          <p:val>
                                            <p:fltVal val="0"/>
                                          </p:val>
                                        </p:tav>
                                      </p:tavLst>
                                    </p:anim>
                                    <p:animEffect transition="in" filter="fade">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p:cTn id="66" dur="500" fill="hold"/>
                                        <p:tgtEl>
                                          <p:spTgt spid="24"/>
                                        </p:tgtEl>
                                        <p:attrNameLst>
                                          <p:attrName>ppt_w</p:attrName>
                                        </p:attrNameLst>
                                      </p:cBhvr>
                                      <p:tavLst>
                                        <p:tav tm="0">
                                          <p:val>
                                            <p:fltVal val="0"/>
                                          </p:val>
                                        </p:tav>
                                        <p:tav tm="100000">
                                          <p:val>
                                            <p:strVal val="#ppt_w"/>
                                          </p:val>
                                        </p:tav>
                                      </p:tavLst>
                                    </p:anim>
                                    <p:anim calcmode="lin" valueType="num">
                                      <p:cBhvr>
                                        <p:cTn id="67" dur="500" fill="hold"/>
                                        <p:tgtEl>
                                          <p:spTgt spid="24"/>
                                        </p:tgtEl>
                                        <p:attrNameLst>
                                          <p:attrName>ppt_h</p:attrName>
                                        </p:attrNameLst>
                                      </p:cBhvr>
                                      <p:tavLst>
                                        <p:tav tm="0">
                                          <p:val>
                                            <p:fltVal val="0"/>
                                          </p:val>
                                        </p:tav>
                                        <p:tav tm="100000">
                                          <p:val>
                                            <p:strVal val="#ppt_h"/>
                                          </p:val>
                                        </p:tav>
                                      </p:tavLst>
                                    </p:anim>
                                    <p:animEffect transition="in" filter="fade">
                                      <p:cBhvr>
                                        <p:cTn id="68" dur="5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52" presetClass="entr" presetSubtype="0" fill="hold" grpId="0" nodeType="clickEffect">
                                  <p:stCondLst>
                                    <p:cond delay="0"/>
                                  </p:stCondLst>
                                  <p:iterate type="lt">
                                    <p:tmPct val="10000"/>
                                  </p:iterate>
                                  <p:childTnLst>
                                    <p:set>
                                      <p:cBhvr>
                                        <p:cTn id="72" dur="1" fill="hold">
                                          <p:stCondLst>
                                            <p:cond delay="0"/>
                                          </p:stCondLst>
                                        </p:cTn>
                                        <p:tgtEl>
                                          <p:spTgt spid="93"/>
                                        </p:tgtEl>
                                        <p:attrNameLst>
                                          <p:attrName>style.visibility</p:attrName>
                                        </p:attrNameLst>
                                      </p:cBhvr>
                                      <p:to>
                                        <p:strVal val="visible"/>
                                      </p:to>
                                    </p:set>
                                    <p:animScale>
                                      <p:cBhvr>
                                        <p:cTn id="73" dur="1000" decel="50000" fill="hold">
                                          <p:stCondLst>
                                            <p:cond delay="0"/>
                                          </p:stCondLst>
                                        </p:cTn>
                                        <p:tgtEl>
                                          <p:spTgt spid="9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4" dur="1000" decel="50000" fill="hold">
                                          <p:stCondLst>
                                            <p:cond delay="0"/>
                                          </p:stCondLst>
                                        </p:cTn>
                                        <p:tgtEl>
                                          <p:spTgt spid="93"/>
                                        </p:tgtEl>
                                        <p:attrNameLst>
                                          <p:attrName>ppt_x</p:attrName>
                                          <p:attrName>ppt_y</p:attrName>
                                        </p:attrNameLst>
                                      </p:cBhvr>
                                    </p:animMotion>
                                    <p:animEffect transition="in" filter="fade">
                                      <p:cBhvr>
                                        <p:cTn id="75" dur="1000"/>
                                        <p:tgtEl>
                                          <p:spTgt spid="93"/>
                                        </p:tgtEl>
                                      </p:cBhvr>
                                    </p:animEffect>
                                  </p:childTnLst>
                                </p:cTn>
                              </p:par>
                            </p:childTnLst>
                          </p:cTn>
                        </p:par>
                        <p:par>
                          <p:cTn id="76" fill="hold">
                            <p:stCondLst>
                              <p:cond delay="1399"/>
                            </p:stCondLst>
                            <p:childTnLst>
                              <p:par>
                                <p:cTn id="77" presetID="12" presetClass="entr" presetSubtype="8" fill="hold" nodeType="afterEffect">
                                  <p:stCondLst>
                                    <p:cond delay="0"/>
                                  </p:stCondLst>
                                  <p:childTnLst>
                                    <p:set>
                                      <p:cBhvr>
                                        <p:cTn id="78" dur="1" fill="hold">
                                          <p:stCondLst>
                                            <p:cond delay="0"/>
                                          </p:stCondLst>
                                        </p:cTn>
                                        <p:tgtEl>
                                          <p:spTgt spid="112"/>
                                        </p:tgtEl>
                                        <p:attrNameLst>
                                          <p:attrName>style.visibility</p:attrName>
                                        </p:attrNameLst>
                                      </p:cBhvr>
                                      <p:to>
                                        <p:strVal val="visible"/>
                                      </p:to>
                                    </p:set>
                                    <p:anim calcmode="lin" valueType="num">
                                      <p:cBhvr additive="base">
                                        <p:cTn id="79" dur="500"/>
                                        <p:tgtEl>
                                          <p:spTgt spid="112"/>
                                        </p:tgtEl>
                                        <p:attrNameLst>
                                          <p:attrName>ppt_x</p:attrName>
                                        </p:attrNameLst>
                                      </p:cBhvr>
                                      <p:tavLst>
                                        <p:tav tm="0">
                                          <p:val>
                                            <p:strVal val="#ppt_x-#ppt_w*1.125000"/>
                                          </p:val>
                                        </p:tav>
                                        <p:tav tm="100000">
                                          <p:val>
                                            <p:strVal val="#ppt_x"/>
                                          </p:val>
                                        </p:tav>
                                      </p:tavLst>
                                    </p:anim>
                                    <p:animEffect transition="in" filter="wipe(right)">
                                      <p:cBhvr>
                                        <p:cTn id="80" dur="500"/>
                                        <p:tgtEl>
                                          <p:spTgt spid="112"/>
                                        </p:tgtEl>
                                      </p:cBhvr>
                                    </p:animEffect>
                                  </p:childTnLst>
                                </p:cTn>
                              </p:par>
                            </p:childTnLst>
                          </p:cTn>
                        </p:par>
                        <p:par>
                          <p:cTn id="81" fill="hold">
                            <p:stCondLst>
                              <p:cond delay="1899"/>
                            </p:stCondLst>
                            <p:childTnLst>
                              <p:par>
                                <p:cTn id="82" presetID="12" presetClass="entr" presetSubtype="2" fill="hold" nodeType="afterEffect">
                                  <p:stCondLst>
                                    <p:cond delay="0"/>
                                  </p:stCondLst>
                                  <p:childTnLst>
                                    <p:set>
                                      <p:cBhvr>
                                        <p:cTn id="83" dur="1" fill="hold">
                                          <p:stCondLst>
                                            <p:cond delay="0"/>
                                          </p:stCondLst>
                                        </p:cTn>
                                        <p:tgtEl>
                                          <p:spTgt spid="94"/>
                                        </p:tgtEl>
                                        <p:attrNameLst>
                                          <p:attrName>style.visibility</p:attrName>
                                        </p:attrNameLst>
                                      </p:cBhvr>
                                      <p:to>
                                        <p:strVal val="visible"/>
                                      </p:to>
                                    </p:set>
                                    <p:anim calcmode="lin" valueType="num">
                                      <p:cBhvr additive="base">
                                        <p:cTn id="84" dur="500"/>
                                        <p:tgtEl>
                                          <p:spTgt spid="94"/>
                                        </p:tgtEl>
                                        <p:attrNameLst>
                                          <p:attrName>ppt_x</p:attrName>
                                        </p:attrNameLst>
                                      </p:cBhvr>
                                      <p:tavLst>
                                        <p:tav tm="0">
                                          <p:val>
                                            <p:strVal val="#ppt_x+#ppt_w*1.125000"/>
                                          </p:val>
                                        </p:tav>
                                        <p:tav tm="100000">
                                          <p:val>
                                            <p:strVal val="#ppt_x"/>
                                          </p:val>
                                        </p:tav>
                                      </p:tavLst>
                                    </p:anim>
                                    <p:animEffect transition="in" filter="wipe(left)">
                                      <p:cBhvr>
                                        <p:cTn id="85" dur="500"/>
                                        <p:tgtEl>
                                          <p:spTgt spid="94"/>
                                        </p:tgtEl>
                                      </p:cBhvr>
                                    </p:animEffect>
                                  </p:childTnLst>
                                </p:cTn>
                              </p:par>
                              <p:par>
                                <p:cTn id="86" presetID="12" presetClass="entr" presetSubtype="2" fill="hold" nodeType="withEffect">
                                  <p:stCondLst>
                                    <p:cond delay="250"/>
                                  </p:stCondLst>
                                  <p:childTnLst>
                                    <p:set>
                                      <p:cBhvr>
                                        <p:cTn id="87" dur="1" fill="hold">
                                          <p:stCondLst>
                                            <p:cond delay="0"/>
                                          </p:stCondLst>
                                        </p:cTn>
                                        <p:tgtEl>
                                          <p:spTgt spid="95"/>
                                        </p:tgtEl>
                                        <p:attrNameLst>
                                          <p:attrName>style.visibility</p:attrName>
                                        </p:attrNameLst>
                                      </p:cBhvr>
                                      <p:to>
                                        <p:strVal val="visible"/>
                                      </p:to>
                                    </p:set>
                                    <p:anim calcmode="lin" valueType="num">
                                      <p:cBhvr additive="base">
                                        <p:cTn id="88" dur="500"/>
                                        <p:tgtEl>
                                          <p:spTgt spid="95"/>
                                        </p:tgtEl>
                                        <p:attrNameLst>
                                          <p:attrName>ppt_x</p:attrName>
                                        </p:attrNameLst>
                                      </p:cBhvr>
                                      <p:tavLst>
                                        <p:tav tm="0">
                                          <p:val>
                                            <p:strVal val="#ppt_x+#ppt_w*1.125000"/>
                                          </p:val>
                                        </p:tav>
                                        <p:tav tm="100000">
                                          <p:val>
                                            <p:strVal val="#ppt_x"/>
                                          </p:val>
                                        </p:tav>
                                      </p:tavLst>
                                    </p:anim>
                                    <p:animEffect transition="in" filter="wipe(left)">
                                      <p:cBhvr>
                                        <p:cTn id="89" dur="500"/>
                                        <p:tgtEl>
                                          <p:spTgt spid="95"/>
                                        </p:tgtEl>
                                      </p:cBhvr>
                                    </p:animEffect>
                                  </p:childTnLst>
                                </p:cTn>
                              </p:par>
                              <p:par>
                                <p:cTn id="90" presetID="12" presetClass="entr" presetSubtype="2" fill="hold" nodeType="withEffect">
                                  <p:stCondLst>
                                    <p:cond delay="500"/>
                                  </p:stCondLst>
                                  <p:childTnLst>
                                    <p:set>
                                      <p:cBhvr>
                                        <p:cTn id="91" dur="1" fill="hold">
                                          <p:stCondLst>
                                            <p:cond delay="0"/>
                                          </p:stCondLst>
                                        </p:cTn>
                                        <p:tgtEl>
                                          <p:spTgt spid="102"/>
                                        </p:tgtEl>
                                        <p:attrNameLst>
                                          <p:attrName>style.visibility</p:attrName>
                                        </p:attrNameLst>
                                      </p:cBhvr>
                                      <p:to>
                                        <p:strVal val="visible"/>
                                      </p:to>
                                    </p:set>
                                    <p:anim calcmode="lin" valueType="num">
                                      <p:cBhvr additive="base">
                                        <p:cTn id="92" dur="500"/>
                                        <p:tgtEl>
                                          <p:spTgt spid="102"/>
                                        </p:tgtEl>
                                        <p:attrNameLst>
                                          <p:attrName>ppt_x</p:attrName>
                                        </p:attrNameLst>
                                      </p:cBhvr>
                                      <p:tavLst>
                                        <p:tav tm="0">
                                          <p:val>
                                            <p:strVal val="#ppt_x+#ppt_w*1.125000"/>
                                          </p:val>
                                        </p:tav>
                                        <p:tav tm="100000">
                                          <p:val>
                                            <p:strVal val="#ppt_x"/>
                                          </p:val>
                                        </p:tav>
                                      </p:tavLst>
                                    </p:anim>
                                    <p:animEffect transition="in" filter="wipe(left)">
                                      <p:cBhvr>
                                        <p:cTn id="93"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15" grpId="0" bldLvl="0" animBg="1"/>
      <p:bldP spid="16" grpId="0" bldLvl="0" animBg="1"/>
      <p:bldP spid="9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6</a:t>
            </a:r>
            <a:endParaRPr lang="zh-CN" altLang="en-US" sz="1150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1"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8" name="文本框 7"/>
          <p:cNvSpPr txBox="1">
            <a:spLocks noChangeArrowheads="1"/>
          </p:cNvSpPr>
          <p:nvPr/>
        </p:nvSpPr>
        <p:spPr bwMode="auto">
          <a:xfrm>
            <a:off x="6791326" y="3632200"/>
            <a:ext cx="57277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a:solidFill>
                  <a:schemeClr val="bg1"/>
                </a:solidFill>
                <a:latin typeface="微软雅黑" panose="020B0503020204020204" pitchFamily="34" charset="-122"/>
                <a:ea typeface="微软雅黑" panose="020B0503020204020204" pitchFamily="34" charset="-122"/>
              </a:rPr>
              <a:t>研究</a:t>
            </a:r>
            <a:r>
              <a:rPr lang="zh-CN" altLang="en-US" sz="4800" b="1">
                <a:solidFill>
                  <a:schemeClr val="bg1"/>
                </a:solidFill>
                <a:latin typeface="微软雅黑" panose="020B0503020204020204" pitchFamily="34" charset="-122"/>
                <a:ea typeface="微软雅黑" panose="020B0503020204020204" pitchFamily="34" charset="-122"/>
              </a:rPr>
              <a:t>计划</a:t>
            </a:r>
            <a:endParaRPr lang="zh-CN" altLang="en-US" sz="48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757488" y="254002"/>
            <a:ext cx="943451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p:nvPr/>
        </p:nvGrpSpPr>
        <p:grpSpPr bwMode="auto">
          <a:xfrm>
            <a:off x="292100" y="82550"/>
            <a:ext cx="3292475" cy="584775"/>
            <a:chOff x="292102" y="82976"/>
            <a:chExt cx="3291840" cy="583764"/>
          </a:xfrm>
        </p:grpSpPr>
        <p:sp>
          <p:nvSpPr>
            <p:cNvPr id="19499" name="文本框 4"/>
            <p:cNvSpPr txBox="1">
              <a:spLocks noChangeArrowheads="1"/>
            </p:cNvSpPr>
            <p:nvPr/>
          </p:nvSpPr>
          <p:spPr bwMode="auto">
            <a:xfrm>
              <a:off x="292102" y="111278"/>
              <a:ext cx="3291840" cy="52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研究</a:t>
              </a:r>
              <a:r>
                <a:rPr lang="zh-CN" altLang="en-US">
                  <a:solidFill>
                    <a:srgbClr val="044875"/>
                  </a:solidFill>
                  <a:latin typeface="微软雅黑" panose="020B0503020204020204" pitchFamily="34" charset="-122"/>
                  <a:ea typeface="微软雅黑" panose="020B0503020204020204" pitchFamily="34" charset="-122"/>
                </a:rPr>
                <a:t>计划</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0815" y="82976"/>
              <a:ext cx="725347"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5"/>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rgbClr val="044875"/>
              </a:solidFill>
              <a:latin typeface="微软雅黑" panose="020B0503020204020204" pitchFamily="34" charset="-122"/>
              <a:ea typeface="微软雅黑" panose="020B0503020204020204" pitchFamily="34" charset="-122"/>
            </a:endParaRPr>
          </a:p>
        </p:txBody>
      </p:sp>
      <p:sp>
        <p:nvSpPr>
          <p:cNvPr id="13" name="同心圆 12"/>
          <p:cNvSpPr/>
          <p:nvPr/>
        </p:nvSpPr>
        <p:spPr>
          <a:xfrm>
            <a:off x="1778001" y="963615"/>
            <a:ext cx="650875" cy="650875"/>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同心圆 17"/>
          <p:cNvSpPr/>
          <p:nvPr/>
        </p:nvSpPr>
        <p:spPr>
          <a:xfrm>
            <a:off x="3511551" y="1012827"/>
            <a:ext cx="482600" cy="481013"/>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同心圆 18"/>
          <p:cNvSpPr/>
          <p:nvPr/>
        </p:nvSpPr>
        <p:spPr>
          <a:xfrm>
            <a:off x="3994150" y="4144963"/>
            <a:ext cx="361951" cy="361950"/>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0" name="组合 9"/>
          <p:cNvGrpSpPr/>
          <p:nvPr/>
        </p:nvGrpSpPr>
        <p:grpSpPr bwMode="auto">
          <a:xfrm>
            <a:off x="379414" y="2578101"/>
            <a:ext cx="2192337" cy="2193925"/>
            <a:chOff x="379106" y="2578750"/>
            <a:chExt cx="2192201" cy="2192563"/>
          </a:xfrm>
        </p:grpSpPr>
        <p:sp>
          <p:nvSpPr>
            <p:cNvPr id="12" name="椭圆 11"/>
            <p:cNvSpPr/>
            <p:nvPr/>
          </p:nvSpPr>
          <p:spPr>
            <a:xfrm>
              <a:off x="379106" y="2578750"/>
              <a:ext cx="2192201" cy="2192563"/>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497" name="Freeform 283"/>
            <p:cNvSpPr>
              <a:spLocks noEditPoints="1"/>
            </p:cNvSpPr>
            <p:nvPr/>
          </p:nvSpPr>
          <p:spPr bwMode="auto">
            <a:xfrm>
              <a:off x="1102162" y="2999461"/>
              <a:ext cx="746089" cy="945046"/>
            </a:xfrm>
            <a:custGeom>
              <a:avLst/>
              <a:gdLst>
                <a:gd name="T0" fmla="*/ 2147483646 w 95"/>
                <a:gd name="T1" fmla="*/ 0 h 120"/>
                <a:gd name="T2" fmla="*/ 1788673769 w 95"/>
                <a:gd name="T3" fmla="*/ 434154132 h 120"/>
                <a:gd name="T4" fmla="*/ 1788673769 w 95"/>
                <a:gd name="T5" fmla="*/ 434154132 h 120"/>
                <a:gd name="T6" fmla="*/ 863499848 w 95"/>
                <a:gd name="T7" fmla="*/ 62018644 h 120"/>
                <a:gd name="T8" fmla="*/ 185037926 w 95"/>
                <a:gd name="T9" fmla="*/ 496172776 h 120"/>
                <a:gd name="T10" fmla="*/ 0 w 95"/>
                <a:gd name="T11" fmla="*/ 1302454522 h 120"/>
                <a:gd name="T12" fmla="*/ 185037926 w 95"/>
                <a:gd name="T13" fmla="*/ 2108736267 h 120"/>
                <a:gd name="T14" fmla="*/ 863499848 w 95"/>
                <a:gd name="T15" fmla="*/ 2147483646 h 120"/>
                <a:gd name="T16" fmla="*/ 1912037621 w 95"/>
                <a:gd name="T17" fmla="*/ 2147483646 h 120"/>
                <a:gd name="T18" fmla="*/ 2147483646 w 95"/>
                <a:gd name="T19" fmla="*/ 2147483646 h 120"/>
                <a:gd name="T20" fmla="*/ 2147483646 w 95"/>
                <a:gd name="T21" fmla="*/ 2147483646 h 120"/>
                <a:gd name="T22" fmla="*/ 2147483646 w 95"/>
                <a:gd name="T23" fmla="*/ 2147483646 h 120"/>
                <a:gd name="T24" fmla="*/ 2147483646 w 95"/>
                <a:gd name="T25" fmla="*/ 2147483646 h 120"/>
                <a:gd name="T26" fmla="*/ 2147483646 w 95"/>
                <a:gd name="T27" fmla="*/ 2147483646 h 120"/>
                <a:gd name="T28" fmla="*/ 2147483646 w 95"/>
                <a:gd name="T29" fmla="*/ 2147483646 h 120"/>
                <a:gd name="T30" fmla="*/ 2147483646 w 95"/>
                <a:gd name="T31" fmla="*/ 2147483646 h 120"/>
                <a:gd name="T32" fmla="*/ 2147483646 w 95"/>
                <a:gd name="T33" fmla="*/ 2147483646 h 120"/>
                <a:gd name="T34" fmla="*/ 2147483646 w 95"/>
                <a:gd name="T35" fmla="*/ 2147483646 h 120"/>
                <a:gd name="T36" fmla="*/ 2147483646 w 95"/>
                <a:gd name="T37" fmla="*/ 2147483646 h 120"/>
                <a:gd name="T38" fmla="*/ 2147483646 w 95"/>
                <a:gd name="T39" fmla="*/ 2147483646 h 120"/>
                <a:gd name="T40" fmla="*/ 2147483646 w 95"/>
                <a:gd name="T41" fmla="*/ 2147483646 h 120"/>
                <a:gd name="T42" fmla="*/ 2147483646 w 95"/>
                <a:gd name="T43" fmla="*/ 2147483646 h 120"/>
                <a:gd name="T44" fmla="*/ 2147483646 w 95"/>
                <a:gd name="T45" fmla="*/ 2147483646 h 120"/>
                <a:gd name="T46" fmla="*/ 2147483646 w 95"/>
                <a:gd name="T47" fmla="*/ 2147483646 h 120"/>
                <a:gd name="T48" fmla="*/ 2147483646 w 95"/>
                <a:gd name="T49" fmla="*/ 2147483646 h 120"/>
                <a:gd name="T50" fmla="*/ 2147483646 w 95"/>
                <a:gd name="T51" fmla="*/ 2147483646 h 120"/>
                <a:gd name="T52" fmla="*/ 2147483646 w 95"/>
                <a:gd name="T53" fmla="*/ 1612563491 h 120"/>
                <a:gd name="T54" fmla="*/ 2147483646 w 95"/>
                <a:gd name="T55" fmla="*/ 868300389 h 120"/>
                <a:gd name="T56" fmla="*/ 2147483646 w 95"/>
                <a:gd name="T57" fmla="*/ 1116390715 h 120"/>
                <a:gd name="T58" fmla="*/ 2147483646 w 95"/>
                <a:gd name="T59" fmla="*/ 124045163 h 120"/>
                <a:gd name="T60" fmla="*/ 2147483646 w 95"/>
                <a:gd name="T61" fmla="*/ 0 h 120"/>
                <a:gd name="T62" fmla="*/ 2147483646 w 95"/>
                <a:gd name="T63" fmla="*/ 2147483646 h 120"/>
                <a:gd name="T64" fmla="*/ 2147483646 w 95"/>
                <a:gd name="T65" fmla="*/ 2147483646 h 120"/>
                <a:gd name="T66" fmla="*/ 2147483646 w 95"/>
                <a:gd name="T67" fmla="*/ 2147483646 h 120"/>
                <a:gd name="T68" fmla="*/ 2147483646 w 95"/>
                <a:gd name="T69" fmla="*/ 2147483646 h 120"/>
                <a:gd name="T70" fmla="*/ 2147483646 w 95"/>
                <a:gd name="T71" fmla="*/ 2147483646 h 120"/>
                <a:gd name="T72" fmla="*/ 616787850 w 95"/>
                <a:gd name="T73" fmla="*/ 744263102 h 120"/>
                <a:gd name="T74" fmla="*/ 863499848 w 95"/>
                <a:gd name="T75" fmla="*/ 558191420 h 120"/>
                <a:gd name="T76" fmla="*/ 1110211846 w 95"/>
                <a:gd name="T77" fmla="*/ 744263102 h 120"/>
                <a:gd name="T78" fmla="*/ 1295249772 w 95"/>
                <a:gd name="T79" fmla="*/ 1302454522 h 120"/>
                <a:gd name="T80" fmla="*/ 1110211846 w 95"/>
                <a:gd name="T81" fmla="*/ 1860653817 h 120"/>
                <a:gd name="T82" fmla="*/ 863499848 w 95"/>
                <a:gd name="T83" fmla="*/ 1984691105 h 120"/>
                <a:gd name="T84" fmla="*/ 616787850 w 95"/>
                <a:gd name="T85" fmla="*/ 1860653817 h 120"/>
                <a:gd name="T86" fmla="*/ 431749924 w 95"/>
                <a:gd name="T87" fmla="*/ 1302454522 h 120"/>
                <a:gd name="T88" fmla="*/ 616787850 w 95"/>
                <a:gd name="T89" fmla="*/ 744263102 h 120"/>
                <a:gd name="T90" fmla="*/ 2147483646 w 95"/>
                <a:gd name="T91" fmla="*/ 682236583 h 120"/>
                <a:gd name="T92" fmla="*/ 2147483646 w 95"/>
                <a:gd name="T93" fmla="*/ 496172776 h 120"/>
                <a:gd name="T94" fmla="*/ 2147483646 w 95"/>
                <a:gd name="T95" fmla="*/ 682236583 h 120"/>
                <a:gd name="T96" fmla="*/ 2147483646 w 95"/>
                <a:gd name="T97" fmla="*/ 1302454522 h 120"/>
                <a:gd name="T98" fmla="*/ 2147483646 w 95"/>
                <a:gd name="T99" fmla="*/ 1860653817 h 120"/>
                <a:gd name="T100" fmla="*/ 2147483646 w 95"/>
                <a:gd name="T101" fmla="*/ 2108736267 h 120"/>
                <a:gd name="T102" fmla="*/ 2147483646 w 95"/>
                <a:gd name="T103" fmla="*/ 1860653817 h 120"/>
                <a:gd name="T104" fmla="*/ 2035393621 w 95"/>
                <a:gd name="T105" fmla="*/ 1302454522 h 120"/>
                <a:gd name="T106" fmla="*/ 2147483646 w 95"/>
                <a:gd name="T107" fmla="*/ 682236583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98" name="文本框 28"/>
            <p:cNvSpPr txBox="1">
              <a:spLocks noChangeArrowheads="1"/>
            </p:cNvSpPr>
            <p:nvPr/>
          </p:nvSpPr>
          <p:spPr bwMode="auto">
            <a:xfrm>
              <a:off x="666148" y="4049849"/>
              <a:ext cx="1618117" cy="460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a:t>优化</a:t>
              </a:r>
              <a:r>
                <a:rPr lang="zh-CN" altLang="en-US" sz="2400"/>
                <a:t>实验</a:t>
              </a:r>
              <a:endParaRPr lang="zh-CN" altLang="en-US" sz="2400"/>
            </a:p>
          </p:txBody>
        </p:sp>
      </p:grpSp>
      <p:grpSp>
        <p:nvGrpSpPr>
          <p:cNvPr id="11" name="组合 10"/>
          <p:cNvGrpSpPr/>
          <p:nvPr/>
        </p:nvGrpSpPr>
        <p:grpSpPr bwMode="auto">
          <a:xfrm>
            <a:off x="2208214" y="1373189"/>
            <a:ext cx="1617663" cy="1471612"/>
            <a:chOff x="2208197" y="1373773"/>
            <a:chExt cx="1618117" cy="1471099"/>
          </a:xfrm>
        </p:grpSpPr>
        <p:sp>
          <p:nvSpPr>
            <p:cNvPr id="17" name="椭圆 16"/>
            <p:cNvSpPr/>
            <p:nvPr/>
          </p:nvSpPr>
          <p:spPr>
            <a:xfrm>
              <a:off x="2281243" y="1373773"/>
              <a:ext cx="1472026" cy="1471099"/>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494" name="Freeform 30"/>
            <p:cNvSpPr>
              <a:spLocks noEditPoints="1"/>
            </p:cNvSpPr>
            <p:nvPr/>
          </p:nvSpPr>
          <p:spPr bwMode="auto">
            <a:xfrm>
              <a:off x="2795623" y="1659375"/>
              <a:ext cx="443264" cy="582574"/>
            </a:xfrm>
            <a:custGeom>
              <a:avLst/>
              <a:gdLst>
                <a:gd name="T0" fmla="*/ 2147483646 w 74"/>
                <a:gd name="T1" fmla="*/ 0 h 97"/>
                <a:gd name="T2" fmla="*/ 2147483646 w 74"/>
                <a:gd name="T3" fmla="*/ 396780941 h 97"/>
                <a:gd name="T4" fmla="*/ 2147483646 w 74"/>
                <a:gd name="T5" fmla="*/ 1875696091 h 97"/>
                <a:gd name="T6" fmla="*/ 2147483646 w 74"/>
                <a:gd name="T7" fmla="*/ 396780941 h 97"/>
                <a:gd name="T8" fmla="*/ 2147483646 w 74"/>
                <a:gd name="T9" fmla="*/ 288566319 h 97"/>
                <a:gd name="T10" fmla="*/ 932897008 w 74"/>
                <a:gd name="T11" fmla="*/ 396780941 h 97"/>
                <a:gd name="T12" fmla="*/ 932897008 w 74"/>
                <a:gd name="T13" fmla="*/ 649281726 h 97"/>
                <a:gd name="T14" fmla="*/ 681734042 w 74"/>
                <a:gd name="T15" fmla="*/ 865704964 h 97"/>
                <a:gd name="T16" fmla="*/ 430571075 w 74"/>
                <a:gd name="T17" fmla="*/ 865704964 h 97"/>
                <a:gd name="T18" fmla="*/ 287043390 w 74"/>
                <a:gd name="T19" fmla="*/ 2147483646 h 97"/>
                <a:gd name="T20" fmla="*/ 322923814 w 74"/>
                <a:gd name="T21" fmla="*/ 2147483646 h 97"/>
                <a:gd name="T22" fmla="*/ 1004663846 w 74"/>
                <a:gd name="T23" fmla="*/ 2147483646 h 97"/>
                <a:gd name="T24" fmla="*/ 1327587660 w 74"/>
                <a:gd name="T25" fmla="*/ 2147483646 h 97"/>
                <a:gd name="T26" fmla="*/ 107641271 w 74"/>
                <a:gd name="T27" fmla="*/ 2147483646 h 97"/>
                <a:gd name="T28" fmla="*/ 107641271 w 74"/>
                <a:gd name="T29" fmla="*/ 2147483646 h 97"/>
                <a:gd name="T30" fmla="*/ 0 w 74"/>
                <a:gd name="T31" fmla="*/ 721418801 h 97"/>
                <a:gd name="T32" fmla="*/ 35880424 w 74"/>
                <a:gd name="T33" fmla="*/ 613210185 h 97"/>
                <a:gd name="T34" fmla="*/ 681734042 w 74"/>
                <a:gd name="T35" fmla="*/ 0 h 97"/>
                <a:gd name="T36" fmla="*/ 609973194 w 74"/>
                <a:gd name="T37" fmla="*/ 1875696091 h 97"/>
                <a:gd name="T38" fmla="*/ 968777432 w 74"/>
                <a:gd name="T39" fmla="*/ 2019976247 h 97"/>
                <a:gd name="T40" fmla="*/ 609973194 w 74"/>
                <a:gd name="T41" fmla="*/ 1875696091 h 97"/>
                <a:gd name="T42" fmla="*/ 609973194 w 74"/>
                <a:gd name="T43" fmla="*/ 1587123765 h 97"/>
                <a:gd name="T44" fmla="*/ 2009321702 w 74"/>
                <a:gd name="T45" fmla="*/ 1442843609 h 97"/>
                <a:gd name="T46" fmla="*/ 609973194 w 74"/>
                <a:gd name="T47" fmla="*/ 1009991127 h 97"/>
                <a:gd name="T48" fmla="*/ 2009321702 w 74"/>
                <a:gd name="T49" fmla="*/ 1190342824 h 97"/>
                <a:gd name="T50" fmla="*/ 609973194 w 74"/>
                <a:gd name="T51" fmla="*/ 1009991127 h 97"/>
                <a:gd name="T52" fmla="*/ 1219946389 w 74"/>
                <a:gd name="T53" fmla="*/ 793561883 h 97"/>
                <a:gd name="T54" fmla="*/ 2009321702 w 74"/>
                <a:gd name="T55" fmla="*/ 613210185 h 97"/>
                <a:gd name="T56" fmla="*/ 1471109355 w 74"/>
                <a:gd name="T57" fmla="*/ 2147483646 h 97"/>
                <a:gd name="T58" fmla="*/ 1471109355 w 74"/>
                <a:gd name="T59" fmla="*/ 2147483646 h 97"/>
                <a:gd name="T60" fmla="*/ 1112305117 w 74"/>
                <a:gd name="T61" fmla="*/ 2147483646 h 97"/>
                <a:gd name="T62" fmla="*/ 1686397888 w 74"/>
                <a:gd name="T63" fmla="*/ 2147483646 h 97"/>
                <a:gd name="T64" fmla="*/ 2116962973 w 74"/>
                <a:gd name="T65" fmla="*/ 2147483646 h 97"/>
                <a:gd name="T66" fmla="*/ 2147483646 w 74"/>
                <a:gd name="T67" fmla="*/ 2147483646 h 97"/>
                <a:gd name="T68" fmla="*/ 2147483646 w 74"/>
                <a:gd name="T69" fmla="*/ 2147483646 h 97"/>
                <a:gd name="T70" fmla="*/ 2147483646 w 74"/>
                <a:gd name="T71" fmla="*/ 2147483646 h 97"/>
                <a:gd name="T72" fmla="*/ 2147483646 w 74"/>
                <a:gd name="T73" fmla="*/ 2056047788 h 97"/>
                <a:gd name="T74" fmla="*/ 1363468084 w 74"/>
                <a:gd name="T75" fmla="*/ 1947839172 h 97"/>
                <a:gd name="T76" fmla="*/ 1506989779 w 74"/>
                <a:gd name="T77" fmla="*/ 2092119329 h 97"/>
                <a:gd name="T78" fmla="*/ 1435228931 w 74"/>
                <a:gd name="T79" fmla="*/ 2147483646 h 97"/>
                <a:gd name="T80" fmla="*/ 2045202126 w 74"/>
                <a:gd name="T81" fmla="*/ 2147483646 h 97"/>
                <a:gd name="T82" fmla="*/ 2116962973 w 74"/>
                <a:gd name="T83" fmla="*/ 2147483646 h 97"/>
                <a:gd name="T84" fmla="*/ 753494890 w 74"/>
                <a:gd name="T85" fmla="*/ 324637860 h 97"/>
                <a:gd name="T86" fmla="*/ 466451499 w 74"/>
                <a:gd name="T87" fmla="*/ 685347261 h 97"/>
                <a:gd name="T88" fmla="*/ 609973194 w 74"/>
                <a:gd name="T89" fmla="*/ 721418801 h 97"/>
                <a:gd name="T90" fmla="*/ 645853618 w 74"/>
                <a:gd name="T91" fmla="*/ 721418801 h 97"/>
                <a:gd name="T92" fmla="*/ 789375313 w 74"/>
                <a:gd name="T93" fmla="*/ 613210185 h 97"/>
                <a:gd name="T94" fmla="*/ 789375313 w 74"/>
                <a:gd name="T95" fmla="*/ 541067104 h 97"/>
                <a:gd name="T96" fmla="*/ 753494890 w 74"/>
                <a:gd name="T97" fmla="*/ 396780941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95" name="文本框 30"/>
            <p:cNvSpPr txBox="1">
              <a:spLocks noChangeArrowheads="1"/>
            </p:cNvSpPr>
            <p:nvPr/>
          </p:nvSpPr>
          <p:spPr bwMode="auto">
            <a:xfrm>
              <a:off x="2208197" y="2217172"/>
              <a:ext cx="1618117"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a:t>构建</a:t>
              </a:r>
              <a:r>
                <a:rPr lang="zh-CN" altLang="en-US" sz="2000"/>
                <a:t>层次树</a:t>
              </a:r>
              <a:endParaRPr lang="zh-CN" altLang="en-US" sz="2000"/>
            </a:p>
          </p:txBody>
        </p:sp>
      </p:grpSp>
      <p:grpSp>
        <p:nvGrpSpPr>
          <p:cNvPr id="63" name="组合 62"/>
          <p:cNvGrpSpPr/>
          <p:nvPr/>
        </p:nvGrpSpPr>
        <p:grpSpPr bwMode="auto">
          <a:xfrm>
            <a:off x="2500313" y="2992438"/>
            <a:ext cx="1619251" cy="1147762"/>
            <a:chOff x="2501045" y="3469222"/>
            <a:chExt cx="1618117" cy="1147107"/>
          </a:xfrm>
        </p:grpSpPr>
        <p:sp>
          <p:nvSpPr>
            <p:cNvPr id="15" name="椭圆 14"/>
            <p:cNvSpPr/>
            <p:nvPr/>
          </p:nvSpPr>
          <p:spPr>
            <a:xfrm>
              <a:off x="2731071" y="3469222"/>
              <a:ext cx="1146960" cy="1147107"/>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491" name="Freeform 24"/>
            <p:cNvSpPr>
              <a:spLocks noEditPoints="1"/>
            </p:cNvSpPr>
            <p:nvPr/>
          </p:nvSpPr>
          <p:spPr bwMode="auto">
            <a:xfrm>
              <a:off x="3113146" y="3709231"/>
              <a:ext cx="382368" cy="428588"/>
            </a:xfrm>
            <a:custGeom>
              <a:avLst/>
              <a:gdLst>
                <a:gd name="T0" fmla="*/ 320573359 w 77"/>
                <a:gd name="T1" fmla="*/ 198690407 h 86"/>
                <a:gd name="T2" fmla="*/ 937054857 w 77"/>
                <a:gd name="T3" fmla="*/ 24838170 h 86"/>
                <a:gd name="T4" fmla="*/ 1454900308 w 77"/>
                <a:gd name="T5" fmla="*/ 322871288 h 86"/>
                <a:gd name="T6" fmla="*/ 1627517114 w 77"/>
                <a:gd name="T7" fmla="*/ 943770710 h 86"/>
                <a:gd name="T8" fmla="*/ 1430240055 w 77"/>
                <a:gd name="T9" fmla="*/ 1365984710 h 86"/>
                <a:gd name="T10" fmla="*/ 1578196608 w 77"/>
                <a:gd name="T11" fmla="*/ 1465327421 h 86"/>
                <a:gd name="T12" fmla="*/ 1824794173 w 77"/>
                <a:gd name="T13" fmla="*/ 1788198709 h 86"/>
                <a:gd name="T14" fmla="*/ 1800133920 w 77"/>
                <a:gd name="T15" fmla="*/ 2086231827 h 86"/>
                <a:gd name="T16" fmla="*/ 1800133920 w 77"/>
                <a:gd name="T17" fmla="*/ 2086231827 h 86"/>
                <a:gd name="T18" fmla="*/ 1528881068 w 77"/>
                <a:gd name="T19" fmla="*/ 2036560472 h 86"/>
                <a:gd name="T20" fmla="*/ 1257628215 w 77"/>
                <a:gd name="T21" fmla="*/ 1688855998 h 86"/>
                <a:gd name="T22" fmla="*/ 1208307709 w 77"/>
                <a:gd name="T23" fmla="*/ 1564675116 h 86"/>
                <a:gd name="T24" fmla="*/ 739782764 w 77"/>
                <a:gd name="T25" fmla="*/ 1639179658 h 86"/>
                <a:gd name="T26" fmla="*/ 197277059 w 77"/>
                <a:gd name="T27" fmla="*/ 1341146540 h 86"/>
                <a:gd name="T28" fmla="*/ 24660253 w 77"/>
                <a:gd name="T29" fmla="*/ 745080304 h 86"/>
                <a:gd name="T30" fmla="*/ 320573359 w 77"/>
                <a:gd name="T31" fmla="*/ 198690407 h 86"/>
                <a:gd name="T32" fmla="*/ 739782764 w 77"/>
                <a:gd name="T33" fmla="*/ 1216965659 h 86"/>
                <a:gd name="T34" fmla="*/ 937054857 w 77"/>
                <a:gd name="T35" fmla="*/ 1216965659 h 86"/>
                <a:gd name="T36" fmla="*/ 937054857 w 77"/>
                <a:gd name="T37" fmla="*/ 993442066 h 86"/>
                <a:gd name="T38" fmla="*/ 1158987203 w 77"/>
                <a:gd name="T39" fmla="*/ 993442066 h 86"/>
                <a:gd name="T40" fmla="*/ 1158987203 w 77"/>
                <a:gd name="T41" fmla="*/ 794756643 h 86"/>
                <a:gd name="T42" fmla="*/ 937054857 w 77"/>
                <a:gd name="T43" fmla="*/ 794756643 h 86"/>
                <a:gd name="T44" fmla="*/ 937054857 w 77"/>
                <a:gd name="T45" fmla="*/ 571228067 h 86"/>
                <a:gd name="T46" fmla="*/ 739782764 w 77"/>
                <a:gd name="T47" fmla="*/ 571228067 h 86"/>
                <a:gd name="T48" fmla="*/ 739782764 w 77"/>
                <a:gd name="T49" fmla="*/ 794756643 h 86"/>
                <a:gd name="T50" fmla="*/ 517845452 w 77"/>
                <a:gd name="T51" fmla="*/ 794756643 h 86"/>
                <a:gd name="T52" fmla="*/ 517845452 w 77"/>
                <a:gd name="T53" fmla="*/ 993442066 h 86"/>
                <a:gd name="T54" fmla="*/ 739782764 w 77"/>
                <a:gd name="T55" fmla="*/ 993442066 h 86"/>
                <a:gd name="T56" fmla="*/ 739782764 w 77"/>
                <a:gd name="T57" fmla="*/ 1216965659 h 86"/>
                <a:gd name="T58" fmla="*/ 443869658 w 77"/>
                <a:gd name="T59" fmla="*/ 894099355 h 86"/>
                <a:gd name="T60" fmla="*/ 1060351156 w 77"/>
                <a:gd name="T61" fmla="*/ 471885355 h 86"/>
                <a:gd name="T62" fmla="*/ 443869658 w 77"/>
                <a:gd name="T63" fmla="*/ 894099355 h 86"/>
                <a:gd name="T64" fmla="*/ 887734351 w 77"/>
                <a:gd name="T65" fmla="*/ 298033118 h 86"/>
                <a:gd name="T66" fmla="*/ 493185199 w 77"/>
                <a:gd name="T67" fmla="*/ 397375830 h 86"/>
                <a:gd name="T68" fmla="*/ 295913105 w 77"/>
                <a:gd name="T69" fmla="*/ 769918473 h 86"/>
                <a:gd name="T70" fmla="*/ 394549152 w 77"/>
                <a:gd name="T71" fmla="*/ 1167294303 h 86"/>
                <a:gd name="T72" fmla="*/ 764438051 w 77"/>
                <a:gd name="T73" fmla="*/ 1365984710 h 86"/>
                <a:gd name="T74" fmla="*/ 1158987203 w 77"/>
                <a:gd name="T75" fmla="*/ 1266641998 h 86"/>
                <a:gd name="T76" fmla="*/ 1356264262 w 77"/>
                <a:gd name="T77" fmla="*/ 894099355 h 86"/>
                <a:gd name="T78" fmla="*/ 1257628215 w 77"/>
                <a:gd name="T79" fmla="*/ 496723525 h 86"/>
                <a:gd name="T80" fmla="*/ 887734351 w 77"/>
                <a:gd name="T81" fmla="*/ 298033118 h 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92" name="文本框 31"/>
            <p:cNvSpPr txBox="1">
              <a:spLocks noChangeArrowheads="1"/>
            </p:cNvSpPr>
            <p:nvPr/>
          </p:nvSpPr>
          <p:spPr bwMode="auto">
            <a:xfrm>
              <a:off x="2501045" y="4127691"/>
              <a:ext cx="1618117" cy="336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a:t>深度学习</a:t>
              </a:r>
              <a:endParaRPr lang="zh-CN" altLang="en-US" sz="1600"/>
            </a:p>
          </p:txBody>
        </p:sp>
      </p:grpSp>
      <p:grpSp>
        <p:nvGrpSpPr>
          <p:cNvPr id="34" name="组合 33"/>
          <p:cNvGrpSpPr/>
          <p:nvPr/>
        </p:nvGrpSpPr>
        <p:grpSpPr bwMode="auto">
          <a:xfrm>
            <a:off x="4760913" y="1401763"/>
            <a:ext cx="1235075" cy="755650"/>
            <a:chOff x="0" y="1587632"/>
            <a:chExt cx="1473572" cy="901650"/>
          </a:xfrm>
        </p:grpSpPr>
        <p:sp>
          <p:nvSpPr>
            <p:cNvPr id="19488" name="文本框 34"/>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a:solidFill>
                    <a:srgbClr val="044875"/>
                  </a:solidFill>
                  <a:latin typeface="Impact" panose="020B0806030902050204" pitchFamily="34" charset="0"/>
                </a:rPr>
                <a:t>01</a:t>
              </a:r>
              <a:endParaRPr lang="zh-CN" altLang="en-US">
                <a:solidFill>
                  <a:srgbClr val="044875"/>
                </a:solidFill>
                <a:latin typeface="Impact" panose="020B0806030902050204" pitchFamily="34" charset="0"/>
              </a:endParaRPr>
            </a:p>
          </p:txBody>
        </p:sp>
        <p:sp>
          <p:nvSpPr>
            <p:cNvPr id="36" name="椭圆 35"/>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7" name="组合 36"/>
          <p:cNvGrpSpPr/>
          <p:nvPr/>
        </p:nvGrpSpPr>
        <p:grpSpPr bwMode="auto">
          <a:xfrm>
            <a:off x="5556249" y="1285876"/>
            <a:ext cx="6419851" cy="921385"/>
            <a:chOff x="867562" y="1427973"/>
            <a:chExt cx="6420056" cy="921371"/>
          </a:xfrm>
        </p:grpSpPr>
        <p:sp>
          <p:nvSpPr>
            <p:cNvPr id="38" name="文本框 37"/>
            <p:cNvSpPr txBox="1"/>
            <p:nvPr/>
          </p:nvSpPr>
          <p:spPr>
            <a:xfrm>
              <a:off x="867562" y="1427973"/>
              <a:ext cx="3113188" cy="398774"/>
            </a:xfrm>
            <a:prstGeom prst="rect">
              <a:avLst/>
            </a:prstGeom>
            <a:noFill/>
          </p:spPr>
          <p:txBody>
            <a:bodyPr>
              <a:spAutoFit/>
            </a:bodyPr>
            <a:lstStyle/>
            <a:p>
              <a:pPr algn="ctr" eaLnBrk="1" fontAlgn="auto" hangingPunct="1">
                <a:spcBef>
                  <a:spcPts val="0"/>
                </a:spcBef>
                <a:spcAft>
                  <a:spcPts val="0"/>
                </a:spcAft>
                <a:defRPr/>
              </a:pPr>
              <a:r>
                <a:rPr lang="en-US" altLang="zh-CN" sz="2000" b="1" dirty="0">
                  <a:solidFill>
                    <a:srgbClr val="044875"/>
                  </a:solidFill>
                  <a:latin typeface="+mj-lt"/>
                  <a:ea typeface="+mn-ea"/>
                </a:rPr>
                <a:t>2021.12-2022.4</a:t>
              </a:r>
              <a:endParaRPr lang="zh-CN" altLang="en-US" sz="2000" b="1" dirty="0">
                <a:solidFill>
                  <a:srgbClr val="044875"/>
                </a:solidFill>
                <a:latin typeface="+mj-lt"/>
                <a:ea typeface="+mn-ea"/>
              </a:endParaRPr>
            </a:p>
          </p:txBody>
        </p:sp>
        <p:sp>
          <p:nvSpPr>
            <p:cNvPr id="39" name="文本框 38"/>
            <p:cNvSpPr txBox="1"/>
            <p:nvPr/>
          </p:nvSpPr>
          <p:spPr>
            <a:xfrm>
              <a:off x="1234287" y="1770868"/>
              <a:ext cx="6053331" cy="578476"/>
            </a:xfrm>
            <a:prstGeom prst="rect">
              <a:avLst/>
            </a:prstGeom>
            <a:noFill/>
          </p:spPr>
          <p:txBody>
            <a:bodyPr>
              <a:spAutoFit/>
            </a:bodyPr>
            <a:lstStyle/>
            <a:p>
              <a:pPr eaLnBrk="1" fontAlgn="auto" hangingPunct="1">
                <a:lnSpc>
                  <a:spcPts val="1900"/>
                </a:lnSpc>
                <a:spcBef>
                  <a:spcPts val="0"/>
                </a:spcBef>
                <a:spcAft>
                  <a:spcPts val="0"/>
                </a:spcAft>
                <a:defRPr/>
              </a:pPr>
              <a:r>
                <a:rPr lang="en-US" altLang="zh-CN" sz="1600" dirty="0">
                  <a:solidFill>
                    <a:schemeClr val="bg2">
                      <a:lumMod val="25000"/>
                    </a:schemeClr>
                  </a:solidFill>
                  <a:latin typeface="+mn-lt"/>
                  <a:ea typeface="+mn-ea"/>
                </a:rPr>
                <a:t>研究植物类别的视觉特性描述，基于植物分类学构建语义树模型， 研究双向聚类算法并生成均衡层次树结构</a:t>
              </a:r>
              <a:endParaRPr lang="zh-CN" altLang="en-US" sz="1600" dirty="0">
                <a:solidFill>
                  <a:schemeClr val="bg2">
                    <a:lumMod val="25000"/>
                  </a:schemeClr>
                </a:solidFill>
                <a:latin typeface="+mn-lt"/>
                <a:ea typeface="+mn-ea"/>
              </a:endParaRPr>
            </a:p>
          </p:txBody>
        </p:sp>
      </p:grpSp>
      <p:grpSp>
        <p:nvGrpSpPr>
          <p:cNvPr id="40" name="组合 39"/>
          <p:cNvGrpSpPr/>
          <p:nvPr/>
        </p:nvGrpSpPr>
        <p:grpSpPr bwMode="auto">
          <a:xfrm>
            <a:off x="4760913" y="2508250"/>
            <a:ext cx="1235075" cy="757238"/>
            <a:chOff x="0" y="1587632"/>
            <a:chExt cx="1473572" cy="901650"/>
          </a:xfrm>
        </p:grpSpPr>
        <p:sp>
          <p:nvSpPr>
            <p:cNvPr id="19484" name="文本框 40"/>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a:solidFill>
                    <a:srgbClr val="044875"/>
                  </a:solidFill>
                  <a:latin typeface="Impact" panose="020B0806030902050204" pitchFamily="34" charset="0"/>
                </a:rPr>
                <a:t>02</a:t>
              </a:r>
              <a:endParaRPr lang="zh-CN" altLang="en-US">
                <a:solidFill>
                  <a:srgbClr val="044875"/>
                </a:solidFill>
                <a:latin typeface="Impact" panose="020B0806030902050204" pitchFamily="34" charset="0"/>
              </a:endParaRPr>
            </a:p>
          </p:txBody>
        </p:sp>
        <p:sp>
          <p:nvSpPr>
            <p:cNvPr id="42" name="椭圆 41"/>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3" name="组合 42"/>
          <p:cNvGrpSpPr/>
          <p:nvPr/>
        </p:nvGrpSpPr>
        <p:grpSpPr bwMode="auto">
          <a:xfrm>
            <a:off x="5556249" y="2392364"/>
            <a:ext cx="6419851" cy="907097"/>
            <a:chOff x="867562" y="2496369"/>
            <a:chExt cx="6420056" cy="906857"/>
          </a:xfrm>
        </p:grpSpPr>
        <p:sp>
          <p:nvSpPr>
            <p:cNvPr id="44" name="文本框 43"/>
            <p:cNvSpPr txBox="1"/>
            <p:nvPr/>
          </p:nvSpPr>
          <p:spPr>
            <a:xfrm>
              <a:off x="867562" y="2496369"/>
              <a:ext cx="3113188" cy="398675"/>
            </a:xfrm>
            <a:prstGeom prst="rect">
              <a:avLst/>
            </a:prstGeom>
            <a:noFill/>
          </p:spPr>
          <p:txBody>
            <a:bodyPr>
              <a:spAutoFit/>
            </a:bodyPr>
            <a:lstStyle/>
            <a:p>
              <a:pPr algn="ctr" eaLnBrk="1" fontAlgn="auto" hangingPunct="1">
                <a:spcBef>
                  <a:spcPts val="0"/>
                </a:spcBef>
                <a:spcAft>
                  <a:spcPts val="0"/>
                </a:spcAft>
                <a:defRPr/>
              </a:pPr>
              <a:r>
                <a:rPr lang="en-US" altLang="zh-CN" sz="2000" b="1" dirty="0">
                  <a:solidFill>
                    <a:srgbClr val="044875"/>
                  </a:solidFill>
                  <a:latin typeface="+mj-lt"/>
                  <a:ea typeface="+mn-ea"/>
                </a:rPr>
                <a:t>2022.4-2022.8</a:t>
              </a:r>
              <a:endParaRPr lang="zh-CN" altLang="en-US" sz="2000" b="1" dirty="0">
                <a:solidFill>
                  <a:srgbClr val="044875"/>
                </a:solidFill>
                <a:latin typeface="+mj-lt"/>
                <a:ea typeface="+mn-ea"/>
              </a:endParaRPr>
            </a:p>
          </p:txBody>
        </p:sp>
        <p:sp>
          <p:nvSpPr>
            <p:cNvPr id="45" name="文本框 44"/>
            <p:cNvSpPr txBox="1"/>
            <p:nvPr/>
          </p:nvSpPr>
          <p:spPr>
            <a:xfrm>
              <a:off x="1234287" y="2824894"/>
              <a:ext cx="6053331" cy="578332"/>
            </a:xfrm>
            <a:prstGeom prst="rect">
              <a:avLst/>
            </a:prstGeom>
            <a:noFill/>
          </p:spPr>
          <p:txBody>
            <a:bodyPr>
              <a:spAutoFit/>
            </a:bodyPr>
            <a:lstStyle/>
            <a:p>
              <a:pPr eaLnBrk="1" fontAlgn="auto" hangingPunct="1">
                <a:lnSpc>
                  <a:spcPts val="1900"/>
                </a:lnSpc>
                <a:spcBef>
                  <a:spcPts val="0"/>
                </a:spcBef>
                <a:spcAft>
                  <a:spcPts val="0"/>
                </a:spcAft>
                <a:defRPr/>
              </a:pPr>
              <a:r>
                <a:rPr lang="en-US" altLang="zh-CN" sz="1600" dirty="0">
                  <a:solidFill>
                    <a:schemeClr val="bg2">
                      <a:lumMod val="25000"/>
                    </a:schemeClr>
                  </a:solidFill>
                  <a:latin typeface="+mn-lt"/>
                  <a:ea typeface="+mn-ea"/>
                </a:rPr>
                <a:t>将层次树结构嵌入到深度网络模型中，并设计特征选择模块，构建深度层次化多任务网络模型实现层次化特征提取</a:t>
              </a:r>
              <a:endParaRPr lang="zh-CN" altLang="en-US" sz="1600" dirty="0">
                <a:solidFill>
                  <a:schemeClr val="bg2">
                    <a:lumMod val="25000"/>
                  </a:schemeClr>
                </a:solidFill>
                <a:latin typeface="+mn-lt"/>
                <a:ea typeface="+mn-ea"/>
              </a:endParaRPr>
            </a:p>
          </p:txBody>
        </p:sp>
      </p:grpSp>
      <p:grpSp>
        <p:nvGrpSpPr>
          <p:cNvPr id="46" name="组合 45"/>
          <p:cNvGrpSpPr/>
          <p:nvPr/>
        </p:nvGrpSpPr>
        <p:grpSpPr bwMode="auto">
          <a:xfrm>
            <a:off x="4760913" y="3616325"/>
            <a:ext cx="1235075" cy="755650"/>
            <a:chOff x="0" y="1587632"/>
            <a:chExt cx="1473572" cy="901650"/>
          </a:xfrm>
        </p:grpSpPr>
        <p:sp>
          <p:nvSpPr>
            <p:cNvPr id="19480" name="文本框 46"/>
            <p:cNvSpPr txBox="1">
              <a:spLocks noChangeArrowheads="1"/>
            </p:cNvSpPr>
            <p:nvPr/>
          </p:nvSpPr>
          <p:spPr bwMode="auto">
            <a:xfrm>
              <a:off x="0" y="1747704"/>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a:solidFill>
                    <a:srgbClr val="044875"/>
                  </a:solidFill>
                  <a:latin typeface="Impact" panose="020B0806030902050204" pitchFamily="34" charset="0"/>
                </a:rPr>
                <a:t>03</a:t>
              </a:r>
              <a:endParaRPr lang="zh-CN" altLang="en-US">
                <a:solidFill>
                  <a:srgbClr val="044875"/>
                </a:solidFill>
                <a:latin typeface="Impact" panose="020B0806030902050204" pitchFamily="34" charset="0"/>
              </a:endParaRPr>
            </a:p>
          </p:txBody>
        </p:sp>
        <p:sp>
          <p:nvSpPr>
            <p:cNvPr id="48" name="椭圆 47"/>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9" name="组合 48"/>
          <p:cNvGrpSpPr/>
          <p:nvPr/>
        </p:nvGrpSpPr>
        <p:grpSpPr bwMode="auto">
          <a:xfrm>
            <a:off x="5556249" y="3484564"/>
            <a:ext cx="6419851" cy="921385"/>
            <a:chOff x="867562" y="3535737"/>
            <a:chExt cx="6420056" cy="921372"/>
          </a:xfrm>
        </p:grpSpPr>
        <p:sp>
          <p:nvSpPr>
            <p:cNvPr id="50" name="文本框 49"/>
            <p:cNvSpPr txBox="1"/>
            <p:nvPr/>
          </p:nvSpPr>
          <p:spPr>
            <a:xfrm>
              <a:off x="867562" y="3535737"/>
              <a:ext cx="3113188" cy="398774"/>
            </a:xfrm>
            <a:prstGeom prst="rect">
              <a:avLst/>
            </a:prstGeom>
            <a:noFill/>
          </p:spPr>
          <p:txBody>
            <a:bodyPr>
              <a:spAutoFit/>
            </a:bodyPr>
            <a:lstStyle/>
            <a:p>
              <a:pPr algn="ctr" eaLnBrk="1" fontAlgn="auto" hangingPunct="1">
                <a:spcBef>
                  <a:spcPts val="0"/>
                </a:spcBef>
                <a:spcAft>
                  <a:spcPts val="0"/>
                </a:spcAft>
                <a:defRPr/>
              </a:pPr>
              <a:r>
                <a:rPr lang="en-US" altLang="zh-CN" sz="2000" b="1" dirty="0">
                  <a:solidFill>
                    <a:srgbClr val="044875"/>
                  </a:solidFill>
                  <a:latin typeface="+mj-lt"/>
                  <a:ea typeface="+mn-ea"/>
                </a:rPr>
                <a:t>2022.9-2022.12</a:t>
              </a:r>
              <a:endParaRPr lang="zh-CN" altLang="en-US" sz="2000" b="1" dirty="0">
                <a:solidFill>
                  <a:srgbClr val="044875"/>
                </a:solidFill>
                <a:latin typeface="+mj-lt"/>
                <a:ea typeface="+mn-ea"/>
              </a:endParaRPr>
            </a:p>
          </p:txBody>
        </p:sp>
        <p:sp>
          <p:nvSpPr>
            <p:cNvPr id="51" name="文本框 50"/>
            <p:cNvSpPr txBox="1"/>
            <p:nvPr/>
          </p:nvSpPr>
          <p:spPr>
            <a:xfrm>
              <a:off x="1234287" y="3878632"/>
              <a:ext cx="6053331" cy="578477"/>
            </a:xfrm>
            <a:prstGeom prst="rect">
              <a:avLst/>
            </a:prstGeom>
            <a:noFill/>
          </p:spPr>
          <p:txBody>
            <a:bodyPr>
              <a:spAutoFit/>
            </a:bodyPr>
            <a:lstStyle/>
            <a:p>
              <a:pPr eaLnBrk="1" fontAlgn="auto" hangingPunct="1">
                <a:lnSpc>
                  <a:spcPts val="1900"/>
                </a:lnSpc>
                <a:spcBef>
                  <a:spcPts val="0"/>
                </a:spcBef>
                <a:spcAft>
                  <a:spcPts val="0"/>
                </a:spcAft>
                <a:defRPr/>
              </a:pPr>
              <a:r>
                <a:rPr lang="en-US" altLang="zh-CN" sz="1600" dirty="0">
                  <a:solidFill>
                    <a:schemeClr val="bg2">
                      <a:lumMod val="25000"/>
                    </a:schemeClr>
                  </a:solidFill>
                  <a:latin typeface="+mn-lt"/>
                  <a:ea typeface="+mn-ea"/>
                </a:rPr>
                <a:t>设计自适应类别梯度加权的</a:t>
              </a:r>
              <a:endParaRPr lang="en-US" altLang="zh-CN" sz="1600" dirty="0">
                <a:solidFill>
                  <a:schemeClr val="bg2">
                    <a:lumMod val="25000"/>
                  </a:schemeClr>
                </a:solidFill>
                <a:latin typeface="+mn-lt"/>
                <a:ea typeface="+mn-ea"/>
              </a:endParaRPr>
            </a:p>
            <a:p>
              <a:pPr eaLnBrk="1" fontAlgn="auto" hangingPunct="1">
                <a:lnSpc>
                  <a:spcPts val="1900"/>
                </a:lnSpc>
                <a:spcBef>
                  <a:spcPts val="0"/>
                </a:spcBef>
                <a:spcAft>
                  <a:spcPts val="0"/>
                </a:spcAft>
                <a:defRPr/>
              </a:pPr>
              <a:r>
                <a:rPr lang="en-US" altLang="zh-CN" sz="1600" dirty="0">
                  <a:solidFill>
                    <a:schemeClr val="bg2">
                      <a:lumMod val="25000"/>
                    </a:schemeClr>
                  </a:solidFill>
                  <a:latin typeface="+mn-lt"/>
                  <a:ea typeface="+mn-ea"/>
                </a:rPr>
                <a:t>层次化模型优化算法，实现层次化模型参数的合理优化</a:t>
              </a:r>
              <a:endParaRPr lang="en-US" altLang="zh-CN" sz="1600" dirty="0">
                <a:solidFill>
                  <a:schemeClr val="bg2">
                    <a:lumMod val="25000"/>
                  </a:schemeClr>
                </a:solidFill>
                <a:latin typeface="+mn-lt"/>
                <a:ea typeface="+mn-ea"/>
              </a:endParaRPr>
            </a:p>
          </p:txBody>
        </p:sp>
      </p:grpSp>
      <p:cxnSp>
        <p:nvCxnSpPr>
          <p:cNvPr id="59" name="直接连接符 58"/>
          <p:cNvCxnSpPr/>
          <p:nvPr/>
        </p:nvCxnSpPr>
        <p:spPr>
          <a:xfrm flipH="1">
            <a:off x="19051" y="5002213"/>
            <a:ext cx="12141200" cy="0"/>
          </a:xfrm>
          <a:prstGeom prst="line">
            <a:avLst/>
          </a:prstGeom>
          <a:ln w="19050">
            <a:solidFill>
              <a:srgbClr val="044875"/>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
        <p:nvSpPr>
          <p:cNvPr id="72" name="文本框 71"/>
          <p:cNvSpPr txBox="1">
            <a:spLocks noChangeArrowheads="1"/>
          </p:cNvSpPr>
          <p:nvPr/>
        </p:nvSpPr>
        <p:spPr bwMode="auto">
          <a:xfrm>
            <a:off x="488951" y="5129215"/>
            <a:ext cx="11671300" cy="68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2300"/>
              </a:lnSpc>
              <a:buFont typeface="Wingdings" panose="05000000000000000000" pitchFamily="2" charset="2"/>
              <a:buChar char="Ø"/>
            </a:pPr>
            <a:r>
              <a:rPr lang="zh-CN" altLang="en-US" sz="1800">
                <a:solidFill>
                  <a:srgbClr val="044875"/>
                </a:solidFill>
              </a:rPr>
              <a:t>研究主要分为三个阶段，分别进行：构建层次树；将层次树结构嵌入到深度网络模型；设计自适应优化算法</a:t>
            </a:r>
            <a:endParaRPr lang="zh-CN" altLang="en-US" sz="1800">
              <a:solidFill>
                <a:srgbClr val="044875"/>
              </a:solidFill>
            </a:endParaRPr>
          </a:p>
          <a:p>
            <a:pPr eaLnBrk="1" hangingPunct="1">
              <a:lnSpc>
                <a:spcPts val="2300"/>
              </a:lnSpc>
              <a:buFont typeface="Wingdings" panose="05000000000000000000" pitchFamily="2" charset="2"/>
              <a:buChar char="Ø"/>
            </a:pPr>
            <a:r>
              <a:rPr lang="zh-CN" altLang="en-US" sz="1800">
                <a:solidFill>
                  <a:srgbClr val="044875"/>
                </a:solidFill>
              </a:rPr>
              <a:t>具体时间计划可能有</a:t>
            </a:r>
            <a:r>
              <a:rPr lang="zh-CN" altLang="en-US" sz="1800">
                <a:solidFill>
                  <a:srgbClr val="044875"/>
                </a:solidFill>
              </a:rPr>
              <a:t>微调</a:t>
            </a:r>
            <a:endParaRPr lang="zh-CN" altLang="en-US" sz="1800">
              <a:solidFill>
                <a:srgbClr val="044875"/>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53" presetClass="entr" presetSubtype="16" fill="hold" nodeType="withEffect">
                                  <p:stCondLst>
                                    <p:cond delay="25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par>
                                <p:cTn id="37" presetID="53" presetClass="entr" presetSubtype="16" fill="hold" nodeType="withEffect">
                                  <p:stCondLst>
                                    <p:cond delay="500"/>
                                  </p:stCondLst>
                                  <p:childTnLst>
                                    <p:set>
                                      <p:cBhvr>
                                        <p:cTn id="38" dur="1" fill="hold">
                                          <p:stCondLst>
                                            <p:cond delay="0"/>
                                          </p:stCondLst>
                                        </p:cTn>
                                        <p:tgtEl>
                                          <p:spTgt spid="63"/>
                                        </p:tgtEl>
                                        <p:attrNameLst>
                                          <p:attrName>style.visibility</p:attrName>
                                        </p:attrNameLst>
                                      </p:cBhvr>
                                      <p:to>
                                        <p:strVal val="visible"/>
                                      </p:to>
                                    </p:set>
                                    <p:anim calcmode="lin" valueType="num">
                                      <p:cBhvr>
                                        <p:cTn id="39" dur="500" fill="hold"/>
                                        <p:tgtEl>
                                          <p:spTgt spid="63"/>
                                        </p:tgtEl>
                                        <p:attrNameLst>
                                          <p:attrName>ppt_w</p:attrName>
                                        </p:attrNameLst>
                                      </p:cBhvr>
                                      <p:tavLst>
                                        <p:tav tm="0">
                                          <p:val>
                                            <p:fltVal val="0"/>
                                          </p:val>
                                        </p:tav>
                                        <p:tav tm="100000">
                                          <p:val>
                                            <p:strVal val="#ppt_w"/>
                                          </p:val>
                                        </p:tav>
                                      </p:tavLst>
                                    </p:anim>
                                    <p:anim calcmode="lin" valueType="num">
                                      <p:cBhvr>
                                        <p:cTn id="40" dur="500" fill="hold"/>
                                        <p:tgtEl>
                                          <p:spTgt spid="63"/>
                                        </p:tgtEl>
                                        <p:attrNameLst>
                                          <p:attrName>ppt_h</p:attrName>
                                        </p:attrNameLst>
                                      </p:cBhvr>
                                      <p:tavLst>
                                        <p:tav tm="0">
                                          <p:val>
                                            <p:fltVal val="0"/>
                                          </p:val>
                                        </p:tav>
                                        <p:tav tm="100000">
                                          <p:val>
                                            <p:strVal val="#ppt_h"/>
                                          </p:val>
                                        </p:tav>
                                      </p:tavLst>
                                    </p:anim>
                                    <p:animEffect transition="in" filter="fade">
                                      <p:cBhvr>
                                        <p:cTn id="41" dur="500"/>
                                        <p:tgtEl>
                                          <p:spTgt spid="63"/>
                                        </p:tgtEl>
                                      </p:cBhvr>
                                    </p:animEffect>
                                  </p:childTnLst>
                                </p:cTn>
                              </p:par>
                              <p:par>
                                <p:cTn id="42" presetID="53" presetClass="entr" presetSubtype="16" fill="hold" nodeType="withEffect">
                                  <p:stCondLst>
                                    <p:cond delay="75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par>
                                <p:cTn id="47" presetID="53" presetClass="entr" presetSubtype="16" fill="hold" nodeType="withEffect">
                                  <p:stCondLst>
                                    <p:cond delay="100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Effect transition="in" filter="fade">
                                      <p:cBhvr>
                                        <p:cTn id="51" dur="500"/>
                                        <p:tgtEl>
                                          <p:spTgt spid="18"/>
                                        </p:tgtEl>
                                      </p:cBhvr>
                                    </p:animEffect>
                                  </p:childTnLst>
                                </p:cTn>
                              </p:par>
                              <p:par>
                                <p:cTn id="52" presetID="53" presetClass="entr" presetSubtype="16" fill="hold" nodeType="withEffect">
                                  <p:stCondLst>
                                    <p:cond delay="1250"/>
                                  </p:stCondLst>
                                  <p:childTnLst>
                                    <p:set>
                                      <p:cBhvr>
                                        <p:cTn id="53" dur="1" fill="hold">
                                          <p:stCondLst>
                                            <p:cond delay="0"/>
                                          </p:stCondLst>
                                        </p:cTn>
                                        <p:tgtEl>
                                          <p:spTgt spid="19"/>
                                        </p:tgtEl>
                                        <p:attrNameLst>
                                          <p:attrName>style.visibility</p:attrName>
                                        </p:attrNameLst>
                                      </p:cBhvr>
                                      <p:to>
                                        <p:strVal val="visible"/>
                                      </p:to>
                                    </p:set>
                                    <p:anim calcmode="lin" valueType="num">
                                      <p:cBhvr>
                                        <p:cTn id="54" dur="500" fill="hold"/>
                                        <p:tgtEl>
                                          <p:spTgt spid="19"/>
                                        </p:tgtEl>
                                        <p:attrNameLst>
                                          <p:attrName>ppt_w</p:attrName>
                                        </p:attrNameLst>
                                      </p:cBhvr>
                                      <p:tavLst>
                                        <p:tav tm="0">
                                          <p:val>
                                            <p:fltVal val="0"/>
                                          </p:val>
                                        </p:tav>
                                        <p:tav tm="100000">
                                          <p:val>
                                            <p:strVal val="#ppt_w"/>
                                          </p:val>
                                        </p:tav>
                                      </p:tavLst>
                                    </p:anim>
                                    <p:anim calcmode="lin" valueType="num">
                                      <p:cBhvr>
                                        <p:cTn id="55" dur="500" fill="hold"/>
                                        <p:tgtEl>
                                          <p:spTgt spid="19"/>
                                        </p:tgtEl>
                                        <p:attrNameLst>
                                          <p:attrName>ppt_h</p:attrName>
                                        </p:attrNameLst>
                                      </p:cBhvr>
                                      <p:tavLst>
                                        <p:tav tm="0">
                                          <p:val>
                                            <p:fltVal val="0"/>
                                          </p:val>
                                        </p:tav>
                                        <p:tav tm="100000">
                                          <p:val>
                                            <p:strVal val="#ppt_h"/>
                                          </p:val>
                                        </p:tav>
                                      </p:tavLst>
                                    </p:anim>
                                    <p:animEffect transition="in" filter="fade">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Effect transition="in" filter="fade">
                                      <p:cBhvr>
                                        <p:cTn id="63" dur="500"/>
                                        <p:tgtEl>
                                          <p:spTgt spid="34"/>
                                        </p:tgtEl>
                                      </p:cBhvr>
                                    </p:animEffect>
                                  </p:childTnLst>
                                </p:cTn>
                              </p:par>
                              <p:par>
                                <p:cTn id="64" presetID="53" presetClass="entr" presetSubtype="16" fill="hold" nodeType="with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p:cTn id="66" dur="500" fill="hold"/>
                                        <p:tgtEl>
                                          <p:spTgt spid="40"/>
                                        </p:tgtEl>
                                        <p:attrNameLst>
                                          <p:attrName>ppt_w</p:attrName>
                                        </p:attrNameLst>
                                      </p:cBhvr>
                                      <p:tavLst>
                                        <p:tav tm="0">
                                          <p:val>
                                            <p:fltVal val="0"/>
                                          </p:val>
                                        </p:tav>
                                        <p:tav tm="100000">
                                          <p:val>
                                            <p:strVal val="#ppt_w"/>
                                          </p:val>
                                        </p:tav>
                                      </p:tavLst>
                                    </p:anim>
                                    <p:anim calcmode="lin" valueType="num">
                                      <p:cBhvr>
                                        <p:cTn id="67" dur="500" fill="hold"/>
                                        <p:tgtEl>
                                          <p:spTgt spid="40"/>
                                        </p:tgtEl>
                                        <p:attrNameLst>
                                          <p:attrName>ppt_h</p:attrName>
                                        </p:attrNameLst>
                                      </p:cBhvr>
                                      <p:tavLst>
                                        <p:tav tm="0">
                                          <p:val>
                                            <p:fltVal val="0"/>
                                          </p:val>
                                        </p:tav>
                                        <p:tav tm="100000">
                                          <p:val>
                                            <p:strVal val="#ppt_h"/>
                                          </p:val>
                                        </p:tav>
                                      </p:tavLst>
                                    </p:anim>
                                    <p:animEffect transition="in" filter="fade">
                                      <p:cBhvr>
                                        <p:cTn id="68" dur="500"/>
                                        <p:tgtEl>
                                          <p:spTgt spid="40"/>
                                        </p:tgtEl>
                                      </p:cBhvr>
                                    </p:animEffect>
                                  </p:childTnLst>
                                </p:cTn>
                              </p:par>
                              <p:par>
                                <p:cTn id="69" presetID="53" presetClass="entr" presetSubtype="16"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p:cTn id="71" dur="500" fill="hold"/>
                                        <p:tgtEl>
                                          <p:spTgt spid="46"/>
                                        </p:tgtEl>
                                        <p:attrNameLst>
                                          <p:attrName>ppt_w</p:attrName>
                                        </p:attrNameLst>
                                      </p:cBhvr>
                                      <p:tavLst>
                                        <p:tav tm="0">
                                          <p:val>
                                            <p:fltVal val="0"/>
                                          </p:val>
                                        </p:tav>
                                        <p:tav tm="100000">
                                          <p:val>
                                            <p:strVal val="#ppt_w"/>
                                          </p:val>
                                        </p:tav>
                                      </p:tavLst>
                                    </p:anim>
                                    <p:anim calcmode="lin" valueType="num">
                                      <p:cBhvr>
                                        <p:cTn id="72" dur="500" fill="hold"/>
                                        <p:tgtEl>
                                          <p:spTgt spid="46"/>
                                        </p:tgtEl>
                                        <p:attrNameLst>
                                          <p:attrName>ppt_h</p:attrName>
                                        </p:attrNameLst>
                                      </p:cBhvr>
                                      <p:tavLst>
                                        <p:tav tm="0">
                                          <p:val>
                                            <p:fltVal val="0"/>
                                          </p:val>
                                        </p:tav>
                                        <p:tav tm="100000">
                                          <p:val>
                                            <p:strVal val="#ppt_h"/>
                                          </p:val>
                                        </p:tav>
                                      </p:tavLst>
                                    </p:anim>
                                    <p:animEffect transition="in" filter="fade">
                                      <p:cBhvr>
                                        <p:cTn id="73" dur="500"/>
                                        <p:tgtEl>
                                          <p:spTgt spid="46"/>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2" fill="hold" nodeType="click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500"/>
                                        <p:tgtEl>
                                          <p:spTgt spid="37"/>
                                        </p:tgtEl>
                                        <p:attrNameLst>
                                          <p:attrName>ppt_x</p:attrName>
                                        </p:attrNameLst>
                                      </p:cBhvr>
                                      <p:tavLst>
                                        <p:tav tm="0">
                                          <p:val>
                                            <p:strVal val="#ppt_x+#ppt_w*1.125000"/>
                                          </p:val>
                                        </p:tav>
                                        <p:tav tm="100000">
                                          <p:val>
                                            <p:strVal val="#ppt_x"/>
                                          </p:val>
                                        </p:tav>
                                      </p:tavLst>
                                    </p:anim>
                                    <p:animEffect transition="in" filter="wipe(left)">
                                      <p:cBhvr>
                                        <p:cTn id="79" dur="500"/>
                                        <p:tgtEl>
                                          <p:spTgt spid="37"/>
                                        </p:tgtEl>
                                      </p:cBhvr>
                                    </p:animEffect>
                                  </p:childTnLst>
                                </p:cTn>
                              </p:par>
                              <p:par>
                                <p:cTn id="80" presetID="12" presetClass="entr" presetSubtype="2" fill="hold" nodeType="withEffect">
                                  <p:stCondLst>
                                    <p:cond delay="250"/>
                                  </p:stCondLst>
                                  <p:childTnLst>
                                    <p:set>
                                      <p:cBhvr>
                                        <p:cTn id="81" dur="1" fill="hold">
                                          <p:stCondLst>
                                            <p:cond delay="0"/>
                                          </p:stCondLst>
                                        </p:cTn>
                                        <p:tgtEl>
                                          <p:spTgt spid="43"/>
                                        </p:tgtEl>
                                        <p:attrNameLst>
                                          <p:attrName>style.visibility</p:attrName>
                                        </p:attrNameLst>
                                      </p:cBhvr>
                                      <p:to>
                                        <p:strVal val="visible"/>
                                      </p:to>
                                    </p:set>
                                    <p:anim calcmode="lin" valueType="num">
                                      <p:cBhvr additive="base">
                                        <p:cTn id="82" dur="500"/>
                                        <p:tgtEl>
                                          <p:spTgt spid="43"/>
                                        </p:tgtEl>
                                        <p:attrNameLst>
                                          <p:attrName>ppt_x</p:attrName>
                                        </p:attrNameLst>
                                      </p:cBhvr>
                                      <p:tavLst>
                                        <p:tav tm="0">
                                          <p:val>
                                            <p:strVal val="#ppt_x+#ppt_w*1.125000"/>
                                          </p:val>
                                        </p:tav>
                                        <p:tav tm="100000">
                                          <p:val>
                                            <p:strVal val="#ppt_x"/>
                                          </p:val>
                                        </p:tav>
                                      </p:tavLst>
                                    </p:anim>
                                    <p:animEffect transition="in" filter="wipe(left)">
                                      <p:cBhvr>
                                        <p:cTn id="83" dur="500"/>
                                        <p:tgtEl>
                                          <p:spTgt spid="43"/>
                                        </p:tgtEl>
                                      </p:cBhvr>
                                    </p:animEffect>
                                  </p:childTnLst>
                                </p:cTn>
                              </p:par>
                              <p:par>
                                <p:cTn id="84" presetID="12" presetClass="entr" presetSubtype="2" fill="hold" nodeType="withEffect">
                                  <p:stCondLst>
                                    <p:cond delay="500"/>
                                  </p:stCondLst>
                                  <p:childTnLst>
                                    <p:set>
                                      <p:cBhvr>
                                        <p:cTn id="85" dur="1" fill="hold">
                                          <p:stCondLst>
                                            <p:cond delay="0"/>
                                          </p:stCondLst>
                                        </p:cTn>
                                        <p:tgtEl>
                                          <p:spTgt spid="49"/>
                                        </p:tgtEl>
                                        <p:attrNameLst>
                                          <p:attrName>style.visibility</p:attrName>
                                        </p:attrNameLst>
                                      </p:cBhvr>
                                      <p:to>
                                        <p:strVal val="visible"/>
                                      </p:to>
                                    </p:set>
                                    <p:anim calcmode="lin" valueType="num">
                                      <p:cBhvr additive="base">
                                        <p:cTn id="86" dur="500"/>
                                        <p:tgtEl>
                                          <p:spTgt spid="49"/>
                                        </p:tgtEl>
                                        <p:attrNameLst>
                                          <p:attrName>ppt_x</p:attrName>
                                        </p:attrNameLst>
                                      </p:cBhvr>
                                      <p:tavLst>
                                        <p:tav tm="0">
                                          <p:val>
                                            <p:strVal val="#ppt_x+#ppt_w*1.125000"/>
                                          </p:val>
                                        </p:tav>
                                        <p:tav tm="100000">
                                          <p:val>
                                            <p:strVal val="#ppt_x"/>
                                          </p:val>
                                        </p:tav>
                                      </p:tavLst>
                                    </p:anim>
                                    <p:animEffect transition="in" filter="wipe(left)">
                                      <p:cBhvr>
                                        <p:cTn id="87" dur="500"/>
                                        <p:tgtEl>
                                          <p:spTgt spid="4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9"/>
                                        </p:tgtEl>
                                        <p:attrNameLst>
                                          <p:attrName>style.visibility</p:attrName>
                                        </p:attrNameLst>
                                      </p:cBhvr>
                                      <p:to>
                                        <p:strVal val="visible"/>
                                      </p:to>
                                    </p:set>
                                    <p:animEffect transition="in" filter="fade">
                                      <p:cBhvr>
                                        <p:cTn id="92" dur="500"/>
                                        <p:tgtEl>
                                          <p:spTgt spid="59"/>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72">
                                            <p:txEl>
                                              <p:pRg st="0" end="0"/>
                                            </p:txEl>
                                          </p:spTgt>
                                        </p:tgtEl>
                                        <p:attrNameLst>
                                          <p:attrName>style.visibility</p:attrName>
                                        </p:attrNameLst>
                                      </p:cBhvr>
                                      <p:to>
                                        <p:strVal val="visible"/>
                                      </p:to>
                                    </p:set>
                                    <p:anim calcmode="lin" valueType="num">
                                      <p:cBhvr additive="base">
                                        <p:cTn id="97" dur="500"/>
                                        <p:tgtEl>
                                          <p:spTgt spid="72">
                                            <p:txEl>
                                              <p:pRg st="0" end="0"/>
                                            </p:txEl>
                                          </p:spTgt>
                                        </p:tgtEl>
                                        <p:attrNameLst>
                                          <p:attrName>ppt_y</p:attrName>
                                        </p:attrNameLst>
                                      </p:cBhvr>
                                      <p:tavLst>
                                        <p:tav tm="0">
                                          <p:val>
                                            <p:strVal val="#ppt_y+#ppt_h*1.125000"/>
                                          </p:val>
                                        </p:tav>
                                        <p:tav tm="100000">
                                          <p:val>
                                            <p:strVal val="#ppt_y"/>
                                          </p:val>
                                        </p:tav>
                                      </p:tavLst>
                                    </p:anim>
                                    <p:animEffect transition="in" filter="wipe(up)">
                                      <p:cBhvr>
                                        <p:cTn id="98" dur="500"/>
                                        <p:tgtEl>
                                          <p:spTgt spid="72">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2" presetClass="entr" presetSubtype="4" fill="hold" grpId="0" nodeType="clickEffect">
                                  <p:stCondLst>
                                    <p:cond delay="0"/>
                                  </p:stCondLst>
                                  <p:childTnLst>
                                    <p:set>
                                      <p:cBhvr>
                                        <p:cTn id="102" dur="1" fill="hold">
                                          <p:stCondLst>
                                            <p:cond delay="0"/>
                                          </p:stCondLst>
                                        </p:cTn>
                                        <p:tgtEl>
                                          <p:spTgt spid="72">
                                            <p:txEl>
                                              <p:pRg st="1" end="1"/>
                                            </p:txEl>
                                          </p:spTgt>
                                        </p:tgtEl>
                                        <p:attrNameLst>
                                          <p:attrName>style.visibility</p:attrName>
                                        </p:attrNameLst>
                                      </p:cBhvr>
                                      <p:to>
                                        <p:strVal val="visible"/>
                                      </p:to>
                                    </p:set>
                                    <p:anim calcmode="lin" valueType="num">
                                      <p:cBhvr additive="base">
                                        <p:cTn id="103" dur="500"/>
                                        <p:tgtEl>
                                          <p:spTgt spid="72">
                                            <p:txEl>
                                              <p:pRg st="1" end="1"/>
                                            </p:txEl>
                                          </p:spTgt>
                                        </p:tgtEl>
                                        <p:attrNameLst>
                                          <p:attrName>ppt_y</p:attrName>
                                        </p:attrNameLst>
                                      </p:cBhvr>
                                      <p:tavLst>
                                        <p:tav tm="0">
                                          <p:val>
                                            <p:strVal val="#ppt_y+#ppt_h*1.125000"/>
                                          </p:val>
                                        </p:tav>
                                        <p:tav tm="100000">
                                          <p:val>
                                            <p:strVal val="#ppt_y"/>
                                          </p:val>
                                        </p:tav>
                                      </p:tavLst>
                                    </p:anim>
                                    <p:animEffect transition="in" filter="wipe(up)">
                                      <p:cBhvr>
                                        <p:cTn id="104" dur="500"/>
                                        <p:tgtEl>
                                          <p:spTgt spid="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72" grpId="0" bldLvl="3"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992314" y="2528890"/>
            <a:ext cx="8170863"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谢谢您的观看与聆听</a:t>
            </a:r>
            <a:endParaRPr lang="zh-CN" altLang="en-US" sz="4400" b="1" spc="600" dirty="0">
              <a:solidFill>
                <a:srgbClr val="044875"/>
              </a:solidFill>
              <a:latin typeface="微软雅黑" panose="020B0503020204020204" pitchFamily="34" charset="-122"/>
              <a:ea typeface="微软雅黑" panose="020B0503020204020204" pitchFamily="34" charset="-122"/>
            </a:endParaRPr>
          </a:p>
        </p:txBody>
      </p:sp>
      <p:grpSp>
        <p:nvGrpSpPr>
          <p:cNvPr id="26" name="组合 25"/>
          <p:cNvGrpSpPr/>
          <p:nvPr/>
        </p:nvGrpSpPr>
        <p:grpSpPr bwMode="auto">
          <a:xfrm>
            <a:off x="4154488" y="345281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文本框 28"/>
          <p:cNvSpPr txBox="1">
            <a:spLocks noChangeArrowheads="1"/>
          </p:cNvSpPr>
          <p:nvPr/>
        </p:nvSpPr>
        <p:spPr bwMode="auto">
          <a:xfrm>
            <a:off x="1525588" y="3932239"/>
            <a:ext cx="296703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答辩人：</a:t>
            </a:r>
            <a:r>
              <a:rPr lang="zh-CN" altLang="en-US">
                <a:solidFill>
                  <a:srgbClr val="044875"/>
                </a:solidFill>
                <a:latin typeface="微软雅黑" panose="020B0503020204020204" pitchFamily="34" charset="-122"/>
                <a:ea typeface="微软雅黑" panose="020B0503020204020204" pitchFamily="34" charset="-122"/>
              </a:rPr>
              <a:t>荣昊</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30" name="文本框 29"/>
          <p:cNvSpPr txBox="1">
            <a:spLocks noChangeArrowheads="1"/>
          </p:cNvSpPr>
          <p:nvPr/>
        </p:nvSpPr>
        <p:spPr bwMode="auto">
          <a:xfrm>
            <a:off x="3983039" y="3932239"/>
            <a:ext cx="256381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导师：</a:t>
            </a:r>
            <a:r>
              <a:rPr lang="zh-CN" altLang="en-US">
                <a:solidFill>
                  <a:srgbClr val="044875"/>
                </a:solidFill>
                <a:latin typeface="微软雅黑" panose="020B0503020204020204" pitchFamily="34" charset="-122"/>
                <a:ea typeface="微软雅黑" panose="020B0503020204020204" pitchFamily="34" charset="-122"/>
              </a:rPr>
              <a:t>张海曦</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31" name="文本框 30"/>
          <p:cNvSpPr txBox="1">
            <a:spLocks noChangeArrowheads="1"/>
          </p:cNvSpPr>
          <p:nvPr/>
        </p:nvSpPr>
        <p:spPr bwMode="auto">
          <a:xfrm>
            <a:off x="8154671" y="3932239"/>
            <a:ext cx="23098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时间：</a:t>
            </a:r>
            <a:r>
              <a:rPr lang="en-US" altLang="zh-CN">
                <a:solidFill>
                  <a:srgbClr val="044875"/>
                </a:solidFill>
                <a:latin typeface="微软雅黑" panose="020B0503020204020204" pitchFamily="34" charset="-122"/>
                <a:ea typeface="微软雅黑" panose="020B0503020204020204" pitchFamily="34" charset="-122"/>
              </a:rPr>
              <a:t>12.01</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32" name="文本框 31"/>
          <p:cNvSpPr txBox="1">
            <a:spLocks noChangeArrowheads="1"/>
          </p:cNvSpPr>
          <p:nvPr/>
        </p:nvSpPr>
        <p:spPr bwMode="auto">
          <a:xfrm>
            <a:off x="6037263" y="3932239"/>
            <a:ext cx="25654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专业：</a:t>
            </a:r>
            <a:r>
              <a:rPr lang="zh-CN" altLang="en-US">
                <a:solidFill>
                  <a:srgbClr val="044875"/>
                </a:solidFill>
                <a:latin typeface="微软雅黑" panose="020B0503020204020204" pitchFamily="34" charset="-122"/>
                <a:ea typeface="微软雅黑" panose="020B0503020204020204" pitchFamily="34" charset="-122"/>
              </a:rPr>
              <a:t>计科</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33" name="矩形 32"/>
          <p:cNvSpPr/>
          <p:nvPr/>
        </p:nvSpPr>
        <p:spPr>
          <a:xfrm>
            <a:off x="1600201"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p:nvPr/>
        </p:nvGrpSpPr>
        <p:grpSpPr bwMode="auto">
          <a:xfrm>
            <a:off x="10290177"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p:nvPr/>
        </p:nvGrpSpPr>
        <p:grpSpPr bwMode="auto">
          <a:xfrm>
            <a:off x="792163" y="1462090"/>
            <a:ext cx="1109663"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文本框 44"/>
          <p:cNvSpPr txBox="1">
            <a:spLocks noChangeArrowheads="1"/>
          </p:cNvSpPr>
          <p:nvPr/>
        </p:nvSpPr>
        <p:spPr bwMode="auto">
          <a:xfrm>
            <a:off x="10264775" y="6538913"/>
            <a:ext cx="15001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rgbClr val="044875"/>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3094724" y="1908154"/>
            <a:ext cx="5967203" cy="583565"/>
          </a:xfrm>
          <a:prstGeom prst="rect">
            <a:avLst/>
          </a:prstGeom>
          <a:blipFill dpi="0" rotWithShape="1">
            <a:blip r:embed="rId1" cstate="screen"/>
            <a:srcRect/>
            <a:stretch>
              <a:fillRect/>
            </a:stretch>
          </a:blipFill>
        </p:spPr>
        <p:txBody>
          <a:bodyPr>
            <a:spAutoFit/>
          </a:bodyPr>
          <a:lstStyle/>
          <a:p>
            <a:pPr algn="ctr" eaLnBrk="1" fontAlgn="auto" hangingPunct="1">
              <a:spcBef>
                <a:spcPts val="0"/>
              </a:spcBef>
              <a:spcAft>
                <a:spcPts val="0"/>
              </a:spcAft>
              <a:defRPr/>
            </a:pPr>
            <a:r>
              <a:rPr lang="en-US" altLang="zh-CN" sz="3200" dirty="0">
                <a:solidFill>
                  <a:srgbClr val="044875"/>
                </a:solidFill>
                <a:latin typeface="+mj-lt"/>
                <a:ea typeface="+mn-ea"/>
              </a:rPr>
              <a:t>Thank You For Watching</a:t>
            </a:r>
            <a:endParaRPr lang="en-US" altLang="zh-CN" sz="3200" dirty="0">
              <a:solidFill>
                <a:srgbClr val="044875"/>
              </a:solidFill>
              <a:latin typeface="+mj-lt"/>
              <a:ea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heel(1)">
                                      <p:cBhvr>
                                        <p:cTn id="18" dur="20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par>
                                <p:cTn id="26" presetID="53" presetClass="entr" presetSubtype="16"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wipe(down)">
                                      <p:cBhvr>
                                        <p:cTn id="38" dur="500"/>
                                        <p:tgtEl>
                                          <p:spTgt spid="46"/>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iterate type="lt">
                                    <p:tmPct val="10000"/>
                                  </p:iterate>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up)">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grpId="0" nodeType="withEffect">
                                  <p:stCondLst>
                                    <p:cond delay="250"/>
                                  </p:stCondLst>
                                  <p:childTnLst>
                                    <p:set>
                                      <p:cBhvr>
                                        <p:cTn id="57" dur="1" fill="hold">
                                          <p:stCondLst>
                                            <p:cond delay="0"/>
                                          </p:stCondLst>
                                        </p:cTn>
                                        <p:tgtEl>
                                          <p:spTgt spid="30"/>
                                        </p:tgtEl>
                                        <p:attrNameLst>
                                          <p:attrName>style.visibility</p:attrName>
                                        </p:attrNameLst>
                                      </p:cBhvr>
                                      <p:to>
                                        <p:strVal val="visible"/>
                                      </p:to>
                                    </p:set>
                                    <p:animEffect transition="in" filter="wipe(down)">
                                      <p:cBhvr>
                                        <p:cTn id="58" dur="500"/>
                                        <p:tgtEl>
                                          <p:spTgt spid="30"/>
                                        </p:tgtEl>
                                      </p:cBhvr>
                                    </p:animEffect>
                                  </p:childTnLst>
                                </p:cTn>
                              </p:par>
                              <p:par>
                                <p:cTn id="59" presetID="22" presetClass="entr" presetSubtype="4" fill="hold" grpId="0" nodeType="withEffect">
                                  <p:stCondLst>
                                    <p:cond delay="500"/>
                                  </p:stCondLst>
                                  <p:childTnLst>
                                    <p:set>
                                      <p:cBhvr>
                                        <p:cTn id="60" dur="1" fill="hold">
                                          <p:stCondLst>
                                            <p:cond delay="0"/>
                                          </p:stCondLst>
                                        </p:cTn>
                                        <p:tgtEl>
                                          <p:spTgt spid="32"/>
                                        </p:tgtEl>
                                        <p:attrNameLst>
                                          <p:attrName>style.visibility</p:attrName>
                                        </p:attrNameLst>
                                      </p:cBhvr>
                                      <p:to>
                                        <p:strVal val="visible"/>
                                      </p:to>
                                    </p:set>
                                    <p:animEffect transition="in" filter="wipe(down)">
                                      <p:cBhvr>
                                        <p:cTn id="61" dur="500"/>
                                        <p:tgtEl>
                                          <p:spTgt spid="32"/>
                                        </p:tgtEl>
                                      </p:cBhvr>
                                    </p:animEffect>
                                  </p:childTnLst>
                                </p:cTn>
                              </p:par>
                              <p:par>
                                <p:cTn id="62" presetID="22" presetClass="entr" presetSubtype="4" fill="hold" grpId="0" nodeType="withEffect">
                                  <p:stCondLst>
                                    <p:cond delay="750"/>
                                  </p:stCondLst>
                                  <p:childTnLst>
                                    <p:set>
                                      <p:cBhvr>
                                        <p:cTn id="63" dur="1" fill="hold">
                                          <p:stCondLst>
                                            <p:cond delay="0"/>
                                          </p:stCondLst>
                                        </p:cTn>
                                        <p:tgtEl>
                                          <p:spTgt spid="31"/>
                                        </p:tgtEl>
                                        <p:attrNameLst>
                                          <p:attrName>style.visibility</p:attrName>
                                        </p:attrNameLst>
                                      </p:cBhvr>
                                      <p:to>
                                        <p:strVal val="visible"/>
                                      </p:to>
                                    </p:set>
                                    <p:animEffect transition="in" filter="wipe(down)">
                                      <p:cBhvr>
                                        <p:cTn id="6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animBg="1"/>
      <p:bldP spid="42" grpId="0" animBg="1"/>
      <p:bldP spid="43" grpId="0" animBg="1"/>
      <p:bldP spid="44" grpId="0" animBg="1"/>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0" name="组合 69"/>
          <p:cNvGrpSpPr/>
          <p:nvPr/>
        </p:nvGrpSpPr>
        <p:grpSpPr bwMode="auto">
          <a:xfrm>
            <a:off x="312738" y="2593975"/>
            <a:ext cx="4843463" cy="712788"/>
            <a:chOff x="6298049" y="1397569"/>
            <a:chExt cx="4842391" cy="712882"/>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56" name="文本框 20"/>
            <p:cNvSpPr txBox="1">
              <a:spLocks noChangeArrowheads="1"/>
            </p:cNvSpPr>
            <p:nvPr/>
          </p:nvSpPr>
          <p:spPr bwMode="auto">
            <a:xfrm>
              <a:off x="8181042" y="1506168"/>
              <a:ext cx="1970604" cy="52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选题意义</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8" name="矩形 1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3" name="直接连接符 2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59" name="组合 68"/>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61"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grpSp>
      </p:grpSp>
      <p:grpSp>
        <p:nvGrpSpPr>
          <p:cNvPr id="17" name="组合 16"/>
          <p:cNvGrpSpPr/>
          <p:nvPr/>
        </p:nvGrpSpPr>
        <p:grpSpPr bwMode="auto">
          <a:xfrm>
            <a:off x="312738" y="3724275"/>
            <a:ext cx="4843463" cy="712788"/>
            <a:chOff x="309691" y="3938645"/>
            <a:chExt cx="4842391" cy="712882"/>
          </a:xfrm>
        </p:grpSpPr>
        <p:grpSp>
          <p:nvGrpSpPr>
            <p:cNvPr id="4147" name="组合 79"/>
            <p:cNvGrpSpPr/>
            <p:nvPr/>
          </p:nvGrpSpPr>
          <p:grpSpPr bwMode="auto">
            <a:xfrm>
              <a:off x="309691" y="3938645"/>
              <a:ext cx="4842391" cy="712882"/>
              <a:chOff x="6298049" y="1397569"/>
              <a:chExt cx="4842391" cy="712882"/>
            </a:xfrm>
          </p:grpSpPr>
          <p:sp>
            <p:nvSpPr>
              <p:cNvPr id="4149" name="文本框 81"/>
              <p:cNvSpPr txBox="1">
                <a:spLocks noChangeArrowheads="1"/>
              </p:cNvSpPr>
              <p:nvPr/>
            </p:nvSpPr>
            <p:spPr bwMode="auto">
              <a:xfrm>
                <a:off x="8028810" y="1506484"/>
                <a:ext cx="2840403" cy="52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项目关键</a:t>
                </a:r>
                <a:r>
                  <a:rPr lang="zh-CN" altLang="en-US">
                    <a:solidFill>
                      <a:srgbClr val="044875"/>
                    </a:solidFill>
                    <a:latin typeface="微软雅黑" panose="020B0503020204020204" pitchFamily="34" charset="-122"/>
                    <a:ea typeface="微软雅黑" panose="020B0503020204020204" pitchFamily="34" charset="-122"/>
                  </a:rPr>
                  <a:t>问题</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4" name="直接连接符 83"/>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52" name="组合 84"/>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54" name="文本框 86"/>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03</a:t>
                  </a:r>
                  <a:endParaRPr lang="zh-CN" altLang="en-US" sz="3600">
                    <a:solidFill>
                      <a:srgbClr val="044875"/>
                    </a:solidFill>
                    <a:latin typeface="Impact" panose="020B0806030902050204" pitchFamily="34" charset="0"/>
                  </a:endParaRPr>
                </a:p>
              </p:txBody>
            </p:sp>
          </p:grpSp>
        </p:grpSp>
        <p:sp>
          <p:nvSpPr>
            <p:cNvPr id="141" name="Freeform 71"/>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4" name="组合 23"/>
          <p:cNvGrpSpPr/>
          <p:nvPr/>
        </p:nvGrpSpPr>
        <p:grpSpPr bwMode="auto">
          <a:xfrm>
            <a:off x="312738" y="4854575"/>
            <a:ext cx="4843463" cy="712788"/>
            <a:chOff x="6535248" y="4281002"/>
            <a:chExt cx="4842391" cy="712882"/>
          </a:xfrm>
        </p:grpSpPr>
        <p:grpSp>
          <p:nvGrpSpPr>
            <p:cNvPr id="4139" name="组合 116"/>
            <p:cNvGrpSpPr/>
            <p:nvPr/>
          </p:nvGrpSpPr>
          <p:grpSpPr bwMode="auto">
            <a:xfrm>
              <a:off x="6535248" y="4281002"/>
              <a:ext cx="4842391" cy="712882"/>
              <a:chOff x="6298049" y="1397569"/>
              <a:chExt cx="4842391" cy="712882"/>
            </a:xfrm>
          </p:grpSpPr>
          <p:sp>
            <p:nvSpPr>
              <p:cNvPr id="4141" name="文本框 126"/>
              <p:cNvSpPr txBox="1">
                <a:spLocks noChangeArrowheads="1"/>
              </p:cNvSpPr>
              <p:nvPr/>
            </p:nvSpPr>
            <p:spPr bwMode="auto">
              <a:xfrm>
                <a:off x="8200088" y="1506168"/>
                <a:ext cx="2668949" cy="52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特色与创新</a:t>
                </a:r>
                <a:r>
                  <a:rPr lang="zh-CN" altLang="en-US">
                    <a:solidFill>
                      <a:srgbClr val="044875"/>
                    </a:solidFill>
                    <a:latin typeface="微软雅黑" panose="020B0503020204020204" pitchFamily="34" charset="-122"/>
                    <a:ea typeface="微软雅黑" panose="020B0503020204020204" pitchFamily="34" charset="-122"/>
                  </a:rPr>
                  <a:t>点</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9" name="直接连接符 128"/>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44" name="组合 129"/>
              <p:cNvGrpSpPr/>
              <p:nvPr/>
            </p:nvGrpSpPr>
            <p:grpSpPr bwMode="auto">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46" name="文本框 131"/>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05</a:t>
                  </a:r>
                  <a:endParaRPr lang="zh-CN" altLang="en-US" sz="3600">
                    <a:solidFill>
                      <a:srgbClr val="044875"/>
                    </a:solidFill>
                    <a:latin typeface="Impact" panose="020B0806030902050204" pitchFamily="34" charset="0"/>
                  </a:endParaRPr>
                </a:p>
              </p:txBody>
            </p:sp>
          </p:grpSp>
        </p:grpSp>
        <p:sp>
          <p:nvSpPr>
            <p:cNvPr id="143" name="Freeform 306"/>
            <p:cNvSpPr>
              <a:spLocks noEditPoints="1"/>
            </p:cNvSpPr>
            <p:nvPr/>
          </p:nvSpPr>
          <p:spPr bwMode="auto">
            <a:xfrm>
              <a:off x="7601812" y="4390554"/>
              <a:ext cx="539631" cy="536646"/>
            </a:xfrm>
            <a:custGeom>
              <a:avLst/>
              <a:gdLst>
                <a:gd name="T0" fmla="*/ 60 w 99"/>
                <a:gd name="T1" fmla="*/ 9 h 99"/>
                <a:gd name="T2" fmla="*/ 81 w 99"/>
                <a:gd name="T3" fmla="*/ 10 h 99"/>
                <a:gd name="T4" fmla="*/ 79 w 99"/>
                <a:gd name="T5" fmla="*/ 20 h 99"/>
                <a:gd name="T6" fmla="*/ 96 w 99"/>
                <a:gd name="T7" fmla="*/ 31 h 99"/>
                <a:gd name="T8" fmla="*/ 90 w 99"/>
                <a:gd name="T9" fmla="*/ 38 h 99"/>
                <a:gd name="T10" fmla="*/ 99 w 99"/>
                <a:gd name="T11" fmla="*/ 57 h 99"/>
                <a:gd name="T12" fmla="*/ 90 w 99"/>
                <a:gd name="T13" fmla="*/ 60 h 99"/>
                <a:gd name="T14" fmla="*/ 89 w 99"/>
                <a:gd name="T15" fmla="*/ 81 h 99"/>
                <a:gd name="T16" fmla="*/ 80 w 99"/>
                <a:gd name="T17" fmla="*/ 79 h 99"/>
                <a:gd name="T18" fmla="*/ 68 w 99"/>
                <a:gd name="T19" fmla="*/ 97 h 99"/>
                <a:gd name="T20" fmla="*/ 61 w 99"/>
                <a:gd name="T21" fmla="*/ 90 h 99"/>
                <a:gd name="T22" fmla="*/ 42 w 99"/>
                <a:gd name="T23" fmla="*/ 99 h 99"/>
                <a:gd name="T24" fmla="*/ 39 w 99"/>
                <a:gd name="T25" fmla="*/ 91 h 99"/>
                <a:gd name="T26" fmla="*/ 18 w 99"/>
                <a:gd name="T27" fmla="*/ 89 h 99"/>
                <a:gd name="T28" fmla="*/ 20 w 99"/>
                <a:gd name="T29" fmla="*/ 80 h 99"/>
                <a:gd name="T30" fmla="*/ 3 w 99"/>
                <a:gd name="T31" fmla="*/ 68 h 99"/>
                <a:gd name="T32" fmla="*/ 9 w 99"/>
                <a:gd name="T33" fmla="*/ 61 h 99"/>
                <a:gd name="T34" fmla="*/ 0 w 99"/>
                <a:gd name="T35" fmla="*/ 42 h 99"/>
                <a:gd name="T36" fmla="*/ 9 w 99"/>
                <a:gd name="T37" fmla="*/ 39 h 99"/>
                <a:gd name="T38" fmla="*/ 10 w 99"/>
                <a:gd name="T39" fmla="*/ 18 h 99"/>
                <a:gd name="T40" fmla="*/ 19 w 99"/>
                <a:gd name="T41" fmla="*/ 20 h 99"/>
                <a:gd name="T42" fmla="*/ 31 w 99"/>
                <a:gd name="T43" fmla="*/ 3 h 99"/>
                <a:gd name="T44" fmla="*/ 38 w 99"/>
                <a:gd name="T45" fmla="*/ 9 h 99"/>
                <a:gd name="T46" fmla="*/ 57 w 99"/>
                <a:gd name="T47" fmla="*/ 0 h 99"/>
                <a:gd name="T48" fmla="*/ 36 w 99"/>
                <a:gd name="T49" fmla="*/ 58 h 99"/>
                <a:gd name="T50" fmla="*/ 45 w 99"/>
                <a:gd name="T51" fmla="*/ 47 h 99"/>
                <a:gd name="T52" fmla="*/ 58 w 99"/>
                <a:gd name="T53" fmla="*/ 55 h 99"/>
                <a:gd name="T54" fmla="*/ 64 w 99"/>
                <a:gd name="T55" fmla="*/ 56 h 99"/>
                <a:gd name="T56" fmla="*/ 54 w 99"/>
                <a:gd name="T57" fmla="*/ 54 h 99"/>
                <a:gd name="T58" fmla="*/ 58 w 99"/>
                <a:gd name="T59" fmla="*/ 69 h 99"/>
                <a:gd name="T60" fmla="*/ 71 w 99"/>
                <a:gd name="T61" fmla="*/ 71 h 99"/>
                <a:gd name="T62" fmla="*/ 71 w 99"/>
                <a:gd name="T63" fmla="*/ 28 h 99"/>
                <a:gd name="T64" fmla="*/ 28 w 99"/>
                <a:gd name="T65" fmla="*/ 28 h 99"/>
                <a:gd name="T66" fmla="*/ 28 w 99"/>
                <a:gd name="T67" fmla="*/ 71 h 99"/>
                <a:gd name="T68" fmla="*/ 55 w 99"/>
                <a:gd name="T69" fmla="*/ 79 h 99"/>
                <a:gd name="T70" fmla="*/ 48 w 99"/>
                <a:gd name="T71" fmla="*/ 66 h 99"/>
                <a:gd name="T72" fmla="*/ 35 w 99"/>
                <a:gd name="T73" fmla="*/ 75 h 99"/>
                <a:gd name="T74" fmla="*/ 42 w 99"/>
                <a:gd name="T75" fmla="*/ 71 h 99"/>
                <a:gd name="T76" fmla="*/ 45 w 99"/>
                <a:gd name="T77" fmla="*/ 52 h 99"/>
                <a:gd name="T78" fmla="*/ 38 w 99"/>
                <a:gd name="T79" fmla="*/ 59 h 99"/>
                <a:gd name="T80" fmla="*/ 51 w 99"/>
                <a:gd name="T81" fmla="*/ 37 h 99"/>
                <a:gd name="T82" fmla="*/ 51 w 99"/>
                <a:gd name="T83" fmla="*/ 46 h 99"/>
                <a:gd name="T84" fmla="*/ 51 w 99"/>
                <a:gd name="T85"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6" name="组合 15"/>
          <p:cNvGrpSpPr/>
          <p:nvPr/>
        </p:nvGrpSpPr>
        <p:grpSpPr bwMode="auto">
          <a:xfrm>
            <a:off x="6916738" y="2593975"/>
            <a:ext cx="4843463" cy="712788"/>
            <a:chOff x="309691" y="2998271"/>
            <a:chExt cx="4842391" cy="712882"/>
          </a:xfrm>
        </p:grpSpPr>
        <p:grpSp>
          <p:nvGrpSpPr>
            <p:cNvPr id="4131" name="组合 71"/>
            <p:cNvGrpSpPr/>
            <p:nvPr/>
          </p:nvGrpSpPr>
          <p:grpSpPr bwMode="auto">
            <a:xfrm>
              <a:off x="309691" y="2998271"/>
              <a:ext cx="4842391" cy="712882"/>
              <a:chOff x="6298049" y="1397569"/>
              <a:chExt cx="4842391" cy="712882"/>
            </a:xfrm>
          </p:grpSpPr>
          <p:sp>
            <p:nvSpPr>
              <p:cNvPr id="4133" name="文本框 73"/>
              <p:cNvSpPr txBox="1">
                <a:spLocks noChangeArrowheads="1"/>
              </p:cNvSpPr>
              <p:nvPr/>
            </p:nvSpPr>
            <p:spPr bwMode="auto">
              <a:xfrm>
                <a:off x="8009760" y="1506484"/>
                <a:ext cx="2840403"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主要研究内容</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6" name="直接连接符 7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36" name="组合 76"/>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38" name="文本框 7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02</a:t>
                  </a:r>
                  <a:endParaRPr lang="zh-CN" altLang="en-US" sz="3600">
                    <a:solidFill>
                      <a:srgbClr val="044875"/>
                    </a:solidFill>
                    <a:latin typeface="Impact" panose="020B0806030902050204" pitchFamily="34" charset="0"/>
                  </a:endParaRPr>
                </a:p>
              </p:txBody>
            </p:sp>
          </p:grpSp>
        </p:grpSp>
        <p:sp>
          <p:nvSpPr>
            <p:cNvPr id="140" name="Freeform 30"/>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2" name="组合 21"/>
          <p:cNvGrpSpPr/>
          <p:nvPr/>
        </p:nvGrpSpPr>
        <p:grpSpPr bwMode="auto">
          <a:xfrm>
            <a:off x="6916738" y="3724275"/>
            <a:ext cx="4848860" cy="712788"/>
            <a:chOff x="6535248" y="3340628"/>
            <a:chExt cx="4847787" cy="712882"/>
          </a:xfrm>
        </p:grpSpPr>
        <p:grpSp>
          <p:nvGrpSpPr>
            <p:cNvPr id="4123" name="组合 115"/>
            <p:cNvGrpSpPr/>
            <p:nvPr/>
          </p:nvGrpSpPr>
          <p:grpSpPr bwMode="auto">
            <a:xfrm>
              <a:off x="6535248" y="3340628"/>
              <a:ext cx="4847787" cy="712882"/>
              <a:chOff x="6298049" y="1397569"/>
              <a:chExt cx="4847787" cy="712882"/>
            </a:xfrm>
          </p:grpSpPr>
          <p:sp>
            <p:nvSpPr>
              <p:cNvPr id="4125" name="文本框 133"/>
              <p:cNvSpPr txBox="1">
                <a:spLocks noChangeArrowheads="1"/>
              </p:cNvSpPr>
              <p:nvPr/>
            </p:nvSpPr>
            <p:spPr bwMode="auto">
              <a:xfrm>
                <a:off x="8028676" y="1506168"/>
                <a:ext cx="3117160" cy="52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项目方案及</a:t>
                </a:r>
                <a:r>
                  <a:rPr lang="zh-CN" altLang="en-US">
                    <a:solidFill>
                      <a:srgbClr val="044875"/>
                    </a:solidFill>
                    <a:latin typeface="微软雅黑" panose="020B0503020204020204" pitchFamily="34" charset="-122"/>
                    <a:ea typeface="微软雅黑" panose="020B0503020204020204" pitchFamily="34" charset="-122"/>
                  </a:rPr>
                  <a:t>分析</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6" name="直接连接符 13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28" name="组合 136"/>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30" name="文本框 13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04</a:t>
                  </a:r>
                  <a:endParaRPr lang="zh-CN" altLang="en-US" sz="3600">
                    <a:solidFill>
                      <a:srgbClr val="044875"/>
                    </a:solidFill>
                    <a:latin typeface="Impact" panose="020B0806030902050204" pitchFamily="34" charset="0"/>
                  </a:endParaRPr>
                </a:p>
              </p:txBody>
            </p:sp>
          </p:grpSp>
        </p:grpSp>
        <p:sp>
          <p:nvSpPr>
            <p:cNvPr id="142" name="Freeform 59"/>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5" name="组合 24"/>
          <p:cNvGrpSpPr/>
          <p:nvPr/>
        </p:nvGrpSpPr>
        <p:grpSpPr bwMode="auto">
          <a:xfrm>
            <a:off x="6916738" y="4854575"/>
            <a:ext cx="4843463" cy="712788"/>
            <a:chOff x="6535248" y="5221376"/>
            <a:chExt cx="4842391" cy="712882"/>
          </a:xfrm>
        </p:grpSpPr>
        <p:grpSp>
          <p:nvGrpSpPr>
            <p:cNvPr id="4115" name="组合 117"/>
            <p:cNvGrpSpPr/>
            <p:nvPr/>
          </p:nvGrpSpPr>
          <p:grpSpPr bwMode="auto">
            <a:xfrm>
              <a:off x="6535248" y="5221376"/>
              <a:ext cx="4842391" cy="712882"/>
              <a:chOff x="6298049" y="1397569"/>
              <a:chExt cx="4842391" cy="712882"/>
            </a:xfrm>
          </p:grpSpPr>
          <p:sp>
            <p:nvSpPr>
              <p:cNvPr id="4117" name="文本框 119"/>
              <p:cNvSpPr txBox="1">
                <a:spLocks noChangeArrowheads="1"/>
              </p:cNvSpPr>
              <p:nvPr/>
            </p:nvSpPr>
            <p:spPr bwMode="auto">
              <a:xfrm>
                <a:off x="7666860" y="1506484"/>
                <a:ext cx="2840404" cy="52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研究</a:t>
                </a:r>
                <a:r>
                  <a:rPr lang="zh-CN" altLang="en-US">
                    <a:solidFill>
                      <a:srgbClr val="044875"/>
                    </a:solidFill>
                    <a:latin typeface="微软雅黑" panose="020B0503020204020204" pitchFamily="34" charset="-122"/>
                    <a:ea typeface="微软雅黑" panose="020B0503020204020204" pitchFamily="34" charset="-122"/>
                  </a:rPr>
                  <a:t>计划</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2" name="直接连接符 121"/>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20" name="组合 122"/>
              <p:cNvGrpSpPr/>
              <p:nvPr/>
            </p:nvGrpSpPr>
            <p:grpSpPr bwMode="auto">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22" name="文本框 124"/>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06</a:t>
                  </a:r>
                  <a:endParaRPr lang="zh-CN" altLang="en-US" sz="3600">
                    <a:solidFill>
                      <a:srgbClr val="044875"/>
                    </a:solidFill>
                    <a:latin typeface="Impact" panose="020B0806030902050204" pitchFamily="34" charset="0"/>
                  </a:endParaRPr>
                </a:p>
              </p:txBody>
            </p:sp>
          </p:grpSp>
        </p:grpSp>
        <p:sp>
          <p:nvSpPr>
            <p:cNvPr id="144" name="Freeform 48"/>
            <p:cNvSpPr>
              <a:spLocks noEditPoints="1"/>
            </p:cNvSpPr>
            <p:nvPr/>
          </p:nvSpPr>
          <p:spPr bwMode="auto">
            <a:xfrm>
              <a:off x="7670059" y="5303937"/>
              <a:ext cx="363458" cy="5763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cxnSp>
        <p:nvCxnSpPr>
          <p:cNvPr id="108" name="直接连接符 107"/>
          <p:cNvCxnSpPr/>
          <p:nvPr/>
        </p:nvCxnSpPr>
        <p:spPr>
          <a:xfrm flipH="1">
            <a:off x="5534025" y="2955925"/>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534025" y="40719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5534025" y="51895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582614"/>
            <a:ext cx="6688139" cy="923330"/>
          </a:xfrm>
          <a:prstGeom prst="rect">
            <a:avLst/>
          </a:prstGeom>
          <a:noFill/>
        </p:spPr>
        <p:txBody>
          <a:bodyPr>
            <a:spAutoFit/>
          </a:bodyPr>
          <a:lstStyle/>
          <a:p>
            <a:pPr algn="ctr" eaLnBrk="1" fontAlgn="auto" hangingPunct="1">
              <a:spcBef>
                <a:spcPts val="0"/>
              </a:spcBef>
              <a:spcAft>
                <a:spcPts val="0"/>
              </a:spcAft>
              <a:defRPr/>
            </a:pPr>
            <a:r>
              <a:rPr lang="en-US" altLang="zh-CN" sz="5400" dirty="0">
                <a:solidFill>
                  <a:srgbClr val="044875"/>
                </a:solidFill>
                <a:latin typeface="+mj-lt"/>
                <a:ea typeface="+mn-ea"/>
              </a:rPr>
              <a:t>THE MAIN CONTENTS</a:t>
            </a:r>
            <a:endParaRPr lang="zh-CN" altLang="en-US" sz="5400" dirty="0">
              <a:solidFill>
                <a:srgbClr val="044875"/>
              </a:solidFill>
              <a:latin typeface="+mj-lt"/>
              <a:ea typeface="+mn-ea"/>
            </a:endParaRPr>
          </a:p>
        </p:txBody>
      </p:sp>
      <p:grpSp>
        <p:nvGrpSpPr>
          <p:cNvPr id="163" name="组合 162"/>
          <p:cNvGrpSpPr/>
          <p:nvPr/>
        </p:nvGrpSpPr>
        <p:grpSpPr bwMode="auto">
          <a:xfrm>
            <a:off x="3455988" y="1511300"/>
            <a:ext cx="5262563" cy="374650"/>
            <a:chOff x="3455443" y="1512024"/>
            <a:chExt cx="5263600" cy="373602"/>
          </a:xfrm>
        </p:grpSpPr>
        <p:sp>
          <p:nvSpPr>
            <p:cNvPr id="155" name="文本框 154"/>
            <p:cNvSpPr txBox="1"/>
            <p:nvPr/>
          </p:nvSpPr>
          <p:spPr>
            <a:xfrm>
              <a:off x="3455443" y="1518356"/>
              <a:ext cx="5263600" cy="367270"/>
            </a:xfrm>
            <a:prstGeom prst="rect">
              <a:avLst/>
            </a:prstGeom>
            <a:noFill/>
          </p:spPr>
          <p:txBody>
            <a:bodyPr>
              <a:spAutoFit/>
            </a:bodyPr>
            <a:lstStyle/>
            <a:p>
              <a:pPr algn="ctr" eaLnBrk="1" fontAlgn="auto" hangingPunct="1">
                <a:spcBef>
                  <a:spcPts val="0"/>
                </a:spcBef>
                <a:spcAft>
                  <a:spcPts val="0"/>
                </a:spcAft>
                <a:defRPr/>
              </a:pPr>
              <a:endParaRPr lang="zh-CN" altLang="en-US" dirty="0">
                <a:solidFill>
                  <a:srgbClr val="044875"/>
                </a:solidFill>
                <a:latin typeface="+mj-lt"/>
                <a:ea typeface="+mn-ea"/>
              </a:endParaRPr>
            </a:p>
          </p:txBody>
        </p:sp>
        <p:cxnSp>
          <p:nvCxnSpPr>
            <p:cNvPr id="157" name="直接连接符 156"/>
            <p:cNvCxnSpPr/>
            <p:nvPr/>
          </p:nvCxnSpPr>
          <p:spPr>
            <a:xfrm flipV="1">
              <a:off x="3699966" y="1512024"/>
              <a:ext cx="477455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63"/>
                                        </p:tgtEl>
                                        <p:attrNameLst>
                                          <p:attrName>style.visibility</p:attrName>
                                        </p:attrNameLst>
                                      </p:cBhvr>
                                      <p:to>
                                        <p:strVal val="visible"/>
                                      </p:to>
                                    </p:set>
                                    <p:animEffect transition="in" filter="wipe(down)">
                                      <p:cBhvr>
                                        <p:cTn id="25" dur="500"/>
                                        <p:tgtEl>
                                          <p:spTgt spid="163"/>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down)">
                                      <p:cBhvr>
                                        <p:cTn id="29" dur="500"/>
                                        <p:tgtEl>
                                          <p:spTgt spid="70"/>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108"/>
                                        </p:tgtEl>
                                        <p:attrNameLst>
                                          <p:attrName>style.visibility</p:attrName>
                                        </p:attrNameLst>
                                      </p:cBhvr>
                                      <p:to>
                                        <p:strVal val="visible"/>
                                      </p:to>
                                    </p:set>
                                    <p:animEffect transition="in" filter="wipe(left)">
                                      <p:cBhvr>
                                        <p:cTn id="33" dur="500"/>
                                        <p:tgtEl>
                                          <p:spTgt spid="108"/>
                                        </p:tgtEl>
                                      </p:cBhvr>
                                    </p:animEffect>
                                  </p:childTnLst>
                                </p:cTn>
                              </p:par>
                            </p:childTnLst>
                          </p:cTn>
                        </p:par>
                        <p:par>
                          <p:cTn id="34" fill="hold">
                            <p:stCondLst>
                              <p:cond delay="1500"/>
                            </p:stCondLst>
                            <p:childTnLst>
                              <p:par>
                                <p:cTn id="35" presetID="22" presetClass="entr" presetSubtype="4"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133"/>
                                        </p:tgtEl>
                                        <p:attrNameLst>
                                          <p:attrName>style.visibility</p:attrName>
                                        </p:attrNameLst>
                                      </p:cBhvr>
                                      <p:to>
                                        <p:strVal val="visible"/>
                                      </p:to>
                                    </p:set>
                                    <p:animEffect transition="in" filter="wipe(left)">
                                      <p:cBhvr>
                                        <p:cTn id="45" dur="500"/>
                                        <p:tgtEl>
                                          <p:spTgt spid="133"/>
                                        </p:tgtEl>
                                      </p:cBhvr>
                                    </p:animEffect>
                                  </p:childTnLst>
                                </p:cTn>
                              </p:par>
                            </p:childTnLst>
                          </p:cTn>
                        </p:par>
                        <p:par>
                          <p:cTn id="46" fill="hold">
                            <p:stCondLst>
                              <p:cond delay="3000"/>
                            </p:stCondLst>
                            <p:childTnLst>
                              <p:par>
                                <p:cTn id="47" presetID="22" presetClass="entr" presetSubtype="4"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500"/>
                                        <p:tgtEl>
                                          <p:spTgt spid="22"/>
                                        </p:tgtEl>
                                      </p:cBhvr>
                                    </p:animEffect>
                                  </p:childTnLst>
                                </p:cTn>
                              </p:par>
                            </p:childTnLst>
                          </p:cTn>
                        </p:par>
                        <p:par>
                          <p:cTn id="50" fill="hold">
                            <p:stCondLst>
                              <p:cond delay="3500"/>
                            </p:stCondLst>
                            <p:childTnLst>
                              <p:par>
                                <p:cTn id="51" presetID="22" presetClass="entr" presetSubtype="4" fill="hold"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wipe(down)">
                                      <p:cBhvr>
                                        <p:cTn id="53" dur="500"/>
                                        <p:tgtEl>
                                          <p:spTgt spid="24"/>
                                        </p:tgtEl>
                                      </p:cBhvr>
                                    </p:animEffect>
                                  </p:childTnLst>
                                </p:cTn>
                              </p:par>
                            </p:childTnLst>
                          </p:cTn>
                        </p:par>
                        <p:par>
                          <p:cTn id="54" fill="hold">
                            <p:stCondLst>
                              <p:cond delay="4000"/>
                            </p:stCondLst>
                            <p:childTnLst>
                              <p:par>
                                <p:cTn id="55" presetID="22" presetClass="entr" presetSubtype="8" fill="hold" nodeType="afterEffect">
                                  <p:stCondLst>
                                    <p:cond delay="0"/>
                                  </p:stCondLst>
                                  <p:childTnLst>
                                    <p:set>
                                      <p:cBhvr>
                                        <p:cTn id="56" dur="1" fill="hold">
                                          <p:stCondLst>
                                            <p:cond delay="0"/>
                                          </p:stCondLst>
                                        </p:cTn>
                                        <p:tgtEl>
                                          <p:spTgt spid="147"/>
                                        </p:tgtEl>
                                        <p:attrNameLst>
                                          <p:attrName>style.visibility</p:attrName>
                                        </p:attrNameLst>
                                      </p:cBhvr>
                                      <p:to>
                                        <p:strVal val="visible"/>
                                      </p:to>
                                    </p:set>
                                    <p:animEffect transition="in" filter="wipe(left)">
                                      <p:cBhvr>
                                        <p:cTn id="57" dur="500"/>
                                        <p:tgtEl>
                                          <p:spTgt spid="147"/>
                                        </p:tgtEl>
                                      </p:cBhvr>
                                    </p:animEffect>
                                  </p:childTnLst>
                                </p:cTn>
                              </p:par>
                            </p:childTnLst>
                          </p:cTn>
                        </p:par>
                        <p:par>
                          <p:cTn id="58" fill="hold">
                            <p:stCondLst>
                              <p:cond delay="4500"/>
                            </p:stCondLst>
                            <p:childTnLst>
                              <p:par>
                                <p:cTn id="59" presetID="22" presetClass="entr" presetSubtype="4" fill="hold"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1"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1</a:t>
            </a:r>
            <a:endParaRPr lang="zh-CN" altLang="en-US" sz="11500">
              <a:solidFill>
                <a:schemeClr val="bg1"/>
              </a:solidFill>
              <a:latin typeface="Impact" panose="020B0806030902050204" pitchFamily="34" charset="0"/>
            </a:endParaRPr>
          </a:p>
        </p:txBody>
      </p:sp>
      <p:sp>
        <p:nvSpPr>
          <p:cNvPr id="9" name="文本框 8"/>
          <p:cNvSpPr txBox="1">
            <a:spLocks noChangeArrowheads="1"/>
          </p:cNvSpPr>
          <p:nvPr/>
        </p:nvSpPr>
        <p:spPr bwMode="auto">
          <a:xfrm>
            <a:off x="419101"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12" name="文本框 11"/>
          <p:cNvSpPr txBox="1">
            <a:spLocks noChangeArrowheads="1"/>
          </p:cNvSpPr>
          <p:nvPr/>
        </p:nvSpPr>
        <p:spPr bwMode="auto">
          <a:xfrm>
            <a:off x="6791326" y="3632200"/>
            <a:ext cx="57277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a:solidFill>
                  <a:schemeClr val="bg1"/>
                </a:solidFill>
                <a:latin typeface="微软雅黑" panose="020B0503020204020204" pitchFamily="34" charset="-122"/>
                <a:ea typeface="微软雅黑" panose="020B0503020204020204" pitchFamily="34" charset="-122"/>
              </a:rPr>
              <a:t>选题意义</a:t>
            </a:r>
            <a:endParaRPr lang="zh-CN" altLang="en-US" sz="48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83288" y="2281238"/>
            <a:ext cx="5903912" cy="383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文本框 59"/>
          <p:cNvSpPr txBox="1"/>
          <p:nvPr/>
        </p:nvSpPr>
        <p:spPr>
          <a:xfrm>
            <a:off x="5983288" y="2332038"/>
            <a:ext cx="5903912" cy="3451225"/>
          </a:xfrm>
          <a:prstGeom prst="rect">
            <a:avLst/>
          </a:prstGeom>
          <a:noFill/>
        </p:spPr>
        <p:txBody>
          <a:bodyPr>
            <a:spAutoFit/>
          </a:bodyPr>
          <a:lstStyle/>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en-US" altLang="zh-CN" dirty="0">
                <a:solidFill>
                  <a:schemeClr val="bg2">
                    <a:lumMod val="25000"/>
                  </a:schemeClr>
                </a:solidFill>
                <a:latin typeface="+mn-lt"/>
                <a:ea typeface="+mn-ea"/>
                <a:cs typeface="Arial" panose="020B0604020202020204" pitchFamily="34" charset="0"/>
              </a:rPr>
              <a:t>早期的植物识别方法依赖专业的科研人员利用植物特性进行对比进而确定植物类别</a:t>
            </a:r>
            <a:r>
              <a:rPr lang="zh-CN" altLang="en-US" dirty="0">
                <a:solidFill>
                  <a:schemeClr val="bg2">
                    <a:lumMod val="25000"/>
                  </a:schemeClr>
                </a:solidFill>
                <a:latin typeface="+mn-lt"/>
                <a:ea typeface="+mn-ea"/>
                <a:cs typeface="Arial" panose="020B0604020202020204" pitchFamily="34" charset="0"/>
              </a:rPr>
              <a:t>，但这种方法需要科研人员掌握足够丰富的专业知识，而自然界中植物类别数目众多，即是植物学家也无法识别所有植物类型</a:t>
            </a:r>
            <a:endParaRPr lang="en-US" altLang="zh-CN" dirty="0">
              <a:solidFill>
                <a:schemeClr val="bg2">
                  <a:lumMod val="25000"/>
                </a:schemeClr>
              </a:solidFill>
              <a:latin typeface="+mn-lt"/>
              <a:ea typeface="+mn-ea"/>
              <a:cs typeface="Arial" panose="020B0604020202020204" pitchFamily="34" charset="0"/>
            </a:endParaRPr>
          </a:p>
          <a:p>
            <a:pPr marL="0" indent="0" eaLnBrk="1" fontAlgn="auto" hangingPunct="1">
              <a:lnSpc>
                <a:spcPts val="2000"/>
              </a:lnSpc>
              <a:spcBef>
                <a:spcPts val="0"/>
              </a:spcBef>
              <a:spcAft>
                <a:spcPts val="0"/>
              </a:spcAft>
              <a:buClr>
                <a:srgbClr val="044875"/>
              </a:buClr>
              <a:buFont typeface="Wingdings" panose="05000000000000000000" pitchFamily="2" charset="2"/>
              <a:buNone/>
              <a:defRPr/>
            </a:pPr>
            <a:endParaRPr lang="en-US" altLang="zh-CN"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Font typeface="Wingdings" panose="05000000000000000000" pitchFamily="2" charset="2"/>
              <a:buChar char="Ø"/>
              <a:defRPr/>
            </a:pPr>
            <a:r>
              <a:rPr lang="zh-CN" altLang="en-US" dirty="0">
                <a:solidFill>
                  <a:schemeClr val="bg2">
                    <a:lumMod val="25000"/>
                  </a:schemeClr>
                </a:solidFill>
                <a:latin typeface="+mn-lt"/>
                <a:ea typeface="+mn-ea"/>
                <a:cs typeface="Arial" panose="020B0604020202020204" pitchFamily="34" charset="0"/>
              </a:rPr>
              <a:t>基于现有的机器学习与计算机视觉技术的植物图像识别技术往往只针对规模受限的植物类别，难以满足上文所提到的大规模植物类别的识别要求</a:t>
            </a:r>
            <a:endParaRPr lang="zh-CN" altLang="en-US"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Font typeface="Wingdings" panose="05000000000000000000" pitchFamily="2" charset="2"/>
              <a:buChar char="Ø"/>
              <a:defRPr/>
            </a:pPr>
            <a:endParaRPr lang="zh-CN" altLang="en-US" sz="2400" dirty="0">
              <a:solidFill>
                <a:schemeClr val="bg2">
                  <a:lumMod val="25000"/>
                </a:schemeClr>
              </a:solidFill>
              <a:latin typeface="+mn-lt"/>
              <a:ea typeface="+mn-ea"/>
              <a:cs typeface="Arial" panose="020B0604020202020204" pitchFamily="34" charset="0"/>
            </a:endParaRPr>
          </a:p>
          <a:p>
            <a:pPr marL="0" indent="0" eaLnBrk="1" fontAlgn="auto" hangingPunct="1">
              <a:lnSpc>
                <a:spcPts val="2000"/>
              </a:lnSpc>
              <a:spcBef>
                <a:spcPts val="0"/>
              </a:spcBef>
              <a:spcAft>
                <a:spcPts val="0"/>
              </a:spcAft>
              <a:buFont typeface="Wingdings" panose="05000000000000000000" pitchFamily="2" charset="2"/>
              <a:buNone/>
              <a:defRPr/>
            </a:pPr>
            <a:endParaRPr lang="en-US" altLang="zh-CN" sz="24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Font typeface="Wingdings" panose="05000000000000000000" pitchFamily="2" charset="2"/>
              <a:buChar char="Ø"/>
              <a:defRPr/>
            </a:pPr>
            <a:r>
              <a:rPr lang="zh-CN" altLang="en-US" dirty="0">
                <a:solidFill>
                  <a:srgbClr val="E7E6E6">
                    <a:lumMod val="25000"/>
                  </a:srgbClr>
                </a:solidFill>
                <a:latin typeface="+mn-lt"/>
                <a:ea typeface="+mn-ea"/>
                <a:cs typeface="Arial" panose="020B0604020202020204" pitchFamily="34" charset="0"/>
              </a:rPr>
              <a:t>因此，如何设计合理的深度网络模型来支持大规模植物识别任务是一个值得深入研究的问题</a:t>
            </a:r>
            <a:endParaRPr lang="en-US" altLang="zh-CN" sz="3200" dirty="0">
              <a:solidFill>
                <a:schemeClr val="bg2">
                  <a:lumMod val="25000"/>
                </a:schemeClr>
              </a:solidFill>
              <a:latin typeface="+mn-lt"/>
              <a:ea typeface="+mn-ea"/>
              <a:cs typeface="Arial" panose="020B0604020202020204" pitchFamily="34" charset="0"/>
            </a:endParaRPr>
          </a:p>
          <a:p>
            <a:pPr eaLnBrk="1" fontAlgn="auto" hangingPunct="1">
              <a:lnSpc>
                <a:spcPts val="2200"/>
              </a:lnSpc>
              <a:spcBef>
                <a:spcPts val="0"/>
              </a:spcBef>
              <a:spcAft>
                <a:spcPts val="0"/>
              </a:spcAft>
              <a:defRPr/>
            </a:pPr>
            <a:endParaRPr lang="en-US" altLang="zh-CN" sz="2400" dirty="0">
              <a:solidFill>
                <a:schemeClr val="bg1"/>
              </a:solidFill>
              <a:latin typeface="+mn-lt"/>
              <a:ea typeface="+mn-ea"/>
              <a:cs typeface="Arial" panose="020B0604020202020204" pitchFamily="34" charset="0"/>
            </a:endParaRPr>
          </a:p>
        </p:txBody>
      </p:sp>
      <p:sp>
        <p:nvSpPr>
          <p:cNvPr id="2" name="矩形 1"/>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829560" y="266065"/>
            <a:ext cx="9362440" cy="22606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p:nvPr/>
        </p:nvGrpSpPr>
        <p:grpSpPr bwMode="auto">
          <a:xfrm>
            <a:off x="550863" y="82550"/>
            <a:ext cx="2607945" cy="584775"/>
            <a:chOff x="551544" y="82976"/>
            <a:chExt cx="2606976" cy="583764"/>
          </a:xfrm>
        </p:grpSpPr>
        <p:sp>
          <p:nvSpPr>
            <p:cNvPr id="6170" name="文本框 4"/>
            <p:cNvSpPr txBox="1">
              <a:spLocks noChangeArrowheads="1"/>
            </p:cNvSpPr>
            <p:nvPr/>
          </p:nvSpPr>
          <p:spPr bwMode="auto">
            <a:xfrm>
              <a:off x="800372" y="111502"/>
              <a:ext cx="2358148" cy="52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选题意义</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5"/>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rgbClr val="044875"/>
              </a:solidFill>
              <a:latin typeface="微软雅黑" panose="020B0503020204020204" pitchFamily="34" charset="-122"/>
              <a:ea typeface="微软雅黑" panose="020B0503020204020204" pitchFamily="34" charset="-122"/>
            </a:endParaRPr>
          </a:p>
        </p:txBody>
      </p:sp>
      <p:grpSp>
        <p:nvGrpSpPr>
          <p:cNvPr id="52" name="组合 51"/>
          <p:cNvGrpSpPr/>
          <p:nvPr/>
        </p:nvGrpSpPr>
        <p:grpSpPr bwMode="auto">
          <a:xfrm>
            <a:off x="5983289" y="1670050"/>
            <a:ext cx="6977063" cy="522288"/>
            <a:chOff x="5982652" y="1917541"/>
            <a:chExt cx="6978016" cy="523220"/>
          </a:xfrm>
        </p:grpSpPr>
        <p:sp>
          <p:nvSpPr>
            <p:cNvPr id="53" name="矩形 52"/>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69" name="文本框 53"/>
            <p:cNvSpPr txBox="1">
              <a:spLocks noChangeArrowheads="1"/>
            </p:cNvSpPr>
            <p:nvPr/>
          </p:nvSpPr>
          <p:spPr bwMode="auto">
            <a:xfrm>
              <a:off x="5982652" y="1991920"/>
              <a:ext cx="6978016" cy="37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2200"/>
                </a:lnSpc>
              </a:pPr>
              <a:r>
                <a:rPr lang="en-US" altLang="zh-CN" sz="1800" dirty="0">
                  <a:solidFill>
                    <a:schemeClr val="bg1"/>
                  </a:solidFill>
                  <a:cs typeface="Arial" panose="020B0604020202020204" pitchFamily="34" charset="0"/>
                </a:rPr>
                <a:t>“十四五规划”提出振兴乡村重大战略，要求建设智慧农业</a:t>
              </a:r>
              <a:endParaRPr lang="en-US" altLang="zh-CN" sz="1800" dirty="0">
                <a:solidFill>
                  <a:schemeClr val="bg1"/>
                </a:solidFill>
                <a:cs typeface="Arial" panose="020B0604020202020204" pitchFamily="34" charset="0"/>
              </a:endParaRPr>
            </a:p>
          </p:txBody>
        </p:sp>
      </p:grpSp>
      <p:grpSp>
        <p:nvGrpSpPr>
          <p:cNvPr id="55" name="组合 54"/>
          <p:cNvGrpSpPr/>
          <p:nvPr/>
        </p:nvGrpSpPr>
        <p:grpSpPr bwMode="auto">
          <a:xfrm>
            <a:off x="5983288" y="107156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文本框 56"/>
            <p:cNvSpPr txBox="1"/>
            <p:nvPr/>
          </p:nvSpPr>
          <p:spPr>
            <a:xfrm>
              <a:off x="5982652" y="1336094"/>
              <a:ext cx="3235645" cy="461197"/>
            </a:xfrm>
            <a:prstGeom prst="rect">
              <a:avLst/>
            </a:prstGeom>
            <a:noFill/>
          </p:spPr>
          <p:txBody>
            <a:bodyPr>
              <a:spAutoFit/>
            </a:bodyPr>
            <a:lstStyle/>
            <a:p>
              <a:pPr eaLnBrk="1" fontAlgn="auto" hangingPunct="1">
                <a:spcBef>
                  <a:spcPts val="0"/>
                </a:spcBef>
                <a:spcAft>
                  <a:spcPts val="0"/>
                </a:spcAft>
                <a:defRPr/>
              </a:pPr>
              <a:r>
                <a:rPr lang="zh-CN" altLang="en-US" sz="2400" b="1" dirty="0">
                  <a:solidFill>
                    <a:schemeClr val="bg1"/>
                  </a:solidFill>
                  <a:latin typeface="+mj-lt"/>
                  <a:ea typeface="+mn-ea"/>
                  <a:cs typeface="Arial" panose="020B0604020202020204" pitchFamily="34" charset="0"/>
                </a:rPr>
                <a:t>选题意义</a:t>
              </a:r>
              <a:endParaRPr lang="zh-CN" altLang="en-US" sz="2400" b="1" dirty="0">
                <a:solidFill>
                  <a:schemeClr val="bg1"/>
                </a:solidFill>
                <a:latin typeface="+mj-lt"/>
                <a:ea typeface="+mn-ea"/>
                <a:cs typeface="Arial" panose="020B0604020202020204" pitchFamily="34" charset="0"/>
              </a:endParaRPr>
            </a:p>
          </p:txBody>
        </p:sp>
      </p:grpSp>
      <p:grpSp>
        <p:nvGrpSpPr>
          <p:cNvPr id="69" name="组合 68"/>
          <p:cNvGrpSpPr/>
          <p:nvPr/>
        </p:nvGrpSpPr>
        <p:grpSpPr bwMode="auto">
          <a:xfrm>
            <a:off x="550865" y="4484689"/>
            <a:ext cx="5432425" cy="1638300"/>
            <a:chOff x="551544" y="4747260"/>
            <a:chExt cx="5431107" cy="1638300"/>
          </a:xfrm>
        </p:grpSpPr>
        <p:sp>
          <p:nvSpPr>
            <p:cNvPr id="68" name="矩形 67"/>
            <p:cNvSpPr/>
            <p:nvPr/>
          </p:nvSpPr>
          <p:spPr>
            <a:xfrm>
              <a:off x="551544" y="4747260"/>
              <a:ext cx="5431107" cy="16383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65" name="文本框 60"/>
            <p:cNvSpPr txBox="1">
              <a:spLocks noChangeArrowheads="1"/>
            </p:cNvSpPr>
            <p:nvPr/>
          </p:nvSpPr>
          <p:spPr bwMode="auto">
            <a:xfrm>
              <a:off x="612028" y="4897839"/>
              <a:ext cx="5346811" cy="1373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2000"/>
                </a:lnSpc>
              </a:pPr>
              <a:r>
                <a:rPr lang="en-US" altLang="zh-CN" sz="1800" dirty="0">
                  <a:solidFill>
                    <a:schemeClr val="bg1"/>
                  </a:solidFill>
                  <a:cs typeface="Arial" panose="020B0604020202020204" pitchFamily="34" charset="0"/>
                </a:rPr>
                <a:t>         植物在人类生活中扮演着不可替代的角色。准确可靠的植物识别是更好的利用及保护植物资源的前提， 在生态监测、物种多样性调查、珍惜濒危植物保护、野生植物资源调查和利用等多个领域中扮演着举足轻重的作用</a:t>
              </a:r>
              <a:endParaRPr lang="en-US" altLang="zh-CN" sz="1800" dirty="0">
                <a:solidFill>
                  <a:schemeClr val="bg1"/>
                </a:solidFill>
                <a:cs typeface="Arial" panose="020B0604020202020204" pitchFamily="34" charset="0"/>
              </a:endParaRPr>
            </a:p>
          </p:txBody>
        </p:sp>
      </p:grpSp>
      <p:cxnSp>
        <p:nvCxnSpPr>
          <p:cNvPr id="74" name="直接连接符 73"/>
          <p:cNvCxnSpPr/>
          <p:nvPr/>
        </p:nvCxnSpPr>
        <p:spPr>
          <a:xfrm>
            <a:off x="6354764" y="3486150"/>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354764" y="4765675"/>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pic>
        <p:nvPicPr>
          <p:cNvPr id="5" name="图片 4" descr="src=http___pic.qcsdn.com_img_20190601_c4d05eeee1b4ba9c418bc2182aa9c857.jpeg&amp;refer=http___pic.qcsdn"/>
          <p:cNvPicPr>
            <a:picLocks noChangeAspect="1"/>
          </p:cNvPicPr>
          <p:nvPr/>
        </p:nvPicPr>
        <p:blipFill>
          <a:blip r:embed="rId1"/>
          <a:stretch>
            <a:fillRect/>
          </a:stretch>
        </p:blipFill>
        <p:spPr>
          <a:xfrm>
            <a:off x="551180" y="967740"/>
            <a:ext cx="5389880" cy="351726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wipe(up)">
                                      <p:cBhvr>
                                        <p:cTn id="29" dur="500"/>
                                        <p:tgtEl>
                                          <p:spTgt spid="6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wipe(left)">
                                      <p:cBhvr>
                                        <p:cTn id="34" dur="500"/>
                                        <p:tgtEl>
                                          <p:spTgt spid="55"/>
                                        </p:tgtEl>
                                      </p:cBhvr>
                                    </p:animEffect>
                                  </p:childTnLst>
                                </p:cTn>
                              </p:par>
                              <p:par>
                                <p:cTn id="35" presetID="22" presetClass="entr" presetSubtype="8" fill="hold" nodeType="withEffect">
                                  <p:stCondLst>
                                    <p:cond delay="250"/>
                                  </p:stCondLst>
                                  <p:childTnLst>
                                    <p:set>
                                      <p:cBhvr>
                                        <p:cTn id="36" dur="1" fill="hold">
                                          <p:stCondLst>
                                            <p:cond delay="0"/>
                                          </p:stCondLst>
                                        </p:cTn>
                                        <p:tgtEl>
                                          <p:spTgt spid="52"/>
                                        </p:tgtEl>
                                        <p:attrNameLst>
                                          <p:attrName>style.visibility</p:attrName>
                                        </p:attrNameLst>
                                      </p:cBhvr>
                                      <p:to>
                                        <p:strVal val="visible"/>
                                      </p:to>
                                    </p:set>
                                    <p:animEffect transition="in" filter="wipe(left)">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ipe(left)">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60">
                                            <p:txEl>
                                              <p:pRg st="0" end="0"/>
                                            </p:txEl>
                                          </p:spTgt>
                                        </p:tgtEl>
                                        <p:attrNameLst>
                                          <p:attrName>style.visibility</p:attrName>
                                        </p:attrNameLst>
                                      </p:cBhvr>
                                      <p:to>
                                        <p:strVal val="visible"/>
                                      </p:to>
                                    </p:set>
                                    <p:anim calcmode="lin" valueType="num">
                                      <p:cBhvr additive="base">
                                        <p:cTn id="47" dur="500"/>
                                        <p:tgtEl>
                                          <p:spTgt spid="60">
                                            <p:txEl>
                                              <p:pRg st="0" end="0"/>
                                            </p:txEl>
                                          </p:spTgt>
                                        </p:tgtEl>
                                        <p:attrNameLst>
                                          <p:attrName>ppt_x</p:attrName>
                                        </p:attrNameLst>
                                      </p:cBhvr>
                                      <p:tavLst>
                                        <p:tav tm="0">
                                          <p:val>
                                            <p:strVal val="#ppt_x-#ppt_w*1.125000"/>
                                          </p:val>
                                        </p:tav>
                                        <p:tav tm="100000">
                                          <p:val>
                                            <p:strVal val="#ppt_x"/>
                                          </p:val>
                                        </p:tav>
                                      </p:tavLst>
                                    </p:anim>
                                    <p:animEffect transition="in" filter="wipe(right)">
                                      <p:cBhvr>
                                        <p:cTn id="48" dur="500"/>
                                        <p:tgtEl>
                                          <p:spTgt spid="60">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8" fill="hold" grpId="0" nodeType="clickEffect">
                                  <p:stCondLst>
                                    <p:cond delay="0"/>
                                  </p:stCondLst>
                                  <p:childTnLst>
                                    <p:set>
                                      <p:cBhvr>
                                        <p:cTn id="52" dur="1" fill="hold">
                                          <p:stCondLst>
                                            <p:cond delay="0"/>
                                          </p:stCondLst>
                                        </p:cTn>
                                        <p:tgtEl>
                                          <p:spTgt spid="60">
                                            <p:txEl>
                                              <p:pRg st="2" end="2"/>
                                            </p:txEl>
                                          </p:spTgt>
                                        </p:tgtEl>
                                        <p:attrNameLst>
                                          <p:attrName>style.visibility</p:attrName>
                                        </p:attrNameLst>
                                      </p:cBhvr>
                                      <p:to>
                                        <p:strVal val="visible"/>
                                      </p:to>
                                    </p:set>
                                    <p:anim calcmode="lin" valueType="num">
                                      <p:cBhvr additive="base">
                                        <p:cTn id="53" dur="500"/>
                                        <p:tgtEl>
                                          <p:spTgt spid="60">
                                            <p:txEl>
                                              <p:pRg st="2" end="2"/>
                                            </p:txEl>
                                          </p:spTgt>
                                        </p:tgtEl>
                                        <p:attrNameLst>
                                          <p:attrName>ppt_x</p:attrName>
                                        </p:attrNameLst>
                                      </p:cBhvr>
                                      <p:tavLst>
                                        <p:tav tm="0">
                                          <p:val>
                                            <p:strVal val="#ppt_x-#ppt_w*1.125000"/>
                                          </p:val>
                                        </p:tav>
                                        <p:tav tm="100000">
                                          <p:val>
                                            <p:strVal val="#ppt_x"/>
                                          </p:val>
                                        </p:tav>
                                      </p:tavLst>
                                    </p:anim>
                                    <p:animEffect transition="in" filter="wipe(right)">
                                      <p:cBhvr>
                                        <p:cTn id="54" dur="500"/>
                                        <p:tgtEl>
                                          <p:spTgt spid="60">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60">
                                            <p:txEl>
                                              <p:pRg st="5" end="5"/>
                                            </p:txEl>
                                          </p:spTgt>
                                        </p:tgtEl>
                                        <p:attrNameLst>
                                          <p:attrName>style.visibility</p:attrName>
                                        </p:attrNameLst>
                                      </p:cBhvr>
                                      <p:to>
                                        <p:strVal val="visible"/>
                                      </p:to>
                                    </p:set>
                                    <p:anim calcmode="lin" valueType="num">
                                      <p:cBhvr additive="base">
                                        <p:cTn id="59" dur="500"/>
                                        <p:tgtEl>
                                          <p:spTgt spid="60">
                                            <p:txEl>
                                              <p:pRg st="5" end="5"/>
                                            </p:txEl>
                                          </p:spTgt>
                                        </p:tgtEl>
                                        <p:attrNameLst>
                                          <p:attrName>ppt_x</p:attrName>
                                        </p:attrNameLst>
                                      </p:cBhvr>
                                      <p:tavLst>
                                        <p:tav tm="0">
                                          <p:val>
                                            <p:strVal val="#ppt_x-#ppt_w*1.125000"/>
                                          </p:val>
                                        </p:tav>
                                        <p:tav tm="100000">
                                          <p:val>
                                            <p:strVal val="#ppt_x"/>
                                          </p:val>
                                        </p:tav>
                                      </p:tavLst>
                                    </p:anim>
                                    <p:animEffect transition="in" filter="wipe(right)">
                                      <p:cBhvr>
                                        <p:cTn id="60" dur="500"/>
                                        <p:tgtEl>
                                          <p:spTgt spid="60">
                                            <p:txEl>
                                              <p:pRg st="5" end="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74"/>
                                        </p:tgtEl>
                                        <p:attrNameLst>
                                          <p:attrName>style.visibility</p:attrName>
                                        </p:attrNameLst>
                                      </p:cBhvr>
                                      <p:to>
                                        <p:strVal val="visible"/>
                                      </p:to>
                                    </p:set>
                                    <p:animEffect transition="in" filter="fade">
                                      <p:cBhvr>
                                        <p:cTn id="65" dur="500"/>
                                        <p:tgtEl>
                                          <p:spTgt spid="74"/>
                                        </p:tgtEl>
                                      </p:cBhvr>
                                    </p:animEffect>
                                  </p:childTnLst>
                                </p:cTn>
                              </p:par>
                              <p:par>
                                <p:cTn id="66" presetID="10" presetClass="entr" presetSubtype="0" fill="hold" nodeType="withEffect">
                                  <p:stCondLst>
                                    <p:cond delay="0"/>
                                  </p:stCondLst>
                                  <p:childTnLst>
                                    <p:set>
                                      <p:cBhvr>
                                        <p:cTn id="67" dur="1" fill="hold">
                                          <p:stCondLst>
                                            <p:cond delay="0"/>
                                          </p:stCondLst>
                                        </p:cTn>
                                        <p:tgtEl>
                                          <p:spTgt spid="75"/>
                                        </p:tgtEl>
                                        <p:attrNameLst>
                                          <p:attrName>style.visibility</p:attrName>
                                        </p:attrNameLst>
                                      </p:cBhvr>
                                      <p:to>
                                        <p:strVal val="visible"/>
                                      </p:to>
                                    </p:set>
                                    <p:animEffect transition="in" filter="fade">
                                      <p:cBhvr>
                                        <p:cTn id="6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bldLvl="3" build="p"/>
      <p:bldP spid="2" grpId="0" animBg="1"/>
      <p:bldP spid="3" grpId="0" bldLvl="0" animBg="1"/>
      <p:bldP spid="7" grpId="0" animBg="1"/>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2</a:t>
            </a:r>
            <a:endParaRPr lang="zh-CN" altLang="en-US" sz="1150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1"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8" name="文本框 7"/>
          <p:cNvSpPr txBox="1">
            <a:spLocks noChangeArrowheads="1"/>
          </p:cNvSpPr>
          <p:nvPr/>
        </p:nvSpPr>
        <p:spPr bwMode="auto">
          <a:xfrm>
            <a:off x="6791326"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a:solidFill>
                  <a:schemeClr val="bg1"/>
                </a:solidFill>
                <a:latin typeface="微软雅黑" panose="020B0503020204020204" pitchFamily="34" charset="-122"/>
                <a:ea typeface="微软雅黑" panose="020B0503020204020204" pitchFamily="34" charset="-122"/>
              </a:rPr>
              <a:t>主要研究内容</a:t>
            </a:r>
            <a:endParaRPr lang="zh-CN" altLang="en-US" sz="48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2"/>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3" y="82550"/>
            <a:ext cx="3395663" cy="584775"/>
            <a:chOff x="551544" y="82976"/>
            <a:chExt cx="3395256" cy="583764"/>
          </a:xfrm>
        </p:grpSpPr>
        <p:sp>
          <p:nvSpPr>
            <p:cNvPr id="9293" name="文本框 12"/>
            <p:cNvSpPr txBox="1">
              <a:spLocks noChangeArrowheads="1"/>
            </p:cNvSpPr>
            <p:nvPr/>
          </p:nvSpPr>
          <p:spPr bwMode="auto">
            <a:xfrm>
              <a:off x="65496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主要研究内容</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813"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5"/>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rgbClr val="044875"/>
              </a:solidFill>
              <a:latin typeface="微软雅黑" panose="020B0503020204020204" pitchFamily="34" charset="-122"/>
              <a:ea typeface="微软雅黑" panose="020B0503020204020204" pitchFamily="34" charset="-122"/>
            </a:endParaRPr>
          </a:p>
        </p:txBody>
      </p:sp>
      <p:sp>
        <p:nvSpPr>
          <p:cNvPr id="63" name="文本框 62"/>
          <p:cNvSpPr txBox="1"/>
          <p:nvPr/>
        </p:nvSpPr>
        <p:spPr bwMode="auto">
          <a:xfrm>
            <a:off x="794385" y="1372870"/>
            <a:ext cx="10575925" cy="860425"/>
          </a:xfrm>
          <a:prstGeom prst="rect">
            <a:avLst/>
          </a:prstGeom>
          <a:noFill/>
        </p:spPr>
        <p:txBody>
          <a:bodyPr wrap="square">
            <a:spAutoFit/>
          </a:bodyPr>
          <a:lstStyle/>
          <a:p>
            <a:pPr eaLnBrk="1" fontAlgn="auto" latinLnBrk="0" hangingPunct="1">
              <a:lnSpc>
                <a:spcPts val="2000"/>
              </a:lnSpc>
              <a:spcBef>
                <a:spcPts val="0"/>
              </a:spcBef>
              <a:spcAft>
                <a:spcPts val="0"/>
              </a:spcAft>
              <a:defRPr/>
            </a:pPr>
            <a:r>
              <a:rPr lang="en-US" altLang="zh-CN" sz="2000" dirty="0">
                <a:solidFill>
                  <a:schemeClr val="bg2">
                    <a:lumMod val="25000"/>
                  </a:schemeClr>
                </a:solidFill>
                <a:latin typeface="微软雅黑 Light" panose="020B0502040204020203" pitchFamily="34" charset="-122"/>
                <a:ea typeface="+mn-ea"/>
                <a:cs typeface="Arial" panose="020B0604020202020204" pitchFamily="34" charset="0"/>
              </a:rPr>
              <a:t>首先利用植物分类学的先验知识生成基于语义本体的初始层次树结构，在此基础上引入视觉特性，研究构造基于视觉特性的语义本体特征描述方法，最后设计一种双向聚类算法对上述层次树进行优化更新得到能够有效表征植物类别间相似性关系的均衡层次树结构</a:t>
            </a:r>
            <a:endParaRPr lang="en-US" altLang="zh-CN" sz="2000" dirty="0">
              <a:solidFill>
                <a:schemeClr val="bg2">
                  <a:lumMod val="25000"/>
                </a:schemeClr>
              </a:solidFill>
              <a:latin typeface="微软雅黑 Light" panose="020B0502040204020203" pitchFamily="34" charset="-122"/>
              <a:ea typeface="+mn-ea"/>
              <a:cs typeface="Arial" panose="020B0604020202020204" pitchFamily="34" charset="0"/>
            </a:endParaRPr>
          </a:p>
        </p:txBody>
      </p:sp>
      <p:grpSp>
        <p:nvGrpSpPr>
          <p:cNvPr id="2" name="组合 1"/>
          <p:cNvGrpSpPr/>
          <p:nvPr/>
        </p:nvGrpSpPr>
        <p:grpSpPr bwMode="auto">
          <a:xfrm>
            <a:off x="238125" y="767080"/>
            <a:ext cx="11698605" cy="1941195"/>
            <a:chOff x="238407" y="766950"/>
            <a:chExt cx="5728511" cy="1940706"/>
          </a:xfrm>
        </p:grpSpPr>
        <p:grpSp>
          <p:nvGrpSpPr>
            <p:cNvPr id="9283" name="组合 3"/>
            <p:cNvGrpSpPr/>
            <p:nvPr/>
          </p:nvGrpSpPr>
          <p:grpSpPr bwMode="auto">
            <a:xfrm>
              <a:off x="238407" y="766950"/>
              <a:ext cx="5724700" cy="1940706"/>
              <a:chOff x="238407" y="766950"/>
              <a:chExt cx="5724700" cy="1940706"/>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文本框 61"/>
              <p:cNvSpPr txBox="1"/>
              <p:nvPr/>
            </p:nvSpPr>
            <p:spPr>
              <a:xfrm>
                <a:off x="692695" y="766950"/>
                <a:ext cx="3028589" cy="460259"/>
              </a:xfrm>
              <a:prstGeom prst="rect">
                <a:avLst/>
              </a:prstGeom>
              <a:blipFill>
                <a:blip r:embed="rId1" cstate="screen"/>
                <a:stretch>
                  <a:fillRect/>
                </a:stretch>
              </a:blipFill>
            </p:spPr>
            <p:txBody>
              <a:bodyPr wrap="square">
                <a:spAutoFit/>
              </a:bodyPr>
              <a:lstStyle/>
              <a:p>
                <a:pPr algn="ctr" eaLnBrk="1" fontAlgn="auto" hangingPunct="1">
                  <a:spcBef>
                    <a:spcPts val="0"/>
                  </a:spcBef>
                  <a:spcAft>
                    <a:spcPts val="0"/>
                  </a:spcAft>
                  <a:defRPr/>
                </a:pPr>
                <a:r>
                  <a:rPr lang="zh-CN" altLang="en-US" sz="2400" dirty="0">
                    <a:solidFill>
                      <a:schemeClr val="bg2">
                        <a:lumMod val="25000"/>
                      </a:schemeClr>
                    </a:solidFill>
                    <a:latin typeface="+mn-lt"/>
                    <a:ea typeface="+mn-ea"/>
                  </a:rPr>
                  <a:t>研究基于多特性融合的均衡层次树构建</a:t>
                </a:r>
                <a:r>
                  <a:rPr lang="zh-CN" altLang="en-US" sz="2400" dirty="0">
                    <a:solidFill>
                      <a:schemeClr val="bg2">
                        <a:lumMod val="25000"/>
                      </a:schemeClr>
                    </a:solidFill>
                    <a:latin typeface="+mn-lt"/>
                    <a:ea typeface="+mn-ea"/>
                  </a:rPr>
                  <a:t>方法</a:t>
                </a:r>
                <a:endParaRPr lang="zh-CN" altLang="en-US" sz="2400" dirty="0">
                  <a:solidFill>
                    <a:schemeClr val="bg2">
                      <a:lumMod val="25000"/>
                    </a:schemeClr>
                  </a:solidFill>
                  <a:latin typeface="+mn-lt"/>
                  <a:ea typeface="+mn-ea"/>
                </a:endParaRPr>
              </a:p>
            </p:txBody>
          </p:sp>
          <p:sp>
            <p:nvSpPr>
              <p:cNvPr id="64" name="矩形 63"/>
              <p:cNvSpPr/>
              <p:nvPr/>
            </p:nvSpPr>
            <p:spPr>
              <a:xfrm>
                <a:off x="586023" y="781231"/>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90" name="组合 78"/>
              <p:cNvGrpSpPr/>
              <p:nvPr/>
            </p:nvGrpSpPr>
            <p:grpSpPr bwMode="auto">
              <a:xfrm>
                <a:off x="5349240" y="2102118"/>
                <a:ext cx="613867" cy="605538"/>
                <a:chOff x="5502097" y="2295716"/>
                <a:chExt cx="461010" cy="454755"/>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矩形 77"/>
                <p:cNvSpPr/>
                <p:nvPr/>
              </p:nvSpPr>
              <p:spPr>
                <a:xfrm>
                  <a:off x="5502265" y="2295239"/>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9284" name="文本框 79"/>
            <p:cNvSpPr txBox="1">
              <a:spLocks noChangeArrowheads="1"/>
            </p:cNvSpPr>
            <p:nvPr/>
          </p:nvSpPr>
          <p:spPr bwMode="auto">
            <a:xfrm>
              <a:off x="5488594" y="2241447"/>
              <a:ext cx="478324" cy="39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chemeClr val="bg1"/>
                  </a:solidFill>
                  <a:latin typeface="Impact" panose="020B0806030902050204" pitchFamily="34" charset="0"/>
                </a:rPr>
                <a:t>01</a:t>
              </a:r>
              <a:endParaRPr lang="zh-CN" altLang="en-US" sz="2000">
                <a:solidFill>
                  <a:schemeClr val="bg1"/>
                </a:solidFill>
                <a:latin typeface="Impact" panose="020B0806030902050204" pitchFamily="34" charset="0"/>
              </a:endParaRPr>
            </a:p>
          </p:txBody>
        </p:sp>
      </p:grpSp>
      <p:sp>
        <p:nvSpPr>
          <p:cNvPr id="68" name="文本框 67"/>
          <p:cNvSpPr txBox="1"/>
          <p:nvPr/>
        </p:nvSpPr>
        <p:spPr bwMode="auto">
          <a:xfrm>
            <a:off x="787400" y="3154680"/>
            <a:ext cx="10582910" cy="860425"/>
          </a:xfrm>
          <a:prstGeom prst="rect">
            <a:avLst/>
          </a:prstGeom>
          <a:noFill/>
        </p:spPr>
        <p:txBody>
          <a:bodyPr wrap="square">
            <a:spAutoFit/>
          </a:bodyPr>
          <a:lstStyle/>
          <a:p>
            <a:pPr eaLnBrk="1" fontAlgn="auto" latinLnBrk="0" hangingPunct="1">
              <a:lnSpc>
                <a:spcPts val="2000"/>
              </a:lnSpc>
              <a:spcBef>
                <a:spcPts val="0"/>
              </a:spcBef>
              <a:spcAft>
                <a:spcPts val="0"/>
              </a:spcAft>
              <a:defRPr/>
            </a:pPr>
            <a:r>
              <a:rPr lang="en-US" altLang="zh-CN" sz="2000" dirty="0">
                <a:solidFill>
                  <a:schemeClr val="bg2">
                    <a:lumMod val="25000"/>
                  </a:schemeClr>
                </a:solidFill>
                <a:latin typeface="微软雅黑 Light" panose="020B0502040204020203" pitchFamily="34" charset="-122"/>
                <a:ea typeface="+mn-ea"/>
                <a:cs typeface="Arial" panose="020B0604020202020204" pitchFamily="34" charset="0"/>
              </a:rPr>
              <a:t>首先利用层次树结构指导构建深度层次化多任务网络模型，将层次树结构与深度网络模型融合并引入任务间特征选择机制，引导差异化特征描述的生成，最终学习得到更具分辨能力的层次化特征描述。</a:t>
            </a:r>
            <a:endParaRPr lang="en-US" altLang="zh-CN" sz="2000" dirty="0">
              <a:solidFill>
                <a:schemeClr val="bg2">
                  <a:lumMod val="25000"/>
                </a:schemeClr>
              </a:solidFill>
              <a:latin typeface="微软雅黑 Light" panose="020B0502040204020203" pitchFamily="34" charset="-122"/>
              <a:ea typeface="+mn-ea"/>
              <a:cs typeface="Arial" panose="020B0604020202020204" pitchFamily="34" charset="0"/>
            </a:endParaRPr>
          </a:p>
        </p:txBody>
      </p:sp>
      <p:grpSp>
        <p:nvGrpSpPr>
          <p:cNvPr id="3" name="组合 2"/>
          <p:cNvGrpSpPr/>
          <p:nvPr/>
        </p:nvGrpSpPr>
        <p:grpSpPr bwMode="auto">
          <a:xfrm>
            <a:off x="238125" y="2600325"/>
            <a:ext cx="11692255" cy="1896110"/>
            <a:chOff x="238407" y="2600596"/>
            <a:chExt cx="5728511" cy="1940544"/>
          </a:xfrm>
        </p:grpSpPr>
        <p:grpSp>
          <p:nvGrpSpPr>
            <p:cNvPr id="9273" name="组合 4"/>
            <p:cNvGrpSpPr/>
            <p:nvPr/>
          </p:nvGrpSpPr>
          <p:grpSpPr bwMode="auto">
            <a:xfrm>
              <a:off x="238407" y="2600596"/>
              <a:ext cx="5724700" cy="1940544"/>
              <a:chOff x="238407" y="2600596"/>
              <a:chExt cx="5724700" cy="1940544"/>
            </a:xfrm>
          </p:grpSpPr>
          <p:sp>
            <p:nvSpPr>
              <p:cNvPr id="66" name="矩形 65"/>
              <p:cNvSpPr/>
              <p:nvPr/>
            </p:nvSpPr>
            <p:spPr>
              <a:xfrm>
                <a:off x="238407" y="2830669"/>
                <a:ext cx="571263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文本框 66"/>
              <p:cNvSpPr txBox="1"/>
              <p:nvPr/>
            </p:nvSpPr>
            <p:spPr>
              <a:xfrm>
                <a:off x="584986" y="2600596"/>
                <a:ext cx="3066945" cy="471164"/>
              </a:xfrm>
              <a:prstGeom prst="rect">
                <a:avLst/>
              </a:prstGeom>
              <a:blipFill>
                <a:blip r:embed="rId1" cstate="screen"/>
                <a:stretch>
                  <a:fillRect/>
                </a:stretch>
              </a:blipFill>
            </p:spPr>
            <p:txBody>
              <a:bodyPr wrap="square">
                <a:spAutoFit/>
              </a:bodyPr>
              <a:lstStyle/>
              <a:p>
                <a:pPr algn="ctr" eaLnBrk="1" fontAlgn="auto" hangingPunct="1">
                  <a:spcBef>
                    <a:spcPts val="0"/>
                  </a:spcBef>
                  <a:spcAft>
                    <a:spcPts val="0"/>
                  </a:spcAft>
                  <a:defRPr/>
                </a:pPr>
                <a:r>
                  <a:rPr lang="en-US" altLang="zh-CN" sz="2400" dirty="0">
                    <a:solidFill>
                      <a:srgbClr val="044875"/>
                    </a:solidFill>
                    <a:latin typeface="+mn-lt"/>
                    <a:ea typeface="+mn-ea"/>
                  </a:rPr>
                  <a:t>研究基于特征选择的层次化特征学习方法</a:t>
                </a:r>
                <a:endParaRPr lang="en-US" altLang="zh-CN" sz="2400" dirty="0">
                  <a:solidFill>
                    <a:srgbClr val="044875"/>
                  </a:solidFill>
                  <a:latin typeface="+mn-lt"/>
                  <a:ea typeface="+mn-ea"/>
                </a:endParaRPr>
              </a:p>
            </p:txBody>
          </p:sp>
          <p:sp>
            <p:nvSpPr>
              <p:cNvPr id="69" name="矩形 68"/>
              <p:cNvSpPr/>
              <p:nvPr/>
            </p:nvSpPr>
            <p:spPr>
              <a:xfrm>
                <a:off x="586023" y="2614877"/>
                <a:ext cx="171427"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80" name="组合 82"/>
              <p:cNvGrpSpPr/>
              <p:nvPr/>
            </p:nvGrpSpPr>
            <p:grpSpPr bwMode="auto">
              <a:xfrm>
                <a:off x="5349240" y="3935602"/>
                <a:ext cx="613867" cy="605538"/>
                <a:chOff x="5502097" y="2295716"/>
                <a:chExt cx="461010" cy="454755"/>
              </a:xfrm>
            </p:grpSpPr>
            <p:sp>
              <p:nvSpPr>
                <p:cNvPr id="85" name="矩形 84"/>
                <p:cNvSpPr/>
                <p:nvPr/>
              </p:nvSpPr>
              <p:spPr>
                <a:xfrm>
                  <a:off x="5594053" y="2381073"/>
                  <a:ext cx="369533"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6" name="矩形 85"/>
                <p:cNvSpPr/>
                <p:nvPr/>
              </p:nvSpPr>
              <p:spPr>
                <a:xfrm>
                  <a:off x="5502265" y="2295277"/>
                  <a:ext cx="255097"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9274" name="文本框 83"/>
            <p:cNvSpPr txBox="1">
              <a:spLocks noChangeArrowheads="1"/>
            </p:cNvSpPr>
            <p:nvPr/>
          </p:nvSpPr>
          <p:spPr bwMode="auto">
            <a:xfrm>
              <a:off x="5488594" y="4074931"/>
              <a:ext cx="478324" cy="4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chemeClr val="bg1"/>
                  </a:solidFill>
                  <a:latin typeface="Impact" panose="020B0806030902050204" pitchFamily="34" charset="0"/>
                </a:rPr>
                <a:t>02</a:t>
              </a:r>
              <a:endParaRPr lang="zh-CN" altLang="en-US" sz="2000">
                <a:solidFill>
                  <a:schemeClr val="bg1"/>
                </a:solidFill>
                <a:latin typeface="Impact" panose="020B0806030902050204" pitchFamily="34" charset="0"/>
              </a:endParaRPr>
            </a:p>
          </p:txBody>
        </p:sp>
      </p:grpSp>
      <p:sp>
        <p:nvSpPr>
          <p:cNvPr id="73" name="文本框 72"/>
          <p:cNvSpPr txBox="1"/>
          <p:nvPr/>
        </p:nvSpPr>
        <p:spPr bwMode="auto">
          <a:xfrm>
            <a:off x="787400" y="4987925"/>
            <a:ext cx="10582910" cy="860425"/>
          </a:xfrm>
          <a:prstGeom prst="rect">
            <a:avLst/>
          </a:prstGeom>
          <a:noFill/>
        </p:spPr>
        <p:txBody>
          <a:bodyPr wrap="square">
            <a:spAutoFit/>
          </a:bodyPr>
          <a:lstStyle/>
          <a:p>
            <a:pPr eaLnBrk="1" fontAlgn="auto" latinLnBrk="0" hangingPunct="1">
              <a:lnSpc>
                <a:spcPts val="2000"/>
              </a:lnSpc>
              <a:spcBef>
                <a:spcPts val="0"/>
              </a:spcBef>
              <a:spcAft>
                <a:spcPts val="0"/>
              </a:spcAft>
              <a:defRPr/>
            </a:pPr>
            <a:r>
              <a:rPr lang="en-US" altLang="zh-CN" sz="2000" dirty="0">
                <a:solidFill>
                  <a:schemeClr val="bg2">
                    <a:lumMod val="25000"/>
                  </a:schemeClr>
                </a:solidFill>
                <a:latin typeface="微软雅黑 Light" panose="020B0502040204020203" pitchFamily="34" charset="-122"/>
                <a:ea typeface="+mn-ea"/>
                <a:cs typeface="Arial" panose="020B0604020202020204" pitchFamily="34" charset="0"/>
              </a:rPr>
              <a:t>首先定义类别正确率与算力分配权重的映射关系，利用类别梯度加权方法自适应调节深度模型算力分布，引入选择更新机制，缓解误差传递现象对参数学习带来的影响，最终实现层次化模型参数的合理优化。</a:t>
            </a:r>
            <a:endParaRPr lang="en-US" altLang="zh-CN" sz="2000" dirty="0">
              <a:solidFill>
                <a:schemeClr val="bg2">
                  <a:lumMod val="25000"/>
                </a:schemeClr>
              </a:solidFill>
              <a:latin typeface="微软雅黑 Light" panose="020B0502040204020203" pitchFamily="34" charset="-122"/>
              <a:ea typeface="+mn-ea"/>
              <a:cs typeface="Arial" panose="020B0604020202020204" pitchFamily="34" charset="0"/>
            </a:endParaRPr>
          </a:p>
        </p:txBody>
      </p:sp>
      <p:grpSp>
        <p:nvGrpSpPr>
          <p:cNvPr id="18" name="组合 17"/>
          <p:cNvGrpSpPr/>
          <p:nvPr/>
        </p:nvGrpSpPr>
        <p:grpSpPr bwMode="auto">
          <a:xfrm>
            <a:off x="238125" y="4434205"/>
            <a:ext cx="11659870" cy="1939290"/>
            <a:chOff x="238407" y="4434080"/>
            <a:chExt cx="5728511" cy="1937907"/>
          </a:xfrm>
        </p:grpSpPr>
        <p:grpSp>
          <p:nvGrpSpPr>
            <p:cNvPr id="9263" name="组合 5"/>
            <p:cNvGrpSpPr/>
            <p:nvPr/>
          </p:nvGrpSpPr>
          <p:grpSpPr bwMode="auto">
            <a:xfrm>
              <a:off x="238407" y="4434080"/>
              <a:ext cx="5724700" cy="1937907"/>
              <a:chOff x="238407" y="4434080"/>
              <a:chExt cx="5724700" cy="1937907"/>
            </a:xfrm>
          </p:grpSpPr>
          <p:sp>
            <p:nvSpPr>
              <p:cNvPr id="71" name="矩形 70"/>
              <p:cNvSpPr/>
              <p:nvPr/>
            </p:nvSpPr>
            <p:spPr>
              <a:xfrm>
                <a:off x="238407" y="4664216"/>
                <a:ext cx="571263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文本框 71"/>
              <p:cNvSpPr txBox="1"/>
              <p:nvPr/>
            </p:nvSpPr>
            <p:spPr>
              <a:xfrm>
                <a:off x="381916" y="4434080"/>
                <a:ext cx="3975516" cy="460047"/>
              </a:xfrm>
              <a:prstGeom prst="rect">
                <a:avLst/>
              </a:prstGeom>
              <a:blipFill>
                <a:blip r:embed="rId1" cstate="screen"/>
                <a:stretch>
                  <a:fillRect/>
                </a:stretch>
              </a:blipFill>
            </p:spPr>
            <p:txBody>
              <a:bodyPr wrap="square">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研究基于自适应类别加权的层次化模型优化方法</a:t>
                </a:r>
                <a:endParaRPr lang="en-US" altLang="zh-CN" sz="2400" dirty="0">
                  <a:solidFill>
                    <a:schemeClr val="bg2">
                      <a:lumMod val="25000"/>
                    </a:schemeClr>
                  </a:solidFill>
                  <a:latin typeface="+mn-lt"/>
                  <a:ea typeface="+mn-ea"/>
                </a:endParaRPr>
              </a:p>
            </p:txBody>
          </p:sp>
          <p:sp>
            <p:nvSpPr>
              <p:cNvPr id="74" name="矩形 73"/>
              <p:cNvSpPr/>
              <p:nvPr/>
            </p:nvSpPr>
            <p:spPr>
              <a:xfrm>
                <a:off x="586023" y="4448364"/>
                <a:ext cx="171427"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70" name="组合 87"/>
              <p:cNvGrpSpPr/>
              <p:nvPr/>
            </p:nvGrpSpPr>
            <p:grpSpPr bwMode="auto">
              <a:xfrm>
                <a:off x="5349240" y="5766449"/>
                <a:ext cx="613867" cy="605538"/>
                <a:chOff x="5502097" y="2295716"/>
                <a:chExt cx="461010" cy="454755"/>
              </a:xfrm>
            </p:grpSpPr>
            <p:sp>
              <p:nvSpPr>
                <p:cNvPr id="90" name="矩形 89"/>
                <p:cNvSpPr/>
                <p:nvPr/>
              </p:nvSpPr>
              <p:spPr>
                <a:xfrm>
                  <a:off x="5594053" y="2380970"/>
                  <a:ext cx="369533"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矩形 90"/>
                <p:cNvSpPr/>
                <p:nvPr/>
              </p:nvSpPr>
              <p:spPr>
                <a:xfrm>
                  <a:off x="5502265" y="2295151"/>
                  <a:ext cx="255097"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9264" name="文本框 88"/>
            <p:cNvSpPr txBox="1">
              <a:spLocks noChangeArrowheads="1"/>
            </p:cNvSpPr>
            <p:nvPr/>
          </p:nvSpPr>
          <p:spPr bwMode="auto">
            <a:xfrm>
              <a:off x="5488594" y="5905778"/>
              <a:ext cx="478324" cy="398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chemeClr val="bg1"/>
                  </a:solidFill>
                  <a:latin typeface="Impact" panose="020B0806030902050204" pitchFamily="34" charset="0"/>
                </a:rPr>
                <a:t>03</a:t>
              </a:r>
              <a:endParaRPr lang="zh-CN" altLang="en-US" sz="2000">
                <a:solidFill>
                  <a:schemeClr val="bg1"/>
                </a:solidFill>
                <a:latin typeface="Impact" panose="020B080603090205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500"/>
                            </p:stCondLst>
                            <p:childTnLst>
                              <p:par>
                                <p:cTn id="26" presetID="21"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heel(1)">
                                      <p:cBhvr>
                                        <p:cTn id="28" dur="2000"/>
                                        <p:tgtEl>
                                          <p:spTgt spid="2"/>
                                        </p:tgtEl>
                                      </p:cBhvr>
                                    </p:animEffect>
                                  </p:childTnLst>
                                </p:cTn>
                              </p:par>
                            </p:childTnLst>
                          </p:cTn>
                        </p:par>
                        <p:par>
                          <p:cTn id="29" fill="hold">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down)">
                                      <p:cBhvr>
                                        <p:cTn id="32" dur="500"/>
                                        <p:tgtEl>
                                          <p:spTgt spid="63"/>
                                        </p:tgtEl>
                                      </p:cBhvr>
                                    </p:animEffect>
                                  </p:childTnLst>
                                </p:cTn>
                              </p:par>
                            </p:childTnLst>
                          </p:cTn>
                        </p:par>
                        <p:par>
                          <p:cTn id="33" fill="hold">
                            <p:stCondLst>
                              <p:cond delay="3000"/>
                            </p:stCondLst>
                            <p:childTnLst>
                              <p:par>
                                <p:cTn id="34" presetID="21" presetClass="entr" presetSubtype="1"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heel(1)">
                                      <p:cBhvr>
                                        <p:cTn id="36" dur="2000"/>
                                        <p:tgtEl>
                                          <p:spTgt spid="3"/>
                                        </p:tgtEl>
                                      </p:cBhvr>
                                    </p:animEffect>
                                  </p:childTnLst>
                                </p:cTn>
                              </p:par>
                            </p:childTnLst>
                          </p:cTn>
                        </p:par>
                        <p:par>
                          <p:cTn id="37" fill="hold">
                            <p:stCondLst>
                              <p:cond delay="5000"/>
                            </p:stCondLst>
                            <p:childTnLst>
                              <p:par>
                                <p:cTn id="38" presetID="22" presetClass="entr" presetSubtype="4" fill="hold" grpId="0" nodeType="after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wipe(down)">
                                      <p:cBhvr>
                                        <p:cTn id="40" dur="500"/>
                                        <p:tgtEl>
                                          <p:spTgt spid="68"/>
                                        </p:tgtEl>
                                      </p:cBhvr>
                                    </p:animEffect>
                                  </p:childTnLst>
                                </p:cTn>
                              </p:par>
                            </p:childTnLst>
                          </p:cTn>
                        </p:par>
                        <p:par>
                          <p:cTn id="41" fill="hold">
                            <p:stCondLst>
                              <p:cond delay="5500"/>
                            </p:stCondLst>
                            <p:childTnLst>
                              <p:par>
                                <p:cTn id="42" presetID="21" presetClass="entr" presetSubtype="1"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heel(1)">
                                      <p:cBhvr>
                                        <p:cTn id="44" dur="2000"/>
                                        <p:tgtEl>
                                          <p:spTgt spid="18"/>
                                        </p:tgtEl>
                                      </p:cBhvr>
                                    </p:animEffect>
                                  </p:childTnLst>
                                </p:cTn>
                              </p:par>
                            </p:childTnLst>
                          </p:cTn>
                        </p:par>
                        <p:par>
                          <p:cTn id="45" fill="hold">
                            <p:stCondLst>
                              <p:cond delay="7500"/>
                            </p:stCondLst>
                            <p:childTnLst>
                              <p:par>
                                <p:cTn id="46" presetID="22" presetClass="entr" presetSubtype="4" fill="hold" grpId="0" nodeType="after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wipe(down)">
                                      <p:cBhvr>
                                        <p:cTn id="4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63" grpId="0"/>
      <p:bldP spid="68" grpId="0"/>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3</a:t>
            </a:r>
            <a:endParaRPr lang="zh-CN" altLang="en-US" sz="1150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1"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8" name="文本框 7"/>
          <p:cNvSpPr txBox="1">
            <a:spLocks noChangeArrowheads="1"/>
          </p:cNvSpPr>
          <p:nvPr/>
        </p:nvSpPr>
        <p:spPr bwMode="auto">
          <a:xfrm>
            <a:off x="6791326" y="3632200"/>
            <a:ext cx="57277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a:solidFill>
                  <a:schemeClr val="bg1"/>
                </a:solidFill>
                <a:latin typeface="微软雅黑" panose="020B0503020204020204" pitchFamily="34" charset="-122"/>
                <a:ea typeface="微软雅黑" panose="020B0503020204020204" pitchFamily="34" charset="-122"/>
              </a:rPr>
              <a:t>项目关键</a:t>
            </a:r>
            <a:r>
              <a:rPr lang="zh-CN" altLang="en-US" sz="4800" b="1">
                <a:solidFill>
                  <a:schemeClr val="bg1"/>
                </a:solidFill>
                <a:latin typeface="微软雅黑" panose="020B0503020204020204" pitchFamily="34" charset="-122"/>
                <a:ea typeface="微软雅黑" panose="020B0503020204020204" pitchFamily="34" charset="-122"/>
              </a:rPr>
              <a:t>问题</a:t>
            </a:r>
            <a:endParaRPr lang="zh-CN" altLang="en-US" sz="48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7" y="254002"/>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5" y="82550"/>
            <a:ext cx="3381375" cy="584775"/>
            <a:chOff x="551544" y="82976"/>
            <a:chExt cx="3380742" cy="583764"/>
          </a:xfrm>
        </p:grpSpPr>
        <p:sp>
          <p:nvSpPr>
            <p:cNvPr id="11338" name="文本框 12"/>
            <p:cNvSpPr txBox="1">
              <a:spLocks noChangeArrowheads="1"/>
            </p:cNvSpPr>
            <p:nvPr/>
          </p:nvSpPr>
          <p:spPr bwMode="auto">
            <a:xfrm>
              <a:off x="640446" y="111278"/>
              <a:ext cx="3291840" cy="52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项目关键</a:t>
              </a:r>
              <a:r>
                <a:rPr lang="zh-CN" altLang="en-US">
                  <a:solidFill>
                    <a:srgbClr val="044875"/>
                  </a:solidFill>
                  <a:latin typeface="微软雅黑" panose="020B0503020204020204" pitchFamily="34" charset="-122"/>
                  <a:ea typeface="微软雅黑" panose="020B0503020204020204" pitchFamily="34" charset="-122"/>
                </a:rPr>
                <a:t>问题</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765"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5"/>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5"/>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rgbClr val="044875"/>
              </a:solidFill>
              <a:latin typeface="微软雅黑" panose="020B0503020204020204" pitchFamily="34" charset="-122"/>
              <a:ea typeface="微软雅黑" panose="020B0503020204020204" pitchFamily="34" charset="-122"/>
            </a:endParaRPr>
          </a:p>
        </p:txBody>
      </p:sp>
      <p:grpSp>
        <p:nvGrpSpPr>
          <p:cNvPr id="5" name="组合 4"/>
          <p:cNvGrpSpPr/>
          <p:nvPr/>
        </p:nvGrpSpPr>
        <p:grpSpPr bwMode="auto">
          <a:xfrm>
            <a:off x="146052" y="1195388"/>
            <a:ext cx="2957830" cy="4838700"/>
            <a:chOff x="146663" y="1194708"/>
            <a:chExt cx="2956877" cy="4838700"/>
          </a:xfrm>
        </p:grpSpPr>
        <p:grpSp>
          <p:nvGrpSpPr>
            <p:cNvPr id="11332" name="组合 8"/>
            <p:cNvGrpSpPr/>
            <p:nvPr/>
          </p:nvGrpSpPr>
          <p:grpSpPr bwMode="auto">
            <a:xfrm>
              <a:off x="146663" y="1194708"/>
              <a:ext cx="2956560" cy="4838700"/>
              <a:chOff x="146663" y="1194708"/>
              <a:chExt cx="2956560" cy="4838700"/>
            </a:xfrm>
          </p:grpSpPr>
          <p:grpSp>
            <p:nvGrpSpPr>
              <p:cNvPr id="11334" name="组合 3"/>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33" name="文本框 2"/>
            <p:cNvSpPr txBox="1">
              <a:spLocks noChangeArrowheads="1"/>
            </p:cNvSpPr>
            <p:nvPr/>
          </p:nvSpPr>
          <p:spPr bwMode="auto">
            <a:xfrm>
              <a:off x="146663" y="1315993"/>
              <a:ext cx="295687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rPr>
                <a:t>均衡层次树构建问题</a:t>
              </a:r>
              <a:endParaRPr lang="en-US" altLang="zh-CN" sz="2400">
                <a:solidFill>
                  <a:schemeClr val="bg1"/>
                </a:solidFill>
              </a:endParaRPr>
            </a:p>
          </p:txBody>
        </p:sp>
      </p:grpSp>
      <p:sp>
        <p:nvSpPr>
          <p:cNvPr id="23" name="矩形 22"/>
          <p:cNvSpPr/>
          <p:nvPr/>
        </p:nvSpPr>
        <p:spPr>
          <a:xfrm>
            <a:off x="82551" y="2124076"/>
            <a:ext cx="2944813" cy="3784600"/>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800" dirty="0">
                <a:solidFill>
                  <a:schemeClr val="bg2">
                    <a:lumMod val="25000"/>
                  </a:schemeClr>
                </a:solidFill>
                <a:latin typeface="+mn-lt"/>
                <a:ea typeface="+mn-ea"/>
                <a:cs typeface="Arial" panose="020B0604020202020204" pitchFamily="34" charset="0"/>
              </a:rPr>
              <a:t>现有的层次树生成方法大多为单一视觉树结构或语义树结构，无法充分挖掘类别间的相似性关系，此外现有的层次树结构存在类别及数据分布不均衡问题， 因此会对最终的分类效果带来影响。因此，如何有效融合类别的语义及视觉特性， 并且有效缓解类别分布不均衡问题，设计多特性融合的均衡层次树结构是需要解决的关键问题</a:t>
            </a:r>
            <a:endParaRPr lang="en-US" altLang="zh-CN" sz="18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800" dirty="0">
              <a:solidFill>
                <a:schemeClr val="bg2">
                  <a:lumMod val="25000"/>
                </a:schemeClr>
              </a:solidFill>
              <a:latin typeface="+mn-lt"/>
              <a:ea typeface="+mn-ea"/>
              <a:cs typeface="Arial" panose="020B0604020202020204" pitchFamily="34" charset="0"/>
            </a:endParaRPr>
          </a:p>
        </p:txBody>
      </p:sp>
      <p:grpSp>
        <p:nvGrpSpPr>
          <p:cNvPr id="6" name="组合 5"/>
          <p:cNvGrpSpPr/>
          <p:nvPr/>
        </p:nvGrpSpPr>
        <p:grpSpPr bwMode="auto">
          <a:xfrm>
            <a:off x="3103564" y="1195388"/>
            <a:ext cx="3032125" cy="4838700"/>
            <a:chOff x="3103345" y="1194708"/>
            <a:chExt cx="3032776" cy="4838700"/>
          </a:xfrm>
        </p:grpSpPr>
        <p:grpSp>
          <p:nvGrpSpPr>
            <p:cNvPr id="11326" name="组合 19"/>
            <p:cNvGrpSpPr/>
            <p:nvPr/>
          </p:nvGrpSpPr>
          <p:grpSpPr bwMode="auto">
            <a:xfrm>
              <a:off x="3179561" y="1194708"/>
              <a:ext cx="2956560" cy="4838700"/>
              <a:chOff x="3179561" y="1194708"/>
              <a:chExt cx="2956560" cy="4838700"/>
            </a:xfrm>
          </p:grpSpPr>
          <p:grpSp>
            <p:nvGrpSpPr>
              <p:cNvPr id="11328" name="组合 27"/>
              <p:cNvGrpSpPr/>
              <p:nvPr/>
            </p:nvGrpSpPr>
            <p:grpSpPr bwMode="auto">
              <a:xfrm>
                <a:off x="3179561" y="1194708"/>
                <a:ext cx="2956560" cy="4838700"/>
                <a:chOff x="304800" y="1466850"/>
                <a:chExt cx="2705100" cy="4838700"/>
              </a:xfrm>
            </p:grpSpPr>
            <p:sp>
              <p:nvSpPr>
                <p:cNvPr id="30" name="矩形 29"/>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27" name="文本框 25"/>
            <p:cNvSpPr txBox="1">
              <a:spLocks noChangeArrowheads="1"/>
            </p:cNvSpPr>
            <p:nvPr/>
          </p:nvSpPr>
          <p:spPr bwMode="auto">
            <a:xfrm>
              <a:off x="3103345" y="1315993"/>
              <a:ext cx="303277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rPr>
                <a:t>层次化特征学习问题</a:t>
              </a:r>
              <a:endParaRPr lang="en-US" altLang="zh-CN" sz="2400">
                <a:solidFill>
                  <a:schemeClr val="bg1"/>
                </a:solidFill>
              </a:endParaRPr>
            </a:p>
          </p:txBody>
        </p:sp>
      </p:grpSp>
      <p:sp>
        <p:nvSpPr>
          <p:cNvPr id="27" name="矩形 26"/>
          <p:cNvSpPr/>
          <p:nvPr/>
        </p:nvSpPr>
        <p:spPr>
          <a:xfrm>
            <a:off x="3128963" y="2124076"/>
            <a:ext cx="2944812" cy="3784600"/>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800" dirty="0">
                <a:solidFill>
                  <a:schemeClr val="bg2">
                    <a:lumMod val="25000"/>
                  </a:schemeClr>
                </a:solidFill>
                <a:latin typeface="+mn-lt"/>
                <a:ea typeface="+mn-ea"/>
                <a:cs typeface="Arial" panose="020B0604020202020204" pitchFamily="34" charset="0"/>
              </a:rPr>
              <a:t>现有的基于深度学习的层次化识别方法无法充分利用层次树中的类别间相似性关系，且无法针对层次化识别任务学习更具分辨能力的层次化特征描述,进而导致无法有效的将细粒度植物区分开来。因此，如何合理的将层次树结构与深度网络架构结合，并且学习更特定、分辨能力更强的层次化特征描述，并进一步提升最终的分类精度是需要解决的关键问题</a:t>
            </a:r>
            <a:endParaRPr lang="en-US" altLang="zh-CN" sz="1800" dirty="0">
              <a:solidFill>
                <a:schemeClr val="bg2">
                  <a:lumMod val="25000"/>
                </a:schemeClr>
              </a:solidFill>
              <a:latin typeface="+mn-lt"/>
              <a:ea typeface="+mn-ea"/>
              <a:cs typeface="Arial" panose="020B0604020202020204" pitchFamily="34" charset="0"/>
            </a:endParaRPr>
          </a:p>
        </p:txBody>
      </p:sp>
      <p:grpSp>
        <p:nvGrpSpPr>
          <p:cNvPr id="24" name="组合 23"/>
          <p:cNvGrpSpPr/>
          <p:nvPr/>
        </p:nvGrpSpPr>
        <p:grpSpPr bwMode="auto">
          <a:xfrm>
            <a:off x="6136323" y="1195388"/>
            <a:ext cx="3033395" cy="4838700"/>
            <a:chOff x="6136917" y="1194708"/>
            <a:chExt cx="3032419" cy="4838700"/>
          </a:xfrm>
        </p:grpSpPr>
        <p:grpSp>
          <p:nvGrpSpPr>
            <p:cNvPr id="11320" name="组合 20"/>
            <p:cNvGrpSpPr/>
            <p:nvPr/>
          </p:nvGrpSpPr>
          <p:grpSpPr bwMode="auto">
            <a:xfrm>
              <a:off x="6212458" y="1194708"/>
              <a:ext cx="2956560" cy="4838700"/>
              <a:chOff x="6212458" y="1194708"/>
              <a:chExt cx="2956560" cy="4838700"/>
            </a:xfrm>
          </p:grpSpPr>
          <p:grpSp>
            <p:nvGrpSpPr>
              <p:cNvPr id="11322" name="组合 35"/>
              <p:cNvGrpSpPr/>
              <p:nvPr/>
            </p:nvGrpSpPr>
            <p:grpSpPr bwMode="auto">
              <a:xfrm>
                <a:off x="6212458" y="1194708"/>
                <a:ext cx="2956560" cy="4838700"/>
                <a:chOff x="304800" y="1466850"/>
                <a:chExt cx="2705100" cy="4838700"/>
              </a:xfrm>
            </p:grpSpPr>
            <p:sp>
              <p:nvSpPr>
                <p:cNvPr id="38" name="矩形 37"/>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7" name="矩形 36"/>
              <p:cNvSpPr/>
              <p:nvPr/>
            </p:nvSpPr>
            <p:spPr>
              <a:xfrm>
                <a:off x="6212458"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21" name="文本框 33"/>
            <p:cNvSpPr txBox="1">
              <a:spLocks noChangeArrowheads="1"/>
            </p:cNvSpPr>
            <p:nvPr/>
          </p:nvSpPr>
          <p:spPr bwMode="auto">
            <a:xfrm>
              <a:off x="6136917" y="1315993"/>
              <a:ext cx="303241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rPr>
                <a:t>层次化模型优化问题</a:t>
              </a:r>
              <a:endParaRPr lang="en-US" altLang="zh-CN" sz="2400">
                <a:solidFill>
                  <a:schemeClr val="bg1"/>
                </a:solidFill>
              </a:endParaRPr>
            </a:p>
          </p:txBody>
        </p:sp>
      </p:grpSp>
      <p:sp>
        <p:nvSpPr>
          <p:cNvPr id="35" name="矩形 34"/>
          <p:cNvSpPr/>
          <p:nvPr/>
        </p:nvSpPr>
        <p:spPr>
          <a:xfrm>
            <a:off x="6162676" y="2124076"/>
            <a:ext cx="2944813" cy="3784600"/>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当前极少有研究关注层次化模型参数优化问题，然而现有的深度模型优化算法无法有效适配层次化模型。首先植物类别中广泛存在分类难度分布不均衡问题， 上述问题会导致深度网络算力分布不均衡，此外层次化模型中存在的误差传播现 象会在一定程度上影响模型参数的训练。因此，如何自适应调整深度网络算力分布，克服层次化模型中误差传递现象对参数训练带来的影响，合理优化层次化模型参数是需要解决的关键问题</a:t>
            </a:r>
            <a:endParaRPr lang="en-US" altLang="zh-CN" sz="1600" dirty="0">
              <a:solidFill>
                <a:schemeClr val="bg2">
                  <a:lumMod val="25000"/>
                </a:schemeClr>
              </a:solidFill>
              <a:latin typeface="+mn-lt"/>
              <a:ea typeface="+mn-ea"/>
              <a:cs typeface="Arial" panose="020B0604020202020204" pitchFamily="34" charset="0"/>
            </a:endParaRPr>
          </a:p>
        </p:txBody>
      </p:sp>
      <p:grpSp>
        <p:nvGrpSpPr>
          <p:cNvPr id="45" name="组合 44"/>
          <p:cNvGrpSpPr/>
          <p:nvPr/>
        </p:nvGrpSpPr>
        <p:grpSpPr bwMode="auto">
          <a:xfrm>
            <a:off x="9296401" y="1195389"/>
            <a:ext cx="1336675" cy="1533525"/>
            <a:chOff x="9296155" y="1194708"/>
            <a:chExt cx="1336423" cy="1533978"/>
          </a:xfrm>
        </p:grpSpPr>
        <p:sp>
          <p:nvSpPr>
            <p:cNvPr id="7" name="矩形 6"/>
            <p:cNvSpPr/>
            <p:nvPr/>
          </p:nvSpPr>
          <p:spPr>
            <a:xfrm>
              <a:off x="9296155" y="1194708"/>
              <a:ext cx="1336423"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15" name="组合 21"/>
            <p:cNvGrpSpPr/>
            <p:nvPr/>
          </p:nvGrpSpPr>
          <p:grpSpPr bwMode="auto">
            <a:xfrm>
              <a:off x="9681846" y="1568061"/>
              <a:ext cx="551648" cy="520673"/>
              <a:chOff x="9681846" y="1568061"/>
              <a:chExt cx="551648" cy="520673"/>
            </a:xfrm>
          </p:grpSpPr>
          <p:sp>
            <p:nvSpPr>
              <p:cNvPr id="11316" name="Freeform 74"/>
              <p:cNvSpPr>
                <a:spLocks noEditPoints="1"/>
              </p:cNvSpPr>
              <p:nvPr/>
            </p:nvSpPr>
            <p:spPr bwMode="auto">
              <a:xfrm>
                <a:off x="9695239" y="1568061"/>
                <a:ext cx="538255" cy="351936"/>
              </a:xfrm>
              <a:custGeom>
                <a:avLst/>
                <a:gdLst>
                  <a:gd name="T0" fmla="*/ 532084097 w 99"/>
                  <a:gd name="T1" fmla="*/ 1700311104 h 65"/>
                  <a:gd name="T2" fmla="*/ 1566686324 w 99"/>
                  <a:gd name="T3" fmla="*/ 1905522278 h 65"/>
                  <a:gd name="T4" fmla="*/ 2147483646 w 99"/>
                  <a:gd name="T5" fmla="*/ 1670997542 h 65"/>
                  <a:gd name="T6" fmla="*/ 2147483646 w 99"/>
                  <a:gd name="T7" fmla="*/ 674260646 h 65"/>
                  <a:gd name="T8" fmla="*/ 1566686324 w 99"/>
                  <a:gd name="T9" fmla="*/ 820839283 h 65"/>
                  <a:gd name="T10" fmla="*/ 532084097 w 99"/>
                  <a:gd name="T11" fmla="*/ 674260646 h 65"/>
                  <a:gd name="T12" fmla="*/ 532084097 w 99"/>
                  <a:gd name="T13" fmla="*/ 1700311104 h 65"/>
                  <a:gd name="T14" fmla="*/ 2147483646 w 99"/>
                  <a:gd name="T15" fmla="*/ 234524736 h 65"/>
                  <a:gd name="T16" fmla="*/ 2147483646 w 99"/>
                  <a:gd name="T17" fmla="*/ 498368448 h 65"/>
                  <a:gd name="T18" fmla="*/ 1566686324 w 99"/>
                  <a:gd name="T19" fmla="*/ 703579622 h 65"/>
                  <a:gd name="T20" fmla="*/ 206918271 w 99"/>
                  <a:gd name="T21" fmla="*/ 498368448 h 65"/>
                  <a:gd name="T22" fmla="*/ 206918271 w 99"/>
                  <a:gd name="T23" fmla="*/ 996736896 h 65"/>
                  <a:gd name="T24" fmla="*/ 266039330 w 99"/>
                  <a:gd name="T25" fmla="*/ 1084682995 h 65"/>
                  <a:gd name="T26" fmla="*/ 147802648 w 99"/>
                  <a:gd name="T27" fmla="*/ 1201942656 h 65"/>
                  <a:gd name="T28" fmla="*/ 59121059 w 99"/>
                  <a:gd name="T29" fmla="*/ 1084682995 h 65"/>
                  <a:gd name="T30" fmla="*/ 118242119 w 99"/>
                  <a:gd name="T31" fmla="*/ 996736896 h 65"/>
                  <a:gd name="T32" fmla="*/ 118242119 w 99"/>
                  <a:gd name="T33" fmla="*/ 234524736 h 65"/>
                  <a:gd name="T34" fmla="*/ 1566686324 w 99"/>
                  <a:gd name="T35" fmla="*/ 0 h 65"/>
                  <a:gd name="T36" fmla="*/ 2147483646 w 99"/>
                  <a:gd name="T37" fmla="*/ 234524736 h 65"/>
                  <a:gd name="T38" fmla="*/ 236478800 w 99"/>
                  <a:gd name="T39" fmla="*/ 1231261632 h 65"/>
                  <a:gd name="T40" fmla="*/ 88681589 w 99"/>
                  <a:gd name="T41" fmla="*/ 1231261632 h 65"/>
                  <a:gd name="T42" fmla="*/ 0 w 99"/>
                  <a:gd name="T43" fmla="*/ 1700311104 h 65"/>
                  <a:gd name="T44" fmla="*/ 59121059 w 99"/>
                  <a:gd name="T45" fmla="*/ 1700311104 h 65"/>
                  <a:gd name="T46" fmla="*/ 88681589 w 99"/>
                  <a:gd name="T47" fmla="*/ 1641678566 h 65"/>
                  <a:gd name="T48" fmla="*/ 88681589 w 99"/>
                  <a:gd name="T49" fmla="*/ 1700311104 h 65"/>
                  <a:gd name="T50" fmla="*/ 177363178 w 99"/>
                  <a:gd name="T51" fmla="*/ 1729630080 h 65"/>
                  <a:gd name="T52" fmla="*/ 206918271 w 99"/>
                  <a:gd name="T53" fmla="*/ 1670997542 h 65"/>
                  <a:gd name="T54" fmla="*/ 206918271 w 99"/>
                  <a:gd name="T55" fmla="*/ 1729630080 h 65"/>
                  <a:gd name="T56" fmla="*/ 236478800 w 99"/>
                  <a:gd name="T57" fmla="*/ 1729630080 h 65"/>
                  <a:gd name="T58" fmla="*/ 236478800 w 99"/>
                  <a:gd name="T59" fmla="*/ 1495099930 h 65"/>
                  <a:gd name="T60" fmla="*/ 266039330 w 99"/>
                  <a:gd name="T61" fmla="*/ 1700311104 h 65"/>
                  <a:gd name="T62" fmla="*/ 325160389 w 99"/>
                  <a:gd name="T63" fmla="*/ 1700311104 h 65"/>
                  <a:gd name="T64" fmla="*/ 236478800 w 99"/>
                  <a:gd name="T65" fmla="*/ 1231261632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69" name="直接连接符 68"/>
              <p:cNvCxnSpPr/>
              <p:nvPr/>
            </p:nvCxnSpPr>
            <p:spPr>
              <a:xfrm>
                <a:off x="9681846" y="2088734"/>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6" name="组合 45"/>
          <p:cNvGrpSpPr/>
          <p:nvPr/>
        </p:nvGrpSpPr>
        <p:grpSpPr bwMode="auto">
          <a:xfrm>
            <a:off x="10709276" y="1195390"/>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09" name="组合 39"/>
            <p:cNvGrpSpPr/>
            <p:nvPr/>
          </p:nvGrpSpPr>
          <p:grpSpPr bwMode="auto">
            <a:xfrm>
              <a:off x="11094606" y="1504766"/>
              <a:ext cx="545997" cy="583968"/>
              <a:chOff x="11094606" y="1504766"/>
              <a:chExt cx="545997" cy="583968"/>
            </a:xfrm>
          </p:grpSpPr>
          <p:sp>
            <p:nvSpPr>
              <p:cNvPr id="11310" name="Freeform 48"/>
              <p:cNvSpPr>
                <a:spLocks noEditPoints="1"/>
              </p:cNvSpPr>
              <p:nvPr/>
            </p:nvSpPr>
            <p:spPr bwMode="auto">
              <a:xfrm>
                <a:off x="11227025" y="1504766"/>
                <a:ext cx="300203" cy="476905"/>
              </a:xfrm>
              <a:custGeom>
                <a:avLst/>
                <a:gdLst>
                  <a:gd name="T0" fmla="*/ 1144342472 w 67"/>
                  <a:gd name="T1" fmla="*/ 202419178 h 106"/>
                  <a:gd name="T2" fmla="*/ 1244722290 w 67"/>
                  <a:gd name="T3" fmla="*/ 1032337357 h 106"/>
                  <a:gd name="T4" fmla="*/ 1023884898 w 67"/>
                  <a:gd name="T5" fmla="*/ 1335968374 h 106"/>
                  <a:gd name="T6" fmla="*/ 1104186960 w 67"/>
                  <a:gd name="T7" fmla="*/ 1315726906 h 106"/>
                  <a:gd name="T8" fmla="*/ 1144342472 w 67"/>
                  <a:gd name="T9" fmla="*/ 1477663148 h 106"/>
                  <a:gd name="T10" fmla="*/ 1124264716 w 67"/>
                  <a:gd name="T11" fmla="*/ 1619353423 h 106"/>
                  <a:gd name="T12" fmla="*/ 1144342472 w 67"/>
                  <a:gd name="T13" fmla="*/ 1740806729 h 106"/>
                  <a:gd name="T14" fmla="*/ 1104186960 w 67"/>
                  <a:gd name="T15" fmla="*/ 1882501504 h 106"/>
                  <a:gd name="T16" fmla="*/ 301143935 w 67"/>
                  <a:gd name="T17" fmla="*/ 1963467375 h 106"/>
                  <a:gd name="T18" fmla="*/ 240915148 w 67"/>
                  <a:gd name="T19" fmla="*/ 1922984439 h 106"/>
                  <a:gd name="T20" fmla="*/ 240915148 w 67"/>
                  <a:gd name="T21" fmla="*/ 1680082326 h 106"/>
                  <a:gd name="T22" fmla="*/ 240915148 w 67"/>
                  <a:gd name="T23" fmla="*/ 1659840858 h 106"/>
                  <a:gd name="T24" fmla="*/ 240915148 w 67"/>
                  <a:gd name="T25" fmla="*/ 1437175713 h 106"/>
                  <a:gd name="T26" fmla="*/ 301143935 w 67"/>
                  <a:gd name="T27" fmla="*/ 1396692777 h 106"/>
                  <a:gd name="T28" fmla="*/ 321217210 w 67"/>
                  <a:gd name="T29" fmla="*/ 1275243970 h 106"/>
                  <a:gd name="T30" fmla="*/ 0 w 67"/>
                  <a:gd name="T31" fmla="*/ 688227904 h 106"/>
                  <a:gd name="T32" fmla="*/ 662512176 w 67"/>
                  <a:gd name="T33" fmla="*/ 0 h 106"/>
                  <a:gd name="T34" fmla="*/ 562132358 w 67"/>
                  <a:gd name="T35" fmla="*/ 829918179 h 106"/>
                  <a:gd name="T36" fmla="*/ 602283389 w 67"/>
                  <a:gd name="T37" fmla="*/ 789435244 h 106"/>
                  <a:gd name="T38" fmla="*/ 662512176 w 67"/>
                  <a:gd name="T39" fmla="*/ 829918179 h 106"/>
                  <a:gd name="T40" fmla="*/ 722740963 w 67"/>
                  <a:gd name="T41" fmla="*/ 789435244 h 106"/>
                  <a:gd name="T42" fmla="*/ 782969750 w 67"/>
                  <a:gd name="T43" fmla="*/ 829918179 h 106"/>
                  <a:gd name="T44" fmla="*/ 863276293 w 67"/>
                  <a:gd name="T45" fmla="*/ 769193776 h 106"/>
                  <a:gd name="T46" fmla="*/ 782969750 w 67"/>
                  <a:gd name="T47" fmla="*/ 1052578825 h 106"/>
                  <a:gd name="T48" fmla="*/ 883349568 w 67"/>
                  <a:gd name="T49" fmla="*/ 1335968374 h 106"/>
                  <a:gd name="T50" fmla="*/ 883349568 w 67"/>
                  <a:gd name="T51" fmla="*/ 1174032132 h 106"/>
                  <a:gd name="T52" fmla="*/ 1124264716 w 67"/>
                  <a:gd name="T53" fmla="*/ 951371486 h 106"/>
                  <a:gd name="T54" fmla="*/ 1043958173 w 67"/>
                  <a:gd name="T55" fmla="*/ 303631016 h 106"/>
                  <a:gd name="T56" fmla="*/ 301143935 w 67"/>
                  <a:gd name="T57" fmla="*/ 303631016 h 106"/>
                  <a:gd name="T58" fmla="*/ 220837392 w 67"/>
                  <a:gd name="T59" fmla="*/ 971612954 h 106"/>
                  <a:gd name="T60" fmla="*/ 461752540 w 67"/>
                  <a:gd name="T61" fmla="*/ 1194273599 h 106"/>
                  <a:gd name="T62" fmla="*/ 461752540 w 67"/>
                  <a:gd name="T63" fmla="*/ 1356209842 h 106"/>
                  <a:gd name="T64" fmla="*/ 582210114 w 67"/>
                  <a:gd name="T65" fmla="*/ 1052578825 h 106"/>
                  <a:gd name="T66" fmla="*/ 501903571 w 67"/>
                  <a:gd name="T67" fmla="*/ 769193776 h 106"/>
                  <a:gd name="T68" fmla="*/ 803047506 w 67"/>
                  <a:gd name="T69" fmla="*/ 870401115 h 106"/>
                  <a:gd name="T70" fmla="*/ 722740963 w 67"/>
                  <a:gd name="T71" fmla="*/ 850159647 h 106"/>
                  <a:gd name="T72" fmla="*/ 602283389 w 67"/>
                  <a:gd name="T73" fmla="*/ 850159647 h 106"/>
                  <a:gd name="T74" fmla="*/ 542054602 w 67"/>
                  <a:gd name="T75" fmla="*/ 850159647 h 106"/>
                  <a:gd name="T76" fmla="*/ 642438901 w 67"/>
                  <a:gd name="T77" fmla="*/ 1032337357 h 106"/>
                  <a:gd name="T78" fmla="*/ 642438901 w 67"/>
                  <a:gd name="T79" fmla="*/ 1356209842 h 106"/>
                  <a:gd name="T80" fmla="*/ 702663207 w 67"/>
                  <a:gd name="T81" fmla="*/ 1032337357 h 106"/>
                  <a:gd name="T82" fmla="*/ 702663207 w 67"/>
                  <a:gd name="T83" fmla="*/ 1012095889 h 106"/>
                  <a:gd name="T84" fmla="*/ 863276293 w 67"/>
                  <a:gd name="T85" fmla="*/ 1943225907 h 106"/>
                  <a:gd name="T86" fmla="*/ 682589932 w 67"/>
                  <a:gd name="T87" fmla="*/ 2145645085 h 106"/>
                  <a:gd name="T88" fmla="*/ 863276293 w 67"/>
                  <a:gd name="T89" fmla="*/ 1943225907 h 106"/>
                  <a:gd name="T90" fmla="*/ 341294966 w 67"/>
                  <a:gd name="T91" fmla="*/ 1781289665 h 106"/>
                  <a:gd name="T92" fmla="*/ 341294966 w 67"/>
                  <a:gd name="T93" fmla="*/ 1821772601 h 106"/>
                  <a:gd name="T94" fmla="*/ 1003807142 w 67"/>
                  <a:gd name="T95" fmla="*/ 1740806729 h 106"/>
                  <a:gd name="T96" fmla="*/ 1003807142 w 67"/>
                  <a:gd name="T97" fmla="*/ 1477663148 h 106"/>
                  <a:gd name="T98" fmla="*/ 341294966 w 67"/>
                  <a:gd name="T99" fmla="*/ 1558629019 h 106"/>
                  <a:gd name="T100" fmla="*/ 1003807142 w 67"/>
                  <a:gd name="T101" fmla="*/ 1497904616 h 106"/>
                  <a:gd name="T102" fmla="*/ 1003807142 w 67"/>
                  <a:gd name="T103" fmla="*/ 1477663148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74" name="直接连接符 73"/>
              <p:cNvCxnSpPr/>
              <p:nvPr/>
            </p:nvCxnSpPr>
            <p:spPr>
              <a:xfrm>
                <a:off x="11094606" y="2088734"/>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7" name="组合 46"/>
          <p:cNvGrpSpPr/>
          <p:nvPr/>
        </p:nvGrpSpPr>
        <p:grpSpPr bwMode="auto">
          <a:xfrm>
            <a:off x="9296401" y="2846390"/>
            <a:ext cx="1336675" cy="1527175"/>
            <a:chOff x="9296155" y="2846424"/>
            <a:chExt cx="1336423" cy="1527514"/>
          </a:xfrm>
        </p:grpSpPr>
        <p:sp>
          <p:nvSpPr>
            <p:cNvPr id="59" name="矩形 58"/>
            <p:cNvSpPr/>
            <p:nvPr/>
          </p:nvSpPr>
          <p:spPr>
            <a:xfrm>
              <a:off x="9296155" y="2846424"/>
              <a:ext cx="1336423" cy="15275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03" name="组合 40"/>
            <p:cNvGrpSpPr/>
            <p:nvPr/>
          </p:nvGrpSpPr>
          <p:grpSpPr bwMode="auto">
            <a:xfrm>
              <a:off x="9681846" y="3085967"/>
              <a:ext cx="545997" cy="694114"/>
              <a:chOff x="9681846" y="3085967"/>
              <a:chExt cx="545997" cy="694114"/>
            </a:xfrm>
          </p:grpSpPr>
          <p:sp>
            <p:nvSpPr>
              <p:cNvPr id="11304" name="Freeform 71"/>
              <p:cNvSpPr>
                <a:spLocks noEditPoints="1"/>
              </p:cNvSpPr>
              <p:nvPr/>
            </p:nvSpPr>
            <p:spPr bwMode="auto">
              <a:xfrm>
                <a:off x="9709040" y="3085967"/>
                <a:ext cx="510652" cy="540555"/>
              </a:xfrm>
              <a:custGeom>
                <a:avLst/>
                <a:gdLst>
                  <a:gd name="T0" fmla="*/ 899483595 w 222"/>
                  <a:gd name="T1" fmla="*/ 153441712 h 235"/>
                  <a:gd name="T2" fmla="*/ 962976961 w 222"/>
                  <a:gd name="T3" fmla="*/ 37038369 h 235"/>
                  <a:gd name="T4" fmla="*/ 798951858 w 222"/>
                  <a:gd name="T5" fmla="*/ 100529429 h 235"/>
                  <a:gd name="T6" fmla="*/ 37038372 w 222"/>
                  <a:gd name="T7" fmla="*/ 841280698 h 235"/>
                  <a:gd name="T8" fmla="*/ 164022803 w 222"/>
                  <a:gd name="T9" fmla="*/ 1179909653 h 235"/>
                  <a:gd name="T10" fmla="*/ 164022803 w 222"/>
                  <a:gd name="T11" fmla="*/ 904774058 h 235"/>
                  <a:gd name="T12" fmla="*/ 576728529 w 222"/>
                  <a:gd name="T13" fmla="*/ 603183472 h 235"/>
                  <a:gd name="T14" fmla="*/ 613764600 w 222"/>
                  <a:gd name="T15" fmla="*/ 492070667 h 235"/>
                  <a:gd name="T16" fmla="*/ 460322875 w 222"/>
                  <a:gd name="T17" fmla="*/ 550271189 h 235"/>
                  <a:gd name="T18" fmla="*/ 402122348 w 222"/>
                  <a:gd name="T19" fmla="*/ 529106735 h 235"/>
                  <a:gd name="T20" fmla="*/ 613764600 w 222"/>
                  <a:gd name="T21" fmla="*/ 439158383 h 235"/>
                  <a:gd name="T22" fmla="*/ 698422421 w 222"/>
                  <a:gd name="T23" fmla="*/ 476196752 h 235"/>
                  <a:gd name="T24" fmla="*/ 698422421 w 222"/>
                  <a:gd name="T25" fmla="*/ 100529429 h 235"/>
                  <a:gd name="T26" fmla="*/ 952393583 w 222"/>
                  <a:gd name="T27" fmla="*/ 0 h 235"/>
                  <a:gd name="T28" fmla="*/ 962976961 w 222"/>
                  <a:gd name="T29" fmla="*/ 0 h 235"/>
                  <a:gd name="T30" fmla="*/ 1174619212 w 222"/>
                  <a:gd name="T31" fmla="*/ 100529429 h 235"/>
                  <a:gd name="T32" fmla="*/ 915357511 w 222"/>
                  <a:gd name="T33" fmla="*/ 989431872 h 235"/>
                  <a:gd name="T34" fmla="*/ 835990229 w 222"/>
                  <a:gd name="T35" fmla="*/ 952393503 h 235"/>
                  <a:gd name="T36" fmla="*/ 560854612 w 222"/>
                  <a:gd name="T37" fmla="*/ 1116416292 h 235"/>
                  <a:gd name="T38" fmla="*/ 476196791 w 222"/>
                  <a:gd name="T39" fmla="*/ 1063506309 h 235"/>
                  <a:gd name="T40" fmla="*/ 201061174 w 222"/>
                  <a:gd name="T41" fmla="*/ 1243403013 h 235"/>
                  <a:gd name="T42" fmla="*/ 10581077 w 222"/>
                  <a:gd name="T43" fmla="*/ 1153454661 h 235"/>
                  <a:gd name="T44" fmla="*/ 0 w 222"/>
                  <a:gd name="T45" fmla="*/ 1126999669 h 235"/>
                  <a:gd name="T46" fmla="*/ 0 w 222"/>
                  <a:gd name="T47" fmla="*/ 777787338 h 235"/>
                  <a:gd name="T48" fmla="*/ 248680623 w 222"/>
                  <a:gd name="T49" fmla="*/ 677257909 h 235"/>
                  <a:gd name="T50" fmla="*/ 264554540 w 222"/>
                  <a:gd name="T51" fmla="*/ 677257909 h 235"/>
                  <a:gd name="T52" fmla="*/ 476196791 w 222"/>
                  <a:gd name="T53" fmla="*/ 777787338 h 235"/>
                  <a:gd name="T54" fmla="*/ 523816241 w 222"/>
                  <a:gd name="T55" fmla="*/ 1052925232 h 235"/>
                  <a:gd name="T56" fmla="*/ 402122348 w 222"/>
                  <a:gd name="T57" fmla="*/ 603183472 h 235"/>
                  <a:gd name="T58" fmla="*/ 359793438 w 222"/>
                  <a:gd name="T59" fmla="*/ 730167893 h 235"/>
                  <a:gd name="T60" fmla="*/ 359793438 w 222"/>
                  <a:gd name="T61" fmla="*/ 539690112 h 235"/>
                  <a:gd name="T62" fmla="*/ 735460792 w 222"/>
                  <a:gd name="T63" fmla="*/ 502651743 h 235"/>
                  <a:gd name="T64" fmla="*/ 835990229 w 222"/>
                  <a:gd name="T65" fmla="*/ 539690112 h 235"/>
                  <a:gd name="T66" fmla="*/ 873028601 w 222"/>
                  <a:gd name="T67" fmla="*/ 925938512 h 235"/>
                  <a:gd name="T68" fmla="*/ 735460792 w 222"/>
                  <a:gd name="T69" fmla="*/ 164022789 h 235"/>
                  <a:gd name="T70" fmla="*/ 735460792 w 222"/>
                  <a:gd name="T71" fmla="*/ 502651743 h 235"/>
                  <a:gd name="T72" fmla="*/ 201061174 w 222"/>
                  <a:gd name="T73" fmla="*/ 841280698 h 235"/>
                  <a:gd name="T74" fmla="*/ 248680623 w 222"/>
                  <a:gd name="T75" fmla="*/ 730167893 h 235"/>
                  <a:gd name="T76" fmla="*/ 100529437 w 222"/>
                  <a:gd name="T77" fmla="*/ 788370715 h 235"/>
                  <a:gd name="T78" fmla="*/ 915357511 w 222"/>
                  <a:gd name="T79" fmla="*/ 190477781 h 235"/>
                  <a:gd name="T80" fmla="*/ 915357511 w 222"/>
                  <a:gd name="T81" fmla="*/ 20106115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82" name="直接连接符 81"/>
              <p:cNvCxnSpPr/>
              <p:nvPr/>
            </p:nvCxnSpPr>
            <p:spPr>
              <a:xfrm>
                <a:off x="9681846" y="3780081"/>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9" name="组合 48"/>
          <p:cNvGrpSpPr/>
          <p:nvPr/>
        </p:nvGrpSpPr>
        <p:grpSpPr bwMode="auto">
          <a:xfrm>
            <a:off x="10709276" y="2846390"/>
            <a:ext cx="1336675" cy="1527175"/>
            <a:chOff x="10708915" y="2846424"/>
            <a:chExt cx="1336423" cy="1527514"/>
          </a:xfrm>
        </p:grpSpPr>
        <p:sp>
          <p:nvSpPr>
            <p:cNvPr id="60" name="矩形 59"/>
            <p:cNvSpPr/>
            <p:nvPr/>
          </p:nvSpPr>
          <p:spPr>
            <a:xfrm>
              <a:off x="10708915" y="2846424"/>
              <a:ext cx="1336423" cy="152751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297" name="组合 41"/>
            <p:cNvGrpSpPr/>
            <p:nvPr/>
          </p:nvGrpSpPr>
          <p:grpSpPr bwMode="auto">
            <a:xfrm>
              <a:off x="11094606" y="3186220"/>
              <a:ext cx="558270" cy="593861"/>
              <a:chOff x="11094606" y="3186220"/>
              <a:chExt cx="558270" cy="593861"/>
            </a:xfrm>
          </p:grpSpPr>
          <p:sp>
            <p:nvSpPr>
              <p:cNvPr id="11298" name="Freeform 59"/>
              <p:cNvSpPr>
                <a:spLocks noEditPoints="1"/>
              </p:cNvSpPr>
              <p:nvPr/>
            </p:nvSpPr>
            <p:spPr bwMode="auto">
              <a:xfrm>
                <a:off x="11101376" y="3186220"/>
                <a:ext cx="551500" cy="417294"/>
              </a:xfrm>
              <a:custGeom>
                <a:avLst/>
                <a:gdLst>
                  <a:gd name="T0" fmla="*/ 419656721 w 111"/>
                  <a:gd name="T1" fmla="*/ 49359919 h 84"/>
                  <a:gd name="T2" fmla="*/ 715886748 w 111"/>
                  <a:gd name="T3" fmla="*/ 98714870 h 84"/>
                  <a:gd name="T4" fmla="*/ 493711743 w 111"/>
                  <a:gd name="T5" fmla="*/ 1258623285 h 84"/>
                  <a:gd name="T6" fmla="*/ 123426694 w 111"/>
                  <a:gd name="T7" fmla="*/ 1184588375 h 84"/>
                  <a:gd name="T8" fmla="*/ 419656721 w 111"/>
                  <a:gd name="T9" fmla="*/ 49359919 h 84"/>
                  <a:gd name="T10" fmla="*/ 493711743 w 111"/>
                  <a:gd name="T11" fmla="*/ 1678162724 h 84"/>
                  <a:gd name="T12" fmla="*/ 419656721 w 111"/>
                  <a:gd name="T13" fmla="*/ 1875597432 h 84"/>
                  <a:gd name="T14" fmla="*/ 2147483646 w 111"/>
                  <a:gd name="T15" fmla="*/ 1875597432 h 84"/>
                  <a:gd name="T16" fmla="*/ 2147483646 w 111"/>
                  <a:gd name="T17" fmla="*/ 1875597432 h 84"/>
                  <a:gd name="T18" fmla="*/ 2147483646 w 111"/>
                  <a:gd name="T19" fmla="*/ 1776882562 h 84"/>
                  <a:gd name="T20" fmla="*/ 2147483646 w 111"/>
                  <a:gd name="T21" fmla="*/ 666329098 h 84"/>
                  <a:gd name="T22" fmla="*/ 2147483646 w 111"/>
                  <a:gd name="T23" fmla="*/ 641649138 h 84"/>
                  <a:gd name="T24" fmla="*/ 2147483646 w 111"/>
                  <a:gd name="T25" fmla="*/ 592294187 h 84"/>
                  <a:gd name="T26" fmla="*/ 2147483646 w 111"/>
                  <a:gd name="T27" fmla="*/ 271469618 h 84"/>
                  <a:gd name="T28" fmla="*/ 2147483646 w 111"/>
                  <a:gd name="T29" fmla="*/ 246789659 h 84"/>
                  <a:gd name="T30" fmla="*/ 2147483646 w 111"/>
                  <a:gd name="T31" fmla="*/ 246789659 h 84"/>
                  <a:gd name="T32" fmla="*/ 814625122 w 111"/>
                  <a:gd name="T33" fmla="*/ 246789659 h 84"/>
                  <a:gd name="T34" fmla="*/ 814625122 w 111"/>
                  <a:gd name="T35" fmla="*/ 419539439 h 84"/>
                  <a:gd name="T36" fmla="*/ 2147483646 w 111"/>
                  <a:gd name="T37" fmla="*/ 419539439 h 84"/>
                  <a:gd name="T38" fmla="*/ 2147483646 w 111"/>
                  <a:gd name="T39" fmla="*/ 715689017 h 84"/>
                  <a:gd name="T40" fmla="*/ 2147483646 w 111"/>
                  <a:gd name="T41" fmla="*/ 765043968 h 84"/>
                  <a:gd name="T42" fmla="*/ 2147483646 w 111"/>
                  <a:gd name="T43" fmla="*/ 765043968 h 84"/>
                  <a:gd name="T44" fmla="*/ 2147483646 w 111"/>
                  <a:gd name="T45" fmla="*/ 765043968 h 84"/>
                  <a:gd name="T46" fmla="*/ 2147483646 w 111"/>
                  <a:gd name="T47" fmla="*/ 1678162724 h 84"/>
                  <a:gd name="T48" fmla="*/ 493711743 w 111"/>
                  <a:gd name="T49" fmla="*/ 1678162724 h 84"/>
                  <a:gd name="T50" fmla="*/ 2147483646 w 111"/>
                  <a:gd name="T51" fmla="*/ 666329098 h 84"/>
                  <a:gd name="T52" fmla="*/ 2147483646 w 111"/>
                  <a:gd name="T53" fmla="*/ 666329098 h 84"/>
                  <a:gd name="T54" fmla="*/ 2147483646 w 111"/>
                  <a:gd name="T55" fmla="*/ 468899358 h 84"/>
                  <a:gd name="T56" fmla="*/ 2147483646 w 111"/>
                  <a:gd name="T57" fmla="*/ 666329098 h 84"/>
                  <a:gd name="T58" fmla="*/ 839313441 w 111"/>
                  <a:gd name="T59" fmla="*/ 1110548496 h 84"/>
                  <a:gd name="T60" fmla="*/ 1950168590 w 111"/>
                  <a:gd name="T61" fmla="*/ 1110548496 h 84"/>
                  <a:gd name="T62" fmla="*/ 1950168590 w 111"/>
                  <a:gd name="T63" fmla="*/ 1184588375 h 84"/>
                  <a:gd name="T64" fmla="*/ 839313441 w 111"/>
                  <a:gd name="T65" fmla="*/ 1184588375 h 84"/>
                  <a:gd name="T66" fmla="*/ 839313441 w 111"/>
                  <a:gd name="T67" fmla="*/ 1110548496 h 84"/>
                  <a:gd name="T68" fmla="*/ 839313441 w 111"/>
                  <a:gd name="T69" fmla="*/ 839083846 h 84"/>
                  <a:gd name="T70" fmla="*/ 1851425248 w 111"/>
                  <a:gd name="T71" fmla="*/ 839083846 h 84"/>
                  <a:gd name="T72" fmla="*/ 1851425248 w 111"/>
                  <a:gd name="T73" fmla="*/ 913118757 h 84"/>
                  <a:gd name="T74" fmla="*/ 839313441 w 111"/>
                  <a:gd name="T75" fmla="*/ 913118757 h 84"/>
                  <a:gd name="T76" fmla="*/ 839313441 w 111"/>
                  <a:gd name="T77" fmla="*/ 839083846 h 84"/>
                  <a:gd name="T78" fmla="*/ 839313441 w 111"/>
                  <a:gd name="T79" fmla="*/ 567614228 h 84"/>
                  <a:gd name="T80" fmla="*/ 1851425248 w 111"/>
                  <a:gd name="T81" fmla="*/ 567614228 h 84"/>
                  <a:gd name="T82" fmla="*/ 1851425248 w 111"/>
                  <a:gd name="T83" fmla="*/ 641649138 h 84"/>
                  <a:gd name="T84" fmla="*/ 839313441 w 111"/>
                  <a:gd name="T85" fmla="*/ 641649138 h 84"/>
                  <a:gd name="T86" fmla="*/ 839313441 w 111"/>
                  <a:gd name="T87" fmla="*/ 567614228 h 84"/>
                  <a:gd name="T88" fmla="*/ 98743342 w 111"/>
                  <a:gd name="T89" fmla="*/ 1727522643 h 84"/>
                  <a:gd name="T90" fmla="*/ 246858356 w 111"/>
                  <a:gd name="T91" fmla="*/ 1776882562 h 84"/>
                  <a:gd name="T92" fmla="*/ 246858356 w 111"/>
                  <a:gd name="T93" fmla="*/ 1949632343 h 84"/>
                  <a:gd name="T94" fmla="*/ 123426694 w 111"/>
                  <a:gd name="T95" fmla="*/ 2073027172 h 84"/>
                  <a:gd name="T96" fmla="*/ 49371671 w 111"/>
                  <a:gd name="T97" fmla="*/ 2048347212 h 84"/>
                  <a:gd name="T98" fmla="*/ 0 w 111"/>
                  <a:gd name="T99" fmla="*/ 1875597432 h 84"/>
                  <a:gd name="T100" fmla="*/ 98743342 w 111"/>
                  <a:gd name="T101" fmla="*/ 1727522643 h 84"/>
                  <a:gd name="T102" fmla="*/ 98743342 w 111"/>
                  <a:gd name="T103" fmla="*/ 1258623285 h 84"/>
                  <a:gd name="T104" fmla="*/ 49371671 w 111"/>
                  <a:gd name="T105" fmla="*/ 1678162724 h 84"/>
                  <a:gd name="T106" fmla="*/ 320913378 w 111"/>
                  <a:gd name="T107" fmla="*/ 1752202603 h 84"/>
                  <a:gd name="T108" fmla="*/ 444340072 w 111"/>
                  <a:gd name="T109" fmla="*/ 1332658196 h 84"/>
                  <a:gd name="T110" fmla="*/ 98743342 w 111"/>
                  <a:gd name="T111" fmla="*/ 1258623285 h 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80" name="直接连接符 79"/>
              <p:cNvCxnSpPr/>
              <p:nvPr/>
            </p:nvCxnSpPr>
            <p:spPr>
              <a:xfrm>
                <a:off x="11094606" y="3780081"/>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50" name="组合 49"/>
          <p:cNvGrpSpPr/>
          <p:nvPr/>
        </p:nvGrpSpPr>
        <p:grpSpPr bwMode="auto">
          <a:xfrm>
            <a:off x="9296401" y="4491039"/>
            <a:ext cx="1336675" cy="1543050"/>
            <a:chOff x="9296155" y="4491676"/>
            <a:chExt cx="1336423" cy="1541732"/>
          </a:xfrm>
        </p:grpSpPr>
        <p:sp>
          <p:nvSpPr>
            <p:cNvPr id="61" name="矩形 60"/>
            <p:cNvSpPr/>
            <p:nvPr/>
          </p:nvSpPr>
          <p:spPr>
            <a:xfrm>
              <a:off x="9296155" y="4491676"/>
              <a:ext cx="1336423" cy="154173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291" name="组合 42"/>
            <p:cNvGrpSpPr/>
            <p:nvPr/>
          </p:nvGrpSpPr>
          <p:grpSpPr bwMode="auto">
            <a:xfrm>
              <a:off x="9681846" y="4734711"/>
              <a:ext cx="545997" cy="710237"/>
              <a:chOff x="9681846" y="4734711"/>
              <a:chExt cx="545997" cy="710237"/>
            </a:xfrm>
          </p:grpSpPr>
          <p:sp>
            <p:nvSpPr>
              <p:cNvPr id="11292" name="Freeform 283"/>
              <p:cNvSpPr>
                <a:spLocks noEditPoints="1"/>
              </p:cNvSpPr>
              <p:nvPr/>
            </p:nvSpPr>
            <p:spPr bwMode="auto">
              <a:xfrm>
                <a:off x="9743708" y="4734711"/>
                <a:ext cx="441316" cy="559000"/>
              </a:xfrm>
              <a:custGeom>
                <a:avLst/>
                <a:gdLst>
                  <a:gd name="T0" fmla="*/ 884782835 w 95"/>
                  <a:gd name="T1" fmla="*/ 0 h 120"/>
                  <a:gd name="T2" fmla="*/ 625823251 w 95"/>
                  <a:gd name="T3" fmla="*/ 151898933 h 120"/>
                  <a:gd name="T4" fmla="*/ 625823251 w 95"/>
                  <a:gd name="T5" fmla="*/ 151898933 h 120"/>
                  <a:gd name="T6" fmla="*/ 302120288 w 95"/>
                  <a:gd name="T7" fmla="*/ 21698517 h 120"/>
                  <a:gd name="T8" fmla="*/ 64738734 w 95"/>
                  <a:gd name="T9" fmla="*/ 173602108 h 120"/>
                  <a:gd name="T10" fmla="*/ 0 w 95"/>
                  <a:gd name="T11" fmla="*/ 455701458 h 120"/>
                  <a:gd name="T12" fmla="*/ 64738734 w 95"/>
                  <a:gd name="T13" fmla="*/ 737800808 h 120"/>
                  <a:gd name="T14" fmla="*/ 302120288 w 95"/>
                  <a:gd name="T15" fmla="*/ 868001225 h 120"/>
                  <a:gd name="T16" fmla="*/ 668979311 w 95"/>
                  <a:gd name="T17" fmla="*/ 802901017 h 120"/>
                  <a:gd name="T18" fmla="*/ 884782835 w 95"/>
                  <a:gd name="T19" fmla="*/ 889704400 h 120"/>
                  <a:gd name="T20" fmla="*/ 927943540 w 95"/>
                  <a:gd name="T21" fmla="*/ 889704400 h 120"/>
                  <a:gd name="T22" fmla="*/ 1230063828 w 95"/>
                  <a:gd name="T23" fmla="*/ 1215205442 h 120"/>
                  <a:gd name="T24" fmla="*/ 1467440736 w 95"/>
                  <a:gd name="T25" fmla="*/ 1258602475 h 120"/>
                  <a:gd name="T26" fmla="*/ 1424280031 w 95"/>
                  <a:gd name="T27" fmla="*/ 1692605417 h 120"/>
                  <a:gd name="T28" fmla="*/ 1402702002 w 95"/>
                  <a:gd name="T29" fmla="*/ 2147483646 h 120"/>
                  <a:gd name="T30" fmla="*/ 1618500880 w 95"/>
                  <a:gd name="T31" fmla="*/ 2147483646 h 120"/>
                  <a:gd name="T32" fmla="*/ 1661661585 w 95"/>
                  <a:gd name="T33" fmla="*/ 1822805833 h 120"/>
                  <a:gd name="T34" fmla="*/ 1769561024 w 95"/>
                  <a:gd name="T35" fmla="*/ 1822805833 h 120"/>
                  <a:gd name="T36" fmla="*/ 1812721729 w 95"/>
                  <a:gd name="T37" fmla="*/ 2147483646 h 120"/>
                  <a:gd name="T38" fmla="*/ 2050103283 w 95"/>
                  <a:gd name="T39" fmla="*/ 2147483646 h 120"/>
                  <a:gd name="T40" fmla="*/ 1985364548 w 95"/>
                  <a:gd name="T41" fmla="*/ 1692605417 h 120"/>
                  <a:gd name="T42" fmla="*/ 2028525253 w 95"/>
                  <a:gd name="T43" fmla="*/ 889704400 h 120"/>
                  <a:gd name="T44" fmla="*/ 1596922850 w 95"/>
                  <a:gd name="T45" fmla="*/ 889704400 h 120"/>
                  <a:gd name="T46" fmla="*/ 1510601441 w 95"/>
                  <a:gd name="T47" fmla="*/ 759503983 h 120"/>
                  <a:gd name="T48" fmla="*/ 1532184116 w 95"/>
                  <a:gd name="T49" fmla="*/ 759503983 h 120"/>
                  <a:gd name="T50" fmla="*/ 1704822290 w 95"/>
                  <a:gd name="T51" fmla="*/ 824604192 h 120"/>
                  <a:gd name="T52" fmla="*/ 1963781873 w 95"/>
                  <a:gd name="T53" fmla="*/ 564203358 h 120"/>
                  <a:gd name="T54" fmla="*/ 1704822290 w 95"/>
                  <a:gd name="T55" fmla="*/ 303802525 h 120"/>
                  <a:gd name="T56" fmla="*/ 1532184116 w 95"/>
                  <a:gd name="T57" fmla="*/ 390601250 h 120"/>
                  <a:gd name="T58" fmla="*/ 1035842979 w 95"/>
                  <a:gd name="T59" fmla="*/ 43401692 h 120"/>
                  <a:gd name="T60" fmla="*/ 884782835 w 95"/>
                  <a:gd name="T61" fmla="*/ 0 h 120"/>
                  <a:gd name="T62" fmla="*/ 1402702002 w 95"/>
                  <a:gd name="T63" fmla="*/ 933101433 h 120"/>
                  <a:gd name="T64" fmla="*/ 1251641857 w 95"/>
                  <a:gd name="T65" fmla="*/ 998201642 h 120"/>
                  <a:gd name="T66" fmla="*/ 1100581713 w 95"/>
                  <a:gd name="T67" fmla="*/ 846302708 h 120"/>
                  <a:gd name="T68" fmla="*/ 1337963267 w 95"/>
                  <a:gd name="T69" fmla="*/ 802901017 h 120"/>
                  <a:gd name="T70" fmla="*/ 1402702002 w 95"/>
                  <a:gd name="T71" fmla="*/ 933101433 h 120"/>
                  <a:gd name="T72" fmla="*/ 215798879 w 95"/>
                  <a:gd name="T73" fmla="*/ 260400833 h 120"/>
                  <a:gd name="T74" fmla="*/ 302120288 w 95"/>
                  <a:gd name="T75" fmla="*/ 195300625 h 120"/>
                  <a:gd name="T76" fmla="*/ 388441698 w 95"/>
                  <a:gd name="T77" fmla="*/ 260400833 h 120"/>
                  <a:gd name="T78" fmla="*/ 453180432 w 95"/>
                  <a:gd name="T79" fmla="*/ 455701458 h 120"/>
                  <a:gd name="T80" fmla="*/ 388441698 w 95"/>
                  <a:gd name="T81" fmla="*/ 651002083 h 120"/>
                  <a:gd name="T82" fmla="*/ 302120288 w 95"/>
                  <a:gd name="T83" fmla="*/ 694403775 h 120"/>
                  <a:gd name="T84" fmla="*/ 215798879 w 95"/>
                  <a:gd name="T85" fmla="*/ 651002083 h 120"/>
                  <a:gd name="T86" fmla="*/ 151060144 w 95"/>
                  <a:gd name="T87" fmla="*/ 455701458 h 120"/>
                  <a:gd name="T88" fmla="*/ 215798879 w 95"/>
                  <a:gd name="T89" fmla="*/ 260400833 h 120"/>
                  <a:gd name="T90" fmla="*/ 755300720 w 95"/>
                  <a:gd name="T91" fmla="*/ 238702317 h 120"/>
                  <a:gd name="T92" fmla="*/ 884782835 w 95"/>
                  <a:gd name="T93" fmla="*/ 173602108 h 120"/>
                  <a:gd name="T94" fmla="*/ 1014260304 w 95"/>
                  <a:gd name="T95" fmla="*/ 238702317 h 120"/>
                  <a:gd name="T96" fmla="*/ 1079003684 w 95"/>
                  <a:gd name="T97" fmla="*/ 455701458 h 120"/>
                  <a:gd name="T98" fmla="*/ 1014260304 w 95"/>
                  <a:gd name="T99" fmla="*/ 651002083 h 120"/>
                  <a:gd name="T100" fmla="*/ 884782835 w 95"/>
                  <a:gd name="T101" fmla="*/ 737800808 h 120"/>
                  <a:gd name="T102" fmla="*/ 755300720 w 95"/>
                  <a:gd name="T103" fmla="*/ 651002083 h 120"/>
                  <a:gd name="T104" fmla="*/ 712140016 w 95"/>
                  <a:gd name="T105" fmla="*/ 455701458 h 120"/>
                  <a:gd name="T106" fmla="*/ 755300720 w 95"/>
                  <a:gd name="T107" fmla="*/ 238702317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90" name="直接连接符 89"/>
              <p:cNvCxnSpPr/>
              <p:nvPr/>
            </p:nvCxnSpPr>
            <p:spPr>
              <a:xfrm>
                <a:off x="9681846" y="5444948"/>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51" name="组合 50"/>
          <p:cNvGrpSpPr/>
          <p:nvPr/>
        </p:nvGrpSpPr>
        <p:grpSpPr bwMode="auto">
          <a:xfrm>
            <a:off x="10709276" y="4491039"/>
            <a:ext cx="1336675" cy="1543050"/>
            <a:chOff x="10708915" y="4491676"/>
            <a:chExt cx="1336423" cy="1541732"/>
          </a:xfrm>
        </p:grpSpPr>
        <p:sp>
          <p:nvSpPr>
            <p:cNvPr id="62" name="矩形 61"/>
            <p:cNvSpPr/>
            <p:nvPr/>
          </p:nvSpPr>
          <p:spPr>
            <a:xfrm>
              <a:off x="10708915" y="4491676"/>
              <a:ext cx="1336423" cy="154173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285" name="组合 43"/>
            <p:cNvGrpSpPr/>
            <p:nvPr/>
          </p:nvGrpSpPr>
          <p:grpSpPr bwMode="auto">
            <a:xfrm>
              <a:off x="11094606" y="4742336"/>
              <a:ext cx="552773" cy="702612"/>
              <a:chOff x="11094606" y="4742336"/>
              <a:chExt cx="552773" cy="702612"/>
            </a:xfrm>
          </p:grpSpPr>
          <p:sp>
            <p:nvSpPr>
              <p:cNvPr id="11286" name="Freeform 306"/>
              <p:cNvSpPr>
                <a:spLocks noEditPoints="1"/>
              </p:cNvSpPr>
              <p:nvPr/>
            </p:nvSpPr>
            <p:spPr bwMode="auto">
              <a:xfrm>
                <a:off x="11106874" y="4742336"/>
                <a:ext cx="540505" cy="538049"/>
              </a:xfrm>
              <a:custGeom>
                <a:avLst/>
                <a:gdLst>
                  <a:gd name="T0" fmla="*/ 1788465529 w 99"/>
                  <a:gd name="T1" fmla="*/ 265839685 h 99"/>
                  <a:gd name="T2" fmla="*/ 2147483646 w 99"/>
                  <a:gd name="T3" fmla="*/ 295372596 h 99"/>
                  <a:gd name="T4" fmla="*/ 2147483646 w 99"/>
                  <a:gd name="T5" fmla="*/ 590750628 h 99"/>
                  <a:gd name="T6" fmla="*/ 2147483646 w 99"/>
                  <a:gd name="T7" fmla="*/ 915661571 h 99"/>
                  <a:gd name="T8" fmla="*/ 2147483646 w 99"/>
                  <a:gd name="T9" fmla="*/ 1122424562 h 99"/>
                  <a:gd name="T10" fmla="*/ 2147483646 w 99"/>
                  <a:gd name="T11" fmla="*/ 1683636844 h 99"/>
                  <a:gd name="T12" fmla="*/ 2147483646 w 99"/>
                  <a:gd name="T13" fmla="*/ 1772246449 h 99"/>
                  <a:gd name="T14" fmla="*/ 2147483646 w 99"/>
                  <a:gd name="T15" fmla="*/ 2147483646 h 99"/>
                  <a:gd name="T16" fmla="*/ 2147483646 w 99"/>
                  <a:gd name="T17" fmla="*/ 2147483646 h 99"/>
                  <a:gd name="T18" fmla="*/ 2026926508 w 99"/>
                  <a:gd name="T19" fmla="*/ 2147483646 h 99"/>
                  <a:gd name="T20" fmla="*/ 1818269739 w 99"/>
                  <a:gd name="T21" fmla="*/ 2147483646 h 99"/>
                  <a:gd name="T22" fmla="*/ 1251924233 w 99"/>
                  <a:gd name="T23" fmla="*/ 2147483646 h 99"/>
                  <a:gd name="T24" fmla="*/ 1162500683 w 99"/>
                  <a:gd name="T25" fmla="*/ 2147483646 h 99"/>
                  <a:gd name="T26" fmla="*/ 536541297 w 99"/>
                  <a:gd name="T27" fmla="*/ 2147483646 h 99"/>
                  <a:gd name="T28" fmla="*/ 596155176 w 99"/>
                  <a:gd name="T29" fmla="*/ 2147483646 h 99"/>
                  <a:gd name="T30" fmla="*/ 89423549 w 99"/>
                  <a:gd name="T31" fmla="*/ 2008547787 h 99"/>
                  <a:gd name="T32" fmla="*/ 268270648 w 99"/>
                  <a:gd name="T33" fmla="*/ 1801784795 h 99"/>
                  <a:gd name="T34" fmla="*/ 0 w 99"/>
                  <a:gd name="T35" fmla="*/ 1240572514 h 99"/>
                  <a:gd name="T36" fmla="*/ 268270648 w 99"/>
                  <a:gd name="T37" fmla="*/ 1151962909 h 99"/>
                  <a:gd name="T38" fmla="*/ 298074858 w 99"/>
                  <a:gd name="T39" fmla="*/ 531673935 h 99"/>
                  <a:gd name="T40" fmla="*/ 566345507 w 99"/>
                  <a:gd name="T41" fmla="*/ 590750628 h 99"/>
                  <a:gd name="T42" fmla="*/ 924039704 w 99"/>
                  <a:gd name="T43" fmla="*/ 88615040 h 99"/>
                  <a:gd name="T44" fmla="*/ 1132696473 w 99"/>
                  <a:gd name="T45" fmla="*/ 265839685 h 99"/>
                  <a:gd name="T46" fmla="*/ 1699041980 w 99"/>
                  <a:gd name="T47" fmla="*/ 0 h 99"/>
                  <a:gd name="T48" fmla="*/ 1073077134 w 99"/>
                  <a:gd name="T49" fmla="*/ 1713175190 h 99"/>
                  <a:gd name="T50" fmla="*/ 1341347782 w 99"/>
                  <a:gd name="T51" fmla="*/ 1388258812 h 99"/>
                  <a:gd name="T52" fmla="*/ 1728846190 w 99"/>
                  <a:gd name="T53" fmla="*/ 1624560150 h 99"/>
                  <a:gd name="T54" fmla="*/ 1907693289 w 99"/>
                  <a:gd name="T55" fmla="*/ 1654098497 h 99"/>
                  <a:gd name="T56" fmla="*/ 1609618430 w 99"/>
                  <a:gd name="T57" fmla="*/ 1595021804 h 99"/>
                  <a:gd name="T58" fmla="*/ 1728846190 w 99"/>
                  <a:gd name="T59" fmla="*/ 2038086133 h 99"/>
                  <a:gd name="T60" fmla="*/ 2116350057 w 99"/>
                  <a:gd name="T61" fmla="*/ 2097162827 h 99"/>
                  <a:gd name="T62" fmla="*/ 2116350057 w 99"/>
                  <a:gd name="T63" fmla="*/ 827046531 h 99"/>
                  <a:gd name="T64" fmla="*/ 834616155 w 99"/>
                  <a:gd name="T65" fmla="*/ 827046531 h 99"/>
                  <a:gd name="T66" fmla="*/ 834616155 w 99"/>
                  <a:gd name="T67" fmla="*/ 2097162827 h 99"/>
                  <a:gd name="T68" fmla="*/ 1639428100 w 99"/>
                  <a:gd name="T69" fmla="*/ 2147483646 h 99"/>
                  <a:gd name="T70" fmla="*/ 1430771331 w 99"/>
                  <a:gd name="T71" fmla="*/ 1949471093 h 99"/>
                  <a:gd name="T72" fmla="*/ 1043272924 w 99"/>
                  <a:gd name="T73" fmla="*/ 2147483646 h 99"/>
                  <a:gd name="T74" fmla="*/ 1251924233 w 99"/>
                  <a:gd name="T75" fmla="*/ 2097162827 h 99"/>
                  <a:gd name="T76" fmla="*/ 1341347782 w 99"/>
                  <a:gd name="T77" fmla="*/ 1535950545 h 99"/>
                  <a:gd name="T78" fmla="*/ 1132696473 w 99"/>
                  <a:gd name="T79" fmla="*/ 1742708102 h 99"/>
                  <a:gd name="T80" fmla="*/ 1520194881 w 99"/>
                  <a:gd name="T81" fmla="*/ 1092886216 h 99"/>
                  <a:gd name="T82" fmla="*/ 1520194881 w 99"/>
                  <a:gd name="T83" fmla="*/ 1358725900 h 99"/>
                  <a:gd name="T84" fmla="*/ 1520194881 w 99"/>
                  <a:gd name="T85" fmla="*/ 1092886216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88" name="直接连接符 87"/>
              <p:cNvCxnSpPr/>
              <p:nvPr/>
            </p:nvCxnSpPr>
            <p:spPr>
              <a:xfrm>
                <a:off x="11094606" y="5444948"/>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par>
                          <p:cTn id="29" fill="hold">
                            <p:stCondLst>
                              <p:cond delay="1000"/>
                            </p:stCondLst>
                            <p:childTnLst>
                              <p:par>
                                <p:cTn id="30" presetID="12" presetClass="entr" presetSubtype="4" fill="hold" grpId="0" nodeType="afterEffect">
                                  <p:stCondLst>
                                    <p:cond delay="0"/>
                                  </p:stCondLst>
                                  <p:childTnLst>
                                    <p:set>
                                      <p:cBhvr>
                                        <p:cTn id="31" dur="1" fill="hold">
                                          <p:stCondLst>
                                            <p:cond delay="0"/>
                                          </p:stCondLst>
                                        </p:cTn>
                                        <p:tgtEl>
                                          <p:spTgt spid="23">
                                            <p:txEl>
                                              <p:pRg st="0" end="0"/>
                                            </p:txEl>
                                          </p:spTgt>
                                        </p:tgtEl>
                                        <p:attrNameLst>
                                          <p:attrName>style.visibility</p:attrName>
                                        </p:attrNameLst>
                                      </p:cBhvr>
                                      <p:to>
                                        <p:strVal val="visible"/>
                                      </p:to>
                                    </p:set>
                                    <p:anim calcmode="lin" valueType="num">
                                      <p:cBhvr additive="base">
                                        <p:cTn id="32" dur="500"/>
                                        <p:tgtEl>
                                          <p:spTgt spid="23">
                                            <p:txEl>
                                              <p:pRg st="0" end="0"/>
                                            </p:txEl>
                                          </p:spTgt>
                                        </p:tgtEl>
                                        <p:attrNameLst>
                                          <p:attrName>ppt_y</p:attrName>
                                        </p:attrNameLst>
                                      </p:cBhvr>
                                      <p:tavLst>
                                        <p:tav tm="0">
                                          <p:val>
                                            <p:strVal val="#ppt_y+#ppt_h*1.125000"/>
                                          </p:val>
                                        </p:tav>
                                        <p:tav tm="100000">
                                          <p:val>
                                            <p:strVal val="#ppt_y"/>
                                          </p:val>
                                        </p:tav>
                                      </p:tavLst>
                                    </p:anim>
                                    <p:animEffect transition="in" filter="wipe(up)">
                                      <p:cBhvr>
                                        <p:cTn id="33" dur="500"/>
                                        <p:tgtEl>
                                          <p:spTgt spid="23">
                                            <p:txEl>
                                              <p:pRg st="0" end="0"/>
                                            </p:txEl>
                                          </p:spTgt>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par>
                          <p:cTn id="38" fill="hold">
                            <p:stCondLst>
                              <p:cond delay="2000"/>
                            </p:stCondLst>
                            <p:childTnLst>
                              <p:par>
                                <p:cTn id="39" presetID="12" presetClass="entr" presetSubtype="4" fill="hold" grpId="0" nodeType="afterEffect">
                                  <p:stCondLst>
                                    <p:cond delay="0"/>
                                  </p:stCondLst>
                                  <p:childTnLst>
                                    <p:set>
                                      <p:cBhvr>
                                        <p:cTn id="40" dur="1" fill="hold">
                                          <p:stCondLst>
                                            <p:cond delay="0"/>
                                          </p:stCondLst>
                                        </p:cTn>
                                        <p:tgtEl>
                                          <p:spTgt spid="27">
                                            <p:txEl>
                                              <p:pRg st="0" end="0"/>
                                            </p:txEl>
                                          </p:spTgt>
                                        </p:tgtEl>
                                        <p:attrNameLst>
                                          <p:attrName>style.visibility</p:attrName>
                                        </p:attrNameLst>
                                      </p:cBhvr>
                                      <p:to>
                                        <p:strVal val="visible"/>
                                      </p:to>
                                    </p:set>
                                    <p:anim calcmode="lin" valueType="num">
                                      <p:cBhvr additive="base">
                                        <p:cTn id="41" dur="500"/>
                                        <p:tgtEl>
                                          <p:spTgt spid="27">
                                            <p:txEl>
                                              <p:pRg st="0" end="0"/>
                                            </p:txEl>
                                          </p:spTgt>
                                        </p:tgtEl>
                                        <p:attrNameLst>
                                          <p:attrName>ppt_y</p:attrName>
                                        </p:attrNameLst>
                                      </p:cBhvr>
                                      <p:tavLst>
                                        <p:tav tm="0">
                                          <p:val>
                                            <p:strVal val="#ppt_y+#ppt_h*1.125000"/>
                                          </p:val>
                                        </p:tav>
                                        <p:tav tm="100000">
                                          <p:val>
                                            <p:strVal val="#ppt_y"/>
                                          </p:val>
                                        </p:tav>
                                      </p:tavLst>
                                    </p:anim>
                                    <p:animEffect transition="in" filter="wipe(up)">
                                      <p:cBhvr>
                                        <p:cTn id="42" dur="500"/>
                                        <p:tgtEl>
                                          <p:spTgt spid="27">
                                            <p:txEl>
                                              <p:pRg st="0" end="0"/>
                                            </p:txEl>
                                          </p:spTgt>
                                        </p:tgtEl>
                                      </p:cBhvr>
                                    </p:animEffect>
                                  </p:childTnLst>
                                </p:cTn>
                              </p:par>
                            </p:childTnLst>
                          </p:cTn>
                        </p:par>
                        <p:par>
                          <p:cTn id="43" fill="hold">
                            <p:stCondLst>
                              <p:cond delay="2500"/>
                            </p:stCondLst>
                            <p:childTnLst>
                              <p:par>
                                <p:cTn id="44" presetID="22" presetClass="entr" presetSubtype="1" fill="hold"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up)">
                                      <p:cBhvr>
                                        <p:cTn id="46" dur="500"/>
                                        <p:tgtEl>
                                          <p:spTgt spid="24"/>
                                        </p:tgtEl>
                                      </p:cBhvr>
                                    </p:animEffect>
                                  </p:childTnLst>
                                </p:cTn>
                              </p:par>
                            </p:childTnLst>
                          </p:cTn>
                        </p:par>
                        <p:par>
                          <p:cTn id="47" fill="hold">
                            <p:stCondLst>
                              <p:cond delay="3000"/>
                            </p:stCondLst>
                            <p:childTnLst>
                              <p:par>
                                <p:cTn id="48" presetID="12" presetClass="entr" presetSubtype="4" fill="hold" grpId="0" nodeType="afterEffect">
                                  <p:stCondLst>
                                    <p:cond delay="0"/>
                                  </p:stCondLst>
                                  <p:childTnLst>
                                    <p:set>
                                      <p:cBhvr>
                                        <p:cTn id="49" dur="1" fill="hold">
                                          <p:stCondLst>
                                            <p:cond delay="0"/>
                                          </p:stCondLst>
                                        </p:cTn>
                                        <p:tgtEl>
                                          <p:spTgt spid="35">
                                            <p:txEl>
                                              <p:pRg st="0" end="0"/>
                                            </p:txEl>
                                          </p:spTgt>
                                        </p:tgtEl>
                                        <p:attrNameLst>
                                          <p:attrName>style.visibility</p:attrName>
                                        </p:attrNameLst>
                                      </p:cBhvr>
                                      <p:to>
                                        <p:strVal val="visible"/>
                                      </p:to>
                                    </p:set>
                                    <p:anim calcmode="lin" valueType="num">
                                      <p:cBhvr additive="base">
                                        <p:cTn id="50" dur="500"/>
                                        <p:tgtEl>
                                          <p:spTgt spid="35">
                                            <p:txEl>
                                              <p:pRg st="0" end="0"/>
                                            </p:txEl>
                                          </p:spTgt>
                                        </p:tgtEl>
                                        <p:attrNameLst>
                                          <p:attrName>ppt_y</p:attrName>
                                        </p:attrNameLst>
                                      </p:cBhvr>
                                      <p:tavLst>
                                        <p:tav tm="0">
                                          <p:val>
                                            <p:strVal val="#ppt_y+#ppt_h*1.125000"/>
                                          </p:val>
                                        </p:tav>
                                        <p:tav tm="100000">
                                          <p:val>
                                            <p:strVal val="#ppt_y"/>
                                          </p:val>
                                        </p:tav>
                                      </p:tavLst>
                                    </p:anim>
                                    <p:animEffect transition="in" filter="wipe(up)">
                                      <p:cBhvr>
                                        <p:cTn id="51" dur="500"/>
                                        <p:tgtEl>
                                          <p:spTgt spid="35">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cBhvr>
                                        <p:cTn id="56" dur="500" fill="hold"/>
                                        <p:tgtEl>
                                          <p:spTgt spid="45"/>
                                        </p:tgtEl>
                                        <p:attrNameLst>
                                          <p:attrName>ppt_w</p:attrName>
                                        </p:attrNameLst>
                                      </p:cBhvr>
                                      <p:tavLst>
                                        <p:tav tm="0">
                                          <p:val>
                                            <p:fltVal val="0"/>
                                          </p:val>
                                        </p:tav>
                                        <p:tav tm="100000">
                                          <p:val>
                                            <p:strVal val="#ppt_w"/>
                                          </p:val>
                                        </p:tav>
                                      </p:tavLst>
                                    </p:anim>
                                    <p:anim calcmode="lin" valueType="num">
                                      <p:cBhvr>
                                        <p:cTn id="57" dur="500" fill="hold"/>
                                        <p:tgtEl>
                                          <p:spTgt spid="45"/>
                                        </p:tgtEl>
                                        <p:attrNameLst>
                                          <p:attrName>ppt_h</p:attrName>
                                        </p:attrNameLst>
                                      </p:cBhvr>
                                      <p:tavLst>
                                        <p:tav tm="0">
                                          <p:val>
                                            <p:fltVal val="0"/>
                                          </p:val>
                                        </p:tav>
                                        <p:tav tm="100000">
                                          <p:val>
                                            <p:strVal val="#ppt_h"/>
                                          </p:val>
                                        </p:tav>
                                      </p:tavLst>
                                    </p:anim>
                                    <p:animEffect transition="in" filter="fade">
                                      <p:cBhvr>
                                        <p:cTn id="58" dur="500"/>
                                        <p:tgtEl>
                                          <p:spTgt spid="45"/>
                                        </p:tgtEl>
                                      </p:cBhvr>
                                    </p:animEffect>
                                  </p:childTnLst>
                                </p:cTn>
                              </p:par>
                              <p:par>
                                <p:cTn id="59" presetID="53" presetClass="entr" presetSubtype="16" fill="hold" nodeType="withEffect">
                                  <p:stCondLst>
                                    <p:cond delay="250"/>
                                  </p:stCondLst>
                                  <p:childTnLst>
                                    <p:set>
                                      <p:cBhvr>
                                        <p:cTn id="60" dur="1" fill="hold">
                                          <p:stCondLst>
                                            <p:cond delay="0"/>
                                          </p:stCondLst>
                                        </p:cTn>
                                        <p:tgtEl>
                                          <p:spTgt spid="46"/>
                                        </p:tgtEl>
                                        <p:attrNameLst>
                                          <p:attrName>style.visibility</p:attrName>
                                        </p:attrNameLst>
                                      </p:cBhvr>
                                      <p:to>
                                        <p:strVal val="visible"/>
                                      </p:to>
                                    </p:set>
                                    <p:anim calcmode="lin" valueType="num">
                                      <p:cBhvr>
                                        <p:cTn id="61" dur="500" fill="hold"/>
                                        <p:tgtEl>
                                          <p:spTgt spid="46"/>
                                        </p:tgtEl>
                                        <p:attrNameLst>
                                          <p:attrName>ppt_w</p:attrName>
                                        </p:attrNameLst>
                                      </p:cBhvr>
                                      <p:tavLst>
                                        <p:tav tm="0">
                                          <p:val>
                                            <p:fltVal val="0"/>
                                          </p:val>
                                        </p:tav>
                                        <p:tav tm="100000">
                                          <p:val>
                                            <p:strVal val="#ppt_w"/>
                                          </p:val>
                                        </p:tav>
                                      </p:tavLst>
                                    </p:anim>
                                    <p:anim calcmode="lin" valueType="num">
                                      <p:cBhvr>
                                        <p:cTn id="62" dur="500" fill="hold"/>
                                        <p:tgtEl>
                                          <p:spTgt spid="46"/>
                                        </p:tgtEl>
                                        <p:attrNameLst>
                                          <p:attrName>ppt_h</p:attrName>
                                        </p:attrNameLst>
                                      </p:cBhvr>
                                      <p:tavLst>
                                        <p:tav tm="0">
                                          <p:val>
                                            <p:fltVal val="0"/>
                                          </p:val>
                                        </p:tav>
                                        <p:tav tm="100000">
                                          <p:val>
                                            <p:strVal val="#ppt_h"/>
                                          </p:val>
                                        </p:tav>
                                      </p:tavLst>
                                    </p:anim>
                                    <p:animEffect transition="in" filter="fade">
                                      <p:cBhvr>
                                        <p:cTn id="63" dur="500"/>
                                        <p:tgtEl>
                                          <p:spTgt spid="46"/>
                                        </p:tgtEl>
                                      </p:cBhvr>
                                    </p:animEffect>
                                  </p:childTnLst>
                                </p:cTn>
                              </p:par>
                              <p:par>
                                <p:cTn id="64" presetID="53" presetClass="entr" presetSubtype="16" fill="hold" nodeType="withEffect">
                                  <p:stCondLst>
                                    <p:cond delay="500"/>
                                  </p:stCondLst>
                                  <p:childTnLst>
                                    <p:set>
                                      <p:cBhvr>
                                        <p:cTn id="65" dur="1" fill="hold">
                                          <p:stCondLst>
                                            <p:cond delay="0"/>
                                          </p:stCondLst>
                                        </p:cTn>
                                        <p:tgtEl>
                                          <p:spTgt spid="47"/>
                                        </p:tgtEl>
                                        <p:attrNameLst>
                                          <p:attrName>style.visibility</p:attrName>
                                        </p:attrNameLst>
                                      </p:cBhvr>
                                      <p:to>
                                        <p:strVal val="visible"/>
                                      </p:to>
                                    </p:set>
                                    <p:anim calcmode="lin" valueType="num">
                                      <p:cBhvr>
                                        <p:cTn id="66" dur="500" fill="hold"/>
                                        <p:tgtEl>
                                          <p:spTgt spid="47"/>
                                        </p:tgtEl>
                                        <p:attrNameLst>
                                          <p:attrName>ppt_w</p:attrName>
                                        </p:attrNameLst>
                                      </p:cBhvr>
                                      <p:tavLst>
                                        <p:tav tm="0">
                                          <p:val>
                                            <p:fltVal val="0"/>
                                          </p:val>
                                        </p:tav>
                                        <p:tav tm="100000">
                                          <p:val>
                                            <p:strVal val="#ppt_w"/>
                                          </p:val>
                                        </p:tav>
                                      </p:tavLst>
                                    </p:anim>
                                    <p:anim calcmode="lin" valueType="num">
                                      <p:cBhvr>
                                        <p:cTn id="67" dur="500" fill="hold"/>
                                        <p:tgtEl>
                                          <p:spTgt spid="47"/>
                                        </p:tgtEl>
                                        <p:attrNameLst>
                                          <p:attrName>ppt_h</p:attrName>
                                        </p:attrNameLst>
                                      </p:cBhvr>
                                      <p:tavLst>
                                        <p:tav tm="0">
                                          <p:val>
                                            <p:fltVal val="0"/>
                                          </p:val>
                                        </p:tav>
                                        <p:tav tm="100000">
                                          <p:val>
                                            <p:strVal val="#ppt_h"/>
                                          </p:val>
                                        </p:tav>
                                      </p:tavLst>
                                    </p:anim>
                                    <p:animEffect transition="in" filter="fade">
                                      <p:cBhvr>
                                        <p:cTn id="68" dur="500"/>
                                        <p:tgtEl>
                                          <p:spTgt spid="47"/>
                                        </p:tgtEl>
                                      </p:cBhvr>
                                    </p:animEffect>
                                  </p:childTnLst>
                                </p:cTn>
                              </p:par>
                              <p:par>
                                <p:cTn id="69" presetID="53" presetClass="entr" presetSubtype="16" fill="hold" nodeType="withEffect">
                                  <p:stCondLst>
                                    <p:cond delay="750"/>
                                  </p:stCondLst>
                                  <p:childTnLst>
                                    <p:set>
                                      <p:cBhvr>
                                        <p:cTn id="70" dur="1" fill="hold">
                                          <p:stCondLst>
                                            <p:cond delay="0"/>
                                          </p:stCondLst>
                                        </p:cTn>
                                        <p:tgtEl>
                                          <p:spTgt spid="49"/>
                                        </p:tgtEl>
                                        <p:attrNameLst>
                                          <p:attrName>style.visibility</p:attrName>
                                        </p:attrNameLst>
                                      </p:cBhvr>
                                      <p:to>
                                        <p:strVal val="visible"/>
                                      </p:to>
                                    </p:set>
                                    <p:anim calcmode="lin" valueType="num">
                                      <p:cBhvr>
                                        <p:cTn id="71" dur="500" fill="hold"/>
                                        <p:tgtEl>
                                          <p:spTgt spid="49"/>
                                        </p:tgtEl>
                                        <p:attrNameLst>
                                          <p:attrName>ppt_w</p:attrName>
                                        </p:attrNameLst>
                                      </p:cBhvr>
                                      <p:tavLst>
                                        <p:tav tm="0">
                                          <p:val>
                                            <p:fltVal val="0"/>
                                          </p:val>
                                        </p:tav>
                                        <p:tav tm="100000">
                                          <p:val>
                                            <p:strVal val="#ppt_w"/>
                                          </p:val>
                                        </p:tav>
                                      </p:tavLst>
                                    </p:anim>
                                    <p:anim calcmode="lin" valueType="num">
                                      <p:cBhvr>
                                        <p:cTn id="72" dur="500" fill="hold"/>
                                        <p:tgtEl>
                                          <p:spTgt spid="49"/>
                                        </p:tgtEl>
                                        <p:attrNameLst>
                                          <p:attrName>ppt_h</p:attrName>
                                        </p:attrNameLst>
                                      </p:cBhvr>
                                      <p:tavLst>
                                        <p:tav tm="0">
                                          <p:val>
                                            <p:fltVal val="0"/>
                                          </p:val>
                                        </p:tav>
                                        <p:tav tm="100000">
                                          <p:val>
                                            <p:strVal val="#ppt_h"/>
                                          </p:val>
                                        </p:tav>
                                      </p:tavLst>
                                    </p:anim>
                                    <p:animEffect transition="in" filter="fade">
                                      <p:cBhvr>
                                        <p:cTn id="73" dur="500"/>
                                        <p:tgtEl>
                                          <p:spTgt spid="49"/>
                                        </p:tgtEl>
                                      </p:cBhvr>
                                    </p:animEffect>
                                  </p:childTnLst>
                                </p:cTn>
                              </p:par>
                              <p:par>
                                <p:cTn id="74" presetID="53" presetClass="entr" presetSubtype="16" fill="hold" nodeType="withEffect">
                                  <p:stCondLst>
                                    <p:cond delay="1000"/>
                                  </p:stCondLst>
                                  <p:childTnLst>
                                    <p:set>
                                      <p:cBhvr>
                                        <p:cTn id="75" dur="1" fill="hold">
                                          <p:stCondLst>
                                            <p:cond delay="0"/>
                                          </p:stCondLst>
                                        </p:cTn>
                                        <p:tgtEl>
                                          <p:spTgt spid="50"/>
                                        </p:tgtEl>
                                        <p:attrNameLst>
                                          <p:attrName>style.visibility</p:attrName>
                                        </p:attrNameLst>
                                      </p:cBhvr>
                                      <p:to>
                                        <p:strVal val="visible"/>
                                      </p:to>
                                    </p:set>
                                    <p:anim calcmode="lin" valueType="num">
                                      <p:cBhvr>
                                        <p:cTn id="76" dur="500" fill="hold"/>
                                        <p:tgtEl>
                                          <p:spTgt spid="50"/>
                                        </p:tgtEl>
                                        <p:attrNameLst>
                                          <p:attrName>ppt_w</p:attrName>
                                        </p:attrNameLst>
                                      </p:cBhvr>
                                      <p:tavLst>
                                        <p:tav tm="0">
                                          <p:val>
                                            <p:fltVal val="0"/>
                                          </p:val>
                                        </p:tav>
                                        <p:tav tm="100000">
                                          <p:val>
                                            <p:strVal val="#ppt_w"/>
                                          </p:val>
                                        </p:tav>
                                      </p:tavLst>
                                    </p:anim>
                                    <p:anim calcmode="lin" valueType="num">
                                      <p:cBhvr>
                                        <p:cTn id="77" dur="500" fill="hold"/>
                                        <p:tgtEl>
                                          <p:spTgt spid="50"/>
                                        </p:tgtEl>
                                        <p:attrNameLst>
                                          <p:attrName>ppt_h</p:attrName>
                                        </p:attrNameLst>
                                      </p:cBhvr>
                                      <p:tavLst>
                                        <p:tav tm="0">
                                          <p:val>
                                            <p:fltVal val="0"/>
                                          </p:val>
                                        </p:tav>
                                        <p:tav tm="100000">
                                          <p:val>
                                            <p:strVal val="#ppt_h"/>
                                          </p:val>
                                        </p:tav>
                                      </p:tavLst>
                                    </p:anim>
                                    <p:animEffect transition="in" filter="fade">
                                      <p:cBhvr>
                                        <p:cTn id="78" dur="500"/>
                                        <p:tgtEl>
                                          <p:spTgt spid="50"/>
                                        </p:tgtEl>
                                      </p:cBhvr>
                                    </p:animEffect>
                                  </p:childTnLst>
                                </p:cTn>
                              </p:par>
                              <p:par>
                                <p:cTn id="79" presetID="53" presetClass="entr" presetSubtype="16" fill="hold" nodeType="withEffect">
                                  <p:stCondLst>
                                    <p:cond delay="1250"/>
                                  </p:stCondLst>
                                  <p:childTnLst>
                                    <p:set>
                                      <p:cBhvr>
                                        <p:cTn id="80" dur="1" fill="hold">
                                          <p:stCondLst>
                                            <p:cond delay="0"/>
                                          </p:stCondLst>
                                        </p:cTn>
                                        <p:tgtEl>
                                          <p:spTgt spid="51"/>
                                        </p:tgtEl>
                                        <p:attrNameLst>
                                          <p:attrName>style.visibility</p:attrName>
                                        </p:attrNameLst>
                                      </p:cBhvr>
                                      <p:to>
                                        <p:strVal val="visible"/>
                                      </p:to>
                                    </p:set>
                                    <p:anim calcmode="lin" valueType="num">
                                      <p:cBhvr>
                                        <p:cTn id="81" dur="500" fill="hold"/>
                                        <p:tgtEl>
                                          <p:spTgt spid="51"/>
                                        </p:tgtEl>
                                        <p:attrNameLst>
                                          <p:attrName>ppt_w</p:attrName>
                                        </p:attrNameLst>
                                      </p:cBhvr>
                                      <p:tavLst>
                                        <p:tav tm="0">
                                          <p:val>
                                            <p:fltVal val="0"/>
                                          </p:val>
                                        </p:tav>
                                        <p:tav tm="100000">
                                          <p:val>
                                            <p:strVal val="#ppt_w"/>
                                          </p:val>
                                        </p:tav>
                                      </p:tavLst>
                                    </p:anim>
                                    <p:anim calcmode="lin" valueType="num">
                                      <p:cBhvr>
                                        <p:cTn id="82" dur="500" fill="hold"/>
                                        <p:tgtEl>
                                          <p:spTgt spid="51"/>
                                        </p:tgtEl>
                                        <p:attrNameLst>
                                          <p:attrName>ppt_h</p:attrName>
                                        </p:attrNameLst>
                                      </p:cBhvr>
                                      <p:tavLst>
                                        <p:tav tm="0">
                                          <p:val>
                                            <p:fltVal val="0"/>
                                          </p:val>
                                        </p:tav>
                                        <p:tav tm="100000">
                                          <p:val>
                                            <p:strVal val="#ppt_h"/>
                                          </p:val>
                                        </p:tav>
                                      </p:tavLst>
                                    </p:anim>
                                    <p:animEffect transition="in" filter="fade">
                                      <p:cBhvr>
                                        <p:cTn id="8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23" grpId="0" bldLvl="3" build="p"/>
      <p:bldP spid="27" grpId="0" bldLvl="3" build="p"/>
      <p:bldP spid="35" grpId="0" bldLvl="3"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4</a:t>
            </a:r>
            <a:endParaRPr lang="zh-CN" altLang="en-US" sz="1150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1"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endParaRPr lang="zh-CN" altLang="en-US" sz="3200" b="1">
              <a:solidFill>
                <a:srgbClr val="044875"/>
              </a:solidFill>
              <a:latin typeface="微软雅黑" panose="020B0503020204020204" pitchFamily="34" charset="-122"/>
              <a:ea typeface="微软雅黑" panose="020B0503020204020204" pitchFamily="34" charset="-122"/>
            </a:endParaRPr>
          </a:p>
        </p:txBody>
      </p:sp>
      <p:sp>
        <p:nvSpPr>
          <p:cNvPr id="8" name="文本框 7"/>
          <p:cNvSpPr txBox="1">
            <a:spLocks noChangeArrowheads="1"/>
          </p:cNvSpPr>
          <p:nvPr/>
        </p:nvSpPr>
        <p:spPr bwMode="auto">
          <a:xfrm>
            <a:off x="5902325" y="3632200"/>
            <a:ext cx="62896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a:solidFill>
                  <a:schemeClr val="bg1"/>
                </a:solidFill>
                <a:latin typeface="微软雅黑" panose="020B0503020204020204" pitchFamily="34" charset="-122"/>
                <a:ea typeface="微软雅黑" panose="020B0503020204020204" pitchFamily="34" charset="-122"/>
              </a:rPr>
              <a:t>项目方案及可行性</a:t>
            </a:r>
            <a:r>
              <a:rPr lang="zh-CN" altLang="en-US" sz="4800" b="1">
                <a:solidFill>
                  <a:schemeClr val="bg1"/>
                </a:solidFill>
                <a:latin typeface="微软雅黑" panose="020B0503020204020204" pitchFamily="34" charset="-122"/>
                <a:ea typeface="微软雅黑" panose="020B0503020204020204" pitchFamily="34" charset="-122"/>
              </a:rPr>
              <a:t>分析</a:t>
            </a:r>
            <a:endParaRPr lang="zh-CN" altLang="en-US" sz="48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2312</Words>
  <Application>WPS 演示</Application>
  <PresentationFormat>自定义</PresentationFormat>
  <Paragraphs>267</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Calibri</vt:lpstr>
      <vt:lpstr>Calibri Light</vt:lpstr>
      <vt:lpstr>Calibri</vt:lpstr>
      <vt:lpstr>微软雅黑</vt:lpstr>
      <vt:lpstr>Impact</vt:lpstr>
      <vt:lpstr>微软雅黑 Light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蓝色毕业答辩</dc:title>
  <dc:creator>第一PPT</dc:creator>
  <cp:keywords>www.1ppt.com</cp:keywords>
  <cp:lastModifiedBy>tt</cp:lastModifiedBy>
  <cp:revision>70</cp:revision>
  <dcterms:created xsi:type="dcterms:W3CDTF">2015-04-13T12:15:00Z</dcterms:created>
  <dcterms:modified xsi:type="dcterms:W3CDTF">2021-12-02T11:32:56Z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36B086C267B24EC299A28110F88BDFFC</vt:lpwstr>
  </property>
  <property fmtid="{D5CDD505-2E9C-101B-9397-08002B2CF9AE}" pid="3" name="KSOProductBuildVer">
    <vt:lpwstr>2052-11.1.0.11115</vt:lpwstr>
  </property>
</Properties>
</file>