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70" r:id="rId9"/>
    <p:sldId id="272" r:id="rId10"/>
    <p:sldId id="273" r:id="rId11"/>
    <p:sldId id="274" r:id="rId12"/>
    <p:sldId id="267" r:id="rId13"/>
    <p:sldId id="269" r:id="rId1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83" autoAdjust="0"/>
    <p:restoredTop sz="94718" autoAdjust="0"/>
  </p:normalViewPr>
  <p:slideViewPr>
    <p:cSldViewPr>
      <p:cViewPr varScale="1">
        <p:scale>
          <a:sx n="67" d="100"/>
          <a:sy n="67" d="100"/>
        </p:scale>
        <p:origin x="-147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2013/10/12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2013/10/12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2013/10/12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2013/10/12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2013/10/12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2013/10/12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单圆角矩形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直角三角形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2013/10/12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10" name="任意多边形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任意多边形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2013/10/12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任意多边形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任意多边形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14348" y="1071546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zh-CN" altLang="zh-CN" b="1" dirty="0" smtClean="0"/>
              <a:t>图书管理</a:t>
            </a:r>
            <a:r>
              <a:rPr lang="zh-CN" altLang="en-US" b="1" dirty="0" smtClean="0"/>
              <a:t>网站</a:t>
            </a:r>
            <a:r>
              <a:rPr lang="zh-CN" altLang="zh-CN" b="1" dirty="0" smtClean="0"/>
              <a:t>立项建议</a:t>
            </a:r>
            <a:r>
              <a:rPr lang="zh-CN" altLang="en-US" b="1" dirty="0" smtClean="0"/>
              <a:t>汇报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355976" y="4797152"/>
            <a:ext cx="4280520" cy="1489720"/>
          </a:xfrm>
        </p:spPr>
        <p:txBody>
          <a:bodyPr>
            <a:normAutofit/>
          </a:bodyPr>
          <a:lstStyle/>
          <a:p>
            <a:r>
              <a:rPr lang="zh-CN" altLang="zh-CN" sz="2000" b="1" dirty="0" smtClean="0">
                <a:solidFill>
                  <a:schemeClr val="tx1"/>
                </a:solidFill>
              </a:rPr>
              <a:t>项目小组成员：黄伟灏</a:t>
            </a:r>
            <a:r>
              <a:rPr lang="en-US" altLang="zh-CN" sz="2000" b="1" dirty="0" smtClean="0">
                <a:solidFill>
                  <a:schemeClr val="tx1"/>
                </a:solidFill>
              </a:rPr>
              <a:t>    </a:t>
            </a:r>
            <a:r>
              <a:rPr lang="zh-CN" altLang="zh-CN" sz="2000" b="1" dirty="0" smtClean="0">
                <a:solidFill>
                  <a:schemeClr val="tx1"/>
                </a:solidFill>
              </a:rPr>
              <a:t>钟南海</a:t>
            </a:r>
            <a:endParaRPr lang="en-US" altLang="zh-CN" sz="2000" b="1" dirty="0" smtClean="0">
              <a:solidFill>
                <a:schemeClr val="tx1"/>
              </a:solidFill>
            </a:endParaRPr>
          </a:p>
          <a:p>
            <a:r>
              <a:rPr lang="zh-CN" altLang="zh-CN" sz="2000" b="1" dirty="0" smtClean="0">
                <a:solidFill>
                  <a:schemeClr val="tx1"/>
                </a:solidFill>
              </a:rPr>
              <a:t>罗文杰</a:t>
            </a:r>
            <a:r>
              <a:rPr lang="en-US" altLang="zh-CN" sz="2000" b="1" dirty="0" smtClean="0">
                <a:solidFill>
                  <a:schemeClr val="tx1"/>
                </a:solidFill>
              </a:rPr>
              <a:t>   </a:t>
            </a:r>
            <a:r>
              <a:rPr lang="zh-CN" altLang="zh-CN" sz="2000" b="1" dirty="0" smtClean="0">
                <a:solidFill>
                  <a:schemeClr val="tx1"/>
                </a:solidFill>
              </a:rPr>
              <a:t>李锦才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642910" y="1071546"/>
          <a:ext cx="8001058" cy="5118215"/>
        </p:xfrm>
        <a:graphic>
          <a:graphicData uri="http://schemas.openxmlformats.org/drawingml/2006/table">
            <a:tbl>
              <a:tblPr/>
              <a:tblGrid>
                <a:gridCol w="1999795"/>
                <a:gridCol w="1999795"/>
                <a:gridCol w="2000734"/>
                <a:gridCol w="2000734"/>
              </a:tblGrid>
              <a:tr h="380249">
                <a:tc>
                  <a:txBody>
                    <a:bodyPr/>
                    <a:lstStyle/>
                    <a:p>
                      <a:pPr algn="just">
                        <a:lnSpc>
                          <a:spcPct val="157000"/>
                        </a:lnSpc>
                        <a:spcBef>
                          <a:spcPts val="1400"/>
                        </a:spcBef>
                        <a:spcAft>
                          <a:spcPts val="1450"/>
                        </a:spcAft>
                      </a:pPr>
                      <a:r>
                        <a:rPr lang="zh-CN" sz="1600" kern="100" dirty="0">
                          <a:latin typeface="Calibri"/>
                          <a:ea typeface="宋体"/>
                          <a:cs typeface="Times New Roman"/>
                        </a:rPr>
                        <a:t>起止日期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7000"/>
                        </a:lnSpc>
                        <a:spcBef>
                          <a:spcPts val="1400"/>
                        </a:spcBef>
                        <a:spcAft>
                          <a:spcPts val="1450"/>
                        </a:spcAft>
                      </a:pPr>
                      <a:r>
                        <a:rPr lang="zh-CN" sz="1600" kern="100" dirty="0">
                          <a:latin typeface="Calibri"/>
                          <a:ea typeface="宋体"/>
                          <a:cs typeface="Times New Roman"/>
                        </a:rPr>
                        <a:t>任务内容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7000"/>
                        </a:lnSpc>
                        <a:spcBef>
                          <a:spcPts val="1400"/>
                        </a:spcBef>
                        <a:spcAft>
                          <a:spcPts val="1450"/>
                        </a:spcAft>
                      </a:pPr>
                      <a:r>
                        <a:rPr lang="zh-CN" sz="1600" kern="100">
                          <a:latin typeface="Calibri"/>
                          <a:ea typeface="宋体"/>
                          <a:cs typeface="Times New Roman"/>
                        </a:rPr>
                        <a:t>投入人日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7000"/>
                        </a:lnSpc>
                        <a:spcBef>
                          <a:spcPts val="1400"/>
                        </a:spcBef>
                        <a:spcAft>
                          <a:spcPts val="1450"/>
                        </a:spcAft>
                      </a:pPr>
                      <a:r>
                        <a:rPr lang="zh-CN" sz="1600" kern="100">
                          <a:latin typeface="Calibri"/>
                          <a:ea typeface="宋体"/>
                          <a:cs typeface="Times New Roman"/>
                        </a:rPr>
                        <a:t>参加人员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60497">
                <a:tc>
                  <a:txBody>
                    <a:bodyPr/>
                    <a:lstStyle/>
                    <a:p>
                      <a:pPr algn="just">
                        <a:lnSpc>
                          <a:spcPct val="157000"/>
                        </a:lnSpc>
                        <a:spcBef>
                          <a:spcPts val="1400"/>
                        </a:spcBef>
                        <a:spcAft>
                          <a:spcPts val="1450"/>
                        </a:spcAft>
                      </a:pPr>
                      <a:r>
                        <a:rPr lang="en-US" sz="1600" kern="100">
                          <a:latin typeface="Calibri"/>
                          <a:ea typeface="宋体"/>
                          <a:cs typeface="Times New Roman"/>
                        </a:rPr>
                        <a:t>2013/10/12-2013/10/26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7000"/>
                        </a:lnSpc>
                        <a:spcBef>
                          <a:spcPts val="1400"/>
                        </a:spcBef>
                        <a:spcAft>
                          <a:spcPts val="1450"/>
                        </a:spcAft>
                      </a:pPr>
                      <a:r>
                        <a:rPr lang="zh-CN" sz="1600" kern="100">
                          <a:latin typeface="Calibri"/>
                          <a:ea typeface="宋体"/>
                          <a:cs typeface="Times New Roman"/>
                        </a:rPr>
                        <a:t>需求分析，系统设计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7000"/>
                        </a:lnSpc>
                        <a:spcBef>
                          <a:spcPts val="1400"/>
                        </a:spcBef>
                        <a:spcAft>
                          <a:spcPts val="1450"/>
                        </a:spcAft>
                      </a:pPr>
                      <a:r>
                        <a:rPr lang="en-US" sz="1600" kern="100">
                          <a:latin typeface="Calibri"/>
                          <a:ea typeface="宋体"/>
                          <a:cs typeface="Times New Roman"/>
                        </a:rPr>
                        <a:t>25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7000"/>
                        </a:lnSpc>
                        <a:spcBef>
                          <a:spcPts val="1400"/>
                        </a:spcBef>
                        <a:spcAft>
                          <a:spcPts val="1450"/>
                        </a:spcAft>
                      </a:pPr>
                      <a:endParaRPr lang="en-US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60497">
                <a:tc>
                  <a:txBody>
                    <a:bodyPr/>
                    <a:lstStyle/>
                    <a:p>
                      <a:pPr algn="just">
                        <a:lnSpc>
                          <a:spcPct val="157000"/>
                        </a:lnSpc>
                        <a:spcBef>
                          <a:spcPts val="1400"/>
                        </a:spcBef>
                        <a:spcAft>
                          <a:spcPts val="1450"/>
                        </a:spcAft>
                      </a:pPr>
                      <a:r>
                        <a:rPr lang="en-US" sz="1600" kern="100">
                          <a:latin typeface="Calibri"/>
                          <a:ea typeface="宋体"/>
                          <a:cs typeface="Times New Roman"/>
                        </a:rPr>
                        <a:t>2013/10/26-2013/11/8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7000"/>
                        </a:lnSpc>
                        <a:spcBef>
                          <a:spcPts val="1400"/>
                        </a:spcBef>
                        <a:spcAft>
                          <a:spcPts val="1450"/>
                        </a:spcAft>
                      </a:pPr>
                      <a:r>
                        <a:rPr lang="zh-CN" sz="1600" kern="100" dirty="0">
                          <a:latin typeface="Calibri"/>
                          <a:ea typeface="宋体"/>
                          <a:cs typeface="Times New Roman"/>
                        </a:rPr>
                        <a:t>编写图书管理模块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7000"/>
                        </a:lnSpc>
                        <a:spcBef>
                          <a:spcPts val="1400"/>
                        </a:spcBef>
                        <a:spcAft>
                          <a:spcPts val="1450"/>
                        </a:spcAft>
                      </a:pPr>
                      <a:r>
                        <a:rPr lang="en-US" sz="1600" kern="100">
                          <a:latin typeface="Calibri"/>
                          <a:ea typeface="宋体"/>
                          <a:cs typeface="Times New Roman"/>
                        </a:rPr>
                        <a:t>20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7000"/>
                        </a:lnSpc>
                        <a:spcBef>
                          <a:spcPts val="1400"/>
                        </a:spcBef>
                        <a:spcAft>
                          <a:spcPts val="1450"/>
                        </a:spcAft>
                      </a:pPr>
                      <a:endParaRPr lang="en-US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60497">
                <a:tc>
                  <a:txBody>
                    <a:bodyPr/>
                    <a:lstStyle/>
                    <a:p>
                      <a:pPr algn="just">
                        <a:lnSpc>
                          <a:spcPct val="157000"/>
                        </a:lnSpc>
                        <a:spcBef>
                          <a:spcPts val="1400"/>
                        </a:spcBef>
                        <a:spcAft>
                          <a:spcPts val="1450"/>
                        </a:spcAft>
                      </a:pPr>
                      <a:r>
                        <a:rPr lang="en-US" sz="1600" kern="100">
                          <a:latin typeface="Calibri"/>
                          <a:ea typeface="宋体"/>
                          <a:cs typeface="Times New Roman"/>
                        </a:rPr>
                        <a:t>2013/11/8-2013/11/22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7000"/>
                        </a:lnSpc>
                        <a:spcBef>
                          <a:spcPts val="1400"/>
                        </a:spcBef>
                        <a:spcAft>
                          <a:spcPts val="1450"/>
                        </a:spcAft>
                      </a:pPr>
                      <a:r>
                        <a:rPr lang="zh-CN" sz="1600" kern="100">
                          <a:latin typeface="Calibri"/>
                          <a:ea typeface="宋体"/>
                          <a:cs typeface="Times New Roman"/>
                        </a:rPr>
                        <a:t>编写读者管理模块，测试图书管理模块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7000"/>
                        </a:lnSpc>
                        <a:spcBef>
                          <a:spcPts val="1400"/>
                        </a:spcBef>
                        <a:spcAft>
                          <a:spcPts val="1450"/>
                        </a:spcAft>
                      </a:pPr>
                      <a:r>
                        <a:rPr lang="en-US" sz="1600" kern="100">
                          <a:latin typeface="Calibri"/>
                          <a:ea typeface="宋体"/>
                          <a:cs typeface="Times New Roman"/>
                        </a:rPr>
                        <a:t>18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7000"/>
                        </a:lnSpc>
                        <a:spcBef>
                          <a:spcPts val="1400"/>
                        </a:spcBef>
                        <a:spcAft>
                          <a:spcPts val="1450"/>
                        </a:spcAft>
                      </a:pPr>
                      <a:endParaRPr lang="en-US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60497">
                <a:tc>
                  <a:txBody>
                    <a:bodyPr/>
                    <a:lstStyle/>
                    <a:p>
                      <a:pPr algn="just">
                        <a:lnSpc>
                          <a:spcPct val="157000"/>
                        </a:lnSpc>
                        <a:spcBef>
                          <a:spcPts val="1400"/>
                        </a:spcBef>
                        <a:spcAft>
                          <a:spcPts val="1450"/>
                        </a:spcAft>
                      </a:pPr>
                      <a:r>
                        <a:rPr lang="en-US" sz="1600" kern="100">
                          <a:latin typeface="Calibri"/>
                          <a:ea typeface="宋体"/>
                          <a:cs typeface="Times New Roman"/>
                        </a:rPr>
                        <a:t>2013/11/22-2013/12/6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7000"/>
                        </a:lnSpc>
                        <a:spcBef>
                          <a:spcPts val="1400"/>
                        </a:spcBef>
                        <a:spcAft>
                          <a:spcPts val="1450"/>
                        </a:spcAft>
                      </a:pPr>
                      <a:r>
                        <a:rPr lang="zh-CN" sz="1600" kern="100">
                          <a:latin typeface="Calibri"/>
                          <a:ea typeface="宋体"/>
                          <a:cs typeface="Times New Roman"/>
                        </a:rPr>
                        <a:t>编写图书订购模块，测试读者管理模块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7000"/>
                        </a:lnSpc>
                        <a:spcBef>
                          <a:spcPts val="1400"/>
                        </a:spcBef>
                        <a:spcAft>
                          <a:spcPts val="1450"/>
                        </a:spcAft>
                      </a:pPr>
                      <a:r>
                        <a:rPr lang="en-US" sz="1600" kern="100">
                          <a:latin typeface="Calibri"/>
                          <a:ea typeface="宋体"/>
                          <a:cs typeface="Times New Roman"/>
                        </a:rPr>
                        <a:t>20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7000"/>
                        </a:lnSpc>
                        <a:spcBef>
                          <a:spcPts val="1400"/>
                        </a:spcBef>
                        <a:spcAft>
                          <a:spcPts val="1450"/>
                        </a:spcAft>
                      </a:pPr>
                      <a:endParaRPr lang="en-US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35481">
                <a:tc>
                  <a:txBody>
                    <a:bodyPr/>
                    <a:lstStyle/>
                    <a:p>
                      <a:pPr algn="just">
                        <a:lnSpc>
                          <a:spcPct val="157000"/>
                        </a:lnSpc>
                        <a:spcBef>
                          <a:spcPts val="1400"/>
                        </a:spcBef>
                        <a:spcAft>
                          <a:spcPts val="1450"/>
                        </a:spcAft>
                      </a:pPr>
                      <a:r>
                        <a:rPr lang="en-US" sz="1600" kern="100" dirty="0">
                          <a:latin typeface="Calibri"/>
                          <a:ea typeface="宋体"/>
                          <a:cs typeface="Times New Roman"/>
                        </a:rPr>
                        <a:t>2013/12/6-2013/12/20</a:t>
                      </a:r>
                      <a:endParaRPr lang="zh-CN" sz="16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7000"/>
                        </a:lnSpc>
                        <a:spcBef>
                          <a:spcPts val="1400"/>
                        </a:spcBef>
                        <a:spcAft>
                          <a:spcPts val="1450"/>
                        </a:spcAft>
                      </a:pPr>
                      <a:r>
                        <a:rPr lang="zh-CN" sz="1600" kern="100" dirty="0">
                          <a:latin typeface="Calibri"/>
                          <a:ea typeface="宋体"/>
                          <a:cs typeface="Times New Roman"/>
                        </a:rPr>
                        <a:t>编写在线管理模块</a:t>
                      </a:r>
                      <a:r>
                        <a:rPr lang="zh-CN" sz="1600" kern="100" dirty="0" smtClean="0">
                          <a:latin typeface="Calibri"/>
                          <a:ea typeface="宋体"/>
                          <a:cs typeface="Times New Roman"/>
                        </a:rPr>
                        <a:t>，测试</a:t>
                      </a:r>
                      <a:r>
                        <a:rPr lang="zh-CN" sz="1600" kern="100" dirty="0">
                          <a:latin typeface="Calibri"/>
                          <a:ea typeface="宋体"/>
                          <a:cs typeface="Times New Roman"/>
                        </a:rPr>
                        <a:t>图书订购模块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7000"/>
                        </a:lnSpc>
                        <a:spcBef>
                          <a:spcPts val="1400"/>
                        </a:spcBef>
                        <a:spcAft>
                          <a:spcPts val="1450"/>
                        </a:spcAft>
                      </a:pPr>
                      <a:r>
                        <a:rPr lang="en-US" sz="1600" kern="100">
                          <a:latin typeface="Calibri"/>
                          <a:ea typeface="宋体"/>
                          <a:cs typeface="Times New Roman"/>
                        </a:rPr>
                        <a:t>20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7000"/>
                        </a:lnSpc>
                        <a:spcBef>
                          <a:spcPts val="1400"/>
                        </a:spcBef>
                        <a:spcAft>
                          <a:spcPts val="1450"/>
                        </a:spcAft>
                      </a:pPr>
                      <a:endParaRPr lang="en-US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60497">
                <a:tc>
                  <a:txBody>
                    <a:bodyPr/>
                    <a:lstStyle/>
                    <a:p>
                      <a:pPr algn="just">
                        <a:lnSpc>
                          <a:spcPct val="157000"/>
                        </a:lnSpc>
                        <a:spcBef>
                          <a:spcPts val="1400"/>
                        </a:spcBef>
                        <a:spcAft>
                          <a:spcPts val="1450"/>
                        </a:spcAft>
                      </a:pPr>
                      <a:r>
                        <a:rPr lang="en-US" sz="1600" kern="100">
                          <a:latin typeface="Calibri"/>
                          <a:ea typeface="宋体"/>
                          <a:cs typeface="Times New Roman"/>
                        </a:rPr>
                        <a:t>2013/12/20-2013/1/3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7000"/>
                        </a:lnSpc>
                        <a:spcBef>
                          <a:spcPts val="1400"/>
                        </a:spcBef>
                        <a:spcAft>
                          <a:spcPts val="1450"/>
                        </a:spcAft>
                      </a:pPr>
                      <a:r>
                        <a:rPr lang="zh-CN" sz="1600" kern="100">
                          <a:latin typeface="Calibri"/>
                          <a:ea typeface="宋体"/>
                          <a:cs typeface="Times New Roman"/>
                        </a:rPr>
                        <a:t>系统测试，上市准备，交付文档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7000"/>
                        </a:lnSpc>
                        <a:spcBef>
                          <a:spcPts val="1400"/>
                        </a:spcBef>
                        <a:spcAft>
                          <a:spcPts val="1450"/>
                        </a:spcAft>
                      </a:pPr>
                      <a:r>
                        <a:rPr lang="en-US" sz="1600" kern="100" dirty="0">
                          <a:latin typeface="Calibri"/>
                          <a:ea typeface="宋体"/>
                          <a:cs typeface="Times New Roman"/>
                        </a:rPr>
                        <a:t>15</a:t>
                      </a:r>
                      <a:endParaRPr lang="zh-CN" sz="16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7000"/>
                        </a:lnSpc>
                        <a:spcBef>
                          <a:spcPts val="1400"/>
                        </a:spcBef>
                        <a:spcAft>
                          <a:spcPts val="1450"/>
                        </a:spcAft>
                      </a:pPr>
                      <a:endParaRPr lang="en-US" sz="16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矩形 2"/>
          <p:cNvSpPr/>
          <p:nvPr/>
        </p:nvSpPr>
        <p:spPr>
          <a:xfrm>
            <a:off x="571472" y="285728"/>
            <a:ext cx="29546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b="1" dirty="0" smtClean="0"/>
              <a:t>项目进度安排</a:t>
            </a:r>
            <a:endParaRPr lang="zh-CN" altLang="en-US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642918"/>
            <a:ext cx="8229600" cy="5681682"/>
          </a:xfrm>
        </p:spPr>
        <p:txBody>
          <a:bodyPr/>
          <a:lstStyle/>
          <a:p>
            <a:pPr>
              <a:buNone/>
            </a:pPr>
            <a:r>
              <a:rPr lang="zh-CN" altLang="en-US" sz="3600" b="1" dirty="0" smtClean="0"/>
              <a:t>市场营销计划</a:t>
            </a:r>
          </a:p>
          <a:p>
            <a:r>
              <a:rPr lang="zh-CN" altLang="en-US" b="1" dirty="0" smtClean="0"/>
              <a:t>产品</a:t>
            </a:r>
            <a:r>
              <a:rPr lang="zh-CN" altLang="en-US" b="1" dirty="0" smtClean="0"/>
              <a:t>盈利模式和销售目标</a:t>
            </a:r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前期</a:t>
            </a:r>
            <a:r>
              <a:rPr lang="zh-CN" altLang="en-US" dirty="0" smtClean="0"/>
              <a:t>以较低价格销售，抢占市场，以后期维护更新收费为主要盈利方式。</a:t>
            </a:r>
          </a:p>
          <a:p>
            <a:r>
              <a:rPr lang="zh-CN" altLang="en-US" b="1" dirty="0" smtClean="0"/>
              <a:t>销售</a:t>
            </a:r>
            <a:r>
              <a:rPr lang="zh-CN" altLang="en-US" b="1" dirty="0" smtClean="0"/>
              <a:t>方式和渠道</a:t>
            </a:r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直销</a:t>
            </a:r>
            <a:r>
              <a:rPr lang="zh-CN" altLang="en-US" dirty="0" smtClean="0"/>
              <a:t>：本公司相关人员直接和客户联系。</a:t>
            </a:r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经销</a:t>
            </a:r>
            <a:r>
              <a:rPr lang="zh-CN" altLang="en-US" dirty="0" smtClean="0"/>
              <a:t>（代理商或办事处）：除公司所在地以外，在其它</a:t>
            </a:r>
            <a:r>
              <a:rPr lang="en-US" dirty="0" smtClean="0"/>
              <a:t> IT </a:t>
            </a:r>
            <a:r>
              <a:rPr lang="zh-CN" altLang="en-US" dirty="0" smtClean="0"/>
              <a:t>发达的大城市寻找代理商代理销售</a:t>
            </a:r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个人</a:t>
            </a:r>
            <a:r>
              <a:rPr lang="zh-CN" altLang="en-US" dirty="0" smtClean="0"/>
              <a:t>销售：个人推销本公司的产品，促成交易者，给予销售提成。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357158" y="571480"/>
            <a:ext cx="8352928" cy="2830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215832" rIns="91440" bIns="209484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1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36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总结</a:t>
            </a:r>
            <a:endParaRPr kumimoji="0" lang="zh-CN" altLang="en-US" sz="3600" b="1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21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600" dirty="0" smtClean="0"/>
              <a:t>	</a:t>
            </a:r>
            <a:r>
              <a:rPr lang="zh-CN" altLang="en-US" sz="2600" dirty="0" smtClean="0"/>
              <a:t>本</a:t>
            </a:r>
            <a:r>
              <a:rPr lang="zh-CN" altLang="en-US" sz="2600" dirty="0" smtClean="0"/>
              <a:t>项目解决了现今图书剧增与管理困难之间的矛盾，提高图书管理效率，节省人力资源，成本较低，建议立项。</a:t>
            </a:r>
            <a:endParaRPr lang="zh-CN" altLang="en-US" sz="2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0034" y="2786058"/>
            <a:ext cx="8229600" cy="1143000"/>
          </a:xfrm>
        </p:spPr>
        <p:txBody>
          <a:bodyPr/>
          <a:lstStyle/>
          <a:p>
            <a:pPr algn="ctr"/>
            <a:r>
              <a:rPr lang="en-US" altLang="zh-CN" dirty="0" smtClean="0"/>
              <a:t>Thanks!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20" y="500042"/>
            <a:ext cx="8229600" cy="564360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CN" altLang="en-US" sz="4000" b="1" dirty="0" smtClean="0"/>
              <a:t>主要内容</a:t>
            </a:r>
            <a:endParaRPr lang="en-US" altLang="zh-CN" sz="4000" b="1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en-US" altLang="zh-CN" sz="3200" dirty="0" smtClean="0"/>
              <a:t>	1</a:t>
            </a:r>
            <a:r>
              <a:rPr lang="en-US" altLang="zh-CN" sz="3200" dirty="0" smtClean="0"/>
              <a:t>.</a:t>
            </a:r>
            <a:r>
              <a:rPr lang="zh-CN" altLang="zh-CN" sz="3200" dirty="0" smtClean="0"/>
              <a:t>产品介绍</a:t>
            </a:r>
          </a:p>
          <a:p>
            <a:pPr>
              <a:buNone/>
            </a:pPr>
            <a:r>
              <a:rPr lang="en-US" altLang="zh-CN" sz="3200" dirty="0" smtClean="0"/>
              <a:t>	2.</a:t>
            </a:r>
            <a:r>
              <a:rPr lang="zh-CN" altLang="en-US" sz="3200" dirty="0" smtClean="0"/>
              <a:t>市场需求与</a:t>
            </a:r>
            <a:r>
              <a:rPr lang="zh-CN" altLang="en-US" sz="3200" dirty="0" smtClean="0"/>
              <a:t>目标</a:t>
            </a:r>
            <a:endParaRPr lang="zh-CN" altLang="zh-CN" sz="3200" dirty="0" smtClean="0"/>
          </a:p>
          <a:p>
            <a:pPr>
              <a:buNone/>
            </a:pPr>
            <a:r>
              <a:rPr lang="en-US" altLang="zh-CN" sz="3200" dirty="0" smtClean="0"/>
              <a:t>	3.</a:t>
            </a:r>
            <a:r>
              <a:rPr lang="zh-CN" altLang="zh-CN" sz="3200" dirty="0" smtClean="0"/>
              <a:t> </a:t>
            </a:r>
            <a:r>
              <a:rPr lang="zh-CN" altLang="en-US" sz="3200" dirty="0" smtClean="0"/>
              <a:t>产品技术</a:t>
            </a:r>
            <a:r>
              <a:rPr lang="zh-CN" altLang="en-US" sz="3200" dirty="0" smtClean="0"/>
              <a:t>方案</a:t>
            </a:r>
            <a:endParaRPr lang="en-US" altLang="zh-CN" sz="3200" dirty="0" smtClean="0"/>
          </a:p>
          <a:p>
            <a:pPr>
              <a:buNone/>
            </a:pPr>
            <a:r>
              <a:rPr lang="en-US" altLang="zh-CN" sz="3200" dirty="0" smtClean="0"/>
              <a:t>	4.</a:t>
            </a:r>
            <a:r>
              <a:rPr lang="zh-CN" altLang="zh-CN" sz="3200" dirty="0" smtClean="0"/>
              <a:t>产品</a:t>
            </a:r>
            <a:r>
              <a:rPr lang="zh-CN" altLang="zh-CN" sz="3200" dirty="0" smtClean="0"/>
              <a:t>优</a:t>
            </a:r>
            <a:r>
              <a:rPr lang="zh-CN" altLang="en-US" sz="3200" dirty="0" smtClean="0"/>
              <a:t>缺点</a:t>
            </a:r>
            <a:r>
              <a:rPr lang="zh-CN" altLang="zh-CN" sz="3200" dirty="0" smtClean="0"/>
              <a:t>分析</a:t>
            </a:r>
            <a:endParaRPr lang="en-US" altLang="zh-CN" sz="3200" dirty="0" smtClean="0"/>
          </a:p>
          <a:p>
            <a:pPr>
              <a:buNone/>
            </a:pPr>
            <a:r>
              <a:rPr lang="en-US" altLang="zh-CN" sz="3200" dirty="0" smtClean="0"/>
              <a:t>	5.</a:t>
            </a:r>
            <a:r>
              <a:rPr lang="zh-CN" altLang="en-US" sz="3200" dirty="0" smtClean="0"/>
              <a:t>项目计划</a:t>
            </a:r>
            <a:endParaRPr lang="en-US" altLang="zh-CN" sz="3200" dirty="0" smtClean="0"/>
          </a:p>
          <a:p>
            <a:pPr>
              <a:buNone/>
            </a:pPr>
            <a:r>
              <a:rPr lang="en-US" altLang="zh-CN" sz="3200" dirty="0" smtClean="0"/>
              <a:t>	6.</a:t>
            </a:r>
            <a:r>
              <a:rPr lang="zh-CN" altLang="en-US" sz="3200" dirty="0" smtClean="0"/>
              <a:t>市场营销计划</a:t>
            </a:r>
            <a:endParaRPr lang="en-US" altLang="zh-CN" sz="3200" dirty="0" smtClean="0"/>
          </a:p>
          <a:p>
            <a:pPr>
              <a:buNone/>
            </a:pPr>
            <a:r>
              <a:rPr lang="en-US" altLang="zh-CN" sz="3200" dirty="0" smtClean="0"/>
              <a:t>	7.</a:t>
            </a:r>
            <a:r>
              <a:rPr lang="zh-CN" altLang="en-US" sz="3200" dirty="0" smtClean="0"/>
              <a:t>总结</a:t>
            </a:r>
            <a:endParaRPr lang="zh-CN" altLang="zh-CN" sz="3200" dirty="0" smtClean="0"/>
          </a:p>
          <a:p>
            <a:pPr>
              <a:buNone/>
            </a:pPr>
            <a:endParaRPr lang="zh-CN" altLang="zh-CN" dirty="0" smtClean="0"/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0"/>
            <a:ext cx="8676456" cy="6597352"/>
          </a:xfrm>
        </p:spPr>
        <p:txBody>
          <a:bodyPr>
            <a:normAutofit lnSpcReduction="10000"/>
          </a:bodyPr>
          <a:lstStyle/>
          <a:p>
            <a:endParaRPr lang="en-US" altLang="zh-CN" sz="2800" b="1" dirty="0" smtClean="0"/>
          </a:p>
          <a:p>
            <a:r>
              <a:rPr lang="zh-CN" altLang="zh-CN" sz="3900" b="1" dirty="0" smtClean="0"/>
              <a:t>产品介绍</a:t>
            </a:r>
            <a:endParaRPr lang="en-US" altLang="zh-CN" sz="3900" b="1" dirty="0" smtClean="0"/>
          </a:p>
          <a:p>
            <a:endParaRPr lang="en-US" altLang="zh-CN" sz="2800" b="1" dirty="0" smtClean="0"/>
          </a:p>
          <a:p>
            <a:r>
              <a:rPr lang="en-US" altLang="zh-CN" sz="2800" b="1" dirty="0" smtClean="0"/>
              <a:t>1. </a:t>
            </a:r>
            <a:r>
              <a:rPr lang="zh-CN" altLang="zh-CN" sz="2800" b="1" dirty="0" smtClean="0"/>
              <a:t>产品定义</a:t>
            </a:r>
          </a:p>
          <a:p>
            <a:r>
              <a:rPr lang="zh-CN" altLang="en-US" sz="2800" dirty="0" smtClean="0"/>
              <a:t>图书管理网站</a:t>
            </a:r>
            <a:r>
              <a:rPr lang="zh-CN" altLang="zh-CN" sz="2800" dirty="0" smtClean="0"/>
              <a:t>，主要用于图书馆的管理，实现图书馆的电子化管理。</a:t>
            </a:r>
            <a:endParaRPr lang="en-US" altLang="zh-CN" sz="2800" dirty="0" smtClean="0"/>
          </a:p>
          <a:p>
            <a:endParaRPr lang="zh-CN" altLang="zh-CN" sz="2800" dirty="0" smtClean="0"/>
          </a:p>
          <a:p>
            <a:r>
              <a:rPr lang="en-US" altLang="zh-CN" sz="2800" b="1" dirty="0" smtClean="0"/>
              <a:t>2 .</a:t>
            </a:r>
            <a:r>
              <a:rPr lang="zh-CN" altLang="zh-CN" sz="2800" b="1" dirty="0" smtClean="0"/>
              <a:t>产品开发背景</a:t>
            </a:r>
          </a:p>
          <a:p>
            <a:r>
              <a:rPr lang="zh-CN" altLang="zh-CN" sz="2400" dirty="0" smtClean="0"/>
              <a:t>随着图书馆规模的不断扩大，图书数量也相应的增加</a:t>
            </a:r>
            <a:endParaRPr lang="en-US" altLang="zh-CN" sz="2400" dirty="0" smtClean="0"/>
          </a:p>
          <a:p>
            <a:r>
              <a:rPr lang="zh-CN" altLang="zh-CN" sz="2400" dirty="0" smtClean="0"/>
              <a:t>传统的人工方式管理会导致图书馆管理上的混乱</a:t>
            </a:r>
            <a:r>
              <a:rPr lang="zh-CN" altLang="en-US" sz="2400" dirty="0" smtClean="0"/>
              <a:t>与及</a:t>
            </a:r>
            <a:r>
              <a:rPr lang="zh-CN" altLang="zh-CN" sz="2400" dirty="0" smtClean="0"/>
              <a:t>人力与物力过多浪费</a:t>
            </a:r>
            <a:endParaRPr lang="en-US" altLang="zh-CN" sz="2400" dirty="0" smtClean="0"/>
          </a:p>
          <a:p>
            <a:r>
              <a:rPr lang="zh-CN" altLang="zh-CN" sz="2400" dirty="0" smtClean="0"/>
              <a:t>管理费用的增加使图书馆的负担过重，影响整个图书馆的运作和控制管理</a:t>
            </a:r>
            <a:endParaRPr lang="en-US" altLang="zh-CN" sz="2400" dirty="0" smtClean="0"/>
          </a:p>
          <a:p>
            <a:r>
              <a:rPr lang="zh-CN" altLang="zh-CN" sz="2400" dirty="0" smtClean="0"/>
              <a:t>因此，必须制定一套合理、有效，规范和实用的图书管理系统，对图书资料进行集中统一的管理。</a:t>
            </a:r>
            <a:r>
              <a:rPr lang="en-US" altLang="zh-CN" sz="2400" dirty="0" smtClean="0"/>
              <a:t> </a:t>
            </a:r>
          </a:p>
          <a:p>
            <a:endParaRPr lang="en-US" altLang="zh-CN" sz="2400" dirty="0" smtClean="0"/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88640"/>
            <a:ext cx="8435280" cy="6264696"/>
          </a:xfrm>
        </p:spPr>
        <p:txBody>
          <a:bodyPr>
            <a:noAutofit/>
          </a:bodyPr>
          <a:lstStyle/>
          <a:p>
            <a:pPr>
              <a:buNone/>
            </a:pPr>
            <a:endParaRPr lang="en-US" altLang="zh-CN" sz="1600" dirty="0" smtClean="0"/>
          </a:p>
          <a:p>
            <a:pPr>
              <a:buNone/>
            </a:pPr>
            <a:r>
              <a:rPr lang="en-US" altLang="zh-CN" sz="2800" b="1" dirty="0" smtClean="0"/>
              <a:t>3 </a:t>
            </a:r>
            <a:r>
              <a:rPr lang="zh-CN" altLang="zh-CN" sz="2800" b="1" dirty="0" smtClean="0"/>
              <a:t>产品主要功能和特色</a:t>
            </a:r>
            <a:r>
              <a:rPr lang="en-US" altLang="zh-CN" sz="2800" dirty="0" smtClean="0"/>
              <a:t> </a:t>
            </a:r>
          </a:p>
          <a:p>
            <a:pPr>
              <a:buNone/>
            </a:pPr>
            <a:endParaRPr lang="zh-CN" altLang="zh-CN" sz="2000" dirty="0" smtClean="0"/>
          </a:p>
          <a:p>
            <a:r>
              <a:rPr lang="zh-CN" altLang="zh-CN" sz="2200" dirty="0" smtClean="0"/>
              <a:t>（</a:t>
            </a:r>
            <a:r>
              <a:rPr lang="en-US" altLang="zh-CN" sz="2200" dirty="0" smtClean="0"/>
              <a:t>1</a:t>
            </a:r>
            <a:r>
              <a:rPr lang="zh-CN" altLang="zh-CN" sz="2200" dirty="0" smtClean="0"/>
              <a:t>）维护图书管理中基础信息，如书商、出版社、印刷厂的相关信息。此外，还可以维护图书类别信息。</a:t>
            </a:r>
            <a:r>
              <a:rPr lang="en-US" altLang="zh-CN" sz="2200" dirty="0" smtClean="0"/>
              <a:t> </a:t>
            </a:r>
          </a:p>
          <a:p>
            <a:endParaRPr lang="zh-CN" altLang="zh-CN" sz="2200" dirty="0" smtClean="0"/>
          </a:p>
          <a:p>
            <a:r>
              <a:rPr lang="zh-CN" altLang="zh-CN" sz="2200" dirty="0" smtClean="0"/>
              <a:t>（</a:t>
            </a:r>
            <a:r>
              <a:rPr lang="en-US" altLang="zh-CN" sz="2200" dirty="0" smtClean="0"/>
              <a:t>2</a:t>
            </a:r>
            <a:r>
              <a:rPr lang="zh-CN" altLang="zh-CN" sz="2200" dirty="0" smtClean="0"/>
              <a:t>）管理订购新书信息，验收订购的新书信息，查询并检索库存图书信息。</a:t>
            </a:r>
            <a:r>
              <a:rPr lang="en-US" altLang="zh-CN" sz="2200" dirty="0" smtClean="0"/>
              <a:t> </a:t>
            </a:r>
          </a:p>
          <a:p>
            <a:endParaRPr lang="zh-CN" altLang="zh-CN" sz="2200" dirty="0" smtClean="0"/>
          </a:p>
          <a:p>
            <a:r>
              <a:rPr lang="zh-CN" altLang="zh-CN" sz="2200" dirty="0" smtClean="0"/>
              <a:t>（</a:t>
            </a:r>
            <a:r>
              <a:rPr lang="en-US" altLang="zh-CN" sz="2200" dirty="0" smtClean="0"/>
              <a:t>3</a:t>
            </a:r>
            <a:r>
              <a:rPr lang="zh-CN" altLang="zh-CN" sz="2200" dirty="0" smtClean="0"/>
              <a:t>）对读者信息进行管理，同时还能够管理读者借书、还书、图书续借等。如果有超期的图书，还提供超期提醒的功能，从而实现对读者借阅图书的相关事项进行管理的功能。</a:t>
            </a:r>
            <a:endParaRPr lang="en-US" altLang="zh-CN" sz="2200" dirty="0" smtClean="0"/>
          </a:p>
          <a:p>
            <a:endParaRPr lang="zh-CN" altLang="zh-CN" sz="2200" dirty="0" smtClean="0"/>
          </a:p>
          <a:p>
            <a:r>
              <a:rPr lang="en-US" altLang="zh-CN" sz="2200" dirty="0" smtClean="0"/>
              <a:t> </a:t>
            </a:r>
            <a:r>
              <a:rPr lang="zh-CN" altLang="zh-CN" sz="2200" dirty="0" smtClean="0"/>
              <a:t>（</a:t>
            </a:r>
            <a:r>
              <a:rPr lang="en-US" altLang="zh-CN" sz="2200" dirty="0" smtClean="0"/>
              <a:t>4</a:t>
            </a:r>
            <a:r>
              <a:rPr lang="zh-CN" altLang="zh-CN" sz="2200" dirty="0" smtClean="0"/>
              <a:t>）根据查询条件打印符合查询条件的数据，并且能够打印书目分类信息。</a:t>
            </a:r>
            <a:r>
              <a:rPr lang="en-US" altLang="zh-CN" sz="2200" dirty="0" smtClean="0"/>
              <a:t> </a:t>
            </a:r>
            <a:r>
              <a:rPr lang="zh-CN" altLang="zh-CN" sz="2200" dirty="0" smtClean="0"/>
              <a:t>维护系统数据，如添加操作员、修改操作员、更改操作员口令</a:t>
            </a:r>
            <a:r>
              <a:rPr lang="en-US" altLang="zh-CN" sz="2200" dirty="0" smtClean="0"/>
              <a:t>.</a:t>
            </a:r>
            <a:endParaRPr lang="zh-CN" altLang="zh-CN" sz="2200" dirty="0" smtClean="0"/>
          </a:p>
          <a:p>
            <a:pPr>
              <a:buNone/>
            </a:pPr>
            <a:endParaRPr lang="zh-CN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88640"/>
            <a:ext cx="8229600" cy="6408712"/>
          </a:xfrm>
        </p:spPr>
        <p:txBody>
          <a:bodyPr>
            <a:normAutofit lnSpcReduction="10000"/>
          </a:bodyPr>
          <a:lstStyle/>
          <a:p>
            <a:pPr>
              <a:buNone/>
            </a:pPr>
            <a:endParaRPr lang="en-US" altLang="zh-CN" sz="2200" b="1" dirty="0" smtClean="0"/>
          </a:p>
          <a:p>
            <a:pPr>
              <a:buNone/>
            </a:pPr>
            <a:r>
              <a:rPr lang="zh-CN" altLang="en-US" sz="3600" b="1" dirty="0" smtClean="0"/>
              <a:t>市场需求与目标</a:t>
            </a:r>
            <a:endParaRPr lang="en-US" altLang="zh-CN" sz="2200" dirty="0" smtClean="0"/>
          </a:p>
          <a:p>
            <a:pPr>
              <a:buNone/>
            </a:pPr>
            <a:endParaRPr lang="en-US" altLang="zh-CN" sz="2200" dirty="0" smtClean="0"/>
          </a:p>
          <a:p>
            <a:r>
              <a:rPr lang="zh-CN" altLang="en-US" sz="2400" b="1" dirty="0" smtClean="0"/>
              <a:t>客户</a:t>
            </a:r>
            <a:r>
              <a:rPr lang="zh-CN" altLang="en-US" sz="2400" b="1" dirty="0" smtClean="0"/>
              <a:t>需求</a:t>
            </a:r>
          </a:p>
          <a:p>
            <a:pPr>
              <a:buNone/>
            </a:pPr>
            <a:r>
              <a:rPr lang="en-US" sz="2400" dirty="0" smtClean="0"/>
              <a:t>	</a:t>
            </a:r>
            <a:r>
              <a:rPr lang="zh-CN" altLang="en-US" sz="2400" dirty="0" smtClean="0"/>
              <a:t>本产品面向的用户群是学校与社会型的图书馆管理员</a:t>
            </a:r>
            <a:r>
              <a:rPr lang="en-US" sz="2400" dirty="0" smtClean="0"/>
              <a:t>,</a:t>
            </a:r>
            <a:r>
              <a:rPr lang="zh-CN" altLang="en-US" sz="2400" dirty="0" smtClean="0"/>
              <a:t>和一些能够比较熟练操作</a:t>
            </a:r>
            <a:r>
              <a:rPr lang="en-US" sz="2400" dirty="0" smtClean="0"/>
              <a:t>windows</a:t>
            </a:r>
            <a:r>
              <a:rPr lang="zh-CN" altLang="en-US" sz="2400" dirty="0" smtClean="0"/>
              <a:t>应用软件，相当于计算机一级水平的人员，需求为使用系统对图书进行电子化管理。</a:t>
            </a:r>
          </a:p>
          <a:p>
            <a:pPr>
              <a:buNone/>
            </a:pPr>
            <a:endParaRPr lang="zh-CN" altLang="zh-CN" sz="2200" dirty="0" smtClean="0"/>
          </a:p>
          <a:p>
            <a:r>
              <a:rPr lang="zh-CN" altLang="en-US" sz="2400" b="1" dirty="0" smtClean="0"/>
              <a:t>市场规模与发展趋势</a:t>
            </a:r>
            <a:endParaRPr lang="en-US" altLang="zh-CN" sz="2200" b="1" dirty="0" smtClean="0"/>
          </a:p>
          <a:p>
            <a:pPr>
              <a:buNone/>
            </a:pPr>
            <a:r>
              <a:rPr lang="en-US" altLang="zh-CN" sz="2400" dirty="0" smtClean="0"/>
              <a:t>	</a:t>
            </a:r>
            <a:r>
              <a:rPr lang="zh-CN" altLang="en-US" sz="2400" dirty="0" smtClean="0"/>
              <a:t>市场</a:t>
            </a:r>
            <a:r>
              <a:rPr lang="zh-CN" altLang="en-US" sz="2400" dirty="0" smtClean="0"/>
              <a:t>不大，主流</a:t>
            </a:r>
            <a:r>
              <a:rPr lang="zh-CN" altLang="en-US" sz="2400" dirty="0" smtClean="0"/>
              <a:t>软件开发</a:t>
            </a:r>
            <a:r>
              <a:rPr lang="zh-CN" altLang="en-US" sz="2400" dirty="0" smtClean="0"/>
              <a:t>商不</a:t>
            </a:r>
            <a:r>
              <a:rPr lang="zh-CN" altLang="en-US" sz="2400" dirty="0" smtClean="0"/>
              <a:t>多，</a:t>
            </a:r>
            <a:r>
              <a:rPr lang="zh-CN" altLang="en-US" sz="2400" dirty="0" smtClean="0"/>
              <a:t>且</a:t>
            </a:r>
            <a:r>
              <a:rPr lang="zh-CN" altLang="en-US" sz="2400" dirty="0" smtClean="0"/>
              <a:t>良莠不齐。</a:t>
            </a:r>
            <a:endParaRPr lang="en-US" altLang="zh-CN" sz="2400" dirty="0" smtClean="0"/>
          </a:p>
          <a:p>
            <a:pPr>
              <a:buNone/>
            </a:pPr>
            <a:r>
              <a:rPr lang="en-US" altLang="zh-CN" sz="2400" dirty="0" smtClean="0"/>
              <a:t>	</a:t>
            </a:r>
            <a:r>
              <a:rPr lang="zh-CN" altLang="en-US" sz="2400" dirty="0" smtClean="0"/>
              <a:t>国内</a:t>
            </a:r>
            <a:r>
              <a:rPr lang="zh-CN" altLang="en-US" sz="2400" dirty="0" smtClean="0"/>
              <a:t>市场</a:t>
            </a:r>
            <a:r>
              <a:rPr lang="zh-CN" altLang="en-US" sz="2400" dirty="0" smtClean="0"/>
              <a:t>一盘散沙，市场占有率</a:t>
            </a:r>
            <a:r>
              <a:rPr lang="zh-CN" altLang="en-US" sz="2400" dirty="0" smtClean="0"/>
              <a:t>普遍不</a:t>
            </a:r>
            <a:r>
              <a:rPr lang="zh-CN" altLang="en-US" sz="2400" dirty="0" smtClean="0"/>
              <a:t>高。</a:t>
            </a:r>
            <a:endParaRPr lang="en-US" altLang="zh-CN" sz="2400" dirty="0" smtClean="0"/>
          </a:p>
          <a:p>
            <a:pPr>
              <a:buNone/>
            </a:pPr>
            <a:endParaRPr lang="en-US" altLang="zh-CN" sz="2400" b="1" dirty="0" smtClean="0">
              <a:latin typeface="+mn-ea"/>
            </a:endParaRPr>
          </a:p>
          <a:p>
            <a:r>
              <a:rPr lang="zh-CN" altLang="en-US" sz="2400" b="1" dirty="0" smtClean="0">
                <a:latin typeface="+mn-ea"/>
              </a:rPr>
              <a:t>产品</a:t>
            </a:r>
            <a:r>
              <a:rPr lang="zh-CN" altLang="en-US" sz="2400" b="1" dirty="0" smtClean="0">
                <a:latin typeface="+mn-ea"/>
              </a:rPr>
              <a:t>发展</a:t>
            </a:r>
            <a:r>
              <a:rPr lang="zh-CN" altLang="en-US" sz="2400" b="1" dirty="0" smtClean="0">
                <a:latin typeface="+mn-ea"/>
              </a:rPr>
              <a:t>目标</a:t>
            </a:r>
            <a:endParaRPr lang="en-US" altLang="zh-CN" sz="2400" dirty="0" smtClean="0"/>
          </a:p>
          <a:p>
            <a:pPr>
              <a:buNone/>
            </a:pPr>
            <a:r>
              <a:rPr lang="en-US" altLang="zh-CN" sz="2400" dirty="0" smtClean="0"/>
              <a:t>	</a:t>
            </a:r>
            <a:r>
              <a:rPr lang="zh-CN" altLang="en-US" sz="2400" dirty="0" smtClean="0"/>
              <a:t>短期</a:t>
            </a:r>
            <a:r>
              <a:rPr lang="zh-CN" altLang="en-US" sz="2400" dirty="0" smtClean="0"/>
              <a:t>目标：打入市场。让更多的人了解到本产品的优势。</a:t>
            </a:r>
          </a:p>
          <a:p>
            <a:pPr>
              <a:buNone/>
            </a:pPr>
            <a:r>
              <a:rPr lang="en-US" altLang="zh-CN" sz="2400" dirty="0" smtClean="0"/>
              <a:t>	</a:t>
            </a:r>
            <a:r>
              <a:rPr lang="zh-CN" altLang="en-US" sz="2400" dirty="0" smtClean="0"/>
              <a:t>长期</a:t>
            </a:r>
            <a:r>
              <a:rPr lang="zh-CN" altLang="en-US" sz="2400" dirty="0" smtClean="0"/>
              <a:t>目标：拥有大批客户，通过更新维持竞争力。</a:t>
            </a:r>
          </a:p>
          <a:p>
            <a:pPr>
              <a:buNone/>
            </a:pPr>
            <a:endParaRPr lang="zh-CN" altLang="zh-CN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548680"/>
            <a:ext cx="8712968" cy="590465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CN" altLang="zh-CN" sz="3600" b="1" dirty="0" smtClean="0"/>
              <a:t>产品技术方案</a:t>
            </a:r>
          </a:p>
          <a:p>
            <a:pPr>
              <a:buNone/>
            </a:pPr>
            <a:r>
              <a:rPr lang="en-US" altLang="zh-CN" sz="2200" b="1" dirty="0" smtClean="0"/>
              <a:t> </a:t>
            </a:r>
          </a:p>
          <a:p>
            <a:pPr>
              <a:buNone/>
            </a:pPr>
            <a:r>
              <a:rPr lang="en-US" altLang="zh-CN" sz="2200" b="1" dirty="0" smtClean="0"/>
              <a:t>   1.</a:t>
            </a:r>
            <a:r>
              <a:rPr lang="zh-CN" altLang="zh-CN" sz="2200" b="1" dirty="0" smtClean="0"/>
              <a:t>产品体系结构</a:t>
            </a:r>
          </a:p>
          <a:p>
            <a:pPr>
              <a:buNone/>
            </a:pPr>
            <a:r>
              <a:rPr lang="en-US" altLang="zh-CN" sz="2200" dirty="0" smtClean="0"/>
              <a:t>     </a:t>
            </a:r>
            <a:r>
              <a:rPr lang="zh-CN" altLang="zh-CN" sz="2200" dirty="0" smtClean="0"/>
              <a:t>项目架构：采用</a:t>
            </a:r>
            <a:r>
              <a:rPr lang="en-US" altLang="zh-CN" sz="2200" dirty="0" smtClean="0"/>
              <a:t>B/S</a:t>
            </a:r>
            <a:r>
              <a:rPr lang="zh-CN" altLang="zh-CN" sz="2200" dirty="0" smtClean="0"/>
              <a:t>结构。</a:t>
            </a:r>
          </a:p>
          <a:p>
            <a:pPr>
              <a:buNone/>
            </a:pPr>
            <a:r>
              <a:rPr lang="en-US" altLang="zh-CN" sz="2200" dirty="0" smtClean="0"/>
              <a:t>     </a:t>
            </a:r>
            <a:r>
              <a:rPr lang="zh-CN" altLang="zh-CN" sz="2200" dirty="0" smtClean="0"/>
              <a:t>运行平台：</a:t>
            </a:r>
            <a:r>
              <a:rPr lang="en-US" altLang="zh-CN" sz="2200" dirty="0" smtClean="0"/>
              <a:t>windows XP </a:t>
            </a:r>
            <a:r>
              <a:rPr lang="zh-CN" altLang="zh-CN" sz="2200" dirty="0" smtClean="0"/>
              <a:t>或者</a:t>
            </a:r>
            <a:r>
              <a:rPr lang="en-US" altLang="zh-CN" sz="2200" dirty="0" smtClean="0"/>
              <a:t> Windows server</a:t>
            </a:r>
            <a:r>
              <a:rPr lang="zh-CN" altLang="zh-CN" sz="2200" dirty="0" smtClean="0"/>
              <a:t>版本系统</a:t>
            </a:r>
          </a:p>
          <a:p>
            <a:pPr>
              <a:buNone/>
            </a:pPr>
            <a:r>
              <a:rPr lang="en-US" altLang="zh-CN" sz="2200" dirty="0" smtClean="0"/>
              <a:t>     </a:t>
            </a:r>
            <a:r>
              <a:rPr lang="zh-CN" altLang="zh-CN" sz="2200" dirty="0" smtClean="0"/>
              <a:t>硬件需求：</a:t>
            </a:r>
            <a:r>
              <a:rPr lang="en-US" altLang="zh-CN" sz="2200" dirty="0" smtClean="0"/>
              <a:t>pc</a:t>
            </a:r>
            <a:r>
              <a:rPr lang="zh-CN" altLang="zh-CN" sz="2200" dirty="0" smtClean="0"/>
              <a:t>机</a:t>
            </a:r>
          </a:p>
          <a:p>
            <a:pPr>
              <a:buNone/>
            </a:pPr>
            <a:r>
              <a:rPr lang="en-US" altLang="zh-CN" sz="2200" dirty="0" smtClean="0"/>
              <a:t>     </a:t>
            </a:r>
            <a:r>
              <a:rPr lang="zh-CN" altLang="zh-CN" sz="2200" dirty="0" smtClean="0"/>
              <a:t>数据库管理系统需求：</a:t>
            </a:r>
            <a:r>
              <a:rPr lang="en-US" altLang="zh-CN" sz="2200" dirty="0" smtClean="0"/>
              <a:t>ACCESS</a:t>
            </a:r>
            <a:r>
              <a:rPr lang="zh-CN" altLang="zh-CN" sz="2200" dirty="0" smtClean="0"/>
              <a:t>或</a:t>
            </a:r>
            <a:r>
              <a:rPr lang="en-US" altLang="zh-CN" sz="2200" dirty="0" smtClean="0"/>
              <a:t>SERVER2000</a:t>
            </a:r>
            <a:r>
              <a:rPr lang="zh-CN" altLang="zh-CN" sz="2200" dirty="0" smtClean="0"/>
              <a:t>数据库管理软件</a:t>
            </a:r>
            <a:endParaRPr lang="en-US" altLang="zh-CN" sz="2200" dirty="0" smtClean="0"/>
          </a:p>
          <a:p>
            <a:pPr>
              <a:buNone/>
            </a:pPr>
            <a:endParaRPr lang="zh-CN" altLang="zh-CN" sz="2200" dirty="0" smtClean="0"/>
          </a:p>
          <a:p>
            <a:pPr>
              <a:buNone/>
            </a:pPr>
            <a:r>
              <a:rPr lang="en-US" altLang="zh-CN" sz="2200" b="1" dirty="0" smtClean="0"/>
              <a:t>     2.</a:t>
            </a:r>
            <a:r>
              <a:rPr lang="zh-CN" altLang="zh-CN" sz="2200" b="1" dirty="0" smtClean="0"/>
              <a:t>关键技术</a:t>
            </a:r>
          </a:p>
          <a:p>
            <a:pPr>
              <a:buNone/>
            </a:pPr>
            <a:r>
              <a:rPr lang="en-US" altLang="zh-CN" sz="2200" dirty="0" smtClean="0"/>
              <a:t>  </a:t>
            </a:r>
            <a:r>
              <a:rPr lang="en-US" altLang="zh-CN" sz="2200" dirty="0" smtClean="0"/>
              <a:t>	</a:t>
            </a:r>
            <a:r>
              <a:rPr lang="zh-CN" altLang="en-US" sz="2200" dirty="0" smtClean="0">
                <a:latin typeface="+mn-ea"/>
              </a:rPr>
              <a:t>利用</a:t>
            </a:r>
            <a:r>
              <a:rPr lang="en-US" sz="2200" dirty="0" smtClean="0">
                <a:latin typeface="+mn-ea"/>
              </a:rPr>
              <a:t>PHP</a:t>
            </a:r>
            <a:r>
              <a:rPr lang="zh-CN" altLang="en-US" sz="2200" dirty="0" smtClean="0">
                <a:latin typeface="+mn-ea"/>
              </a:rPr>
              <a:t>编写网站后台服务器的内容以及与数据库的连接。</a:t>
            </a:r>
            <a:endParaRPr lang="zh-CN" altLang="en-US" sz="2200" dirty="0" smtClean="0">
              <a:latin typeface="+mn-ea"/>
            </a:endParaRPr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5865515"/>
          </a:xfrm>
        </p:spPr>
        <p:txBody>
          <a:bodyPr>
            <a:normAutofit/>
          </a:bodyPr>
          <a:lstStyle/>
          <a:p>
            <a:pPr>
              <a:buNone/>
            </a:pPr>
            <a:endParaRPr lang="en-US" altLang="zh-CN" sz="2700" b="1" dirty="0" smtClean="0"/>
          </a:p>
          <a:p>
            <a:pPr>
              <a:buNone/>
            </a:pPr>
            <a:r>
              <a:rPr lang="zh-CN" altLang="zh-CN" sz="3600" b="1" dirty="0" smtClean="0"/>
              <a:t>产品</a:t>
            </a:r>
            <a:r>
              <a:rPr lang="zh-CN" altLang="zh-CN" sz="3600" b="1" dirty="0" smtClean="0"/>
              <a:t>优</a:t>
            </a:r>
            <a:r>
              <a:rPr lang="zh-CN" altLang="en-US" sz="3600" b="1" dirty="0" smtClean="0"/>
              <a:t>缺点</a:t>
            </a:r>
            <a:r>
              <a:rPr lang="zh-CN" altLang="en-US" sz="3600" b="1" dirty="0" smtClean="0"/>
              <a:t>分析</a:t>
            </a:r>
            <a:endParaRPr lang="en-US" altLang="zh-CN" sz="3600" b="1" dirty="0" smtClean="0"/>
          </a:p>
          <a:p>
            <a:pPr>
              <a:buNone/>
            </a:pPr>
            <a:endParaRPr lang="zh-CN" altLang="zh-CN" sz="2700" b="1" dirty="0" smtClean="0"/>
          </a:p>
          <a:p>
            <a:r>
              <a:rPr lang="zh-CN" altLang="en-US" sz="2400" dirty="0" smtClean="0"/>
              <a:t>优点：功能齐全，维护和升级方式简单，成本较低，同时操作方便，节省时间，不需要专门的客户端，可以跨平台。</a:t>
            </a:r>
          </a:p>
          <a:p>
            <a:r>
              <a:rPr lang="zh-CN" altLang="en-US" sz="2400" dirty="0" smtClean="0"/>
              <a:t>缺点：服务器出现问题，整个图书管理系统会之崩溃</a:t>
            </a:r>
          </a:p>
          <a:p>
            <a:pPr>
              <a:buNone/>
            </a:pPr>
            <a:endParaRPr lang="en-US" altLang="zh-CN" sz="2400" dirty="0" smtClean="0"/>
          </a:p>
          <a:p>
            <a:pPr>
              <a:buNone/>
            </a:pPr>
            <a:r>
              <a:rPr lang="en-US" sz="3600" b="1" dirty="0" smtClean="0"/>
              <a:t>Makeorbuy</a:t>
            </a:r>
            <a:r>
              <a:rPr lang="zh-CN" altLang="en-US" sz="3600" b="1" dirty="0" smtClean="0"/>
              <a:t>决策</a:t>
            </a:r>
            <a:endParaRPr lang="en-US" altLang="zh-CN" sz="3600" b="1" dirty="0" smtClean="0"/>
          </a:p>
          <a:p>
            <a:pPr>
              <a:buNone/>
            </a:pPr>
            <a:r>
              <a:rPr lang="en-US" altLang="zh-CN" sz="2400" dirty="0" smtClean="0"/>
              <a:t>	</a:t>
            </a:r>
          </a:p>
          <a:p>
            <a:pPr>
              <a:buNone/>
            </a:pPr>
            <a:r>
              <a:rPr lang="en-US" altLang="zh-CN" sz="2400" dirty="0" smtClean="0"/>
              <a:t>	</a:t>
            </a:r>
            <a:r>
              <a:rPr lang="zh-CN" altLang="en-US" sz="2400" dirty="0" smtClean="0"/>
              <a:t>所有</a:t>
            </a:r>
            <a:r>
              <a:rPr lang="zh-CN" altLang="en-US" sz="2400" dirty="0" smtClean="0"/>
              <a:t>模块都可以自主研发。</a:t>
            </a:r>
          </a:p>
          <a:p>
            <a:pPr>
              <a:buNone/>
            </a:pPr>
            <a:endParaRPr lang="zh-CN" altLang="zh-C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642918"/>
            <a:ext cx="8229600" cy="5681682"/>
          </a:xfrm>
        </p:spPr>
        <p:txBody>
          <a:bodyPr/>
          <a:lstStyle/>
          <a:p>
            <a:pPr>
              <a:buNone/>
            </a:pPr>
            <a:r>
              <a:rPr lang="zh-CN" altLang="en-US" sz="3600" b="1" dirty="0" smtClean="0"/>
              <a:t>项目计划</a:t>
            </a:r>
            <a:endParaRPr lang="en-US" altLang="zh-CN" sz="3600" b="1" dirty="0" smtClean="0"/>
          </a:p>
          <a:p>
            <a:pPr>
              <a:buNone/>
            </a:pPr>
            <a:endParaRPr lang="en-US" altLang="zh-CN" sz="2800" b="1" dirty="0" smtClean="0"/>
          </a:p>
          <a:p>
            <a:r>
              <a:rPr lang="zh-CN" altLang="en-US" b="1" dirty="0" smtClean="0"/>
              <a:t>项目</a:t>
            </a:r>
            <a:r>
              <a:rPr lang="zh-CN" altLang="en-US" b="1" dirty="0" smtClean="0"/>
              <a:t>团队</a:t>
            </a:r>
          </a:p>
          <a:p>
            <a:pPr>
              <a:buNone/>
            </a:pPr>
            <a:r>
              <a:rPr lang="en-US" altLang="zh-CN" dirty="0" smtClean="0"/>
              <a:t>		</a:t>
            </a:r>
            <a:r>
              <a:rPr lang="zh-CN" altLang="en-US" dirty="0" smtClean="0"/>
              <a:t>项目</a:t>
            </a:r>
            <a:r>
              <a:rPr lang="zh-CN" altLang="en-US" dirty="0" smtClean="0"/>
              <a:t>经理：黄伟灏</a:t>
            </a:r>
          </a:p>
          <a:p>
            <a:pPr>
              <a:buNone/>
            </a:pPr>
            <a:r>
              <a:rPr lang="en-US" altLang="zh-CN" dirty="0" smtClean="0"/>
              <a:t>		</a:t>
            </a:r>
            <a:r>
              <a:rPr lang="zh-CN" altLang="en-US" dirty="0" smtClean="0"/>
              <a:t>系统设计</a:t>
            </a:r>
            <a:r>
              <a:rPr lang="zh-CN" altLang="en-US" dirty="0" smtClean="0"/>
              <a:t>人员：黄伟灏</a:t>
            </a:r>
          </a:p>
          <a:p>
            <a:pPr>
              <a:buNone/>
            </a:pPr>
            <a:r>
              <a:rPr lang="en-US" altLang="zh-CN" dirty="0" smtClean="0"/>
              <a:t>		</a:t>
            </a:r>
            <a:r>
              <a:rPr lang="zh-CN" altLang="en-US" dirty="0" smtClean="0"/>
              <a:t>需求</a:t>
            </a:r>
            <a:r>
              <a:rPr lang="zh-CN" altLang="en-US" dirty="0" smtClean="0"/>
              <a:t>开发人员：钟南海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	</a:t>
            </a:r>
            <a:r>
              <a:rPr lang="zh-CN" altLang="en-US" dirty="0" smtClean="0"/>
              <a:t>编程</a:t>
            </a:r>
            <a:r>
              <a:rPr lang="zh-CN" altLang="en-US" dirty="0" smtClean="0"/>
              <a:t>人员：李锦才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	</a:t>
            </a:r>
            <a:r>
              <a:rPr lang="zh-CN" altLang="en-US" dirty="0" smtClean="0"/>
              <a:t>测试</a:t>
            </a:r>
            <a:r>
              <a:rPr lang="zh-CN" altLang="en-US" dirty="0" smtClean="0"/>
              <a:t>人员：罗文杰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28596" y="357166"/>
            <a:ext cx="389080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b="1" dirty="0" smtClean="0"/>
              <a:t>项目硬件资源估计</a:t>
            </a:r>
            <a:endParaRPr lang="zh-CN" altLang="en-US" sz="3600" b="1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571472" y="1285860"/>
          <a:ext cx="7500990" cy="1928827"/>
        </p:xfrm>
        <a:graphic>
          <a:graphicData uri="http://schemas.openxmlformats.org/drawingml/2006/table">
            <a:tbl>
              <a:tblPr/>
              <a:tblGrid>
                <a:gridCol w="1499846"/>
                <a:gridCol w="1499846"/>
                <a:gridCol w="1499846"/>
                <a:gridCol w="1500726"/>
                <a:gridCol w="1500726"/>
              </a:tblGrid>
              <a:tr h="482207">
                <a:tc>
                  <a:txBody>
                    <a:bodyPr/>
                    <a:lstStyle/>
                    <a:p>
                      <a:pPr algn="just">
                        <a:lnSpc>
                          <a:spcPct val="157000"/>
                        </a:lnSpc>
                        <a:spcBef>
                          <a:spcPts val="1400"/>
                        </a:spcBef>
                        <a:spcAft>
                          <a:spcPts val="1450"/>
                        </a:spcAft>
                      </a:pPr>
                      <a:r>
                        <a:rPr lang="zh-CN" sz="2000" kern="100" dirty="0">
                          <a:latin typeface="Calibri"/>
                          <a:ea typeface="宋体"/>
                          <a:cs typeface="Times New Roman"/>
                        </a:rPr>
                        <a:t>资源名称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7000"/>
                        </a:lnSpc>
                        <a:spcBef>
                          <a:spcPts val="1400"/>
                        </a:spcBef>
                        <a:spcAft>
                          <a:spcPts val="1450"/>
                        </a:spcAft>
                      </a:pPr>
                      <a:r>
                        <a:rPr lang="zh-CN" sz="2000" kern="100">
                          <a:latin typeface="Calibri"/>
                          <a:ea typeface="宋体"/>
                          <a:cs typeface="Times New Roman"/>
                        </a:rPr>
                        <a:t>级别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7000"/>
                        </a:lnSpc>
                        <a:spcBef>
                          <a:spcPts val="1400"/>
                        </a:spcBef>
                        <a:spcAft>
                          <a:spcPts val="1450"/>
                        </a:spcAft>
                      </a:pPr>
                      <a:r>
                        <a:rPr lang="zh-CN" sz="2000" kern="100" dirty="0">
                          <a:latin typeface="Calibri"/>
                          <a:ea typeface="宋体"/>
                          <a:cs typeface="Times New Roman"/>
                        </a:rPr>
                        <a:t>详细配置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7000"/>
                        </a:lnSpc>
                        <a:spcBef>
                          <a:spcPts val="1400"/>
                        </a:spcBef>
                        <a:spcAft>
                          <a:spcPts val="1450"/>
                        </a:spcAft>
                      </a:pPr>
                      <a:r>
                        <a:rPr lang="zh-CN" sz="2000" kern="100">
                          <a:latin typeface="Calibri"/>
                          <a:ea typeface="宋体"/>
                          <a:cs typeface="Times New Roman"/>
                        </a:rPr>
                        <a:t>获取方式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7000"/>
                        </a:lnSpc>
                        <a:spcBef>
                          <a:spcPts val="1400"/>
                        </a:spcBef>
                        <a:spcAft>
                          <a:spcPts val="1450"/>
                        </a:spcAft>
                      </a:pPr>
                      <a:r>
                        <a:rPr lang="zh-CN" sz="2000" kern="100">
                          <a:latin typeface="Calibri"/>
                          <a:ea typeface="宋体"/>
                          <a:cs typeface="Times New Roman"/>
                        </a:rPr>
                        <a:t>费用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4413">
                <a:tc>
                  <a:txBody>
                    <a:bodyPr/>
                    <a:lstStyle/>
                    <a:p>
                      <a:pPr algn="just">
                        <a:lnSpc>
                          <a:spcPct val="157000"/>
                        </a:lnSpc>
                        <a:spcBef>
                          <a:spcPts val="1400"/>
                        </a:spcBef>
                        <a:spcAft>
                          <a:spcPts val="1450"/>
                        </a:spcAft>
                      </a:pPr>
                      <a:r>
                        <a:rPr lang="zh-CN" sz="2000" kern="100">
                          <a:latin typeface="Calibri"/>
                          <a:ea typeface="宋体"/>
                          <a:cs typeface="Times New Roman"/>
                        </a:rPr>
                        <a:t>开发及测试用计算机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7000"/>
                        </a:lnSpc>
                        <a:spcBef>
                          <a:spcPts val="1400"/>
                        </a:spcBef>
                        <a:spcAft>
                          <a:spcPts val="1450"/>
                        </a:spcAft>
                      </a:pPr>
                      <a:r>
                        <a:rPr lang="zh-CN" sz="2000" kern="100">
                          <a:latin typeface="Calibri"/>
                          <a:ea typeface="宋体"/>
                          <a:cs typeface="Times New Roman"/>
                        </a:rPr>
                        <a:t>关键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7000"/>
                        </a:lnSpc>
                        <a:spcBef>
                          <a:spcPts val="1400"/>
                        </a:spcBef>
                        <a:spcAft>
                          <a:spcPts val="1450"/>
                        </a:spcAft>
                      </a:pPr>
                      <a:endParaRPr lang="en-US" sz="20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7000"/>
                        </a:lnSpc>
                        <a:spcBef>
                          <a:spcPts val="1400"/>
                        </a:spcBef>
                        <a:spcAft>
                          <a:spcPts val="1450"/>
                        </a:spcAft>
                      </a:pPr>
                      <a:r>
                        <a:rPr lang="zh-CN" sz="2000" kern="100">
                          <a:latin typeface="Calibri"/>
                          <a:ea typeface="宋体"/>
                          <a:cs typeface="Times New Roman"/>
                        </a:rPr>
                        <a:t>已经存在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7000"/>
                        </a:lnSpc>
                        <a:spcBef>
                          <a:spcPts val="1400"/>
                        </a:spcBef>
                        <a:spcAft>
                          <a:spcPts val="1450"/>
                        </a:spcAft>
                      </a:pPr>
                      <a:endParaRPr lang="en-US" sz="2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2207">
                <a:tc>
                  <a:txBody>
                    <a:bodyPr/>
                    <a:lstStyle/>
                    <a:p>
                      <a:pPr algn="just">
                        <a:lnSpc>
                          <a:spcPct val="157000"/>
                        </a:lnSpc>
                        <a:spcBef>
                          <a:spcPts val="1400"/>
                        </a:spcBef>
                        <a:spcAft>
                          <a:spcPts val="1450"/>
                        </a:spcAft>
                      </a:pPr>
                      <a:r>
                        <a:rPr lang="zh-CN" sz="2000" kern="100" dirty="0">
                          <a:latin typeface="Calibri"/>
                          <a:ea typeface="宋体"/>
                          <a:cs typeface="Times New Roman"/>
                        </a:rPr>
                        <a:t>服务器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7000"/>
                        </a:lnSpc>
                        <a:spcBef>
                          <a:spcPts val="1400"/>
                        </a:spcBef>
                        <a:spcAft>
                          <a:spcPts val="1450"/>
                        </a:spcAft>
                      </a:pPr>
                      <a:r>
                        <a:rPr lang="zh-CN" sz="2000" kern="100">
                          <a:latin typeface="Calibri"/>
                          <a:ea typeface="宋体"/>
                          <a:cs typeface="Times New Roman"/>
                        </a:rPr>
                        <a:t>关键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7000"/>
                        </a:lnSpc>
                        <a:spcBef>
                          <a:spcPts val="1400"/>
                        </a:spcBef>
                        <a:spcAft>
                          <a:spcPts val="1450"/>
                        </a:spcAft>
                      </a:pPr>
                      <a:endParaRPr lang="en-US" sz="2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7000"/>
                        </a:lnSpc>
                        <a:spcBef>
                          <a:spcPts val="1400"/>
                        </a:spcBef>
                        <a:spcAft>
                          <a:spcPts val="1450"/>
                        </a:spcAft>
                      </a:pPr>
                      <a:r>
                        <a:rPr lang="zh-CN" sz="2000" kern="100" dirty="0">
                          <a:latin typeface="Calibri"/>
                          <a:ea typeface="宋体"/>
                          <a:cs typeface="Times New Roman"/>
                        </a:rPr>
                        <a:t>可以租借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7000"/>
                        </a:lnSpc>
                        <a:spcBef>
                          <a:spcPts val="1400"/>
                        </a:spcBef>
                        <a:spcAft>
                          <a:spcPts val="1450"/>
                        </a:spcAft>
                      </a:pPr>
                      <a:r>
                        <a:rPr lang="en-US" sz="2000" kern="100" dirty="0">
                          <a:latin typeface="Calibri"/>
                          <a:ea typeface="宋体"/>
                          <a:cs typeface="Times New Roman"/>
                        </a:rPr>
                        <a:t>5000</a:t>
                      </a:r>
                      <a:endParaRPr lang="zh-CN" sz="20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642910" y="3429000"/>
            <a:ext cx="20313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b="1" dirty="0" smtClean="0"/>
              <a:t>成本估计</a:t>
            </a:r>
            <a:endParaRPr lang="zh-CN" altLang="en-US" sz="3600" b="1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571472" y="4143380"/>
          <a:ext cx="7643866" cy="1914144"/>
        </p:xfrm>
        <a:graphic>
          <a:graphicData uri="http://schemas.openxmlformats.org/drawingml/2006/table">
            <a:tbl>
              <a:tblPr/>
              <a:tblGrid>
                <a:gridCol w="1697361"/>
                <a:gridCol w="1955656"/>
                <a:gridCol w="3990849"/>
              </a:tblGrid>
              <a:tr h="322580">
                <a:tc>
                  <a:txBody>
                    <a:bodyPr/>
                    <a:lstStyle/>
                    <a:p>
                      <a:pPr algn="just">
                        <a:lnSpc>
                          <a:spcPct val="157000"/>
                        </a:lnSpc>
                        <a:spcBef>
                          <a:spcPts val="1400"/>
                        </a:spcBef>
                        <a:spcAft>
                          <a:spcPts val="1450"/>
                        </a:spcAft>
                      </a:pPr>
                      <a:r>
                        <a:rPr lang="zh-CN" sz="2000" kern="100">
                          <a:latin typeface="Calibri"/>
                          <a:ea typeface="宋体"/>
                          <a:cs typeface="Times New Roman"/>
                        </a:rPr>
                        <a:t>条款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7000"/>
                        </a:lnSpc>
                        <a:spcBef>
                          <a:spcPts val="1400"/>
                        </a:spcBef>
                        <a:spcAft>
                          <a:spcPts val="1450"/>
                        </a:spcAft>
                      </a:pPr>
                      <a:r>
                        <a:rPr lang="zh-CN" sz="2000" kern="100">
                          <a:latin typeface="Calibri"/>
                          <a:ea typeface="宋体"/>
                          <a:cs typeface="Times New Roman"/>
                        </a:rPr>
                        <a:t>成本（人民币）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7000"/>
                        </a:lnSpc>
                        <a:spcBef>
                          <a:spcPts val="1400"/>
                        </a:spcBef>
                        <a:spcAft>
                          <a:spcPts val="1450"/>
                        </a:spcAft>
                      </a:pPr>
                      <a:r>
                        <a:rPr lang="zh-CN" sz="2000" kern="100">
                          <a:latin typeface="Calibri"/>
                          <a:ea typeface="宋体"/>
                          <a:cs typeface="Times New Roman"/>
                        </a:rPr>
                        <a:t>备注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2580">
                <a:tc>
                  <a:txBody>
                    <a:bodyPr/>
                    <a:lstStyle/>
                    <a:p>
                      <a:pPr algn="just">
                        <a:lnSpc>
                          <a:spcPct val="157000"/>
                        </a:lnSpc>
                        <a:spcBef>
                          <a:spcPts val="1400"/>
                        </a:spcBef>
                        <a:spcAft>
                          <a:spcPts val="1450"/>
                        </a:spcAft>
                      </a:pPr>
                      <a:r>
                        <a:rPr lang="zh-CN" sz="2000" kern="100">
                          <a:latin typeface="Calibri"/>
                          <a:ea typeface="宋体"/>
                          <a:cs typeface="Times New Roman"/>
                        </a:rPr>
                        <a:t>人力资源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7000"/>
                        </a:lnSpc>
                        <a:spcBef>
                          <a:spcPts val="1400"/>
                        </a:spcBef>
                        <a:spcAft>
                          <a:spcPts val="1450"/>
                        </a:spcAft>
                      </a:pPr>
                      <a:r>
                        <a:rPr lang="en-US" sz="2000" kern="100">
                          <a:latin typeface="Calibri"/>
                          <a:ea typeface="宋体"/>
                          <a:cs typeface="Times New Roman"/>
                        </a:rPr>
                        <a:t>8,0000</a:t>
                      </a:r>
                      <a:endParaRPr lang="zh-CN" sz="2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7000"/>
                        </a:lnSpc>
                        <a:spcBef>
                          <a:spcPts val="1400"/>
                        </a:spcBef>
                        <a:spcAft>
                          <a:spcPts val="1450"/>
                        </a:spcAft>
                      </a:pPr>
                      <a:r>
                        <a:rPr lang="zh-CN" sz="2000" kern="100">
                          <a:latin typeface="Calibri"/>
                          <a:ea typeface="宋体"/>
                          <a:cs typeface="Times New Roman"/>
                        </a:rPr>
                        <a:t>工资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2580">
                <a:tc>
                  <a:txBody>
                    <a:bodyPr/>
                    <a:lstStyle/>
                    <a:p>
                      <a:pPr algn="just">
                        <a:lnSpc>
                          <a:spcPct val="157000"/>
                        </a:lnSpc>
                        <a:spcBef>
                          <a:spcPts val="1400"/>
                        </a:spcBef>
                        <a:spcAft>
                          <a:spcPts val="1450"/>
                        </a:spcAft>
                      </a:pPr>
                      <a:r>
                        <a:rPr lang="zh-CN" sz="2000" kern="100">
                          <a:latin typeface="Calibri"/>
                          <a:ea typeface="宋体"/>
                          <a:cs typeface="Times New Roman"/>
                        </a:rPr>
                        <a:t>软硬件资源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7000"/>
                        </a:lnSpc>
                        <a:spcBef>
                          <a:spcPts val="1400"/>
                        </a:spcBef>
                        <a:spcAft>
                          <a:spcPts val="1450"/>
                        </a:spcAft>
                      </a:pPr>
                      <a:r>
                        <a:rPr lang="en-US" sz="2000" kern="100">
                          <a:latin typeface="Calibri"/>
                          <a:ea typeface="宋体"/>
                          <a:cs typeface="Times New Roman"/>
                        </a:rPr>
                        <a:t>10000</a:t>
                      </a:r>
                      <a:endParaRPr lang="zh-CN" sz="2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7000"/>
                        </a:lnSpc>
                        <a:spcBef>
                          <a:spcPts val="1400"/>
                        </a:spcBef>
                        <a:spcAft>
                          <a:spcPts val="1450"/>
                        </a:spcAft>
                      </a:pPr>
                      <a:r>
                        <a:rPr lang="zh-CN" sz="2000" kern="100" dirty="0">
                          <a:latin typeface="Calibri"/>
                          <a:ea typeface="宋体"/>
                          <a:cs typeface="Times New Roman"/>
                        </a:rPr>
                        <a:t>设备购买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2580">
                <a:tc>
                  <a:txBody>
                    <a:bodyPr/>
                    <a:lstStyle/>
                    <a:p>
                      <a:pPr algn="just">
                        <a:lnSpc>
                          <a:spcPct val="157000"/>
                        </a:lnSpc>
                        <a:spcBef>
                          <a:spcPts val="1400"/>
                        </a:spcBef>
                        <a:spcAft>
                          <a:spcPts val="1450"/>
                        </a:spcAft>
                      </a:pPr>
                      <a:r>
                        <a:rPr lang="zh-CN" sz="2000" kern="100">
                          <a:latin typeface="Calibri"/>
                          <a:ea typeface="宋体"/>
                          <a:cs typeface="Times New Roman"/>
                        </a:rPr>
                        <a:t>会议费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7000"/>
                        </a:lnSpc>
                        <a:spcBef>
                          <a:spcPts val="1400"/>
                        </a:spcBef>
                        <a:spcAft>
                          <a:spcPts val="1450"/>
                        </a:spcAft>
                      </a:pPr>
                      <a:r>
                        <a:rPr lang="en-US" sz="2000" kern="100">
                          <a:latin typeface="Calibri"/>
                          <a:ea typeface="宋体"/>
                          <a:cs typeface="Times New Roman"/>
                        </a:rPr>
                        <a:t>500</a:t>
                      </a:r>
                      <a:endParaRPr lang="zh-CN" sz="2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7000"/>
                        </a:lnSpc>
                        <a:spcBef>
                          <a:spcPts val="1400"/>
                        </a:spcBef>
                        <a:spcAft>
                          <a:spcPts val="1450"/>
                        </a:spcAft>
                      </a:pPr>
                      <a:endParaRPr lang="en-US" sz="20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流畅">
  <a:themeElements>
    <a:clrScheme name="流畅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流畅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流畅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381</TotalTime>
  <Words>355</Words>
  <Application>Microsoft Office PowerPoint</Application>
  <PresentationFormat>全屏显示(4:3)</PresentationFormat>
  <Paragraphs>133</Paragraphs>
  <Slides>13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流畅</vt:lpstr>
      <vt:lpstr>图书管理网站立项建议汇报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Thanks!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图书管理系统立项建议汇报</dc:title>
  <dc:creator>Administrator</dc:creator>
  <cp:lastModifiedBy>Sky123.Org</cp:lastModifiedBy>
  <cp:revision>33</cp:revision>
  <dcterms:created xsi:type="dcterms:W3CDTF">2013-10-11T11:24:02Z</dcterms:created>
  <dcterms:modified xsi:type="dcterms:W3CDTF">2013-10-11T18:12:54Z</dcterms:modified>
</cp:coreProperties>
</file>