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3" r:id="rId2"/>
    <p:sldId id="281" r:id="rId3"/>
    <p:sldId id="285" r:id="rId4"/>
    <p:sldId id="287" r:id="rId5"/>
    <p:sldId id="291" r:id="rId6"/>
    <p:sldId id="280" r:id="rId7"/>
    <p:sldId id="297" r:id="rId8"/>
    <p:sldId id="299" r:id="rId9"/>
    <p:sldId id="303" r:id="rId10"/>
    <p:sldId id="300" r:id="rId11"/>
    <p:sldId id="301" r:id="rId12"/>
    <p:sldId id="302" r:id="rId13"/>
    <p:sldId id="260" r:id="rId14"/>
    <p:sldId id="304" r:id="rId15"/>
    <p:sldId id="296" r:id="rId16"/>
    <p:sldId id="293" r:id="rId17"/>
    <p:sldId id="27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E4F"/>
    <a:srgbClr val="00468D"/>
    <a:srgbClr val="F0AA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82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112" y="500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5" d="100"/>
        <a:sy n="55" d="100"/>
      </p:scale>
      <p:origin x="0" y="-1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5538F-FCFA-43C5-B9BF-2F442D956207}" type="datetimeFigureOut">
              <a:rPr lang="zh-CN" altLang="en-US" smtClean="0"/>
              <a:pPr/>
              <a:t>2022/11/12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AE181-C682-4B43-BC8A-0F31A54B07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129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06A9-72BB-4B39-82BE-B0C51A2A0523}" type="datetimeFigureOut">
              <a:rPr lang="zh-CN" altLang="en-US" smtClean="0"/>
              <a:pPr/>
              <a:t>2022/11/12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6366-6579-4B37-8907-0B4D8AAFE7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825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06A9-72BB-4B39-82BE-B0C51A2A0523}" type="datetimeFigureOut">
              <a:rPr lang="zh-CN" altLang="en-US" smtClean="0"/>
              <a:pPr/>
              <a:t>2022/11/12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6366-6579-4B37-8907-0B4D8AAFE7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57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06A9-72BB-4B39-82BE-B0C51A2A0523}" type="datetimeFigureOut">
              <a:rPr lang="zh-CN" altLang="en-US" smtClean="0"/>
              <a:pPr/>
              <a:t>2022/11/12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6366-6579-4B37-8907-0B4D8AAFE7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790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25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06A9-72BB-4B39-82BE-B0C51A2A0523}" type="datetimeFigureOut">
              <a:rPr lang="zh-CN" altLang="en-US" smtClean="0"/>
              <a:pPr/>
              <a:t>2022/11/12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6366-6579-4B37-8907-0B4D8AAFE7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6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06A9-72BB-4B39-82BE-B0C51A2A0523}" type="datetimeFigureOut">
              <a:rPr lang="zh-CN" altLang="en-US" smtClean="0"/>
              <a:pPr/>
              <a:t>2022/11/12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6366-6579-4B37-8907-0B4D8AAFE7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73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06A9-72BB-4B39-82BE-B0C51A2A0523}" type="datetimeFigureOut">
              <a:rPr lang="zh-CN" altLang="en-US" smtClean="0"/>
              <a:pPr/>
              <a:t>2022/11/12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6366-6579-4B37-8907-0B4D8AAFE7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068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06A9-72BB-4B39-82BE-B0C51A2A0523}" type="datetimeFigureOut">
              <a:rPr lang="zh-CN" altLang="en-US" smtClean="0"/>
              <a:pPr/>
              <a:t>2022/11/12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6366-6579-4B37-8907-0B4D8AAFE7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16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06A9-72BB-4B39-82BE-B0C51A2A0523}" type="datetimeFigureOut">
              <a:rPr lang="zh-CN" altLang="en-US" smtClean="0"/>
              <a:pPr/>
              <a:t>2022/11/12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6366-6579-4B37-8907-0B4D8AAFE7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74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06A9-72BB-4B39-82BE-B0C51A2A0523}" type="datetimeFigureOut">
              <a:rPr lang="zh-CN" altLang="en-US" smtClean="0"/>
              <a:pPr/>
              <a:t>2022/11/12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6366-6579-4B37-8907-0B4D8AAFE7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88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06A9-72BB-4B39-82BE-B0C51A2A0523}" type="datetimeFigureOut">
              <a:rPr lang="zh-CN" altLang="en-US" smtClean="0"/>
              <a:pPr/>
              <a:t>2022/11/12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6366-6579-4B37-8907-0B4D8AAFE7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85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06A9-72BB-4B39-82BE-B0C51A2A0523}" type="datetimeFigureOut">
              <a:rPr lang="zh-CN" altLang="en-US" smtClean="0"/>
              <a:pPr/>
              <a:t>2022/11/12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6366-6579-4B37-8907-0B4D8AAFE7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35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106A9-72BB-4B39-82BE-B0C51A2A0523}" type="datetimeFigureOut">
              <a:rPr lang="zh-CN" altLang="en-US" smtClean="0"/>
              <a:pPr/>
              <a:t>2022/11/12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16366-6579-4B37-8907-0B4D8AAFE7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114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9230" y="2478031"/>
            <a:ext cx="10433539" cy="1569660"/>
          </a:xfrm>
          <a:prstGeom prst="rect">
            <a:avLst/>
          </a:prstGeom>
          <a:solidFill>
            <a:srgbClr val="00468D"/>
          </a:solidFill>
        </p:spPr>
        <p:txBody>
          <a:bodyPr wrap="square" lIns="216000">
            <a:spAutoFit/>
          </a:bodyPr>
          <a:lstStyle/>
          <a:p>
            <a:pPr algn="ctr"/>
            <a:r>
              <a:rPr lang="zh-CN" altLang="en-US" sz="96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软件开发综合实验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9160042" y="4796588"/>
            <a:ext cx="3031958" cy="2267256"/>
            <a:chOff x="9160042" y="4796588"/>
            <a:chExt cx="3031958" cy="2267256"/>
          </a:xfrm>
        </p:grpSpPr>
        <p:grpSp>
          <p:nvGrpSpPr>
            <p:cNvPr id="2" name="组合 1"/>
            <p:cNvGrpSpPr/>
            <p:nvPr/>
          </p:nvGrpSpPr>
          <p:grpSpPr>
            <a:xfrm>
              <a:off x="9160042" y="4796588"/>
              <a:ext cx="3031958" cy="2267256"/>
              <a:chOff x="9160042" y="4796588"/>
              <a:chExt cx="3031958" cy="2267256"/>
            </a:xfrm>
          </p:grpSpPr>
          <p:sp>
            <p:nvSpPr>
              <p:cNvPr id="10" name="直角三角形 9"/>
              <p:cNvSpPr/>
              <p:nvPr/>
            </p:nvSpPr>
            <p:spPr>
              <a:xfrm flipH="1">
                <a:off x="9160042" y="4796588"/>
                <a:ext cx="3031958" cy="2113549"/>
              </a:xfrm>
              <a:prstGeom prst="rtTriangle">
                <a:avLst/>
              </a:prstGeom>
              <a:solidFill>
                <a:srgbClr val="00468D">
                  <a:alpha val="8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" name="直角三角形 10"/>
              <p:cNvSpPr/>
              <p:nvPr/>
            </p:nvSpPr>
            <p:spPr>
              <a:xfrm flipH="1">
                <a:off x="10278408" y="5729898"/>
                <a:ext cx="1913592" cy="1333946"/>
              </a:xfrm>
              <a:prstGeom prst="rtTriangle">
                <a:avLst/>
              </a:prstGeom>
              <a:solidFill>
                <a:srgbClr val="4D4E4F">
                  <a:alpha val="8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79" t="22547" r="72066" b="5068"/>
            <a:stretch/>
          </p:blipFill>
          <p:spPr>
            <a:xfrm rot="19138232">
              <a:off x="10045431" y="6258119"/>
              <a:ext cx="512504" cy="551540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 rot="19356198">
              <a:off x="10373429" y="5743714"/>
              <a:ext cx="17235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电子科技大学</a:t>
              </a:r>
            </a:p>
          </p:txBody>
        </p:sp>
      </p:grpSp>
      <p:sp>
        <p:nvSpPr>
          <p:cNvPr id="14" name="矩形 13"/>
          <p:cNvSpPr/>
          <p:nvPr/>
        </p:nvSpPr>
        <p:spPr>
          <a:xfrm>
            <a:off x="3887664" y="4395626"/>
            <a:ext cx="4065537" cy="523220"/>
          </a:xfrm>
          <a:prstGeom prst="rect">
            <a:avLst/>
          </a:prstGeom>
          <a:solidFill>
            <a:srgbClr val="00468D"/>
          </a:solidFill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张镕麒 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2019081301026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 74"/>
          <p:cNvSpPr/>
          <p:nvPr/>
        </p:nvSpPr>
        <p:spPr>
          <a:xfrm>
            <a:off x="946349" y="2980422"/>
            <a:ext cx="52934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buFont typeface="宋体" panose="02010600030101010101" pitchFamily="2" charset="-122"/>
              <a:buChar char="●"/>
              <a:tabLst>
                <a:tab pos="495300" algn="l"/>
              </a:tabLst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、筛选提供黑白名单功能，筛选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更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灵活</a:t>
            </a:r>
            <a:endParaRPr lang="en-US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宋体" panose="02010600030101010101" pitchFamily="2" charset="-122"/>
              <a:buChar char="●"/>
              <a:tabLst>
                <a:tab pos="495300" algn="l"/>
              </a:tabLst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、对应第六点白名单的情况，此时会产生空文件夹，程序提供了删除空文件夹的功能。</a:t>
            </a:r>
            <a:endParaRPr lang="zh-CN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008345" y="1761846"/>
            <a:ext cx="3966221" cy="923330"/>
          </a:xfrm>
          <a:prstGeom prst="rect">
            <a:avLst/>
          </a:prstGeom>
          <a:solidFill>
            <a:srgbClr val="4D4E4F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5400" b="1" i="1" kern="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人性化功能</a:t>
            </a:r>
            <a:endParaRPr lang="en-US" altLang="zh-CN" sz="5400" b="1" i="1" kern="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平行四边形 18"/>
          <p:cNvSpPr/>
          <p:nvPr/>
        </p:nvSpPr>
        <p:spPr>
          <a:xfrm>
            <a:off x="-365760" y="248216"/>
            <a:ext cx="1038620" cy="814646"/>
          </a:xfrm>
          <a:prstGeom prst="parallelogram">
            <a:avLst/>
          </a:prstGeom>
          <a:solidFill>
            <a:srgbClr val="4D4E4F"/>
          </a:solidFill>
          <a:ln>
            <a:solidFill>
              <a:srgbClr val="4D4E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平行四边形 19"/>
          <p:cNvSpPr/>
          <p:nvPr/>
        </p:nvSpPr>
        <p:spPr>
          <a:xfrm>
            <a:off x="585313" y="248216"/>
            <a:ext cx="437330" cy="600991"/>
          </a:xfrm>
          <a:prstGeom prst="parallelogram">
            <a:avLst>
              <a:gd name="adj" fmla="val 35622"/>
            </a:avLst>
          </a:prstGeom>
          <a:solidFill>
            <a:srgbClr val="00468D"/>
          </a:solidFill>
          <a:ln>
            <a:solidFill>
              <a:srgbClr val="0046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46349" y="254332"/>
            <a:ext cx="42114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i="1" kern="1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拓展功能</a:t>
            </a:r>
            <a:r>
              <a:rPr lang="en-US" altLang="zh-CN" sz="3600" b="1" i="1" kern="1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&amp;</a:t>
            </a:r>
            <a:r>
              <a:rPr lang="zh-CN" altLang="en-US" sz="3600" b="1" i="1" kern="1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实现方式</a:t>
            </a:r>
            <a:endParaRPr lang="zh-CN" altLang="en-US" sz="3600" b="1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82719" y="827138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电子科技大学</a:t>
            </a:r>
          </a:p>
        </p:txBody>
      </p:sp>
      <p:sp>
        <p:nvSpPr>
          <p:cNvPr id="23" name="矩形 22"/>
          <p:cNvSpPr/>
          <p:nvPr/>
        </p:nvSpPr>
        <p:spPr>
          <a:xfrm>
            <a:off x="9624061" y="0"/>
            <a:ext cx="2750244" cy="6858000"/>
          </a:xfrm>
          <a:prstGeom prst="rect">
            <a:avLst/>
          </a:prstGeom>
          <a:solidFill>
            <a:srgbClr val="4D4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725185" y="0"/>
            <a:ext cx="2565568" cy="6858000"/>
          </a:xfrm>
          <a:prstGeom prst="rect">
            <a:avLst/>
          </a:prstGeom>
          <a:solidFill>
            <a:srgbClr val="0046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1B1F69-A914-6A7C-CA8E-582F69A95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429" y="3047391"/>
            <a:ext cx="4698710" cy="37436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9F43956-6CD8-EEDD-7571-1AB1CE933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541" y="66969"/>
            <a:ext cx="3602728" cy="298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7931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3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 74"/>
          <p:cNvSpPr/>
          <p:nvPr/>
        </p:nvSpPr>
        <p:spPr>
          <a:xfrm>
            <a:off x="946349" y="2980422"/>
            <a:ext cx="5293425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buFont typeface="宋体" panose="02010600030101010101" pitchFamily="2" charset="-122"/>
              <a:buChar char="●"/>
              <a:tabLst>
                <a:tab pos="495300" algn="l"/>
              </a:tabLst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、程序提供了保存临时文件的功能，以便用户使用程序出错时可以找到问题原因。</a:t>
            </a:r>
            <a:endParaRPr lang="zh-CN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宋体" panose="02010600030101010101" pitchFamily="2" charset="-122"/>
              <a:buChar char="●"/>
              <a:tabLst>
                <a:tab pos="495300" algn="l"/>
              </a:tabLst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9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、选择备份方式时，程序会自动显示可能的模式。即基础模式只显示打包选项，打包模式才显示压缩选项，压缩模式才显示加密选项，加密模式才显示密码输入框。</a:t>
            </a:r>
            <a:endParaRPr lang="en-US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宋体" panose="02010600030101010101" pitchFamily="2" charset="-122"/>
              <a:buChar char="●"/>
              <a:tabLst>
                <a:tab pos="495300" algn="l"/>
              </a:tabLst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、提供丰富的报错种类。</a:t>
            </a:r>
            <a:endParaRPr lang="en-US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宋体" panose="02010600030101010101" pitchFamily="2" charset="-122"/>
              <a:buChar char="●"/>
              <a:tabLst>
                <a:tab pos="495300" algn="l"/>
              </a:tabLst>
            </a:pPr>
            <a:r>
              <a:rPr lang="zh-CN" alt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文件不符合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Ustar</a:t>
            </a:r>
            <a:r>
              <a:rPr lang="zh-CN" alt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头格式。</a:t>
            </a: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宋体" panose="02010600030101010101" pitchFamily="2" charset="-122"/>
              <a:buChar char="●"/>
              <a:tabLst>
                <a:tab pos="495300" algn="l"/>
              </a:tabLst>
            </a:pPr>
            <a:r>
              <a:rPr lang="zh-CN" alt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校验和错误。</a:t>
            </a: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宋体" panose="02010600030101010101" pitchFamily="2" charset="-122"/>
              <a:buChar char="●"/>
              <a:tabLst>
                <a:tab pos="495300" algn="l"/>
              </a:tabLst>
            </a:pPr>
            <a:r>
              <a:rPr lang="zh-CN" alt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目标目录已存在。</a:t>
            </a: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宋体" panose="02010600030101010101" pitchFamily="2" charset="-122"/>
              <a:buChar char="●"/>
              <a:tabLst>
                <a:tab pos="495300" algn="l"/>
              </a:tabLst>
            </a:pPr>
            <a:r>
              <a:rPr lang="zh-CN" alt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解压密码错误。</a:t>
            </a: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宋体" panose="02010600030101010101" pitchFamily="2" charset="-122"/>
              <a:buChar char="●"/>
              <a:tabLst>
                <a:tab pos="495300" algn="l"/>
              </a:tabLst>
            </a:pPr>
            <a:r>
              <a:rPr lang="zh-CN" alt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无法打开文件。</a:t>
            </a: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宋体" panose="02010600030101010101" pitchFamily="2" charset="-122"/>
              <a:buChar char="●"/>
              <a:tabLst>
                <a:tab pos="495300" algn="l"/>
              </a:tabLst>
            </a:pPr>
            <a:r>
              <a:rPr lang="zh-CN" alt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无法创建目录。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008345" y="1761846"/>
            <a:ext cx="3966221" cy="923330"/>
          </a:xfrm>
          <a:prstGeom prst="rect">
            <a:avLst/>
          </a:prstGeom>
          <a:solidFill>
            <a:srgbClr val="4D4E4F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5400" b="1" i="1" kern="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人性化功能</a:t>
            </a:r>
            <a:endParaRPr lang="en-US" altLang="zh-CN" sz="5400" b="1" i="1" kern="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平行四边形 18"/>
          <p:cNvSpPr/>
          <p:nvPr/>
        </p:nvSpPr>
        <p:spPr>
          <a:xfrm>
            <a:off x="-365760" y="248216"/>
            <a:ext cx="1038620" cy="814646"/>
          </a:xfrm>
          <a:prstGeom prst="parallelogram">
            <a:avLst/>
          </a:prstGeom>
          <a:solidFill>
            <a:srgbClr val="4D4E4F"/>
          </a:solidFill>
          <a:ln>
            <a:solidFill>
              <a:srgbClr val="4D4E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平行四边形 19"/>
          <p:cNvSpPr/>
          <p:nvPr/>
        </p:nvSpPr>
        <p:spPr>
          <a:xfrm>
            <a:off x="585313" y="248216"/>
            <a:ext cx="437330" cy="600991"/>
          </a:xfrm>
          <a:prstGeom prst="parallelogram">
            <a:avLst>
              <a:gd name="adj" fmla="val 35622"/>
            </a:avLst>
          </a:prstGeom>
          <a:solidFill>
            <a:srgbClr val="00468D"/>
          </a:solidFill>
          <a:ln>
            <a:solidFill>
              <a:srgbClr val="0046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46349" y="254332"/>
            <a:ext cx="42114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i="1" kern="1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拓展功能</a:t>
            </a:r>
            <a:r>
              <a:rPr lang="en-US" altLang="zh-CN" sz="3600" b="1" i="1" kern="1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&amp;</a:t>
            </a:r>
            <a:r>
              <a:rPr lang="zh-CN" altLang="en-US" sz="3600" b="1" i="1" kern="1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实现方式</a:t>
            </a:r>
            <a:endParaRPr lang="zh-CN" altLang="en-US" sz="3600" b="1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82719" y="827138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电子科技大学</a:t>
            </a:r>
          </a:p>
        </p:txBody>
      </p:sp>
      <p:sp>
        <p:nvSpPr>
          <p:cNvPr id="23" name="矩形 22"/>
          <p:cNvSpPr/>
          <p:nvPr/>
        </p:nvSpPr>
        <p:spPr>
          <a:xfrm>
            <a:off x="9624061" y="0"/>
            <a:ext cx="2750244" cy="6858000"/>
          </a:xfrm>
          <a:prstGeom prst="rect">
            <a:avLst/>
          </a:prstGeom>
          <a:solidFill>
            <a:srgbClr val="4D4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725185" y="0"/>
            <a:ext cx="2565568" cy="6858000"/>
          </a:xfrm>
          <a:prstGeom prst="rect">
            <a:avLst/>
          </a:prstGeom>
          <a:solidFill>
            <a:srgbClr val="0046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C9E705B-CD64-FA31-5EE7-D660244B8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952" y="3018682"/>
            <a:ext cx="4773699" cy="380105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60F75D4-1ED9-D9C7-0595-ABDD60D4F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029" y="840916"/>
            <a:ext cx="4773699" cy="380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360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3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平行四边形 41"/>
          <p:cNvSpPr/>
          <p:nvPr/>
        </p:nvSpPr>
        <p:spPr>
          <a:xfrm>
            <a:off x="-365760" y="248216"/>
            <a:ext cx="1038620" cy="814646"/>
          </a:xfrm>
          <a:prstGeom prst="parallelogram">
            <a:avLst/>
          </a:prstGeom>
          <a:solidFill>
            <a:srgbClr val="4D4E4F"/>
          </a:solidFill>
          <a:ln>
            <a:solidFill>
              <a:srgbClr val="4D4E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平行四边形 42"/>
          <p:cNvSpPr/>
          <p:nvPr/>
        </p:nvSpPr>
        <p:spPr>
          <a:xfrm>
            <a:off x="585313" y="248216"/>
            <a:ext cx="437330" cy="600991"/>
          </a:xfrm>
          <a:prstGeom prst="parallelogram">
            <a:avLst>
              <a:gd name="adj" fmla="val 35622"/>
            </a:avLst>
          </a:prstGeom>
          <a:solidFill>
            <a:srgbClr val="00468D"/>
          </a:solidFill>
          <a:ln>
            <a:solidFill>
              <a:srgbClr val="0046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46349" y="254332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i="1" kern="1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项目进程</a:t>
            </a:r>
            <a:endParaRPr lang="zh-CN" altLang="en-US" sz="3600" b="1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2719" y="827138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电子科技大学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D68A49-8C83-0D64-5ADF-6944044CF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49" y="1179761"/>
            <a:ext cx="12009901" cy="542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6760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0" y="1422013"/>
            <a:ext cx="12192000" cy="4754197"/>
          </a:xfrm>
          <a:prstGeom prst="rect">
            <a:avLst/>
          </a:prstGeom>
          <a:solidFill>
            <a:srgbClr val="0046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56074" y="2271108"/>
            <a:ext cx="5058533" cy="60529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>
              <a:lnSpc>
                <a:spcPts val="4000"/>
              </a:lnSpc>
            </a:pPr>
            <a:r>
              <a:rPr lang="zh-CN" altLang="en-US" sz="3600" b="1" i="1" kern="100" dirty="0">
                <a:solidFill>
                  <a:srgbClr val="4D4E4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压缩解码过程</a:t>
            </a:r>
            <a:endParaRPr lang="en-US" altLang="zh-CN" sz="3600" b="1" i="1" kern="100" dirty="0">
              <a:solidFill>
                <a:srgbClr val="4D4E4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6074" y="2985152"/>
            <a:ext cx="563954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选择字典树的好处：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降低解码匹配时间复杂度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简化文件读入过程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由于不定长密码的关系，加上缓存大小的限制。此时如果独立出一个解码的模块（输入为某个密文项），则会因为密码横跨两块缓存区域而导致处理过程复杂化（必须要存储上一块中剩余的一段密文）。而且因为不定长的关系，只能重复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次调用该时间复杂度为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O(n^2)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模块，时间复杂度为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O(n^3)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。但是利用将解码过程独立化的字典树，每读一位匹配一步，直到匹配成功或者读完当前缓存块继续读取下一块。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平行四边形 51"/>
          <p:cNvSpPr/>
          <p:nvPr/>
        </p:nvSpPr>
        <p:spPr>
          <a:xfrm>
            <a:off x="-365760" y="248216"/>
            <a:ext cx="1038620" cy="814646"/>
          </a:xfrm>
          <a:prstGeom prst="parallelogram">
            <a:avLst/>
          </a:prstGeom>
          <a:solidFill>
            <a:srgbClr val="4D4E4F"/>
          </a:solidFill>
          <a:ln>
            <a:solidFill>
              <a:srgbClr val="4D4E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平行四边形 52"/>
          <p:cNvSpPr/>
          <p:nvPr/>
        </p:nvSpPr>
        <p:spPr>
          <a:xfrm>
            <a:off x="585313" y="248216"/>
            <a:ext cx="437330" cy="600991"/>
          </a:xfrm>
          <a:prstGeom prst="parallelogram">
            <a:avLst>
              <a:gd name="adj" fmla="val 35622"/>
            </a:avLst>
          </a:prstGeom>
          <a:solidFill>
            <a:srgbClr val="00468D"/>
          </a:solidFill>
          <a:ln>
            <a:solidFill>
              <a:srgbClr val="0046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946349" y="254332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i="1" kern="1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个人感悟</a:t>
            </a:r>
            <a:endParaRPr lang="zh-CN" altLang="en-US" sz="3600" b="1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82719" y="827138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电子科技大学大学</a:t>
            </a:r>
          </a:p>
        </p:txBody>
      </p:sp>
      <p:pic>
        <p:nvPicPr>
          <p:cNvPr id="2" name="Picture 2" descr="trie1">
            <a:extLst>
              <a:ext uri="{FF2B5EF4-FFF2-40B4-BE49-F238E27FC236}">
                <a16:creationId xmlns:a16="http://schemas.microsoft.com/office/drawing/2014/main" id="{7B7E9E47-B0C9-64EA-630C-3C5732411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093" y="849207"/>
            <a:ext cx="5089295" cy="539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5958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00"/>
                            </p:stCondLst>
                            <p:childTnLst>
                              <p:par>
                                <p:cTn id="1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76" grpId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0" y="1422013"/>
            <a:ext cx="12192000" cy="4754197"/>
          </a:xfrm>
          <a:prstGeom prst="rect">
            <a:avLst/>
          </a:prstGeom>
          <a:solidFill>
            <a:srgbClr val="0046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56074" y="2271108"/>
            <a:ext cx="5233843" cy="60529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>
              <a:lnSpc>
                <a:spcPts val="4000"/>
              </a:lnSpc>
            </a:pPr>
            <a:r>
              <a:rPr lang="zh-CN" altLang="en-US" sz="3600" b="1" i="1" kern="100" dirty="0">
                <a:solidFill>
                  <a:srgbClr val="4D4E4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黑白名单</a:t>
            </a:r>
            <a:r>
              <a:rPr lang="en-US" altLang="zh-CN" sz="3600" b="1" i="1" kern="100" dirty="0">
                <a:solidFill>
                  <a:srgbClr val="4D4E4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&amp;</a:t>
            </a:r>
            <a:r>
              <a:rPr lang="zh-CN" altLang="en-US" sz="3600" b="1" i="1" kern="100" dirty="0">
                <a:solidFill>
                  <a:srgbClr val="4D4E4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文件遍历过程</a:t>
            </a:r>
            <a:endParaRPr lang="en-US" altLang="zh-CN" sz="3600" b="1" i="1" kern="100" dirty="0">
              <a:solidFill>
                <a:srgbClr val="4D4E4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6074" y="2985152"/>
            <a:ext cx="56395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tabLst>
                <a:tab pos="495300" algn="l"/>
              </a:tabLst>
            </a:pPr>
            <a:r>
              <a:rPr lang="zh-CN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对于路径筛选而言，实现时需要注意其逻辑的非对称性。遍历时若符合黑名单要求，需要停止遍历，不符合黑名单要求，需要继续遍历。而遍历时若符合白名单要求，需要继续遍历，如果原文件夹不符合白名单要求，也需要继续遍历。（即父目录不处于白名单而父目录的子目录处于白名单中）</a:t>
            </a:r>
          </a:p>
        </p:txBody>
      </p:sp>
      <p:sp>
        <p:nvSpPr>
          <p:cNvPr id="52" name="平行四边形 51"/>
          <p:cNvSpPr/>
          <p:nvPr/>
        </p:nvSpPr>
        <p:spPr>
          <a:xfrm>
            <a:off x="-365760" y="248216"/>
            <a:ext cx="1038620" cy="814646"/>
          </a:xfrm>
          <a:prstGeom prst="parallelogram">
            <a:avLst/>
          </a:prstGeom>
          <a:solidFill>
            <a:srgbClr val="4D4E4F"/>
          </a:solidFill>
          <a:ln>
            <a:solidFill>
              <a:srgbClr val="4D4E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平行四边形 52"/>
          <p:cNvSpPr/>
          <p:nvPr/>
        </p:nvSpPr>
        <p:spPr>
          <a:xfrm>
            <a:off x="585313" y="248216"/>
            <a:ext cx="437330" cy="600991"/>
          </a:xfrm>
          <a:prstGeom prst="parallelogram">
            <a:avLst>
              <a:gd name="adj" fmla="val 35622"/>
            </a:avLst>
          </a:prstGeom>
          <a:solidFill>
            <a:srgbClr val="00468D"/>
          </a:solidFill>
          <a:ln>
            <a:solidFill>
              <a:srgbClr val="0046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946349" y="254332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i="1" kern="1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个人感悟</a:t>
            </a:r>
            <a:endParaRPr lang="zh-CN" altLang="en-US" sz="3600" b="1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82719" y="827138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电子科技大学大学</a:t>
            </a:r>
          </a:p>
        </p:txBody>
      </p:sp>
      <p:pic>
        <p:nvPicPr>
          <p:cNvPr id="3074" name="Picture 2" descr="树的定义及相关概念_结点_05">
            <a:extLst>
              <a:ext uri="{FF2B5EF4-FFF2-40B4-BE49-F238E27FC236}">
                <a16:creationId xmlns:a16="http://schemas.microsoft.com/office/drawing/2014/main" id="{24B7AE79-0DE0-FC75-2235-3B4DBF461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012" y="1839304"/>
            <a:ext cx="4133892" cy="367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9430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00"/>
                            </p:stCondLst>
                            <p:childTnLst>
                              <p:par>
                                <p:cTn id="1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76" grpId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Users\asus\Desktop\精品商务风格\图库\2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60"/>
          <a:stretch/>
        </p:blipFill>
        <p:spPr bwMode="auto">
          <a:xfrm>
            <a:off x="0" y="-27385"/>
            <a:ext cx="12192000" cy="3123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orem Ipsum"/>
          <p:cNvSpPr>
            <a:spLocks/>
          </p:cNvSpPr>
          <p:nvPr/>
        </p:nvSpPr>
        <p:spPr bwMode="auto">
          <a:xfrm>
            <a:off x="815414" y="4050397"/>
            <a:ext cx="3464335" cy="764543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000" tIns="43199" rIns="96000" bIns="43199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800"/>
              </a:spcAft>
            </a:pPr>
            <a:r>
              <a:rPr lang="zh-CN" altLang="en-US" sz="1467" dirty="0">
                <a:solidFill>
                  <a:srgbClr val="4D4E4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需要学习英文文档，需要与系统</a:t>
            </a:r>
            <a:r>
              <a:rPr lang="en-US" altLang="zh-CN" sz="1467" dirty="0">
                <a:solidFill>
                  <a:srgbClr val="4D4E4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tar</a:t>
            </a:r>
            <a:r>
              <a:rPr lang="zh-CN" altLang="en-US" sz="1467" dirty="0">
                <a:solidFill>
                  <a:srgbClr val="4D4E4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兼容。作为项目最初的任务，学习二进制文件的分析与读写，为后面压缩解压做准备。</a:t>
            </a:r>
            <a:endParaRPr lang="en-US" altLang="zh-CN" sz="1467" dirty="0">
              <a:solidFill>
                <a:srgbClr val="4D4E4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Lorem Ipsum"/>
          <p:cNvSpPr>
            <a:spLocks/>
          </p:cNvSpPr>
          <p:nvPr/>
        </p:nvSpPr>
        <p:spPr bwMode="auto">
          <a:xfrm>
            <a:off x="7920203" y="4054144"/>
            <a:ext cx="3464335" cy="538776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000" tIns="43199" rIns="96000" bIns="43199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800"/>
              </a:spcAft>
            </a:pPr>
            <a:r>
              <a:rPr lang="en-US" altLang="zh-CN" sz="1467" dirty="0">
                <a:solidFill>
                  <a:srgbClr val="4D4E4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GUI</a:t>
            </a:r>
            <a:r>
              <a:rPr lang="zh-CN" altLang="en-US" sz="1467" dirty="0">
                <a:solidFill>
                  <a:srgbClr val="4D4E4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的逻辑处理非常繁琐，内核代码</a:t>
            </a:r>
            <a:r>
              <a:rPr lang="en-US" altLang="zh-CN" sz="1467" dirty="0">
                <a:solidFill>
                  <a:srgbClr val="4D4E4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950</a:t>
            </a:r>
            <a:r>
              <a:rPr lang="zh-CN" altLang="en-US" sz="1467" dirty="0">
                <a:solidFill>
                  <a:srgbClr val="4D4E4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行，</a:t>
            </a:r>
            <a:r>
              <a:rPr lang="en-US" altLang="zh-CN" sz="1467" dirty="0">
                <a:solidFill>
                  <a:srgbClr val="4D4E4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GUI</a:t>
            </a:r>
            <a:r>
              <a:rPr lang="zh-CN" altLang="en-US" sz="1467" dirty="0">
                <a:solidFill>
                  <a:srgbClr val="4D4E4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代码</a:t>
            </a:r>
            <a:r>
              <a:rPr lang="en-US" altLang="zh-CN" sz="1467" dirty="0">
                <a:solidFill>
                  <a:srgbClr val="4D4E4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650</a:t>
            </a:r>
            <a:r>
              <a:rPr lang="zh-CN" altLang="en-US" sz="1467" dirty="0">
                <a:solidFill>
                  <a:srgbClr val="4D4E4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行，</a:t>
            </a:r>
            <a:r>
              <a:rPr lang="en-US" altLang="zh-CN" sz="1467" dirty="0">
                <a:solidFill>
                  <a:srgbClr val="4D4E4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xml</a:t>
            </a:r>
            <a:r>
              <a:rPr lang="zh-CN" altLang="en-US" sz="1467" dirty="0">
                <a:solidFill>
                  <a:srgbClr val="4D4E4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代码</a:t>
            </a:r>
            <a:r>
              <a:rPr lang="en-US" altLang="zh-CN" sz="1467" dirty="0">
                <a:solidFill>
                  <a:srgbClr val="4D4E4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1050</a:t>
            </a:r>
            <a:r>
              <a:rPr lang="zh-CN" altLang="en-US" sz="1467" dirty="0">
                <a:solidFill>
                  <a:srgbClr val="4D4E4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行</a:t>
            </a:r>
            <a:endParaRPr lang="en-US" altLang="zh-CN" sz="1467" dirty="0">
              <a:solidFill>
                <a:srgbClr val="4D4E4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五边形 9"/>
          <p:cNvSpPr/>
          <p:nvPr/>
        </p:nvSpPr>
        <p:spPr>
          <a:xfrm rot="5400000">
            <a:off x="9291151" y="2745642"/>
            <a:ext cx="813307" cy="1542204"/>
          </a:xfrm>
          <a:prstGeom prst="homePlate">
            <a:avLst/>
          </a:prstGeom>
          <a:solidFill>
            <a:srgbClr val="4D4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329282" y="3155903"/>
            <a:ext cx="7312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GUI</a:t>
            </a:r>
          </a:p>
        </p:txBody>
      </p:sp>
      <p:sp>
        <p:nvSpPr>
          <p:cNvPr id="17" name="五边形 16"/>
          <p:cNvSpPr/>
          <p:nvPr/>
        </p:nvSpPr>
        <p:spPr>
          <a:xfrm rot="5400000">
            <a:off x="5721592" y="2745643"/>
            <a:ext cx="813307" cy="1542204"/>
          </a:xfrm>
          <a:prstGeom prst="homePlate">
            <a:avLst/>
          </a:prstGeom>
          <a:solidFill>
            <a:srgbClr val="4D4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266470" y="3155903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调用动态库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五边形 23"/>
          <p:cNvSpPr/>
          <p:nvPr/>
        </p:nvSpPr>
        <p:spPr>
          <a:xfrm rot="5400000">
            <a:off x="2152032" y="2745642"/>
            <a:ext cx="813307" cy="1542204"/>
          </a:xfrm>
          <a:prstGeom prst="homePlate">
            <a:avLst/>
          </a:prstGeom>
          <a:solidFill>
            <a:srgbClr val="4D4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764238" y="3157483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Ustar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格式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平行四边形 13"/>
          <p:cNvSpPr/>
          <p:nvPr/>
        </p:nvSpPr>
        <p:spPr>
          <a:xfrm>
            <a:off x="-365760" y="248216"/>
            <a:ext cx="1038620" cy="814646"/>
          </a:xfrm>
          <a:prstGeom prst="parallelogram">
            <a:avLst/>
          </a:prstGeom>
          <a:solidFill>
            <a:srgbClr val="4D4E4F"/>
          </a:solidFill>
          <a:ln>
            <a:solidFill>
              <a:srgbClr val="4D4E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平行四边形 14"/>
          <p:cNvSpPr/>
          <p:nvPr/>
        </p:nvSpPr>
        <p:spPr>
          <a:xfrm>
            <a:off x="585313" y="248216"/>
            <a:ext cx="437330" cy="600991"/>
          </a:xfrm>
          <a:prstGeom prst="parallelogram">
            <a:avLst>
              <a:gd name="adj" fmla="val 35622"/>
            </a:avLst>
          </a:prstGeom>
          <a:solidFill>
            <a:srgbClr val="00468D"/>
          </a:solidFill>
          <a:ln>
            <a:solidFill>
              <a:srgbClr val="0046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46349" y="254332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i="1" kern="1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个人感悟</a:t>
            </a:r>
            <a:endParaRPr lang="zh-CN" altLang="en-US" sz="3600" b="1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82719" y="827138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电子科技大学</a:t>
            </a:r>
          </a:p>
        </p:txBody>
      </p:sp>
      <p:sp>
        <p:nvSpPr>
          <p:cNvPr id="2" name="Lorem Ipsum">
            <a:extLst>
              <a:ext uri="{FF2B5EF4-FFF2-40B4-BE49-F238E27FC236}">
                <a16:creationId xmlns:a16="http://schemas.microsoft.com/office/drawing/2014/main" id="{F812BB4A-2E4D-DF26-BFE7-531659416D48}"/>
              </a:ext>
            </a:extLst>
          </p:cNvPr>
          <p:cNvSpPr>
            <a:spLocks/>
          </p:cNvSpPr>
          <p:nvPr/>
        </p:nvSpPr>
        <p:spPr bwMode="auto">
          <a:xfrm>
            <a:off x="812537" y="5813065"/>
            <a:ext cx="3464335" cy="538776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000" tIns="43199" rIns="96000" bIns="43199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800"/>
              </a:spcAft>
            </a:pPr>
            <a:r>
              <a:rPr lang="zh-CN" altLang="en-US" sz="1467" dirty="0">
                <a:solidFill>
                  <a:srgbClr val="4D4E4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很难想出新内容，在设计中占用了最多的时间。</a:t>
            </a:r>
            <a:endParaRPr lang="en-US" altLang="zh-CN" sz="1467" dirty="0">
              <a:solidFill>
                <a:srgbClr val="4D4E4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Lorem Ipsum">
            <a:extLst>
              <a:ext uri="{FF2B5EF4-FFF2-40B4-BE49-F238E27FC236}">
                <a16:creationId xmlns:a16="http://schemas.microsoft.com/office/drawing/2014/main" id="{94C21C10-7ADB-2ED5-1DAC-4AB1271E4980}"/>
              </a:ext>
            </a:extLst>
          </p:cNvPr>
          <p:cNvSpPr>
            <a:spLocks/>
          </p:cNvSpPr>
          <p:nvPr/>
        </p:nvSpPr>
        <p:spPr bwMode="auto">
          <a:xfrm>
            <a:off x="4356981" y="5816812"/>
            <a:ext cx="3464335" cy="99030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000" tIns="43199" rIns="96000" bIns="43199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800"/>
              </a:spcAft>
            </a:pPr>
            <a:r>
              <a:rPr lang="en-US" altLang="zh-CN" sz="1467" dirty="0">
                <a:solidFill>
                  <a:srgbClr val="4D4E4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Qt</a:t>
            </a:r>
            <a:r>
              <a:rPr lang="zh-CN" altLang="en-US" sz="1467" dirty="0">
                <a:solidFill>
                  <a:srgbClr val="4D4E4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中跨窗口结构化信息传递需要在不同窗口各自声明结构体，这时由于多</a:t>
            </a:r>
            <a:r>
              <a:rPr lang="en-US" altLang="zh-CN" sz="1467" dirty="0" err="1">
                <a:solidFill>
                  <a:srgbClr val="4D4E4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cpp</a:t>
            </a:r>
            <a:r>
              <a:rPr lang="zh-CN" altLang="en-US" sz="1467" dirty="0">
                <a:solidFill>
                  <a:srgbClr val="4D4E4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编译会导致重复声明，但不声明时又会找不到定义。</a:t>
            </a:r>
            <a:endParaRPr lang="en-US" altLang="zh-CN" sz="1467" dirty="0">
              <a:solidFill>
                <a:srgbClr val="4D4E4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Lorem Ipsum">
            <a:extLst>
              <a:ext uri="{FF2B5EF4-FFF2-40B4-BE49-F238E27FC236}">
                <a16:creationId xmlns:a16="http://schemas.microsoft.com/office/drawing/2014/main" id="{8DF1F1BA-F6C8-C9E3-1829-DE86FD82D038}"/>
              </a:ext>
            </a:extLst>
          </p:cNvPr>
          <p:cNvSpPr>
            <a:spLocks/>
          </p:cNvSpPr>
          <p:nvPr/>
        </p:nvSpPr>
        <p:spPr bwMode="auto">
          <a:xfrm>
            <a:off x="7917326" y="5816812"/>
            <a:ext cx="3464335" cy="99030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000" tIns="43199" rIns="96000" bIns="43199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800"/>
              </a:spcAft>
            </a:pPr>
            <a:r>
              <a:rPr lang="zh-CN" altLang="en-US" sz="1467" dirty="0">
                <a:solidFill>
                  <a:srgbClr val="4D4E4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在某一次</a:t>
            </a:r>
            <a:r>
              <a:rPr lang="en-US" altLang="zh-CN" sz="1467" dirty="0">
                <a:solidFill>
                  <a:srgbClr val="4D4E4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push</a:t>
            </a:r>
            <a:r>
              <a:rPr lang="zh-CN" altLang="en-US" sz="1467" dirty="0">
                <a:solidFill>
                  <a:srgbClr val="4D4E4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之后版本出现了错误，头指针指向了错误的版本，无法正常使用。按照网上的教程做了好几次都没调好并且越弄越乱，最后删库了。</a:t>
            </a:r>
            <a:endParaRPr lang="en-US" altLang="zh-CN" sz="1467" dirty="0">
              <a:solidFill>
                <a:srgbClr val="4D4E4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五边形 9">
            <a:extLst>
              <a:ext uri="{FF2B5EF4-FFF2-40B4-BE49-F238E27FC236}">
                <a16:creationId xmlns:a16="http://schemas.microsoft.com/office/drawing/2014/main" id="{5B1F6C5E-39A7-D77F-0F01-132C55D69D83}"/>
              </a:ext>
            </a:extLst>
          </p:cNvPr>
          <p:cNvSpPr/>
          <p:nvPr/>
        </p:nvSpPr>
        <p:spPr>
          <a:xfrm rot="5400000">
            <a:off x="9288274" y="4508310"/>
            <a:ext cx="813307" cy="1542204"/>
          </a:xfrm>
          <a:prstGeom prst="homePlate">
            <a:avLst/>
          </a:prstGeom>
          <a:solidFill>
            <a:srgbClr val="4D4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9430D55-D987-CF52-F073-F9C79C0C092A}"/>
              </a:ext>
            </a:extLst>
          </p:cNvPr>
          <p:cNvSpPr/>
          <p:nvPr/>
        </p:nvSpPr>
        <p:spPr>
          <a:xfrm>
            <a:off x="9389394" y="4911385"/>
            <a:ext cx="6110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</a:p>
        </p:txBody>
      </p:sp>
      <p:sp>
        <p:nvSpPr>
          <p:cNvPr id="30" name="五边形 16">
            <a:extLst>
              <a:ext uri="{FF2B5EF4-FFF2-40B4-BE49-F238E27FC236}">
                <a16:creationId xmlns:a16="http://schemas.microsoft.com/office/drawing/2014/main" id="{967FC8DB-65A7-D541-6F8F-B19648A83B5C}"/>
              </a:ext>
            </a:extLst>
          </p:cNvPr>
          <p:cNvSpPr/>
          <p:nvPr/>
        </p:nvSpPr>
        <p:spPr>
          <a:xfrm rot="5400000">
            <a:off x="5718715" y="4508311"/>
            <a:ext cx="813307" cy="1542204"/>
          </a:xfrm>
          <a:prstGeom prst="homePlate">
            <a:avLst/>
          </a:prstGeom>
          <a:solidFill>
            <a:srgbClr val="4D4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BBE5770-765D-EFB4-CF11-A4944F11D369}"/>
              </a:ext>
            </a:extLst>
          </p:cNvPr>
          <p:cNvSpPr/>
          <p:nvPr/>
        </p:nvSpPr>
        <p:spPr>
          <a:xfrm>
            <a:off x="5417482" y="491138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信息传递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五边形 23">
            <a:extLst>
              <a:ext uri="{FF2B5EF4-FFF2-40B4-BE49-F238E27FC236}">
                <a16:creationId xmlns:a16="http://schemas.microsoft.com/office/drawing/2014/main" id="{DDDACF5C-ED0D-5451-166C-AEDD8F2AE0D0}"/>
              </a:ext>
            </a:extLst>
          </p:cNvPr>
          <p:cNvSpPr/>
          <p:nvPr/>
        </p:nvSpPr>
        <p:spPr>
          <a:xfrm rot="5400000">
            <a:off x="2149155" y="4508310"/>
            <a:ext cx="813307" cy="1542204"/>
          </a:xfrm>
          <a:prstGeom prst="homePlate">
            <a:avLst/>
          </a:prstGeom>
          <a:solidFill>
            <a:srgbClr val="4D4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B8FEAE9-A901-9B07-B626-2A199337D2C0}"/>
              </a:ext>
            </a:extLst>
          </p:cNvPr>
          <p:cNvSpPr/>
          <p:nvPr/>
        </p:nvSpPr>
        <p:spPr>
          <a:xfrm>
            <a:off x="1682929" y="491645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人性化功能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Lorem Ipsum">
            <a:extLst>
              <a:ext uri="{FF2B5EF4-FFF2-40B4-BE49-F238E27FC236}">
                <a16:creationId xmlns:a16="http://schemas.microsoft.com/office/drawing/2014/main" id="{8DC34BED-16B2-78F9-4103-4FD7F13F4A58}"/>
              </a:ext>
            </a:extLst>
          </p:cNvPr>
          <p:cNvSpPr>
            <a:spLocks/>
          </p:cNvSpPr>
          <p:nvPr/>
        </p:nvSpPr>
        <p:spPr bwMode="auto">
          <a:xfrm>
            <a:off x="4365606" y="4054152"/>
            <a:ext cx="3464335" cy="31300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000" tIns="43199" rIns="96000" bIns="43199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800"/>
              </a:spcAft>
            </a:pPr>
            <a:r>
              <a:rPr lang="zh-CN" altLang="en-US" sz="1467" dirty="0">
                <a:solidFill>
                  <a:srgbClr val="4D4E4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需要熟悉</a:t>
            </a:r>
            <a:r>
              <a:rPr lang="en-US" altLang="zh-CN" sz="1467" dirty="0">
                <a:solidFill>
                  <a:srgbClr val="4D4E4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Linux</a:t>
            </a:r>
            <a:r>
              <a:rPr lang="zh-CN" altLang="en-US" sz="1467" dirty="0">
                <a:solidFill>
                  <a:srgbClr val="4D4E4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与</a:t>
            </a:r>
            <a:r>
              <a:rPr lang="en-US" altLang="zh-CN" sz="1467" dirty="0">
                <a:solidFill>
                  <a:srgbClr val="4D4E4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qt</a:t>
            </a:r>
            <a:r>
              <a:rPr lang="zh-CN" altLang="en-US" sz="1467" dirty="0">
                <a:solidFill>
                  <a:srgbClr val="4D4E4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1467" dirty="0">
              <a:solidFill>
                <a:srgbClr val="4D4E4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7162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平行四边形 13"/>
          <p:cNvSpPr/>
          <p:nvPr/>
        </p:nvSpPr>
        <p:spPr>
          <a:xfrm>
            <a:off x="-365760" y="248216"/>
            <a:ext cx="1038620" cy="814646"/>
          </a:xfrm>
          <a:prstGeom prst="parallelogram">
            <a:avLst/>
          </a:prstGeom>
          <a:solidFill>
            <a:srgbClr val="4D4E4F"/>
          </a:solidFill>
          <a:ln>
            <a:solidFill>
              <a:srgbClr val="4D4E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平行四边形 14"/>
          <p:cNvSpPr/>
          <p:nvPr/>
        </p:nvSpPr>
        <p:spPr>
          <a:xfrm>
            <a:off x="585313" y="248216"/>
            <a:ext cx="437330" cy="600991"/>
          </a:xfrm>
          <a:prstGeom prst="parallelogram">
            <a:avLst>
              <a:gd name="adj" fmla="val 35622"/>
            </a:avLst>
          </a:prstGeom>
          <a:solidFill>
            <a:srgbClr val="00468D"/>
          </a:solidFill>
          <a:ln>
            <a:solidFill>
              <a:srgbClr val="0046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46349" y="254332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i="1" kern="1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个人感悟</a:t>
            </a:r>
            <a:endParaRPr lang="zh-CN" altLang="en-US" sz="3600" b="1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82719" y="827138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电子科技大学</a:t>
            </a:r>
          </a:p>
        </p:txBody>
      </p:sp>
      <p:sp>
        <p:nvSpPr>
          <p:cNvPr id="6" name="Freeform 5743"/>
          <p:cNvSpPr>
            <a:spLocks noEditPoints="1"/>
          </p:cNvSpPr>
          <p:nvPr/>
        </p:nvSpPr>
        <p:spPr bwMode="auto">
          <a:xfrm>
            <a:off x="311490" y="2866341"/>
            <a:ext cx="1443522" cy="1995107"/>
          </a:xfrm>
          <a:custGeom>
            <a:avLst/>
            <a:gdLst>
              <a:gd name="T0" fmla="*/ 20 w 58"/>
              <a:gd name="T1" fmla="*/ 20 h 80"/>
              <a:gd name="T2" fmla="*/ 42 w 58"/>
              <a:gd name="T3" fmla="*/ 20 h 80"/>
              <a:gd name="T4" fmla="*/ 46 w 58"/>
              <a:gd name="T5" fmla="*/ 36 h 80"/>
              <a:gd name="T6" fmla="*/ 58 w 58"/>
              <a:gd name="T7" fmla="*/ 36 h 80"/>
              <a:gd name="T8" fmla="*/ 58 w 58"/>
              <a:gd name="T9" fmla="*/ 39 h 80"/>
              <a:gd name="T10" fmla="*/ 42 w 58"/>
              <a:gd name="T11" fmla="*/ 41 h 80"/>
              <a:gd name="T12" fmla="*/ 37 w 58"/>
              <a:gd name="T13" fmla="*/ 35 h 80"/>
              <a:gd name="T14" fmla="*/ 34 w 58"/>
              <a:gd name="T15" fmla="*/ 46 h 80"/>
              <a:gd name="T16" fmla="*/ 46 w 58"/>
              <a:gd name="T17" fmla="*/ 60 h 80"/>
              <a:gd name="T18" fmla="*/ 46 w 58"/>
              <a:gd name="T19" fmla="*/ 79 h 80"/>
              <a:gd name="T20" fmla="*/ 41 w 58"/>
              <a:gd name="T21" fmla="*/ 80 h 80"/>
              <a:gd name="T22" fmla="*/ 37 w 58"/>
              <a:gd name="T23" fmla="*/ 63 h 80"/>
              <a:gd name="T24" fmla="*/ 27 w 58"/>
              <a:gd name="T25" fmla="*/ 56 h 80"/>
              <a:gd name="T26" fmla="*/ 19 w 58"/>
              <a:gd name="T27" fmla="*/ 68 h 80"/>
              <a:gd name="T28" fmla="*/ 1 w 58"/>
              <a:gd name="T29" fmla="*/ 71 h 80"/>
              <a:gd name="T30" fmla="*/ 0 w 58"/>
              <a:gd name="T31" fmla="*/ 68 h 80"/>
              <a:gd name="T32" fmla="*/ 14 w 58"/>
              <a:gd name="T33" fmla="*/ 62 h 80"/>
              <a:gd name="T34" fmla="*/ 17 w 58"/>
              <a:gd name="T35" fmla="*/ 45 h 80"/>
              <a:gd name="T36" fmla="*/ 20 w 58"/>
              <a:gd name="T37" fmla="*/ 31 h 80"/>
              <a:gd name="T38" fmla="*/ 13 w 58"/>
              <a:gd name="T39" fmla="*/ 33 h 80"/>
              <a:gd name="T40" fmla="*/ 15 w 58"/>
              <a:gd name="T41" fmla="*/ 44 h 80"/>
              <a:gd name="T42" fmla="*/ 11 w 58"/>
              <a:gd name="T43" fmla="*/ 45 h 80"/>
              <a:gd name="T44" fmla="*/ 5 w 58"/>
              <a:gd name="T45" fmla="*/ 31 h 80"/>
              <a:gd name="T46" fmla="*/ 20 w 58"/>
              <a:gd name="T47" fmla="*/ 20 h 80"/>
              <a:gd name="T48" fmla="*/ 32 w 58"/>
              <a:gd name="T49" fmla="*/ 0 h 80"/>
              <a:gd name="T50" fmla="*/ 41 w 58"/>
              <a:gd name="T51" fmla="*/ 9 h 80"/>
              <a:gd name="T52" fmla="*/ 32 w 58"/>
              <a:gd name="T53" fmla="*/ 18 h 80"/>
              <a:gd name="T54" fmla="*/ 23 w 58"/>
              <a:gd name="T55" fmla="*/ 9 h 80"/>
              <a:gd name="T56" fmla="*/ 32 w 58"/>
              <a:gd name="T57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8" h="80">
                <a:moveTo>
                  <a:pt x="20" y="20"/>
                </a:moveTo>
                <a:cubicBezTo>
                  <a:pt x="42" y="20"/>
                  <a:pt x="42" y="20"/>
                  <a:pt x="42" y="20"/>
                </a:cubicBezTo>
                <a:cubicBezTo>
                  <a:pt x="46" y="36"/>
                  <a:pt x="46" y="36"/>
                  <a:pt x="46" y="36"/>
                </a:cubicBezTo>
                <a:cubicBezTo>
                  <a:pt x="58" y="36"/>
                  <a:pt x="58" y="36"/>
                  <a:pt x="58" y="36"/>
                </a:cubicBezTo>
                <a:cubicBezTo>
                  <a:pt x="58" y="39"/>
                  <a:pt x="58" y="39"/>
                  <a:pt x="58" y="39"/>
                </a:cubicBezTo>
                <a:cubicBezTo>
                  <a:pt x="42" y="41"/>
                  <a:pt x="42" y="41"/>
                  <a:pt x="42" y="41"/>
                </a:cubicBezTo>
                <a:cubicBezTo>
                  <a:pt x="37" y="35"/>
                  <a:pt x="37" y="35"/>
                  <a:pt x="37" y="35"/>
                </a:cubicBezTo>
                <a:cubicBezTo>
                  <a:pt x="34" y="46"/>
                  <a:pt x="34" y="46"/>
                  <a:pt x="34" y="46"/>
                </a:cubicBezTo>
                <a:cubicBezTo>
                  <a:pt x="46" y="60"/>
                  <a:pt x="46" y="60"/>
                  <a:pt x="46" y="60"/>
                </a:cubicBezTo>
                <a:cubicBezTo>
                  <a:pt x="46" y="79"/>
                  <a:pt x="46" y="79"/>
                  <a:pt x="46" y="79"/>
                </a:cubicBezTo>
                <a:cubicBezTo>
                  <a:pt x="41" y="80"/>
                  <a:pt x="41" y="80"/>
                  <a:pt x="41" y="80"/>
                </a:cubicBezTo>
                <a:cubicBezTo>
                  <a:pt x="37" y="63"/>
                  <a:pt x="37" y="63"/>
                  <a:pt x="37" y="63"/>
                </a:cubicBezTo>
                <a:cubicBezTo>
                  <a:pt x="27" y="56"/>
                  <a:pt x="27" y="56"/>
                  <a:pt x="27" y="56"/>
                </a:cubicBezTo>
                <a:cubicBezTo>
                  <a:pt x="24" y="60"/>
                  <a:pt x="19" y="68"/>
                  <a:pt x="19" y="68"/>
                </a:cubicBezTo>
                <a:cubicBezTo>
                  <a:pt x="1" y="71"/>
                  <a:pt x="1" y="71"/>
                  <a:pt x="1" y="71"/>
                </a:cubicBezTo>
                <a:cubicBezTo>
                  <a:pt x="0" y="68"/>
                  <a:pt x="0" y="68"/>
                  <a:pt x="0" y="68"/>
                </a:cubicBezTo>
                <a:cubicBezTo>
                  <a:pt x="14" y="62"/>
                  <a:pt x="14" y="62"/>
                  <a:pt x="14" y="62"/>
                </a:cubicBezTo>
                <a:cubicBezTo>
                  <a:pt x="17" y="45"/>
                  <a:pt x="17" y="45"/>
                  <a:pt x="17" y="45"/>
                </a:cubicBezTo>
                <a:cubicBezTo>
                  <a:pt x="20" y="31"/>
                  <a:pt x="20" y="31"/>
                  <a:pt x="20" y="31"/>
                </a:cubicBezTo>
                <a:cubicBezTo>
                  <a:pt x="13" y="33"/>
                  <a:pt x="13" y="33"/>
                  <a:pt x="13" y="33"/>
                </a:cubicBezTo>
                <a:cubicBezTo>
                  <a:pt x="15" y="44"/>
                  <a:pt x="15" y="44"/>
                  <a:pt x="15" y="44"/>
                </a:cubicBezTo>
                <a:cubicBezTo>
                  <a:pt x="11" y="45"/>
                  <a:pt x="11" y="45"/>
                  <a:pt x="11" y="45"/>
                </a:cubicBezTo>
                <a:cubicBezTo>
                  <a:pt x="5" y="31"/>
                  <a:pt x="5" y="31"/>
                  <a:pt x="5" y="31"/>
                </a:cubicBezTo>
                <a:cubicBezTo>
                  <a:pt x="20" y="20"/>
                  <a:pt x="20" y="20"/>
                  <a:pt x="20" y="20"/>
                </a:cubicBezTo>
                <a:close/>
                <a:moveTo>
                  <a:pt x="32" y="0"/>
                </a:moveTo>
                <a:cubicBezTo>
                  <a:pt x="37" y="0"/>
                  <a:pt x="41" y="4"/>
                  <a:pt x="41" y="9"/>
                </a:cubicBezTo>
                <a:cubicBezTo>
                  <a:pt x="41" y="14"/>
                  <a:pt x="37" y="18"/>
                  <a:pt x="32" y="18"/>
                </a:cubicBezTo>
                <a:cubicBezTo>
                  <a:pt x="27" y="18"/>
                  <a:pt x="23" y="14"/>
                  <a:pt x="23" y="9"/>
                </a:cubicBezTo>
                <a:cubicBezTo>
                  <a:pt x="23" y="4"/>
                  <a:pt x="27" y="0"/>
                  <a:pt x="32" y="0"/>
                </a:cubicBezTo>
                <a:close/>
              </a:path>
            </a:pathLst>
          </a:custGeom>
          <a:solidFill>
            <a:srgbClr val="00468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26687" y="4861448"/>
            <a:ext cx="1699257" cy="997553"/>
          </a:xfrm>
          <a:prstGeom prst="rect">
            <a:avLst/>
          </a:prstGeom>
          <a:solidFill>
            <a:srgbClr val="00468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957350" y="4362672"/>
            <a:ext cx="1699257" cy="1494115"/>
          </a:xfrm>
          <a:prstGeom prst="rect">
            <a:avLst/>
          </a:prstGeom>
          <a:solidFill>
            <a:srgbClr val="00468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705182" y="3844683"/>
            <a:ext cx="1699257" cy="2016532"/>
          </a:xfrm>
          <a:prstGeom prst="rect">
            <a:avLst/>
          </a:prstGeom>
          <a:solidFill>
            <a:srgbClr val="00468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435843" y="3365118"/>
            <a:ext cx="1699257" cy="2493883"/>
          </a:xfrm>
          <a:prstGeom prst="rect">
            <a:avLst/>
          </a:prstGeom>
          <a:solidFill>
            <a:srgbClr val="00468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50670" y="514789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算法能力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39621" y="4891375"/>
            <a:ext cx="11528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GUI</a:t>
            </a: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70864" y="4632379"/>
            <a:ext cx="12105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调试能力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30962" y="4373386"/>
            <a:ext cx="12105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设计能力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80DB822C-F709-09D4-0DA9-2CEE1755D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4808" y="2866341"/>
            <a:ext cx="1699257" cy="2987569"/>
          </a:xfrm>
          <a:prstGeom prst="rect">
            <a:avLst/>
          </a:prstGeom>
          <a:solidFill>
            <a:srgbClr val="00468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2F527CDC-FB5A-C69D-F88E-234B23585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2640" y="2352132"/>
            <a:ext cx="1699257" cy="3506206"/>
          </a:xfrm>
          <a:prstGeom prst="rect">
            <a:avLst/>
          </a:prstGeom>
          <a:solidFill>
            <a:srgbClr val="00468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2C9AF11-BE36-28C8-7C08-77713AC52A08}"/>
              </a:ext>
            </a:extLst>
          </p:cNvPr>
          <p:cNvSpPr/>
          <p:nvPr/>
        </p:nvSpPr>
        <p:spPr>
          <a:xfrm>
            <a:off x="8430219" y="410523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学习能力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28ECE83-BC9B-21D9-5864-020F7CD88B6C}"/>
              </a:ext>
            </a:extLst>
          </p:cNvPr>
          <p:cNvSpPr/>
          <p:nvPr/>
        </p:nvSpPr>
        <p:spPr>
          <a:xfrm>
            <a:off x="10285214" y="3772612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写文档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1635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285" y="1671185"/>
            <a:ext cx="2584486" cy="18576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128010" y="3947141"/>
            <a:ext cx="98629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200" b="1" i="1" kern="1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Thanks For Watching!</a:t>
            </a:r>
            <a:endParaRPr lang="zh-CN" altLang="en-US" sz="7200" b="1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806355" y="5278098"/>
            <a:ext cx="6277666" cy="159314"/>
            <a:chOff x="-504769" y="4290275"/>
            <a:chExt cx="4757850" cy="152672"/>
          </a:xfrm>
        </p:grpSpPr>
        <p:sp>
          <p:nvSpPr>
            <p:cNvPr id="24" name="矩形 23"/>
            <p:cNvSpPr/>
            <p:nvPr/>
          </p:nvSpPr>
          <p:spPr>
            <a:xfrm>
              <a:off x="-504769" y="4362327"/>
              <a:ext cx="4400008" cy="80620"/>
            </a:xfrm>
            <a:prstGeom prst="rect">
              <a:avLst/>
            </a:prstGeom>
            <a:solidFill>
              <a:srgbClr val="00468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-146927" y="4290275"/>
              <a:ext cx="4400008" cy="80620"/>
            </a:xfrm>
            <a:prstGeom prst="rect">
              <a:avLst/>
            </a:prstGeom>
            <a:solidFill>
              <a:srgbClr val="4D4E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583" y="1671185"/>
            <a:ext cx="2757105" cy="1857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991" y="1671185"/>
            <a:ext cx="2868880" cy="1857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967" y="1671185"/>
            <a:ext cx="2996129" cy="18576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459" y="1671185"/>
            <a:ext cx="2476800" cy="1857600"/>
          </a:xfrm>
          <a:prstGeom prst="rect">
            <a:avLst/>
          </a:prstGeom>
        </p:spPr>
      </p:pic>
      <p:sp>
        <p:nvSpPr>
          <p:cNvPr id="16" name="平行四边形 15"/>
          <p:cNvSpPr/>
          <p:nvPr/>
        </p:nvSpPr>
        <p:spPr>
          <a:xfrm>
            <a:off x="-365760" y="248216"/>
            <a:ext cx="1038620" cy="814646"/>
          </a:xfrm>
          <a:prstGeom prst="parallelogram">
            <a:avLst/>
          </a:prstGeom>
          <a:solidFill>
            <a:srgbClr val="4D4E4F"/>
          </a:solidFill>
          <a:ln>
            <a:solidFill>
              <a:srgbClr val="4D4E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平行四边形 18"/>
          <p:cNvSpPr/>
          <p:nvPr/>
        </p:nvSpPr>
        <p:spPr>
          <a:xfrm>
            <a:off x="585313" y="248216"/>
            <a:ext cx="437330" cy="600991"/>
          </a:xfrm>
          <a:prstGeom prst="parallelogram">
            <a:avLst>
              <a:gd name="adj" fmla="val 35622"/>
            </a:avLst>
          </a:prstGeom>
          <a:solidFill>
            <a:srgbClr val="00468D"/>
          </a:solidFill>
          <a:ln>
            <a:solidFill>
              <a:srgbClr val="0046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46349" y="254332"/>
            <a:ext cx="3877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i="1" kern="1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Graduation reply</a:t>
            </a:r>
            <a:endParaRPr lang="zh-CN" altLang="en-US" sz="3600" b="1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82719" y="827138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电子科技大学大学</a:t>
            </a:r>
          </a:p>
        </p:txBody>
      </p:sp>
    </p:spTree>
    <p:extLst>
      <p:ext uri="{BB962C8B-B14F-4D97-AF65-F5344CB8AC3E}">
        <p14:creationId xmlns:p14="http://schemas.microsoft.com/office/powerpoint/2010/main" val="4634844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5905356" y="1847455"/>
            <a:ext cx="7486613" cy="644113"/>
          </a:xfrm>
          <a:prstGeom prst="rect">
            <a:avLst/>
          </a:prstGeom>
          <a:solidFill>
            <a:srgbClr val="0046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0" rtlCol="0" anchor="ctr"/>
          <a:lstStyle/>
          <a:p>
            <a:endParaRPr lang="zh-CN" altLang="en-US" i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5646715" y="1847455"/>
            <a:ext cx="615987" cy="615987"/>
          </a:xfrm>
          <a:prstGeom prst="ellipse">
            <a:avLst/>
          </a:prstGeom>
          <a:solidFill>
            <a:srgbClr val="4D4E4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TextBox 146"/>
          <p:cNvSpPr txBox="1">
            <a:spLocks noChangeArrowheads="1"/>
          </p:cNvSpPr>
          <p:nvPr/>
        </p:nvSpPr>
        <p:spPr bwMode="auto">
          <a:xfrm>
            <a:off x="6566665" y="1926025"/>
            <a:ext cx="54230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开发环境</a:t>
            </a:r>
          </a:p>
        </p:txBody>
      </p:sp>
      <p:sp>
        <p:nvSpPr>
          <p:cNvPr id="49" name="矩形 48"/>
          <p:cNvSpPr/>
          <p:nvPr/>
        </p:nvSpPr>
        <p:spPr>
          <a:xfrm>
            <a:off x="5869492" y="2944781"/>
            <a:ext cx="7526077" cy="644113"/>
          </a:xfrm>
          <a:prstGeom prst="rect">
            <a:avLst/>
          </a:prstGeom>
          <a:solidFill>
            <a:srgbClr val="0046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0" rtlCol="0" anchor="ctr"/>
          <a:lstStyle/>
          <a:p>
            <a:endParaRPr lang="zh-CN" altLang="en-US" i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5646715" y="2958844"/>
            <a:ext cx="615987" cy="615987"/>
          </a:xfrm>
          <a:prstGeom prst="ellipse">
            <a:avLst/>
          </a:prstGeom>
          <a:solidFill>
            <a:srgbClr val="4D4E4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TextBox 146"/>
          <p:cNvSpPr txBox="1">
            <a:spLocks noChangeArrowheads="1"/>
          </p:cNvSpPr>
          <p:nvPr/>
        </p:nvSpPr>
        <p:spPr bwMode="auto">
          <a:xfrm>
            <a:off x="6566665" y="3037414"/>
            <a:ext cx="47414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拓展功能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&amp;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实现方式</a:t>
            </a:r>
          </a:p>
        </p:txBody>
      </p:sp>
      <p:sp>
        <p:nvSpPr>
          <p:cNvPr id="52" name="矩形 51"/>
          <p:cNvSpPr/>
          <p:nvPr/>
        </p:nvSpPr>
        <p:spPr>
          <a:xfrm>
            <a:off x="5869492" y="4042107"/>
            <a:ext cx="7526077" cy="644113"/>
          </a:xfrm>
          <a:prstGeom prst="rect">
            <a:avLst/>
          </a:prstGeom>
          <a:solidFill>
            <a:srgbClr val="00468D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5646715" y="4056170"/>
            <a:ext cx="615987" cy="615987"/>
          </a:xfrm>
          <a:prstGeom prst="ellipse">
            <a:avLst/>
          </a:prstGeom>
          <a:solidFill>
            <a:srgbClr val="4D4E4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TextBox 146"/>
          <p:cNvSpPr txBox="1">
            <a:spLocks noChangeArrowheads="1"/>
          </p:cNvSpPr>
          <p:nvPr/>
        </p:nvSpPr>
        <p:spPr bwMode="auto">
          <a:xfrm>
            <a:off x="6566665" y="4134740"/>
            <a:ext cx="50822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项目进程</a:t>
            </a:r>
          </a:p>
        </p:txBody>
      </p:sp>
      <p:sp>
        <p:nvSpPr>
          <p:cNvPr id="4" name="椭圆 3"/>
          <p:cNvSpPr/>
          <p:nvPr/>
        </p:nvSpPr>
        <p:spPr>
          <a:xfrm>
            <a:off x="1601741" y="2109109"/>
            <a:ext cx="2966811" cy="2916955"/>
          </a:xfrm>
          <a:prstGeom prst="ellipse">
            <a:avLst/>
          </a:prstGeom>
          <a:solidFill>
            <a:srgbClr val="00468D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951524" y="2648972"/>
            <a:ext cx="2238113" cy="15388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目录</a:t>
            </a:r>
            <a:endParaRPr lang="en-US" altLang="zh-CN" sz="5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>
            <a:off x="-51899" y="4842062"/>
            <a:ext cx="3033229" cy="2267256"/>
            <a:chOff x="9160042" y="4796588"/>
            <a:chExt cx="3033229" cy="2267256"/>
          </a:xfrm>
        </p:grpSpPr>
        <p:grpSp>
          <p:nvGrpSpPr>
            <p:cNvPr id="56" name="组合 55"/>
            <p:cNvGrpSpPr/>
            <p:nvPr/>
          </p:nvGrpSpPr>
          <p:grpSpPr>
            <a:xfrm>
              <a:off x="9160042" y="4796588"/>
              <a:ext cx="3031958" cy="2267256"/>
              <a:chOff x="9160042" y="4796588"/>
              <a:chExt cx="3031958" cy="2267256"/>
            </a:xfrm>
          </p:grpSpPr>
          <p:sp>
            <p:nvSpPr>
              <p:cNvPr id="57" name="直角三角形 56"/>
              <p:cNvSpPr/>
              <p:nvPr/>
            </p:nvSpPr>
            <p:spPr>
              <a:xfrm flipH="1">
                <a:off x="9160042" y="4796588"/>
                <a:ext cx="3031958" cy="2113549"/>
              </a:xfrm>
              <a:prstGeom prst="rtTriangle">
                <a:avLst/>
              </a:prstGeom>
              <a:solidFill>
                <a:srgbClr val="00468D">
                  <a:alpha val="8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8" name="直角三角形 57"/>
              <p:cNvSpPr/>
              <p:nvPr/>
            </p:nvSpPr>
            <p:spPr>
              <a:xfrm flipH="1">
                <a:off x="10278408" y="5729898"/>
                <a:ext cx="1913592" cy="1333946"/>
              </a:xfrm>
              <a:prstGeom prst="rtTriangle">
                <a:avLst/>
              </a:prstGeom>
              <a:solidFill>
                <a:srgbClr val="4D4E4F">
                  <a:alpha val="8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pic>
          <p:nvPicPr>
            <p:cNvPr id="59" name="图片 5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79" t="22547" r="72066" b="5068"/>
            <a:stretch/>
          </p:blipFill>
          <p:spPr>
            <a:xfrm rot="19138232">
              <a:off x="10145633" y="6223314"/>
              <a:ext cx="512504" cy="551540"/>
            </a:xfrm>
            <a:prstGeom prst="rect">
              <a:avLst/>
            </a:prstGeom>
          </p:spPr>
        </p:pic>
        <p:sp>
          <p:nvSpPr>
            <p:cNvPr id="60" name="矩形 59"/>
            <p:cNvSpPr/>
            <p:nvPr/>
          </p:nvSpPr>
          <p:spPr>
            <a:xfrm rot="19356198">
              <a:off x="10469722" y="5653307"/>
              <a:ext cx="17235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电子科技大学</a:t>
              </a:r>
            </a:p>
          </p:txBody>
        </p:sp>
      </p:grpSp>
      <p:sp>
        <p:nvSpPr>
          <p:cNvPr id="98" name="矩形 97"/>
          <p:cNvSpPr/>
          <p:nvPr/>
        </p:nvSpPr>
        <p:spPr>
          <a:xfrm>
            <a:off x="5858976" y="5113288"/>
            <a:ext cx="7526077" cy="644113"/>
          </a:xfrm>
          <a:prstGeom prst="rect">
            <a:avLst/>
          </a:prstGeom>
          <a:solidFill>
            <a:srgbClr val="00468D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5636199" y="5127351"/>
            <a:ext cx="615987" cy="615987"/>
          </a:xfrm>
          <a:prstGeom prst="ellipse">
            <a:avLst/>
          </a:prstGeom>
          <a:solidFill>
            <a:srgbClr val="4D4E4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0" name="TextBox 146"/>
          <p:cNvSpPr txBox="1">
            <a:spLocks noChangeArrowheads="1"/>
          </p:cNvSpPr>
          <p:nvPr/>
        </p:nvSpPr>
        <p:spPr bwMode="auto">
          <a:xfrm>
            <a:off x="6556149" y="5205921"/>
            <a:ext cx="50822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个人感悟</a:t>
            </a:r>
          </a:p>
        </p:txBody>
      </p:sp>
      <p:sp>
        <p:nvSpPr>
          <p:cNvPr id="7" name="矩形 6"/>
          <p:cNvSpPr/>
          <p:nvPr/>
        </p:nvSpPr>
        <p:spPr>
          <a:xfrm>
            <a:off x="11308089" y="0"/>
            <a:ext cx="303963" cy="6920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2737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688548" y="1942322"/>
            <a:ext cx="3176529" cy="461064"/>
          </a:xfrm>
          <a:prstGeom prst="rect">
            <a:avLst/>
          </a:prstGeom>
          <a:solidFill>
            <a:srgbClr val="0046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OS</a:t>
            </a:r>
            <a:r>
              <a:rPr lang="zh-CN" altLang="en-US" sz="32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r>
              <a:rPr lang="en-US" altLang="zh-CN" sz="32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Linux</a:t>
            </a:r>
            <a:endParaRPr lang="zh-CN" altLang="en-US" sz="32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平行四边形 41"/>
          <p:cNvSpPr/>
          <p:nvPr/>
        </p:nvSpPr>
        <p:spPr>
          <a:xfrm>
            <a:off x="-365760" y="248216"/>
            <a:ext cx="1038620" cy="814646"/>
          </a:xfrm>
          <a:prstGeom prst="parallelogram">
            <a:avLst/>
          </a:prstGeom>
          <a:solidFill>
            <a:srgbClr val="4D4E4F"/>
          </a:solidFill>
          <a:ln>
            <a:solidFill>
              <a:srgbClr val="4D4E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平行四边形 42"/>
          <p:cNvSpPr/>
          <p:nvPr/>
        </p:nvSpPr>
        <p:spPr>
          <a:xfrm>
            <a:off x="585313" y="248216"/>
            <a:ext cx="437330" cy="600991"/>
          </a:xfrm>
          <a:prstGeom prst="parallelogram">
            <a:avLst>
              <a:gd name="adj" fmla="val 35622"/>
            </a:avLst>
          </a:prstGeom>
          <a:solidFill>
            <a:srgbClr val="00468D"/>
          </a:solidFill>
          <a:ln>
            <a:solidFill>
              <a:srgbClr val="0046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46349" y="254332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i="1" kern="1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开发环境</a:t>
            </a:r>
            <a:endParaRPr lang="zh-CN" altLang="en-US" sz="3600" b="1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2719" y="827138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电子科技大学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5649579" y="1677313"/>
            <a:ext cx="5417006" cy="4403207"/>
            <a:chOff x="1884286" y="688656"/>
            <a:chExt cx="5161004" cy="4195116"/>
          </a:xfrm>
          <a:solidFill>
            <a:srgbClr val="00468D"/>
          </a:solidFill>
        </p:grpSpPr>
        <p:sp>
          <p:nvSpPr>
            <p:cNvPr id="47" name="圆角矩形 18"/>
            <p:cNvSpPr/>
            <p:nvPr/>
          </p:nvSpPr>
          <p:spPr>
            <a:xfrm>
              <a:off x="3387594" y="4170320"/>
              <a:ext cx="718178" cy="713452"/>
            </a:xfrm>
            <a:custGeom>
              <a:avLst/>
              <a:gdLst/>
              <a:ahLst/>
              <a:cxnLst/>
              <a:rect l="l" t="t" r="r" b="b"/>
              <a:pathLst>
                <a:path w="1700455" h="1689265">
                  <a:moveTo>
                    <a:pt x="538889" y="0"/>
                  </a:moveTo>
                  <a:lnTo>
                    <a:pt x="1434182" y="0"/>
                  </a:lnTo>
                  <a:lnTo>
                    <a:pt x="1458540" y="2456"/>
                  </a:lnTo>
                  <a:cubicBezTo>
                    <a:pt x="1462073" y="1456"/>
                    <a:pt x="1465666" y="1373"/>
                    <a:pt x="1469278" y="1373"/>
                  </a:cubicBezTo>
                  <a:cubicBezTo>
                    <a:pt x="1596954" y="1373"/>
                    <a:pt x="1700455" y="104874"/>
                    <a:pt x="1700455" y="232550"/>
                  </a:cubicBezTo>
                  <a:lnTo>
                    <a:pt x="1700455" y="1032758"/>
                  </a:lnTo>
                  <a:cubicBezTo>
                    <a:pt x="1700455" y="1160434"/>
                    <a:pt x="1596954" y="1263935"/>
                    <a:pt x="1469278" y="1263935"/>
                  </a:cubicBezTo>
                  <a:cubicBezTo>
                    <a:pt x="1341602" y="1263935"/>
                    <a:pt x="1238101" y="1160434"/>
                    <a:pt x="1238101" y="1032758"/>
                  </a:cubicBezTo>
                  <a:lnTo>
                    <a:pt x="1238101" y="839492"/>
                  </a:lnTo>
                  <a:lnTo>
                    <a:pt x="431284" y="1617906"/>
                  </a:lnTo>
                  <a:cubicBezTo>
                    <a:pt x="330113" y="1715516"/>
                    <a:pt x="168969" y="1712628"/>
                    <a:pt x="71359" y="1611457"/>
                  </a:cubicBezTo>
                  <a:cubicBezTo>
                    <a:pt x="-26250" y="1510286"/>
                    <a:pt x="-23363" y="1349142"/>
                    <a:pt x="77808" y="1251532"/>
                  </a:cubicBezTo>
                  <a:lnTo>
                    <a:pt x="883934" y="473786"/>
                  </a:lnTo>
                  <a:lnTo>
                    <a:pt x="538889" y="473786"/>
                  </a:lnTo>
                  <a:cubicBezTo>
                    <a:pt x="408057" y="473786"/>
                    <a:pt x="301996" y="367725"/>
                    <a:pt x="301996" y="236893"/>
                  </a:cubicBezTo>
                  <a:cubicBezTo>
                    <a:pt x="301996" y="106061"/>
                    <a:pt x="408057" y="0"/>
                    <a:pt x="538889" y="0"/>
                  </a:cubicBezTo>
                  <a:close/>
                </a:path>
              </a:pathLst>
            </a:custGeom>
            <a:solidFill>
              <a:srgbClr val="4D4E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圆角矩形 18"/>
            <p:cNvSpPr/>
            <p:nvPr/>
          </p:nvSpPr>
          <p:spPr>
            <a:xfrm>
              <a:off x="4064518" y="1064835"/>
              <a:ext cx="961179" cy="954854"/>
            </a:xfrm>
            <a:custGeom>
              <a:avLst/>
              <a:gdLst/>
              <a:ahLst/>
              <a:cxnLst/>
              <a:rect l="l" t="t" r="r" b="b"/>
              <a:pathLst>
                <a:path w="1700455" h="1689265">
                  <a:moveTo>
                    <a:pt x="538889" y="0"/>
                  </a:moveTo>
                  <a:lnTo>
                    <a:pt x="1434182" y="0"/>
                  </a:lnTo>
                  <a:lnTo>
                    <a:pt x="1458540" y="2456"/>
                  </a:lnTo>
                  <a:cubicBezTo>
                    <a:pt x="1462073" y="1456"/>
                    <a:pt x="1465666" y="1373"/>
                    <a:pt x="1469278" y="1373"/>
                  </a:cubicBezTo>
                  <a:cubicBezTo>
                    <a:pt x="1596954" y="1373"/>
                    <a:pt x="1700455" y="104874"/>
                    <a:pt x="1700455" y="232550"/>
                  </a:cubicBezTo>
                  <a:lnTo>
                    <a:pt x="1700455" y="1032758"/>
                  </a:lnTo>
                  <a:cubicBezTo>
                    <a:pt x="1700455" y="1160434"/>
                    <a:pt x="1596954" y="1263935"/>
                    <a:pt x="1469278" y="1263935"/>
                  </a:cubicBezTo>
                  <a:cubicBezTo>
                    <a:pt x="1341602" y="1263935"/>
                    <a:pt x="1238101" y="1160434"/>
                    <a:pt x="1238101" y="1032758"/>
                  </a:cubicBezTo>
                  <a:lnTo>
                    <a:pt x="1238101" y="839492"/>
                  </a:lnTo>
                  <a:lnTo>
                    <a:pt x="431284" y="1617906"/>
                  </a:lnTo>
                  <a:cubicBezTo>
                    <a:pt x="330113" y="1715516"/>
                    <a:pt x="168969" y="1712628"/>
                    <a:pt x="71359" y="1611457"/>
                  </a:cubicBezTo>
                  <a:cubicBezTo>
                    <a:pt x="-26250" y="1510286"/>
                    <a:pt x="-23363" y="1349142"/>
                    <a:pt x="77808" y="1251532"/>
                  </a:cubicBezTo>
                  <a:lnTo>
                    <a:pt x="883934" y="473786"/>
                  </a:lnTo>
                  <a:lnTo>
                    <a:pt x="538889" y="473786"/>
                  </a:lnTo>
                  <a:cubicBezTo>
                    <a:pt x="408057" y="473786"/>
                    <a:pt x="301996" y="367725"/>
                    <a:pt x="301996" y="236893"/>
                  </a:cubicBezTo>
                  <a:cubicBezTo>
                    <a:pt x="301996" y="106061"/>
                    <a:pt x="408057" y="0"/>
                    <a:pt x="53888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9" name="圆角矩形 18"/>
            <p:cNvSpPr/>
            <p:nvPr/>
          </p:nvSpPr>
          <p:spPr>
            <a:xfrm>
              <a:off x="3138983" y="1851824"/>
              <a:ext cx="1547926" cy="1537739"/>
            </a:xfrm>
            <a:custGeom>
              <a:avLst/>
              <a:gdLst/>
              <a:ahLst/>
              <a:cxnLst/>
              <a:rect l="l" t="t" r="r" b="b"/>
              <a:pathLst>
                <a:path w="1700455" h="1689265">
                  <a:moveTo>
                    <a:pt x="538889" y="0"/>
                  </a:moveTo>
                  <a:lnTo>
                    <a:pt x="1434182" y="0"/>
                  </a:lnTo>
                  <a:lnTo>
                    <a:pt x="1458540" y="2456"/>
                  </a:lnTo>
                  <a:cubicBezTo>
                    <a:pt x="1462073" y="1456"/>
                    <a:pt x="1465666" y="1373"/>
                    <a:pt x="1469278" y="1373"/>
                  </a:cubicBezTo>
                  <a:cubicBezTo>
                    <a:pt x="1596954" y="1373"/>
                    <a:pt x="1700455" y="104874"/>
                    <a:pt x="1700455" y="232550"/>
                  </a:cubicBezTo>
                  <a:lnTo>
                    <a:pt x="1700455" y="1032758"/>
                  </a:lnTo>
                  <a:cubicBezTo>
                    <a:pt x="1700455" y="1160434"/>
                    <a:pt x="1596954" y="1263935"/>
                    <a:pt x="1469278" y="1263935"/>
                  </a:cubicBezTo>
                  <a:cubicBezTo>
                    <a:pt x="1341602" y="1263935"/>
                    <a:pt x="1238101" y="1160434"/>
                    <a:pt x="1238101" y="1032758"/>
                  </a:cubicBezTo>
                  <a:lnTo>
                    <a:pt x="1238101" y="839492"/>
                  </a:lnTo>
                  <a:lnTo>
                    <a:pt x="431284" y="1617906"/>
                  </a:lnTo>
                  <a:cubicBezTo>
                    <a:pt x="330113" y="1715516"/>
                    <a:pt x="168969" y="1712628"/>
                    <a:pt x="71359" y="1611457"/>
                  </a:cubicBezTo>
                  <a:cubicBezTo>
                    <a:pt x="-26250" y="1510286"/>
                    <a:pt x="-23363" y="1349142"/>
                    <a:pt x="77808" y="1251532"/>
                  </a:cubicBezTo>
                  <a:lnTo>
                    <a:pt x="883934" y="473786"/>
                  </a:lnTo>
                  <a:lnTo>
                    <a:pt x="538889" y="473786"/>
                  </a:lnTo>
                  <a:cubicBezTo>
                    <a:pt x="408057" y="473786"/>
                    <a:pt x="301996" y="367725"/>
                    <a:pt x="301996" y="236893"/>
                  </a:cubicBezTo>
                  <a:cubicBezTo>
                    <a:pt x="301996" y="106061"/>
                    <a:pt x="408057" y="0"/>
                    <a:pt x="538889" y="0"/>
                  </a:cubicBezTo>
                  <a:close/>
                </a:path>
              </a:pathLst>
            </a:custGeom>
            <a:solidFill>
              <a:srgbClr val="4D4E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0" name="圆角矩形 18"/>
            <p:cNvSpPr/>
            <p:nvPr/>
          </p:nvSpPr>
          <p:spPr>
            <a:xfrm>
              <a:off x="4841009" y="1504583"/>
              <a:ext cx="1188887" cy="1181063"/>
            </a:xfrm>
            <a:custGeom>
              <a:avLst/>
              <a:gdLst/>
              <a:ahLst/>
              <a:cxnLst/>
              <a:rect l="l" t="t" r="r" b="b"/>
              <a:pathLst>
                <a:path w="1700455" h="1689265">
                  <a:moveTo>
                    <a:pt x="538889" y="0"/>
                  </a:moveTo>
                  <a:lnTo>
                    <a:pt x="1434182" y="0"/>
                  </a:lnTo>
                  <a:lnTo>
                    <a:pt x="1458540" y="2456"/>
                  </a:lnTo>
                  <a:cubicBezTo>
                    <a:pt x="1462073" y="1456"/>
                    <a:pt x="1465666" y="1373"/>
                    <a:pt x="1469278" y="1373"/>
                  </a:cubicBezTo>
                  <a:cubicBezTo>
                    <a:pt x="1596954" y="1373"/>
                    <a:pt x="1700455" y="104874"/>
                    <a:pt x="1700455" y="232550"/>
                  </a:cubicBezTo>
                  <a:lnTo>
                    <a:pt x="1700455" y="1032758"/>
                  </a:lnTo>
                  <a:cubicBezTo>
                    <a:pt x="1700455" y="1160434"/>
                    <a:pt x="1596954" y="1263935"/>
                    <a:pt x="1469278" y="1263935"/>
                  </a:cubicBezTo>
                  <a:cubicBezTo>
                    <a:pt x="1341602" y="1263935"/>
                    <a:pt x="1238101" y="1160434"/>
                    <a:pt x="1238101" y="1032758"/>
                  </a:cubicBezTo>
                  <a:lnTo>
                    <a:pt x="1238101" y="839492"/>
                  </a:lnTo>
                  <a:lnTo>
                    <a:pt x="431284" y="1617906"/>
                  </a:lnTo>
                  <a:cubicBezTo>
                    <a:pt x="330113" y="1715516"/>
                    <a:pt x="168969" y="1712628"/>
                    <a:pt x="71359" y="1611457"/>
                  </a:cubicBezTo>
                  <a:cubicBezTo>
                    <a:pt x="-26250" y="1510286"/>
                    <a:pt x="-23363" y="1349142"/>
                    <a:pt x="77808" y="1251532"/>
                  </a:cubicBezTo>
                  <a:lnTo>
                    <a:pt x="883934" y="473786"/>
                  </a:lnTo>
                  <a:lnTo>
                    <a:pt x="538889" y="473786"/>
                  </a:lnTo>
                  <a:cubicBezTo>
                    <a:pt x="408057" y="473786"/>
                    <a:pt x="301996" y="367725"/>
                    <a:pt x="301996" y="236893"/>
                  </a:cubicBezTo>
                  <a:cubicBezTo>
                    <a:pt x="301996" y="106061"/>
                    <a:pt x="408057" y="0"/>
                    <a:pt x="53888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" name="圆角矩形 18"/>
            <p:cNvSpPr/>
            <p:nvPr/>
          </p:nvSpPr>
          <p:spPr>
            <a:xfrm>
              <a:off x="2449308" y="1504583"/>
              <a:ext cx="961179" cy="954854"/>
            </a:xfrm>
            <a:custGeom>
              <a:avLst/>
              <a:gdLst/>
              <a:ahLst/>
              <a:cxnLst/>
              <a:rect l="l" t="t" r="r" b="b"/>
              <a:pathLst>
                <a:path w="1700455" h="1689265">
                  <a:moveTo>
                    <a:pt x="538889" y="0"/>
                  </a:moveTo>
                  <a:lnTo>
                    <a:pt x="1434182" y="0"/>
                  </a:lnTo>
                  <a:lnTo>
                    <a:pt x="1458540" y="2456"/>
                  </a:lnTo>
                  <a:cubicBezTo>
                    <a:pt x="1462073" y="1456"/>
                    <a:pt x="1465666" y="1373"/>
                    <a:pt x="1469278" y="1373"/>
                  </a:cubicBezTo>
                  <a:cubicBezTo>
                    <a:pt x="1596954" y="1373"/>
                    <a:pt x="1700455" y="104874"/>
                    <a:pt x="1700455" y="232550"/>
                  </a:cubicBezTo>
                  <a:lnTo>
                    <a:pt x="1700455" y="1032758"/>
                  </a:lnTo>
                  <a:cubicBezTo>
                    <a:pt x="1700455" y="1160434"/>
                    <a:pt x="1596954" y="1263935"/>
                    <a:pt x="1469278" y="1263935"/>
                  </a:cubicBezTo>
                  <a:cubicBezTo>
                    <a:pt x="1341602" y="1263935"/>
                    <a:pt x="1238101" y="1160434"/>
                    <a:pt x="1238101" y="1032758"/>
                  </a:cubicBezTo>
                  <a:lnTo>
                    <a:pt x="1238101" y="839492"/>
                  </a:lnTo>
                  <a:lnTo>
                    <a:pt x="431284" y="1617906"/>
                  </a:lnTo>
                  <a:cubicBezTo>
                    <a:pt x="330113" y="1715516"/>
                    <a:pt x="168969" y="1712628"/>
                    <a:pt x="71359" y="1611457"/>
                  </a:cubicBezTo>
                  <a:cubicBezTo>
                    <a:pt x="-26250" y="1510286"/>
                    <a:pt x="-23363" y="1349142"/>
                    <a:pt x="77808" y="1251532"/>
                  </a:cubicBezTo>
                  <a:lnTo>
                    <a:pt x="883934" y="473786"/>
                  </a:lnTo>
                  <a:lnTo>
                    <a:pt x="538889" y="473786"/>
                  </a:lnTo>
                  <a:cubicBezTo>
                    <a:pt x="408057" y="473786"/>
                    <a:pt x="301996" y="367725"/>
                    <a:pt x="301996" y="236893"/>
                  </a:cubicBezTo>
                  <a:cubicBezTo>
                    <a:pt x="301996" y="106061"/>
                    <a:pt x="408057" y="0"/>
                    <a:pt x="53888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2" name="圆角矩形 18"/>
            <p:cNvSpPr/>
            <p:nvPr/>
          </p:nvSpPr>
          <p:spPr>
            <a:xfrm>
              <a:off x="3735611" y="3144868"/>
              <a:ext cx="1188887" cy="1181063"/>
            </a:xfrm>
            <a:custGeom>
              <a:avLst/>
              <a:gdLst/>
              <a:ahLst/>
              <a:cxnLst/>
              <a:rect l="l" t="t" r="r" b="b"/>
              <a:pathLst>
                <a:path w="1700455" h="1689265">
                  <a:moveTo>
                    <a:pt x="538889" y="0"/>
                  </a:moveTo>
                  <a:lnTo>
                    <a:pt x="1434182" y="0"/>
                  </a:lnTo>
                  <a:lnTo>
                    <a:pt x="1458540" y="2456"/>
                  </a:lnTo>
                  <a:cubicBezTo>
                    <a:pt x="1462073" y="1456"/>
                    <a:pt x="1465666" y="1373"/>
                    <a:pt x="1469278" y="1373"/>
                  </a:cubicBezTo>
                  <a:cubicBezTo>
                    <a:pt x="1596954" y="1373"/>
                    <a:pt x="1700455" y="104874"/>
                    <a:pt x="1700455" y="232550"/>
                  </a:cubicBezTo>
                  <a:lnTo>
                    <a:pt x="1700455" y="1032758"/>
                  </a:lnTo>
                  <a:cubicBezTo>
                    <a:pt x="1700455" y="1160434"/>
                    <a:pt x="1596954" y="1263935"/>
                    <a:pt x="1469278" y="1263935"/>
                  </a:cubicBezTo>
                  <a:cubicBezTo>
                    <a:pt x="1341602" y="1263935"/>
                    <a:pt x="1238101" y="1160434"/>
                    <a:pt x="1238101" y="1032758"/>
                  </a:cubicBezTo>
                  <a:lnTo>
                    <a:pt x="1238101" y="839492"/>
                  </a:lnTo>
                  <a:lnTo>
                    <a:pt x="431284" y="1617906"/>
                  </a:lnTo>
                  <a:cubicBezTo>
                    <a:pt x="330113" y="1715516"/>
                    <a:pt x="168969" y="1712628"/>
                    <a:pt x="71359" y="1611457"/>
                  </a:cubicBezTo>
                  <a:cubicBezTo>
                    <a:pt x="-26250" y="1510286"/>
                    <a:pt x="-23363" y="1349142"/>
                    <a:pt x="77808" y="1251532"/>
                  </a:cubicBezTo>
                  <a:lnTo>
                    <a:pt x="883934" y="473786"/>
                  </a:lnTo>
                  <a:lnTo>
                    <a:pt x="538889" y="473786"/>
                  </a:lnTo>
                  <a:cubicBezTo>
                    <a:pt x="408057" y="473786"/>
                    <a:pt x="301996" y="367725"/>
                    <a:pt x="301996" y="236893"/>
                  </a:cubicBezTo>
                  <a:cubicBezTo>
                    <a:pt x="301996" y="106061"/>
                    <a:pt x="408057" y="0"/>
                    <a:pt x="53888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3" name="圆角矩形 18"/>
            <p:cNvSpPr/>
            <p:nvPr/>
          </p:nvSpPr>
          <p:spPr>
            <a:xfrm>
              <a:off x="1884286" y="2685646"/>
              <a:ext cx="1251508" cy="1243272"/>
            </a:xfrm>
            <a:custGeom>
              <a:avLst/>
              <a:gdLst/>
              <a:ahLst/>
              <a:cxnLst/>
              <a:rect l="l" t="t" r="r" b="b"/>
              <a:pathLst>
                <a:path w="1700455" h="1689265">
                  <a:moveTo>
                    <a:pt x="538889" y="0"/>
                  </a:moveTo>
                  <a:lnTo>
                    <a:pt x="1434182" y="0"/>
                  </a:lnTo>
                  <a:lnTo>
                    <a:pt x="1458540" y="2456"/>
                  </a:lnTo>
                  <a:cubicBezTo>
                    <a:pt x="1462073" y="1456"/>
                    <a:pt x="1465666" y="1373"/>
                    <a:pt x="1469278" y="1373"/>
                  </a:cubicBezTo>
                  <a:cubicBezTo>
                    <a:pt x="1596954" y="1373"/>
                    <a:pt x="1700455" y="104874"/>
                    <a:pt x="1700455" y="232550"/>
                  </a:cubicBezTo>
                  <a:lnTo>
                    <a:pt x="1700455" y="1032758"/>
                  </a:lnTo>
                  <a:cubicBezTo>
                    <a:pt x="1700455" y="1160434"/>
                    <a:pt x="1596954" y="1263935"/>
                    <a:pt x="1469278" y="1263935"/>
                  </a:cubicBezTo>
                  <a:cubicBezTo>
                    <a:pt x="1341602" y="1263935"/>
                    <a:pt x="1238101" y="1160434"/>
                    <a:pt x="1238101" y="1032758"/>
                  </a:cubicBezTo>
                  <a:lnTo>
                    <a:pt x="1238101" y="839492"/>
                  </a:lnTo>
                  <a:lnTo>
                    <a:pt x="431284" y="1617906"/>
                  </a:lnTo>
                  <a:cubicBezTo>
                    <a:pt x="330113" y="1715516"/>
                    <a:pt x="168969" y="1712628"/>
                    <a:pt x="71359" y="1611457"/>
                  </a:cubicBezTo>
                  <a:cubicBezTo>
                    <a:pt x="-26250" y="1510286"/>
                    <a:pt x="-23363" y="1349142"/>
                    <a:pt x="77808" y="1251532"/>
                  </a:cubicBezTo>
                  <a:lnTo>
                    <a:pt x="883934" y="473786"/>
                  </a:lnTo>
                  <a:lnTo>
                    <a:pt x="538889" y="473786"/>
                  </a:lnTo>
                  <a:cubicBezTo>
                    <a:pt x="408057" y="473786"/>
                    <a:pt x="301996" y="367725"/>
                    <a:pt x="301996" y="236893"/>
                  </a:cubicBezTo>
                  <a:cubicBezTo>
                    <a:pt x="301996" y="106061"/>
                    <a:pt x="408057" y="0"/>
                    <a:pt x="53888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4" name="圆角矩形 18"/>
            <p:cNvSpPr/>
            <p:nvPr/>
          </p:nvSpPr>
          <p:spPr>
            <a:xfrm>
              <a:off x="4997974" y="2874536"/>
              <a:ext cx="686008" cy="681493"/>
            </a:xfrm>
            <a:custGeom>
              <a:avLst/>
              <a:gdLst/>
              <a:ahLst/>
              <a:cxnLst/>
              <a:rect l="l" t="t" r="r" b="b"/>
              <a:pathLst>
                <a:path w="1700455" h="1689265">
                  <a:moveTo>
                    <a:pt x="538889" y="0"/>
                  </a:moveTo>
                  <a:lnTo>
                    <a:pt x="1434182" y="0"/>
                  </a:lnTo>
                  <a:lnTo>
                    <a:pt x="1458540" y="2456"/>
                  </a:lnTo>
                  <a:cubicBezTo>
                    <a:pt x="1462073" y="1456"/>
                    <a:pt x="1465666" y="1373"/>
                    <a:pt x="1469278" y="1373"/>
                  </a:cubicBezTo>
                  <a:cubicBezTo>
                    <a:pt x="1596954" y="1373"/>
                    <a:pt x="1700455" y="104874"/>
                    <a:pt x="1700455" y="232550"/>
                  </a:cubicBezTo>
                  <a:lnTo>
                    <a:pt x="1700455" y="1032758"/>
                  </a:lnTo>
                  <a:cubicBezTo>
                    <a:pt x="1700455" y="1160434"/>
                    <a:pt x="1596954" y="1263935"/>
                    <a:pt x="1469278" y="1263935"/>
                  </a:cubicBezTo>
                  <a:cubicBezTo>
                    <a:pt x="1341602" y="1263935"/>
                    <a:pt x="1238101" y="1160434"/>
                    <a:pt x="1238101" y="1032758"/>
                  </a:cubicBezTo>
                  <a:lnTo>
                    <a:pt x="1238101" y="839492"/>
                  </a:lnTo>
                  <a:lnTo>
                    <a:pt x="431284" y="1617906"/>
                  </a:lnTo>
                  <a:cubicBezTo>
                    <a:pt x="330113" y="1715516"/>
                    <a:pt x="168969" y="1712628"/>
                    <a:pt x="71359" y="1611457"/>
                  </a:cubicBezTo>
                  <a:cubicBezTo>
                    <a:pt x="-26250" y="1510286"/>
                    <a:pt x="-23363" y="1349142"/>
                    <a:pt x="77808" y="1251532"/>
                  </a:cubicBezTo>
                  <a:lnTo>
                    <a:pt x="883934" y="473786"/>
                  </a:lnTo>
                  <a:lnTo>
                    <a:pt x="538889" y="473786"/>
                  </a:lnTo>
                  <a:cubicBezTo>
                    <a:pt x="408057" y="473786"/>
                    <a:pt x="301996" y="367725"/>
                    <a:pt x="301996" y="236893"/>
                  </a:cubicBezTo>
                  <a:cubicBezTo>
                    <a:pt x="301996" y="106061"/>
                    <a:pt x="408057" y="0"/>
                    <a:pt x="53888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5" name="圆角矩形 18"/>
            <p:cNvSpPr/>
            <p:nvPr/>
          </p:nvSpPr>
          <p:spPr>
            <a:xfrm>
              <a:off x="6084111" y="1596981"/>
              <a:ext cx="961179" cy="954854"/>
            </a:xfrm>
            <a:custGeom>
              <a:avLst/>
              <a:gdLst/>
              <a:ahLst/>
              <a:cxnLst/>
              <a:rect l="l" t="t" r="r" b="b"/>
              <a:pathLst>
                <a:path w="1700455" h="1689265">
                  <a:moveTo>
                    <a:pt x="538889" y="0"/>
                  </a:moveTo>
                  <a:lnTo>
                    <a:pt x="1434182" y="0"/>
                  </a:lnTo>
                  <a:lnTo>
                    <a:pt x="1458540" y="2456"/>
                  </a:lnTo>
                  <a:cubicBezTo>
                    <a:pt x="1462073" y="1456"/>
                    <a:pt x="1465666" y="1373"/>
                    <a:pt x="1469278" y="1373"/>
                  </a:cubicBezTo>
                  <a:cubicBezTo>
                    <a:pt x="1596954" y="1373"/>
                    <a:pt x="1700455" y="104874"/>
                    <a:pt x="1700455" y="232550"/>
                  </a:cubicBezTo>
                  <a:lnTo>
                    <a:pt x="1700455" y="1032758"/>
                  </a:lnTo>
                  <a:cubicBezTo>
                    <a:pt x="1700455" y="1160434"/>
                    <a:pt x="1596954" y="1263935"/>
                    <a:pt x="1469278" y="1263935"/>
                  </a:cubicBezTo>
                  <a:cubicBezTo>
                    <a:pt x="1341602" y="1263935"/>
                    <a:pt x="1238101" y="1160434"/>
                    <a:pt x="1238101" y="1032758"/>
                  </a:cubicBezTo>
                  <a:lnTo>
                    <a:pt x="1238101" y="839492"/>
                  </a:lnTo>
                  <a:lnTo>
                    <a:pt x="431284" y="1617906"/>
                  </a:lnTo>
                  <a:cubicBezTo>
                    <a:pt x="330113" y="1715516"/>
                    <a:pt x="168969" y="1712628"/>
                    <a:pt x="71359" y="1611457"/>
                  </a:cubicBezTo>
                  <a:cubicBezTo>
                    <a:pt x="-26250" y="1510286"/>
                    <a:pt x="-23363" y="1349142"/>
                    <a:pt x="77808" y="1251532"/>
                  </a:cubicBezTo>
                  <a:lnTo>
                    <a:pt x="883934" y="473786"/>
                  </a:lnTo>
                  <a:lnTo>
                    <a:pt x="538889" y="473786"/>
                  </a:lnTo>
                  <a:cubicBezTo>
                    <a:pt x="408057" y="473786"/>
                    <a:pt x="301996" y="367725"/>
                    <a:pt x="301996" y="236893"/>
                  </a:cubicBezTo>
                  <a:cubicBezTo>
                    <a:pt x="301996" y="106061"/>
                    <a:pt x="408057" y="0"/>
                    <a:pt x="538889" y="0"/>
                  </a:cubicBezTo>
                  <a:close/>
                </a:path>
              </a:pathLst>
            </a:custGeom>
            <a:solidFill>
              <a:srgbClr val="4D4E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6" name="圆角矩形 18"/>
            <p:cNvSpPr/>
            <p:nvPr/>
          </p:nvSpPr>
          <p:spPr>
            <a:xfrm>
              <a:off x="5052513" y="688656"/>
              <a:ext cx="600456" cy="596504"/>
            </a:xfrm>
            <a:custGeom>
              <a:avLst/>
              <a:gdLst/>
              <a:ahLst/>
              <a:cxnLst/>
              <a:rect l="l" t="t" r="r" b="b"/>
              <a:pathLst>
                <a:path w="1700455" h="1689265">
                  <a:moveTo>
                    <a:pt x="538889" y="0"/>
                  </a:moveTo>
                  <a:lnTo>
                    <a:pt x="1434182" y="0"/>
                  </a:lnTo>
                  <a:lnTo>
                    <a:pt x="1458540" y="2456"/>
                  </a:lnTo>
                  <a:cubicBezTo>
                    <a:pt x="1462073" y="1456"/>
                    <a:pt x="1465666" y="1373"/>
                    <a:pt x="1469278" y="1373"/>
                  </a:cubicBezTo>
                  <a:cubicBezTo>
                    <a:pt x="1596954" y="1373"/>
                    <a:pt x="1700455" y="104874"/>
                    <a:pt x="1700455" y="232550"/>
                  </a:cubicBezTo>
                  <a:lnTo>
                    <a:pt x="1700455" y="1032758"/>
                  </a:lnTo>
                  <a:cubicBezTo>
                    <a:pt x="1700455" y="1160434"/>
                    <a:pt x="1596954" y="1263935"/>
                    <a:pt x="1469278" y="1263935"/>
                  </a:cubicBezTo>
                  <a:cubicBezTo>
                    <a:pt x="1341602" y="1263935"/>
                    <a:pt x="1238101" y="1160434"/>
                    <a:pt x="1238101" y="1032758"/>
                  </a:cubicBezTo>
                  <a:lnTo>
                    <a:pt x="1238101" y="839492"/>
                  </a:lnTo>
                  <a:lnTo>
                    <a:pt x="431284" y="1617906"/>
                  </a:lnTo>
                  <a:cubicBezTo>
                    <a:pt x="330113" y="1715516"/>
                    <a:pt x="168969" y="1712628"/>
                    <a:pt x="71359" y="1611457"/>
                  </a:cubicBezTo>
                  <a:cubicBezTo>
                    <a:pt x="-26250" y="1510286"/>
                    <a:pt x="-23363" y="1349142"/>
                    <a:pt x="77808" y="1251532"/>
                  </a:cubicBezTo>
                  <a:lnTo>
                    <a:pt x="883934" y="473786"/>
                  </a:lnTo>
                  <a:lnTo>
                    <a:pt x="538889" y="473786"/>
                  </a:lnTo>
                  <a:cubicBezTo>
                    <a:pt x="408057" y="473786"/>
                    <a:pt x="301996" y="367725"/>
                    <a:pt x="301996" y="236893"/>
                  </a:cubicBezTo>
                  <a:cubicBezTo>
                    <a:pt x="301996" y="106061"/>
                    <a:pt x="408057" y="0"/>
                    <a:pt x="53888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7" name="圆角矩形 18"/>
            <p:cNvSpPr/>
            <p:nvPr/>
          </p:nvSpPr>
          <p:spPr>
            <a:xfrm>
              <a:off x="5833049" y="1137241"/>
              <a:ext cx="334205" cy="332005"/>
            </a:xfrm>
            <a:custGeom>
              <a:avLst/>
              <a:gdLst/>
              <a:ahLst/>
              <a:cxnLst/>
              <a:rect l="l" t="t" r="r" b="b"/>
              <a:pathLst>
                <a:path w="1700455" h="1689265">
                  <a:moveTo>
                    <a:pt x="538889" y="0"/>
                  </a:moveTo>
                  <a:lnTo>
                    <a:pt x="1434182" y="0"/>
                  </a:lnTo>
                  <a:lnTo>
                    <a:pt x="1458540" y="2456"/>
                  </a:lnTo>
                  <a:cubicBezTo>
                    <a:pt x="1462073" y="1456"/>
                    <a:pt x="1465666" y="1373"/>
                    <a:pt x="1469278" y="1373"/>
                  </a:cubicBezTo>
                  <a:cubicBezTo>
                    <a:pt x="1596954" y="1373"/>
                    <a:pt x="1700455" y="104874"/>
                    <a:pt x="1700455" y="232550"/>
                  </a:cubicBezTo>
                  <a:lnTo>
                    <a:pt x="1700455" y="1032758"/>
                  </a:lnTo>
                  <a:cubicBezTo>
                    <a:pt x="1700455" y="1160434"/>
                    <a:pt x="1596954" y="1263935"/>
                    <a:pt x="1469278" y="1263935"/>
                  </a:cubicBezTo>
                  <a:cubicBezTo>
                    <a:pt x="1341602" y="1263935"/>
                    <a:pt x="1238101" y="1160434"/>
                    <a:pt x="1238101" y="1032758"/>
                  </a:cubicBezTo>
                  <a:lnTo>
                    <a:pt x="1238101" y="839492"/>
                  </a:lnTo>
                  <a:lnTo>
                    <a:pt x="431284" y="1617906"/>
                  </a:lnTo>
                  <a:cubicBezTo>
                    <a:pt x="330113" y="1715516"/>
                    <a:pt x="168969" y="1712628"/>
                    <a:pt x="71359" y="1611457"/>
                  </a:cubicBezTo>
                  <a:cubicBezTo>
                    <a:pt x="-26250" y="1510286"/>
                    <a:pt x="-23363" y="1349142"/>
                    <a:pt x="77808" y="1251532"/>
                  </a:cubicBezTo>
                  <a:lnTo>
                    <a:pt x="883934" y="473786"/>
                  </a:lnTo>
                  <a:lnTo>
                    <a:pt x="538889" y="473786"/>
                  </a:lnTo>
                  <a:cubicBezTo>
                    <a:pt x="408057" y="473786"/>
                    <a:pt x="301996" y="367725"/>
                    <a:pt x="301996" y="236893"/>
                  </a:cubicBezTo>
                  <a:cubicBezTo>
                    <a:pt x="301996" y="106061"/>
                    <a:pt x="408057" y="0"/>
                    <a:pt x="53888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8" name="圆角矩形 18"/>
            <p:cNvSpPr/>
            <p:nvPr/>
          </p:nvSpPr>
          <p:spPr>
            <a:xfrm>
              <a:off x="3309791" y="3627464"/>
              <a:ext cx="334205" cy="332005"/>
            </a:xfrm>
            <a:custGeom>
              <a:avLst/>
              <a:gdLst/>
              <a:ahLst/>
              <a:cxnLst/>
              <a:rect l="l" t="t" r="r" b="b"/>
              <a:pathLst>
                <a:path w="1700455" h="1689265">
                  <a:moveTo>
                    <a:pt x="538889" y="0"/>
                  </a:moveTo>
                  <a:lnTo>
                    <a:pt x="1434182" y="0"/>
                  </a:lnTo>
                  <a:lnTo>
                    <a:pt x="1458540" y="2456"/>
                  </a:lnTo>
                  <a:cubicBezTo>
                    <a:pt x="1462073" y="1456"/>
                    <a:pt x="1465666" y="1373"/>
                    <a:pt x="1469278" y="1373"/>
                  </a:cubicBezTo>
                  <a:cubicBezTo>
                    <a:pt x="1596954" y="1373"/>
                    <a:pt x="1700455" y="104874"/>
                    <a:pt x="1700455" y="232550"/>
                  </a:cubicBezTo>
                  <a:lnTo>
                    <a:pt x="1700455" y="1032758"/>
                  </a:lnTo>
                  <a:cubicBezTo>
                    <a:pt x="1700455" y="1160434"/>
                    <a:pt x="1596954" y="1263935"/>
                    <a:pt x="1469278" y="1263935"/>
                  </a:cubicBezTo>
                  <a:cubicBezTo>
                    <a:pt x="1341602" y="1263935"/>
                    <a:pt x="1238101" y="1160434"/>
                    <a:pt x="1238101" y="1032758"/>
                  </a:cubicBezTo>
                  <a:lnTo>
                    <a:pt x="1238101" y="839492"/>
                  </a:lnTo>
                  <a:lnTo>
                    <a:pt x="431284" y="1617906"/>
                  </a:lnTo>
                  <a:cubicBezTo>
                    <a:pt x="330113" y="1715516"/>
                    <a:pt x="168969" y="1712628"/>
                    <a:pt x="71359" y="1611457"/>
                  </a:cubicBezTo>
                  <a:cubicBezTo>
                    <a:pt x="-26250" y="1510286"/>
                    <a:pt x="-23363" y="1349142"/>
                    <a:pt x="77808" y="1251532"/>
                  </a:cubicBezTo>
                  <a:lnTo>
                    <a:pt x="883934" y="473786"/>
                  </a:lnTo>
                  <a:lnTo>
                    <a:pt x="538889" y="473786"/>
                  </a:lnTo>
                  <a:cubicBezTo>
                    <a:pt x="408057" y="473786"/>
                    <a:pt x="301996" y="367725"/>
                    <a:pt x="301996" y="236893"/>
                  </a:cubicBezTo>
                  <a:cubicBezTo>
                    <a:pt x="301996" y="106061"/>
                    <a:pt x="408057" y="0"/>
                    <a:pt x="53888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9" name="圆角矩形 18"/>
            <p:cNvSpPr/>
            <p:nvPr/>
          </p:nvSpPr>
          <p:spPr>
            <a:xfrm>
              <a:off x="2527008" y="4086345"/>
              <a:ext cx="482344" cy="479170"/>
            </a:xfrm>
            <a:custGeom>
              <a:avLst/>
              <a:gdLst/>
              <a:ahLst/>
              <a:cxnLst/>
              <a:rect l="l" t="t" r="r" b="b"/>
              <a:pathLst>
                <a:path w="1700455" h="1689265">
                  <a:moveTo>
                    <a:pt x="538889" y="0"/>
                  </a:moveTo>
                  <a:lnTo>
                    <a:pt x="1434182" y="0"/>
                  </a:lnTo>
                  <a:lnTo>
                    <a:pt x="1458540" y="2456"/>
                  </a:lnTo>
                  <a:cubicBezTo>
                    <a:pt x="1462073" y="1456"/>
                    <a:pt x="1465666" y="1373"/>
                    <a:pt x="1469278" y="1373"/>
                  </a:cubicBezTo>
                  <a:cubicBezTo>
                    <a:pt x="1596954" y="1373"/>
                    <a:pt x="1700455" y="104874"/>
                    <a:pt x="1700455" y="232550"/>
                  </a:cubicBezTo>
                  <a:lnTo>
                    <a:pt x="1700455" y="1032758"/>
                  </a:lnTo>
                  <a:cubicBezTo>
                    <a:pt x="1700455" y="1160434"/>
                    <a:pt x="1596954" y="1263935"/>
                    <a:pt x="1469278" y="1263935"/>
                  </a:cubicBezTo>
                  <a:cubicBezTo>
                    <a:pt x="1341602" y="1263935"/>
                    <a:pt x="1238101" y="1160434"/>
                    <a:pt x="1238101" y="1032758"/>
                  </a:cubicBezTo>
                  <a:lnTo>
                    <a:pt x="1238101" y="839492"/>
                  </a:lnTo>
                  <a:lnTo>
                    <a:pt x="431284" y="1617906"/>
                  </a:lnTo>
                  <a:cubicBezTo>
                    <a:pt x="330113" y="1715516"/>
                    <a:pt x="168969" y="1712628"/>
                    <a:pt x="71359" y="1611457"/>
                  </a:cubicBezTo>
                  <a:cubicBezTo>
                    <a:pt x="-26250" y="1510286"/>
                    <a:pt x="-23363" y="1349142"/>
                    <a:pt x="77808" y="1251532"/>
                  </a:cubicBezTo>
                  <a:lnTo>
                    <a:pt x="883934" y="473786"/>
                  </a:lnTo>
                  <a:lnTo>
                    <a:pt x="538889" y="473786"/>
                  </a:lnTo>
                  <a:cubicBezTo>
                    <a:pt x="408057" y="473786"/>
                    <a:pt x="301996" y="367725"/>
                    <a:pt x="301996" y="236893"/>
                  </a:cubicBezTo>
                  <a:cubicBezTo>
                    <a:pt x="301996" y="106061"/>
                    <a:pt x="408057" y="0"/>
                    <a:pt x="53888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0" name="圆角矩形 18"/>
            <p:cNvSpPr/>
            <p:nvPr/>
          </p:nvSpPr>
          <p:spPr>
            <a:xfrm>
              <a:off x="4883335" y="4086344"/>
              <a:ext cx="552117" cy="548484"/>
            </a:xfrm>
            <a:custGeom>
              <a:avLst/>
              <a:gdLst/>
              <a:ahLst/>
              <a:cxnLst/>
              <a:rect l="l" t="t" r="r" b="b"/>
              <a:pathLst>
                <a:path w="1700455" h="1689265">
                  <a:moveTo>
                    <a:pt x="538889" y="0"/>
                  </a:moveTo>
                  <a:lnTo>
                    <a:pt x="1434182" y="0"/>
                  </a:lnTo>
                  <a:lnTo>
                    <a:pt x="1458540" y="2456"/>
                  </a:lnTo>
                  <a:cubicBezTo>
                    <a:pt x="1462073" y="1456"/>
                    <a:pt x="1465666" y="1373"/>
                    <a:pt x="1469278" y="1373"/>
                  </a:cubicBezTo>
                  <a:cubicBezTo>
                    <a:pt x="1596954" y="1373"/>
                    <a:pt x="1700455" y="104874"/>
                    <a:pt x="1700455" y="232550"/>
                  </a:cubicBezTo>
                  <a:lnTo>
                    <a:pt x="1700455" y="1032758"/>
                  </a:lnTo>
                  <a:cubicBezTo>
                    <a:pt x="1700455" y="1160434"/>
                    <a:pt x="1596954" y="1263935"/>
                    <a:pt x="1469278" y="1263935"/>
                  </a:cubicBezTo>
                  <a:cubicBezTo>
                    <a:pt x="1341602" y="1263935"/>
                    <a:pt x="1238101" y="1160434"/>
                    <a:pt x="1238101" y="1032758"/>
                  </a:cubicBezTo>
                  <a:lnTo>
                    <a:pt x="1238101" y="839492"/>
                  </a:lnTo>
                  <a:lnTo>
                    <a:pt x="431284" y="1617906"/>
                  </a:lnTo>
                  <a:cubicBezTo>
                    <a:pt x="330113" y="1715516"/>
                    <a:pt x="168969" y="1712628"/>
                    <a:pt x="71359" y="1611457"/>
                  </a:cubicBezTo>
                  <a:cubicBezTo>
                    <a:pt x="-26250" y="1510286"/>
                    <a:pt x="-23363" y="1349142"/>
                    <a:pt x="77808" y="1251532"/>
                  </a:cubicBezTo>
                  <a:lnTo>
                    <a:pt x="883934" y="473786"/>
                  </a:lnTo>
                  <a:lnTo>
                    <a:pt x="538889" y="473786"/>
                  </a:lnTo>
                  <a:cubicBezTo>
                    <a:pt x="408057" y="473786"/>
                    <a:pt x="301996" y="367725"/>
                    <a:pt x="301996" y="236893"/>
                  </a:cubicBezTo>
                  <a:cubicBezTo>
                    <a:pt x="301996" y="106061"/>
                    <a:pt x="408057" y="0"/>
                    <a:pt x="53888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" name="圆角矩形 18"/>
            <p:cNvSpPr/>
            <p:nvPr/>
          </p:nvSpPr>
          <p:spPr>
            <a:xfrm>
              <a:off x="3387594" y="735392"/>
              <a:ext cx="676924" cy="672469"/>
            </a:xfrm>
            <a:custGeom>
              <a:avLst/>
              <a:gdLst/>
              <a:ahLst/>
              <a:cxnLst/>
              <a:rect l="l" t="t" r="r" b="b"/>
              <a:pathLst>
                <a:path w="1700455" h="1689265">
                  <a:moveTo>
                    <a:pt x="538889" y="0"/>
                  </a:moveTo>
                  <a:lnTo>
                    <a:pt x="1434182" y="0"/>
                  </a:lnTo>
                  <a:lnTo>
                    <a:pt x="1458540" y="2456"/>
                  </a:lnTo>
                  <a:cubicBezTo>
                    <a:pt x="1462073" y="1456"/>
                    <a:pt x="1465666" y="1373"/>
                    <a:pt x="1469278" y="1373"/>
                  </a:cubicBezTo>
                  <a:cubicBezTo>
                    <a:pt x="1596954" y="1373"/>
                    <a:pt x="1700455" y="104874"/>
                    <a:pt x="1700455" y="232550"/>
                  </a:cubicBezTo>
                  <a:lnTo>
                    <a:pt x="1700455" y="1032758"/>
                  </a:lnTo>
                  <a:cubicBezTo>
                    <a:pt x="1700455" y="1160434"/>
                    <a:pt x="1596954" y="1263935"/>
                    <a:pt x="1469278" y="1263935"/>
                  </a:cubicBezTo>
                  <a:cubicBezTo>
                    <a:pt x="1341602" y="1263935"/>
                    <a:pt x="1238101" y="1160434"/>
                    <a:pt x="1238101" y="1032758"/>
                  </a:cubicBezTo>
                  <a:lnTo>
                    <a:pt x="1238101" y="839492"/>
                  </a:lnTo>
                  <a:lnTo>
                    <a:pt x="431284" y="1617906"/>
                  </a:lnTo>
                  <a:cubicBezTo>
                    <a:pt x="330113" y="1715516"/>
                    <a:pt x="168969" y="1712628"/>
                    <a:pt x="71359" y="1611457"/>
                  </a:cubicBezTo>
                  <a:cubicBezTo>
                    <a:pt x="-26250" y="1510286"/>
                    <a:pt x="-23363" y="1349142"/>
                    <a:pt x="77808" y="1251532"/>
                  </a:cubicBezTo>
                  <a:lnTo>
                    <a:pt x="883934" y="473786"/>
                  </a:lnTo>
                  <a:lnTo>
                    <a:pt x="538889" y="473786"/>
                  </a:lnTo>
                  <a:cubicBezTo>
                    <a:pt x="408057" y="473786"/>
                    <a:pt x="301996" y="367725"/>
                    <a:pt x="301996" y="236893"/>
                  </a:cubicBezTo>
                  <a:cubicBezTo>
                    <a:pt x="301996" y="106061"/>
                    <a:pt x="408057" y="0"/>
                    <a:pt x="53888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5" name="圆角矩形 18"/>
            <p:cNvSpPr/>
            <p:nvPr/>
          </p:nvSpPr>
          <p:spPr>
            <a:xfrm>
              <a:off x="5683982" y="2738237"/>
              <a:ext cx="1212241" cy="1204264"/>
            </a:xfrm>
            <a:custGeom>
              <a:avLst/>
              <a:gdLst/>
              <a:ahLst/>
              <a:cxnLst/>
              <a:rect l="l" t="t" r="r" b="b"/>
              <a:pathLst>
                <a:path w="1700455" h="1689265">
                  <a:moveTo>
                    <a:pt x="538889" y="0"/>
                  </a:moveTo>
                  <a:lnTo>
                    <a:pt x="1434182" y="0"/>
                  </a:lnTo>
                  <a:lnTo>
                    <a:pt x="1458540" y="2456"/>
                  </a:lnTo>
                  <a:cubicBezTo>
                    <a:pt x="1462073" y="1456"/>
                    <a:pt x="1465666" y="1373"/>
                    <a:pt x="1469278" y="1373"/>
                  </a:cubicBezTo>
                  <a:cubicBezTo>
                    <a:pt x="1596954" y="1373"/>
                    <a:pt x="1700455" y="104874"/>
                    <a:pt x="1700455" y="232550"/>
                  </a:cubicBezTo>
                  <a:lnTo>
                    <a:pt x="1700455" y="1032758"/>
                  </a:lnTo>
                  <a:cubicBezTo>
                    <a:pt x="1700455" y="1160434"/>
                    <a:pt x="1596954" y="1263935"/>
                    <a:pt x="1469278" y="1263935"/>
                  </a:cubicBezTo>
                  <a:cubicBezTo>
                    <a:pt x="1341602" y="1263935"/>
                    <a:pt x="1238101" y="1160434"/>
                    <a:pt x="1238101" y="1032758"/>
                  </a:cubicBezTo>
                  <a:lnTo>
                    <a:pt x="1238101" y="839492"/>
                  </a:lnTo>
                  <a:lnTo>
                    <a:pt x="431284" y="1617906"/>
                  </a:lnTo>
                  <a:cubicBezTo>
                    <a:pt x="330113" y="1715516"/>
                    <a:pt x="168969" y="1712628"/>
                    <a:pt x="71359" y="1611457"/>
                  </a:cubicBezTo>
                  <a:cubicBezTo>
                    <a:pt x="-26250" y="1510286"/>
                    <a:pt x="-23363" y="1349142"/>
                    <a:pt x="77808" y="1251532"/>
                  </a:cubicBezTo>
                  <a:lnTo>
                    <a:pt x="883934" y="473786"/>
                  </a:lnTo>
                  <a:lnTo>
                    <a:pt x="538889" y="473786"/>
                  </a:lnTo>
                  <a:cubicBezTo>
                    <a:pt x="408057" y="473786"/>
                    <a:pt x="301996" y="367725"/>
                    <a:pt x="301996" y="236893"/>
                  </a:cubicBezTo>
                  <a:cubicBezTo>
                    <a:pt x="301996" y="106061"/>
                    <a:pt x="408057" y="0"/>
                    <a:pt x="53888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96D09A8F-37EC-AF56-F724-20F2E981B599}"/>
              </a:ext>
            </a:extLst>
          </p:cNvPr>
          <p:cNvSpPr/>
          <p:nvPr/>
        </p:nvSpPr>
        <p:spPr>
          <a:xfrm>
            <a:off x="1688548" y="4947768"/>
            <a:ext cx="3176529" cy="461064"/>
          </a:xfrm>
          <a:prstGeom prst="rect">
            <a:avLst/>
          </a:prstGeom>
          <a:solidFill>
            <a:srgbClr val="0046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IDE:</a:t>
            </a:r>
            <a:r>
              <a:rPr lang="zh-CN" altLang="en-US" sz="32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Qt 5.12.8</a:t>
            </a:r>
            <a:endParaRPr lang="zh-CN" altLang="en-US" sz="32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33EEE63-DDA2-AD9C-7D7C-23A88DF4ED33}"/>
              </a:ext>
            </a:extLst>
          </p:cNvPr>
          <p:cNvSpPr/>
          <p:nvPr/>
        </p:nvSpPr>
        <p:spPr>
          <a:xfrm>
            <a:off x="1688548" y="3445045"/>
            <a:ext cx="3176529" cy="461064"/>
          </a:xfrm>
          <a:prstGeom prst="rect">
            <a:avLst/>
          </a:prstGeom>
          <a:solidFill>
            <a:srgbClr val="0046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语言</a:t>
            </a:r>
            <a:r>
              <a:rPr lang="en-US" altLang="zh-CN" sz="32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C++</a:t>
            </a:r>
            <a:endParaRPr lang="zh-CN" altLang="en-US" sz="32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8662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平行四边形 13"/>
          <p:cNvSpPr/>
          <p:nvPr/>
        </p:nvSpPr>
        <p:spPr>
          <a:xfrm>
            <a:off x="-365760" y="248216"/>
            <a:ext cx="1038620" cy="814646"/>
          </a:xfrm>
          <a:prstGeom prst="parallelogram">
            <a:avLst/>
          </a:prstGeom>
          <a:solidFill>
            <a:srgbClr val="4D4E4F"/>
          </a:solidFill>
          <a:ln>
            <a:solidFill>
              <a:srgbClr val="4D4E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平行四边形 14"/>
          <p:cNvSpPr/>
          <p:nvPr/>
        </p:nvSpPr>
        <p:spPr>
          <a:xfrm>
            <a:off x="585313" y="248216"/>
            <a:ext cx="437330" cy="600991"/>
          </a:xfrm>
          <a:prstGeom prst="parallelogram">
            <a:avLst>
              <a:gd name="adj" fmla="val 35622"/>
            </a:avLst>
          </a:prstGeom>
          <a:solidFill>
            <a:srgbClr val="00468D"/>
          </a:solidFill>
          <a:ln>
            <a:solidFill>
              <a:srgbClr val="0046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46349" y="254332"/>
            <a:ext cx="42114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i="1" kern="1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拓展功能</a:t>
            </a:r>
            <a:r>
              <a:rPr lang="en-US" altLang="zh-CN" sz="3600" b="1" i="1" kern="1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&amp;</a:t>
            </a:r>
            <a:r>
              <a:rPr lang="zh-CN" altLang="en-US" sz="3600" b="1" i="1" kern="1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实现方式</a:t>
            </a:r>
            <a:endParaRPr lang="zh-CN" altLang="en-US" sz="3600" b="1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82719" y="827138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电子科技大学</a:t>
            </a:r>
          </a:p>
        </p:txBody>
      </p:sp>
      <p:sp>
        <p:nvSpPr>
          <p:cNvPr id="20" name="立方体 19"/>
          <p:cNvSpPr/>
          <p:nvPr/>
        </p:nvSpPr>
        <p:spPr>
          <a:xfrm flipH="1">
            <a:off x="10138478" y="2357348"/>
            <a:ext cx="1557337" cy="5206006"/>
          </a:xfrm>
          <a:prstGeom prst="cube">
            <a:avLst/>
          </a:prstGeom>
          <a:solidFill>
            <a:srgbClr val="00468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立方体 20"/>
          <p:cNvSpPr/>
          <p:nvPr/>
        </p:nvSpPr>
        <p:spPr>
          <a:xfrm flipH="1">
            <a:off x="8994809" y="3038683"/>
            <a:ext cx="1557337" cy="4446797"/>
          </a:xfrm>
          <a:prstGeom prst="cube">
            <a:avLst/>
          </a:prstGeom>
          <a:solidFill>
            <a:srgbClr val="00468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立方体 21"/>
          <p:cNvSpPr/>
          <p:nvPr/>
        </p:nvSpPr>
        <p:spPr>
          <a:xfrm flipH="1">
            <a:off x="7851140" y="3623019"/>
            <a:ext cx="1557337" cy="3795673"/>
          </a:xfrm>
          <a:prstGeom prst="cube">
            <a:avLst/>
          </a:prstGeom>
          <a:solidFill>
            <a:srgbClr val="00468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立方体 22"/>
          <p:cNvSpPr/>
          <p:nvPr/>
        </p:nvSpPr>
        <p:spPr>
          <a:xfrm flipH="1">
            <a:off x="6707471" y="4012017"/>
            <a:ext cx="1557337" cy="3362212"/>
          </a:xfrm>
          <a:prstGeom prst="cube">
            <a:avLst/>
          </a:prstGeom>
          <a:solidFill>
            <a:srgbClr val="00468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立方体 23"/>
          <p:cNvSpPr/>
          <p:nvPr/>
        </p:nvSpPr>
        <p:spPr>
          <a:xfrm flipH="1">
            <a:off x="5563802" y="4596018"/>
            <a:ext cx="1557337" cy="2711461"/>
          </a:xfrm>
          <a:prstGeom prst="cube">
            <a:avLst/>
          </a:prstGeom>
          <a:solidFill>
            <a:srgbClr val="00468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Freeform 44"/>
          <p:cNvSpPr>
            <a:spLocks noEditPoints="1"/>
          </p:cNvSpPr>
          <p:nvPr/>
        </p:nvSpPr>
        <p:spPr bwMode="auto">
          <a:xfrm>
            <a:off x="8347061" y="3086372"/>
            <a:ext cx="644228" cy="683960"/>
          </a:xfrm>
          <a:custGeom>
            <a:avLst/>
            <a:gdLst>
              <a:gd name="T0" fmla="*/ 6 w 96"/>
              <a:gd name="T1" fmla="*/ 27 h 102"/>
              <a:gd name="T2" fmla="*/ 26 w 96"/>
              <a:gd name="T3" fmla="*/ 27 h 102"/>
              <a:gd name="T4" fmla="*/ 82 w 96"/>
              <a:gd name="T5" fmla="*/ 10 h 102"/>
              <a:gd name="T6" fmla="*/ 91 w 96"/>
              <a:gd name="T7" fmla="*/ 0 h 102"/>
              <a:gd name="T8" fmla="*/ 82 w 96"/>
              <a:gd name="T9" fmla="*/ 10 h 102"/>
              <a:gd name="T10" fmla="*/ 84 w 96"/>
              <a:gd name="T11" fmla="*/ 21 h 102"/>
              <a:gd name="T12" fmla="*/ 96 w 96"/>
              <a:gd name="T13" fmla="*/ 24 h 102"/>
              <a:gd name="T14" fmla="*/ 80 w 96"/>
              <a:gd name="T15" fmla="*/ 39 h 102"/>
              <a:gd name="T16" fmla="*/ 93 w 96"/>
              <a:gd name="T17" fmla="*/ 39 h 102"/>
              <a:gd name="T18" fmla="*/ 80 w 96"/>
              <a:gd name="T19" fmla="*/ 39 h 102"/>
              <a:gd name="T20" fmla="*/ 39 w 96"/>
              <a:gd name="T21" fmla="*/ 43 h 102"/>
              <a:gd name="T22" fmla="*/ 45 w 96"/>
              <a:gd name="T23" fmla="*/ 40 h 102"/>
              <a:gd name="T24" fmla="*/ 64 w 96"/>
              <a:gd name="T25" fmla="*/ 0 h 102"/>
              <a:gd name="T26" fmla="*/ 81 w 96"/>
              <a:gd name="T27" fmla="*/ 22 h 102"/>
              <a:gd name="T28" fmla="*/ 66 w 96"/>
              <a:gd name="T29" fmla="*/ 45 h 102"/>
              <a:gd name="T30" fmla="*/ 66 w 96"/>
              <a:gd name="T31" fmla="*/ 45 h 102"/>
              <a:gd name="T32" fmla="*/ 56 w 96"/>
              <a:gd name="T33" fmla="*/ 43 h 102"/>
              <a:gd name="T34" fmla="*/ 50 w 96"/>
              <a:gd name="T35" fmla="*/ 48 h 102"/>
              <a:gd name="T36" fmla="*/ 42 w 96"/>
              <a:gd name="T37" fmla="*/ 48 h 102"/>
              <a:gd name="T38" fmla="*/ 26 w 96"/>
              <a:gd name="T39" fmla="*/ 52 h 102"/>
              <a:gd name="T40" fmla="*/ 28 w 96"/>
              <a:gd name="T41" fmla="*/ 102 h 102"/>
              <a:gd name="T42" fmla="*/ 18 w 96"/>
              <a:gd name="T43" fmla="*/ 74 h 102"/>
              <a:gd name="T44" fmla="*/ 13 w 96"/>
              <a:gd name="T45" fmla="*/ 102 h 102"/>
              <a:gd name="T46" fmla="*/ 6 w 96"/>
              <a:gd name="T47" fmla="*/ 68 h 102"/>
              <a:gd name="T48" fmla="*/ 4 w 96"/>
              <a:gd name="T49" fmla="*/ 39 h 102"/>
              <a:gd name="T50" fmla="*/ 14 w 96"/>
              <a:gd name="T51" fmla="*/ 40 h 102"/>
              <a:gd name="T52" fmla="*/ 12 w 96"/>
              <a:gd name="T53" fmla="*/ 58 h 102"/>
              <a:gd name="T54" fmla="*/ 16 w 96"/>
              <a:gd name="T55" fmla="*/ 61 h 102"/>
              <a:gd name="T56" fmla="*/ 16 w 96"/>
              <a:gd name="T57" fmla="*/ 61 h 102"/>
              <a:gd name="T58" fmla="*/ 20 w 96"/>
              <a:gd name="T59" fmla="*/ 58 h 102"/>
              <a:gd name="T60" fmla="*/ 18 w 96"/>
              <a:gd name="T61" fmla="*/ 40 h 102"/>
              <a:gd name="T62" fmla="*/ 24 w 96"/>
              <a:gd name="T63" fmla="*/ 39 h 102"/>
              <a:gd name="T64" fmla="*/ 35 w 96"/>
              <a:gd name="T65" fmla="*/ 45 h 102"/>
              <a:gd name="T66" fmla="*/ 35 w 96"/>
              <a:gd name="T67" fmla="*/ 38 h 102"/>
              <a:gd name="T68" fmla="*/ 28 w 96"/>
              <a:gd name="T69" fmla="*/ 29 h 102"/>
              <a:gd name="T70" fmla="*/ 52 w 96"/>
              <a:gd name="T71" fmla="*/ 6 h 102"/>
              <a:gd name="T72" fmla="*/ 72 w 96"/>
              <a:gd name="T73" fmla="*/ 11 h 102"/>
              <a:gd name="T74" fmla="*/ 56 w 96"/>
              <a:gd name="T75" fmla="*/ 11 h 102"/>
              <a:gd name="T76" fmla="*/ 71 w 96"/>
              <a:gd name="T77" fmla="*/ 16 h 102"/>
              <a:gd name="T78" fmla="*/ 58 w 96"/>
              <a:gd name="T79" fmla="*/ 36 h 102"/>
              <a:gd name="T80" fmla="*/ 72 w 96"/>
              <a:gd name="T81" fmla="*/ 34 h 102"/>
              <a:gd name="T82" fmla="*/ 72 w 96"/>
              <a:gd name="T83" fmla="*/ 11 h 102"/>
              <a:gd name="T84" fmla="*/ 55 w 96"/>
              <a:gd name="T85" fmla="*/ 21 h 102"/>
              <a:gd name="T86" fmla="*/ 66 w 96"/>
              <a:gd name="T87" fmla="*/ 19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6" h="102">
                <a:moveTo>
                  <a:pt x="16" y="17"/>
                </a:moveTo>
                <a:cubicBezTo>
                  <a:pt x="11" y="17"/>
                  <a:pt x="6" y="21"/>
                  <a:pt x="6" y="27"/>
                </a:cubicBezTo>
                <a:cubicBezTo>
                  <a:pt x="6" y="32"/>
                  <a:pt x="11" y="36"/>
                  <a:pt x="16" y="36"/>
                </a:cubicBezTo>
                <a:cubicBezTo>
                  <a:pt x="21" y="36"/>
                  <a:pt x="26" y="32"/>
                  <a:pt x="26" y="27"/>
                </a:cubicBezTo>
                <a:cubicBezTo>
                  <a:pt x="26" y="21"/>
                  <a:pt x="21" y="17"/>
                  <a:pt x="16" y="17"/>
                </a:cubicBezTo>
                <a:close/>
                <a:moveTo>
                  <a:pt x="82" y="10"/>
                </a:moveTo>
                <a:cubicBezTo>
                  <a:pt x="82" y="7"/>
                  <a:pt x="82" y="7"/>
                  <a:pt x="82" y="7"/>
                </a:cubicBezTo>
                <a:cubicBezTo>
                  <a:pt x="91" y="0"/>
                  <a:pt x="91" y="0"/>
                  <a:pt x="91" y="0"/>
                </a:cubicBezTo>
                <a:cubicBezTo>
                  <a:pt x="93" y="5"/>
                  <a:pt x="93" y="5"/>
                  <a:pt x="93" y="5"/>
                </a:cubicBezTo>
                <a:cubicBezTo>
                  <a:pt x="82" y="10"/>
                  <a:pt x="82" y="10"/>
                  <a:pt x="82" y="10"/>
                </a:cubicBezTo>
                <a:close/>
                <a:moveTo>
                  <a:pt x="84" y="24"/>
                </a:moveTo>
                <a:cubicBezTo>
                  <a:pt x="84" y="21"/>
                  <a:pt x="84" y="21"/>
                  <a:pt x="84" y="21"/>
                </a:cubicBezTo>
                <a:cubicBezTo>
                  <a:pt x="96" y="18"/>
                  <a:pt x="96" y="18"/>
                  <a:pt x="96" y="18"/>
                </a:cubicBezTo>
                <a:cubicBezTo>
                  <a:pt x="96" y="24"/>
                  <a:pt x="96" y="24"/>
                  <a:pt x="96" y="24"/>
                </a:cubicBezTo>
                <a:cubicBezTo>
                  <a:pt x="84" y="24"/>
                  <a:pt x="84" y="24"/>
                  <a:pt x="84" y="24"/>
                </a:cubicBezTo>
                <a:close/>
                <a:moveTo>
                  <a:pt x="80" y="39"/>
                </a:moveTo>
                <a:cubicBezTo>
                  <a:pt x="81" y="37"/>
                  <a:pt x="81" y="37"/>
                  <a:pt x="81" y="37"/>
                </a:cubicBezTo>
                <a:cubicBezTo>
                  <a:pt x="93" y="39"/>
                  <a:pt x="93" y="39"/>
                  <a:pt x="93" y="39"/>
                </a:cubicBezTo>
                <a:cubicBezTo>
                  <a:pt x="91" y="44"/>
                  <a:pt x="91" y="44"/>
                  <a:pt x="91" y="44"/>
                </a:cubicBezTo>
                <a:cubicBezTo>
                  <a:pt x="80" y="39"/>
                  <a:pt x="80" y="39"/>
                  <a:pt x="80" y="39"/>
                </a:cubicBezTo>
                <a:close/>
                <a:moveTo>
                  <a:pt x="39" y="39"/>
                </a:moveTo>
                <a:cubicBezTo>
                  <a:pt x="39" y="43"/>
                  <a:pt x="39" y="43"/>
                  <a:pt x="39" y="43"/>
                </a:cubicBezTo>
                <a:cubicBezTo>
                  <a:pt x="45" y="45"/>
                  <a:pt x="45" y="45"/>
                  <a:pt x="45" y="45"/>
                </a:cubicBezTo>
                <a:cubicBezTo>
                  <a:pt x="45" y="40"/>
                  <a:pt x="45" y="40"/>
                  <a:pt x="45" y="40"/>
                </a:cubicBezTo>
                <a:cubicBezTo>
                  <a:pt x="39" y="39"/>
                  <a:pt x="39" y="39"/>
                  <a:pt x="39" y="39"/>
                </a:cubicBezTo>
                <a:close/>
                <a:moveTo>
                  <a:pt x="64" y="0"/>
                </a:moveTo>
                <a:cubicBezTo>
                  <a:pt x="69" y="0"/>
                  <a:pt x="73" y="3"/>
                  <a:pt x="77" y="7"/>
                </a:cubicBezTo>
                <a:cubicBezTo>
                  <a:pt x="80" y="11"/>
                  <a:pt x="81" y="16"/>
                  <a:pt x="81" y="22"/>
                </a:cubicBezTo>
                <a:cubicBezTo>
                  <a:pt x="81" y="28"/>
                  <a:pt x="80" y="34"/>
                  <a:pt x="77" y="38"/>
                </a:cubicBezTo>
                <a:cubicBezTo>
                  <a:pt x="74" y="42"/>
                  <a:pt x="70" y="44"/>
                  <a:pt x="66" y="45"/>
                </a:cubicBezTo>
                <a:cubicBezTo>
                  <a:pt x="66" y="45"/>
                  <a:pt x="66" y="45"/>
                  <a:pt x="66" y="45"/>
                </a:cubicBezTo>
                <a:cubicBezTo>
                  <a:pt x="66" y="45"/>
                  <a:pt x="66" y="45"/>
                  <a:pt x="66" y="45"/>
                </a:cubicBezTo>
                <a:cubicBezTo>
                  <a:pt x="65" y="45"/>
                  <a:pt x="65" y="45"/>
                  <a:pt x="64" y="45"/>
                </a:cubicBezTo>
                <a:cubicBezTo>
                  <a:pt x="61" y="45"/>
                  <a:pt x="59" y="44"/>
                  <a:pt x="56" y="43"/>
                </a:cubicBezTo>
                <a:cubicBezTo>
                  <a:pt x="50" y="41"/>
                  <a:pt x="50" y="41"/>
                  <a:pt x="50" y="41"/>
                </a:cubicBezTo>
                <a:cubicBezTo>
                  <a:pt x="50" y="48"/>
                  <a:pt x="50" y="48"/>
                  <a:pt x="50" y="48"/>
                </a:cubicBezTo>
                <a:cubicBezTo>
                  <a:pt x="47" y="50"/>
                  <a:pt x="47" y="50"/>
                  <a:pt x="47" y="50"/>
                </a:cubicBezTo>
                <a:cubicBezTo>
                  <a:pt x="42" y="48"/>
                  <a:pt x="42" y="48"/>
                  <a:pt x="42" y="48"/>
                </a:cubicBezTo>
                <a:cubicBezTo>
                  <a:pt x="33" y="54"/>
                  <a:pt x="33" y="54"/>
                  <a:pt x="33" y="54"/>
                </a:cubicBezTo>
                <a:cubicBezTo>
                  <a:pt x="26" y="52"/>
                  <a:pt x="26" y="52"/>
                  <a:pt x="26" y="52"/>
                </a:cubicBezTo>
                <a:cubicBezTo>
                  <a:pt x="27" y="68"/>
                  <a:pt x="27" y="68"/>
                  <a:pt x="27" y="68"/>
                </a:cubicBezTo>
                <a:cubicBezTo>
                  <a:pt x="28" y="102"/>
                  <a:pt x="28" y="102"/>
                  <a:pt x="28" y="102"/>
                </a:cubicBezTo>
                <a:cubicBezTo>
                  <a:pt x="20" y="102"/>
                  <a:pt x="20" y="102"/>
                  <a:pt x="20" y="102"/>
                </a:cubicBezTo>
                <a:cubicBezTo>
                  <a:pt x="18" y="74"/>
                  <a:pt x="18" y="74"/>
                  <a:pt x="18" y="74"/>
                </a:cubicBezTo>
                <a:cubicBezTo>
                  <a:pt x="14" y="74"/>
                  <a:pt x="14" y="74"/>
                  <a:pt x="14" y="74"/>
                </a:cubicBezTo>
                <a:cubicBezTo>
                  <a:pt x="13" y="102"/>
                  <a:pt x="13" y="102"/>
                  <a:pt x="13" y="102"/>
                </a:cubicBezTo>
                <a:cubicBezTo>
                  <a:pt x="4" y="102"/>
                  <a:pt x="4" y="102"/>
                  <a:pt x="4" y="102"/>
                </a:cubicBezTo>
                <a:cubicBezTo>
                  <a:pt x="6" y="68"/>
                  <a:pt x="6" y="68"/>
                  <a:pt x="6" y="68"/>
                </a:cubicBezTo>
                <a:cubicBezTo>
                  <a:pt x="0" y="64"/>
                  <a:pt x="0" y="64"/>
                  <a:pt x="0" y="64"/>
                </a:cubicBezTo>
                <a:cubicBezTo>
                  <a:pt x="4" y="39"/>
                  <a:pt x="4" y="39"/>
                  <a:pt x="4" y="39"/>
                </a:cubicBezTo>
                <a:cubicBezTo>
                  <a:pt x="14" y="39"/>
                  <a:pt x="14" y="39"/>
                  <a:pt x="14" y="39"/>
                </a:cubicBezTo>
                <a:cubicBezTo>
                  <a:pt x="14" y="40"/>
                  <a:pt x="14" y="40"/>
                  <a:pt x="14" y="40"/>
                </a:cubicBezTo>
                <a:cubicBezTo>
                  <a:pt x="15" y="42"/>
                  <a:pt x="15" y="42"/>
                  <a:pt x="15" y="42"/>
                </a:cubicBezTo>
                <a:cubicBezTo>
                  <a:pt x="12" y="58"/>
                  <a:pt x="12" y="58"/>
                  <a:pt x="12" y="58"/>
                </a:cubicBezTo>
                <a:cubicBezTo>
                  <a:pt x="16" y="61"/>
                  <a:pt x="16" y="61"/>
                  <a:pt x="16" y="61"/>
                </a:cubicBezTo>
                <a:cubicBezTo>
                  <a:pt x="16" y="61"/>
                  <a:pt x="16" y="61"/>
                  <a:pt x="16" y="61"/>
                </a:cubicBezTo>
                <a:cubicBezTo>
                  <a:pt x="16" y="61"/>
                  <a:pt x="16" y="61"/>
                  <a:pt x="16" y="61"/>
                </a:cubicBezTo>
                <a:cubicBezTo>
                  <a:pt x="16" y="61"/>
                  <a:pt x="16" y="61"/>
                  <a:pt x="16" y="61"/>
                </a:cubicBezTo>
                <a:cubicBezTo>
                  <a:pt x="16" y="61"/>
                  <a:pt x="16" y="61"/>
                  <a:pt x="16" y="61"/>
                </a:cubicBezTo>
                <a:cubicBezTo>
                  <a:pt x="20" y="58"/>
                  <a:pt x="20" y="58"/>
                  <a:pt x="20" y="58"/>
                </a:cubicBezTo>
                <a:cubicBezTo>
                  <a:pt x="17" y="42"/>
                  <a:pt x="17" y="42"/>
                  <a:pt x="17" y="42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9"/>
                  <a:pt x="18" y="39"/>
                  <a:pt x="18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32" y="46"/>
                  <a:pt x="32" y="46"/>
                  <a:pt x="32" y="46"/>
                </a:cubicBezTo>
                <a:cubicBezTo>
                  <a:pt x="35" y="45"/>
                  <a:pt x="35" y="45"/>
                  <a:pt x="35" y="45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38"/>
                  <a:pt x="35" y="38"/>
                  <a:pt x="35" y="38"/>
                </a:cubicBezTo>
                <a:cubicBezTo>
                  <a:pt x="28" y="36"/>
                  <a:pt x="28" y="36"/>
                  <a:pt x="28" y="36"/>
                </a:cubicBezTo>
                <a:cubicBezTo>
                  <a:pt x="25" y="35"/>
                  <a:pt x="24" y="32"/>
                  <a:pt x="28" y="29"/>
                </a:cubicBezTo>
                <a:cubicBezTo>
                  <a:pt x="37" y="20"/>
                  <a:pt x="43" y="15"/>
                  <a:pt x="52" y="6"/>
                </a:cubicBezTo>
                <a:cubicBezTo>
                  <a:pt x="52" y="6"/>
                  <a:pt x="52" y="6"/>
                  <a:pt x="52" y="6"/>
                </a:cubicBezTo>
                <a:cubicBezTo>
                  <a:pt x="55" y="2"/>
                  <a:pt x="59" y="0"/>
                  <a:pt x="64" y="0"/>
                </a:cubicBezTo>
                <a:close/>
                <a:moveTo>
                  <a:pt x="72" y="11"/>
                </a:moveTo>
                <a:cubicBezTo>
                  <a:pt x="70" y="8"/>
                  <a:pt x="67" y="6"/>
                  <a:pt x="64" y="6"/>
                </a:cubicBezTo>
                <a:cubicBezTo>
                  <a:pt x="61" y="6"/>
                  <a:pt x="58" y="8"/>
                  <a:pt x="56" y="11"/>
                </a:cubicBezTo>
                <a:cubicBezTo>
                  <a:pt x="56" y="11"/>
                  <a:pt x="56" y="11"/>
                  <a:pt x="56" y="11"/>
                </a:cubicBezTo>
                <a:cubicBezTo>
                  <a:pt x="71" y="16"/>
                  <a:pt x="71" y="16"/>
                  <a:pt x="71" y="16"/>
                </a:cubicBezTo>
                <a:cubicBezTo>
                  <a:pt x="72" y="19"/>
                  <a:pt x="73" y="24"/>
                  <a:pt x="71" y="29"/>
                </a:cubicBezTo>
                <a:cubicBezTo>
                  <a:pt x="58" y="36"/>
                  <a:pt x="58" y="36"/>
                  <a:pt x="58" y="36"/>
                </a:cubicBezTo>
                <a:cubicBezTo>
                  <a:pt x="60" y="38"/>
                  <a:pt x="62" y="39"/>
                  <a:pt x="64" y="39"/>
                </a:cubicBezTo>
                <a:cubicBezTo>
                  <a:pt x="67" y="39"/>
                  <a:pt x="70" y="37"/>
                  <a:pt x="72" y="34"/>
                </a:cubicBezTo>
                <a:cubicBezTo>
                  <a:pt x="74" y="31"/>
                  <a:pt x="75" y="27"/>
                  <a:pt x="75" y="22"/>
                </a:cubicBezTo>
                <a:cubicBezTo>
                  <a:pt x="75" y="18"/>
                  <a:pt x="74" y="14"/>
                  <a:pt x="72" y="11"/>
                </a:cubicBezTo>
                <a:close/>
                <a:moveTo>
                  <a:pt x="56" y="16"/>
                </a:moveTo>
                <a:cubicBezTo>
                  <a:pt x="55" y="18"/>
                  <a:pt x="55" y="19"/>
                  <a:pt x="55" y="21"/>
                </a:cubicBezTo>
                <a:cubicBezTo>
                  <a:pt x="66" y="20"/>
                  <a:pt x="66" y="20"/>
                  <a:pt x="66" y="20"/>
                </a:cubicBezTo>
                <a:cubicBezTo>
                  <a:pt x="66" y="19"/>
                  <a:pt x="66" y="19"/>
                  <a:pt x="66" y="19"/>
                </a:cubicBezTo>
                <a:cubicBezTo>
                  <a:pt x="62" y="18"/>
                  <a:pt x="59" y="17"/>
                  <a:pt x="56" y="16"/>
                </a:cubicBezTo>
                <a:close/>
              </a:path>
            </a:pathLst>
          </a:custGeom>
          <a:solidFill>
            <a:srgbClr val="4D4E4F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Freeform 45"/>
          <p:cNvSpPr>
            <a:spLocks noEditPoints="1"/>
          </p:cNvSpPr>
          <p:nvPr/>
        </p:nvSpPr>
        <p:spPr bwMode="auto">
          <a:xfrm>
            <a:off x="10470525" y="1866184"/>
            <a:ext cx="635713" cy="805994"/>
          </a:xfrm>
          <a:custGeom>
            <a:avLst/>
            <a:gdLst>
              <a:gd name="T0" fmla="*/ 41 w 95"/>
              <a:gd name="T1" fmla="*/ 0 h 120"/>
              <a:gd name="T2" fmla="*/ 29 w 95"/>
              <a:gd name="T3" fmla="*/ 7 h 120"/>
              <a:gd name="T4" fmla="*/ 29 w 95"/>
              <a:gd name="T5" fmla="*/ 7 h 120"/>
              <a:gd name="T6" fmla="*/ 14 w 95"/>
              <a:gd name="T7" fmla="*/ 1 h 120"/>
              <a:gd name="T8" fmla="*/ 3 w 95"/>
              <a:gd name="T9" fmla="*/ 8 h 120"/>
              <a:gd name="T10" fmla="*/ 0 w 95"/>
              <a:gd name="T11" fmla="*/ 21 h 120"/>
              <a:gd name="T12" fmla="*/ 3 w 95"/>
              <a:gd name="T13" fmla="*/ 34 h 120"/>
              <a:gd name="T14" fmla="*/ 14 w 95"/>
              <a:gd name="T15" fmla="*/ 40 h 120"/>
              <a:gd name="T16" fmla="*/ 31 w 95"/>
              <a:gd name="T17" fmla="*/ 37 h 120"/>
              <a:gd name="T18" fmla="*/ 41 w 95"/>
              <a:gd name="T19" fmla="*/ 41 h 120"/>
              <a:gd name="T20" fmla="*/ 43 w 95"/>
              <a:gd name="T21" fmla="*/ 41 h 120"/>
              <a:gd name="T22" fmla="*/ 57 w 95"/>
              <a:gd name="T23" fmla="*/ 56 h 120"/>
              <a:gd name="T24" fmla="*/ 68 w 95"/>
              <a:gd name="T25" fmla="*/ 58 h 120"/>
              <a:gd name="T26" fmla="*/ 66 w 95"/>
              <a:gd name="T27" fmla="*/ 78 h 120"/>
              <a:gd name="T28" fmla="*/ 65 w 95"/>
              <a:gd name="T29" fmla="*/ 120 h 120"/>
              <a:gd name="T30" fmla="*/ 75 w 95"/>
              <a:gd name="T31" fmla="*/ 120 h 120"/>
              <a:gd name="T32" fmla="*/ 77 w 95"/>
              <a:gd name="T33" fmla="*/ 84 h 120"/>
              <a:gd name="T34" fmla="*/ 82 w 95"/>
              <a:gd name="T35" fmla="*/ 84 h 120"/>
              <a:gd name="T36" fmla="*/ 84 w 95"/>
              <a:gd name="T37" fmla="*/ 120 h 120"/>
              <a:gd name="T38" fmla="*/ 95 w 95"/>
              <a:gd name="T39" fmla="*/ 120 h 120"/>
              <a:gd name="T40" fmla="*/ 92 w 95"/>
              <a:gd name="T41" fmla="*/ 78 h 120"/>
              <a:gd name="T42" fmla="*/ 94 w 95"/>
              <a:gd name="T43" fmla="*/ 41 h 120"/>
              <a:gd name="T44" fmla="*/ 74 w 95"/>
              <a:gd name="T45" fmla="*/ 41 h 120"/>
              <a:gd name="T46" fmla="*/ 70 w 95"/>
              <a:gd name="T47" fmla="*/ 35 h 120"/>
              <a:gd name="T48" fmla="*/ 71 w 95"/>
              <a:gd name="T49" fmla="*/ 35 h 120"/>
              <a:gd name="T50" fmla="*/ 79 w 95"/>
              <a:gd name="T51" fmla="*/ 38 h 120"/>
              <a:gd name="T52" fmla="*/ 91 w 95"/>
              <a:gd name="T53" fmla="*/ 26 h 120"/>
              <a:gd name="T54" fmla="*/ 79 w 95"/>
              <a:gd name="T55" fmla="*/ 14 h 120"/>
              <a:gd name="T56" fmla="*/ 71 w 95"/>
              <a:gd name="T57" fmla="*/ 18 h 120"/>
              <a:gd name="T58" fmla="*/ 48 w 95"/>
              <a:gd name="T59" fmla="*/ 2 h 120"/>
              <a:gd name="T60" fmla="*/ 41 w 95"/>
              <a:gd name="T61" fmla="*/ 0 h 120"/>
              <a:gd name="T62" fmla="*/ 65 w 95"/>
              <a:gd name="T63" fmla="*/ 43 h 120"/>
              <a:gd name="T64" fmla="*/ 58 w 95"/>
              <a:gd name="T65" fmla="*/ 46 h 120"/>
              <a:gd name="T66" fmla="*/ 51 w 95"/>
              <a:gd name="T67" fmla="*/ 39 h 120"/>
              <a:gd name="T68" fmla="*/ 62 w 95"/>
              <a:gd name="T69" fmla="*/ 37 h 120"/>
              <a:gd name="T70" fmla="*/ 65 w 95"/>
              <a:gd name="T71" fmla="*/ 43 h 120"/>
              <a:gd name="T72" fmla="*/ 10 w 95"/>
              <a:gd name="T73" fmla="*/ 12 h 120"/>
              <a:gd name="T74" fmla="*/ 14 w 95"/>
              <a:gd name="T75" fmla="*/ 9 h 120"/>
              <a:gd name="T76" fmla="*/ 18 w 95"/>
              <a:gd name="T77" fmla="*/ 12 h 120"/>
              <a:gd name="T78" fmla="*/ 21 w 95"/>
              <a:gd name="T79" fmla="*/ 21 h 120"/>
              <a:gd name="T80" fmla="*/ 18 w 95"/>
              <a:gd name="T81" fmla="*/ 30 h 120"/>
              <a:gd name="T82" fmla="*/ 14 w 95"/>
              <a:gd name="T83" fmla="*/ 32 h 120"/>
              <a:gd name="T84" fmla="*/ 10 w 95"/>
              <a:gd name="T85" fmla="*/ 30 h 120"/>
              <a:gd name="T86" fmla="*/ 7 w 95"/>
              <a:gd name="T87" fmla="*/ 21 h 120"/>
              <a:gd name="T88" fmla="*/ 10 w 95"/>
              <a:gd name="T89" fmla="*/ 12 h 120"/>
              <a:gd name="T90" fmla="*/ 35 w 95"/>
              <a:gd name="T91" fmla="*/ 11 h 120"/>
              <a:gd name="T92" fmla="*/ 41 w 95"/>
              <a:gd name="T93" fmla="*/ 8 h 120"/>
              <a:gd name="T94" fmla="*/ 47 w 95"/>
              <a:gd name="T95" fmla="*/ 11 h 120"/>
              <a:gd name="T96" fmla="*/ 50 w 95"/>
              <a:gd name="T97" fmla="*/ 21 h 120"/>
              <a:gd name="T98" fmla="*/ 47 w 95"/>
              <a:gd name="T99" fmla="*/ 30 h 120"/>
              <a:gd name="T100" fmla="*/ 41 w 95"/>
              <a:gd name="T101" fmla="*/ 34 h 120"/>
              <a:gd name="T102" fmla="*/ 35 w 95"/>
              <a:gd name="T103" fmla="*/ 30 h 120"/>
              <a:gd name="T104" fmla="*/ 33 w 95"/>
              <a:gd name="T105" fmla="*/ 21 h 120"/>
              <a:gd name="T106" fmla="*/ 35 w 95"/>
              <a:gd name="T107" fmla="*/ 11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5" h="120">
                <a:moveTo>
                  <a:pt x="41" y="0"/>
                </a:moveTo>
                <a:cubicBezTo>
                  <a:pt x="37" y="0"/>
                  <a:pt x="32" y="2"/>
                  <a:pt x="29" y="7"/>
                </a:cubicBezTo>
                <a:cubicBezTo>
                  <a:pt x="29" y="7"/>
                  <a:pt x="29" y="7"/>
                  <a:pt x="29" y="7"/>
                </a:cubicBezTo>
                <a:cubicBezTo>
                  <a:pt x="25" y="6"/>
                  <a:pt x="18" y="1"/>
                  <a:pt x="14" y="1"/>
                </a:cubicBezTo>
                <a:cubicBezTo>
                  <a:pt x="10" y="1"/>
                  <a:pt x="6" y="4"/>
                  <a:pt x="3" y="8"/>
                </a:cubicBezTo>
                <a:cubicBezTo>
                  <a:pt x="1" y="11"/>
                  <a:pt x="0" y="16"/>
                  <a:pt x="0" y="21"/>
                </a:cubicBezTo>
                <a:cubicBezTo>
                  <a:pt x="0" y="26"/>
                  <a:pt x="1" y="30"/>
                  <a:pt x="3" y="34"/>
                </a:cubicBezTo>
                <a:cubicBezTo>
                  <a:pt x="6" y="38"/>
                  <a:pt x="10" y="40"/>
                  <a:pt x="14" y="40"/>
                </a:cubicBezTo>
                <a:cubicBezTo>
                  <a:pt x="18" y="40"/>
                  <a:pt x="27" y="38"/>
                  <a:pt x="31" y="37"/>
                </a:cubicBezTo>
                <a:cubicBezTo>
                  <a:pt x="34" y="40"/>
                  <a:pt x="38" y="41"/>
                  <a:pt x="41" y="41"/>
                </a:cubicBezTo>
                <a:cubicBezTo>
                  <a:pt x="42" y="41"/>
                  <a:pt x="43" y="41"/>
                  <a:pt x="43" y="41"/>
                </a:cubicBezTo>
                <a:cubicBezTo>
                  <a:pt x="57" y="56"/>
                  <a:pt x="57" y="56"/>
                  <a:pt x="57" y="56"/>
                </a:cubicBezTo>
                <a:cubicBezTo>
                  <a:pt x="68" y="58"/>
                  <a:pt x="68" y="58"/>
                  <a:pt x="68" y="58"/>
                </a:cubicBezTo>
                <a:cubicBezTo>
                  <a:pt x="66" y="78"/>
                  <a:pt x="66" y="78"/>
                  <a:pt x="66" y="78"/>
                </a:cubicBezTo>
                <a:cubicBezTo>
                  <a:pt x="65" y="120"/>
                  <a:pt x="65" y="120"/>
                  <a:pt x="65" y="120"/>
                </a:cubicBezTo>
                <a:cubicBezTo>
                  <a:pt x="75" y="120"/>
                  <a:pt x="75" y="120"/>
                  <a:pt x="75" y="120"/>
                </a:cubicBezTo>
                <a:cubicBezTo>
                  <a:pt x="77" y="84"/>
                  <a:pt x="77" y="84"/>
                  <a:pt x="77" y="84"/>
                </a:cubicBezTo>
                <a:cubicBezTo>
                  <a:pt x="82" y="84"/>
                  <a:pt x="82" y="84"/>
                  <a:pt x="82" y="84"/>
                </a:cubicBezTo>
                <a:cubicBezTo>
                  <a:pt x="84" y="120"/>
                  <a:pt x="84" y="120"/>
                  <a:pt x="84" y="120"/>
                </a:cubicBezTo>
                <a:cubicBezTo>
                  <a:pt x="95" y="120"/>
                  <a:pt x="95" y="120"/>
                  <a:pt x="95" y="120"/>
                </a:cubicBezTo>
                <a:cubicBezTo>
                  <a:pt x="92" y="78"/>
                  <a:pt x="92" y="78"/>
                  <a:pt x="92" y="78"/>
                </a:cubicBezTo>
                <a:cubicBezTo>
                  <a:pt x="94" y="41"/>
                  <a:pt x="94" y="41"/>
                  <a:pt x="94" y="41"/>
                </a:cubicBezTo>
                <a:cubicBezTo>
                  <a:pt x="74" y="41"/>
                  <a:pt x="74" y="41"/>
                  <a:pt x="74" y="41"/>
                </a:cubicBezTo>
                <a:cubicBezTo>
                  <a:pt x="70" y="35"/>
                  <a:pt x="70" y="35"/>
                  <a:pt x="70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3" y="37"/>
                  <a:pt x="76" y="38"/>
                  <a:pt x="79" y="38"/>
                </a:cubicBezTo>
                <a:cubicBezTo>
                  <a:pt x="86" y="38"/>
                  <a:pt x="91" y="33"/>
                  <a:pt x="91" y="26"/>
                </a:cubicBezTo>
                <a:cubicBezTo>
                  <a:pt x="91" y="19"/>
                  <a:pt x="86" y="14"/>
                  <a:pt x="79" y="14"/>
                </a:cubicBezTo>
                <a:cubicBezTo>
                  <a:pt x="76" y="14"/>
                  <a:pt x="73" y="15"/>
                  <a:pt x="71" y="18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1"/>
                  <a:pt x="44" y="0"/>
                  <a:pt x="41" y="0"/>
                </a:cubicBezTo>
                <a:close/>
                <a:moveTo>
                  <a:pt x="65" y="43"/>
                </a:moveTo>
                <a:cubicBezTo>
                  <a:pt x="58" y="46"/>
                  <a:pt x="58" y="46"/>
                  <a:pt x="58" y="46"/>
                </a:cubicBezTo>
                <a:cubicBezTo>
                  <a:pt x="51" y="39"/>
                  <a:pt x="51" y="39"/>
                  <a:pt x="51" y="39"/>
                </a:cubicBezTo>
                <a:cubicBezTo>
                  <a:pt x="62" y="37"/>
                  <a:pt x="62" y="37"/>
                  <a:pt x="62" y="37"/>
                </a:cubicBezTo>
                <a:cubicBezTo>
                  <a:pt x="65" y="43"/>
                  <a:pt x="65" y="43"/>
                  <a:pt x="65" y="43"/>
                </a:cubicBezTo>
                <a:close/>
                <a:moveTo>
                  <a:pt x="10" y="12"/>
                </a:moveTo>
                <a:cubicBezTo>
                  <a:pt x="11" y="10"/>
                  <a:pt x="12" y="9"/>
                  <a:pt x="14" y="9"/>
                </a:cubicBezTo>
                <a:cubicBezTo>
                  <a:pt x="16" y="9"/>
                  <a:pt x="17" y="10"/>
                  <a:pt x="18" y="12"/>
                </a:cubicBezTo>
                <a:cubicBezTo>
                  <a:pt x="20" y="14"/>
                  <a:pt x="21" y="17"/>
                  <a:pt x="21" y="21"/>
                </a:cubicBezTo>
                <a:cubicBezTo>
                  <a:pt x="21" y="24"/>
                  <a:pt x="20" y="27"/>
                  <a:pt x="18" y="30"/>
                </a:cubicBezTo>
                <a:cubicBezTo>
                  <a:pt x="17" y="31"/>
                  <a:pt x="16" y="32"/>
                  <a:pt x="14" y="32"/>
                </a:cubicBezTo>
                <a:cubicBezTo>
                  <a:pt x="12" y="32"/>
                  <a:pt x="11" y="31"/>
                  <a:pt x="10" y="30"/>
                </a:cubicBezTo>
                <a:cubicBezTo>
                  <a:pt x="8" y="27"/>
                  <a:pt x="7" y="24"/>
                  <a:pt x="7" y="21"/>
                </a:cubicBezTo>
                <a:cubicBezTo>
                  <a:pt x="7" y="17"/>
                  <a:pt x="8" y="14"/>
                  <a:pt x="10" y="12"/>
                </a:cubicBezTo>
                <a:close/>
                <a:moveTo>
                  <a:pt x="35" y="11"/>
                </a:moveTo>
                <a:cubicBezTo>
                  <a:pt x="37" y="9"/>
                  <a:pt x="39" y="8"/>
                  <a:pt x="41" y="8"/>
                </a:cubicBezTo>
                <a:cubicBezTo>
                  <a:pt x="43" y="8"/>
                  <a:pt x="45" y="9"/>
                  <a:pt x="47" y="11"/>
                </a:cubicBezTo>
                <a:cubicBezTo>
                  <a:pt x="49" y="13"/>
                  <a:pt x="50" y="17"/>
                  <a:pt x="50" y="21"/>
                </a:cubicBezTo>
                <a:cubicBezTo>
                  <a:pt x="50" y="24"/>
                  <a:pt x="49" y="28"/>
                  <a:pt x="47" y="30"/>
                </a:cubicBezTo>
                <a:cubicBezTo>
                  <a:pt x="45" y="32"/>
                  <a:pt x="43" y="34"/>
                  <a:pt x="41" y="34"/>
                </a:cubicBezTo>
                <a:cubicBezTo>
                  <a:pt x="39" y="34"/>
                  <a:pt x="37" y="32"/>
                  <a:pt x="35" y="30"/>
                </a:cubicBezTo>
                <a:cubicBezTo>
                  <a:pt x="34" y="28"/>
                  <a:pt x="33" y="24"/>
                  <a:pt x="33" y="21"/>
                </a:cubicBezTo>
                <a:cubicBezTo>
                  <a:pt x="33" y="17"/>
                  <a:pt x="34" y="13"/>
                  <a:pt x="35" y="11"/>
                </a:cubicBezTo>
                <a:close/>
              </a:path>
            </a:pathLst>
          </a:custGeom>
          <a:solidFill>
            <a:srgbClr val="4D4E4F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Freeform 47"/>
          <p:cNvSpPr>
            <a:spLocks noEditPoints="1"/>
          </p:cNvSpPr>
          <p:nvPr/>
        </p:nvSpPr>
        <p:spPr bwMode="auto">
          <a:xfrm>
            <a:off x="5977469" y="4049712"/>
            <a:ext cx="683960" cy="746394"/>
          </a:xfrm>
          <a:custGeom>
            <a:avLst/>
            <a:gdLst>
              <a:gd name="T0" fmla="*/ 52 w 102"/>
              <a:gd name="T1" fmla="*/ 0 h 111"/>
              <a:gd name="T2" fmla="*/ 41 w 102"/>
              <a:gd name="T3" fmla="*/ 11 h 111"/>
              <a:gd name="T4" fmla="*/ 52 w 102"/>
              <a:gd name="T5" fmla="*/ 22 h 111"/>
              <a:gd name="T6" fmla="*/ 63 w 102"/>
              <a:gd name="T7" fmla="*/ 11 h 111"/>
              <a:gd name="T8" fmla="*/ 52 w 102"/>
              <a:gd name="T9" fmla="*/ 0 h 111"/>
              <a:gd name="T10" fmla="*/ 6 w 102"/>
              <a:gd name="T11" fmla="*/ 81 h 111"/>
              <a:gd name="T12" fmla="*/ 14 w 102"/>
              <a:gd name="T13" fmla="*/ 77 h 111"/>
              <a:gd name="T14" fmla="*/ 36 w 102"/>
              <a:gd name="T15" fmla="*/ 88 h 111"/>
              <a:gd name="T16" fmla="*/ 31 w 102"/>
              <a:gd name="T17" fmla="*/ 92 h 111"/>
              <a:gd name="T18" fmla="*/ 31 w 102"/>
              <a:gd name="T19" fmla="*/ 93 h 111"/>
              <a:gd name="T20" fmla="*/ 13 w 102"/>
              <a:gd name="T21" fmla="*/ 101 h 111"/>
              <a:gd name="T22" fmla="*/ 6 w 102"/>
              <a:gd name="T23" fmla="*/ 98 h 111"/>
              <a:gd name="T24" fmla="*/ 0 w 102"/>
              <a:gd name="T25" fmla="*/ 111 h 111"/>
              <a:gd name="T26" fmla="*/ 33 w 102"/>
              <a:gd name="T27" fmla="*/ 111 h 111"/>
              <a:gd name="T28" fmla="*/ 24 w 102"/>
              <a:gd name="T29" fmla="*/ 106 h 111"/>
              <a:gd name="T30" fmla="*/ 41 w 102"/>
              <a:gd name="T31" fmla="*/ 98 h 111"/>
              <a:gd name="T32" fmla="*/ 52 w 102"/>
              <a:gd name="T33" fmla="*/ 99 h 111"/>
              <a:gd name="T34" fmla="*/ 60 w 102"/>
              <a:gd name="T35" fmla="*/ 98 h 111"/>
              <a:gd name="T36" fmla="*/ 77 w 102"/>
              <a:gd name="T37" fmla="*/ 106 h 111"/>
              <a:gd name="T38" fmla="*/ 67 w 102"/>
              <a:gd name="T39" fmla="*/ 111 h 111"/>
              <a:gd name="T40" fmla="*/ 101 w 102"/>
              <a:gd name="T41" fmla="*/ 111 h 111"/>
              <a:gd name="T42" fmla="*/ 94 w 102"/>
              <a:gd name="T43" fmla="*/ 98 h 111"/>
              <a:gd name="T44" fmla="*/ 87 w 102"/>
              <a:gd name="T45" fmla="*/ 101 h 111"/>
              <a:gd name="T46" fmla="*/ 71 w 102"/>
              <a:gd name="T47" fmla="*/ 94 h 111"/>
              <a:gd name="T48" fmla="*/ 72 w 102"/>
              <a:gd name="T49" fmla="*/ 92 h 111"/>
              <a:gd name="T50" fmla="*/ 66 w 102"/>
              <a:gd name="T51" fmla="*/ 87 h 111"/>
              <a:gd name="T52" fmla="*/ 88 w 102"/>
              <a:gd name="T53" fmla="*/ 77 h 111"/>
              <a:gd name="T54" fmla="*/ 96 w 102"/>
              <a:gd name="T55" fmla="*/ 81 h 111"/>
              <a:gd name="T56" fmla="*/ 102 w 102"/>
              <a:gd name="T57" fmla="*/ 67 h 111"/>
              <a:gd name="T58" fmla="*/ 68 w 102"/>
              <a:gd name="T59" fmla="*/ 67 h 111"/>
              <a:gd name="T60" fmla="*/ 78 w 102"/>
              <a:gd name="T61" fmla="*/ 72 h 111"/>
              <a:gd name="T62" fmla="*/ 65 w 102"/>
              <a:gd name="T63" fmla="*/ 79 h 111"/>
              <a:gd name="T64" fmla="*/ 64 w 102"/>
              <a:gd name="T65" fmla="*/ 58 h 111"/>
              <a:gd name="T66" fmla="*/ 71 w 102"/>
              <a:gd name="T67" fmla="*/ 53 h 111"/>
              <a:gd name="T68" fmla="*/ 65 w 102"/>
              <a:gd name="T69" fmla="*/ 24 h 111"/>
              <a:gd name="T70" fmla="*/ 53 w 102"/>
              <a:gd name="T71" fmla="*/ 24 h 111"/>
              <a:gd name="T72" fmla="*/ 54 w 102"/>
              <a:gd name="T73" fmla="*/ 26 h 111"/>
              <a:gd name="T74" fmla="*/ 53 w 102"/>
              <a:gd name="T75" fmla="*/ 28 h 111"/>
              <a:gd name="T76" fmla="*/ 56 w 102"/>
              <a:gd name="T77" fmla="*/ 46 h 111"/>
              <a:gd name="T78" fmla="*/ 52 w 102"/>
              <a:gd name="T79" fmla="*/ 50 h 111"/>
              <a:gd name="T80" fmla="*/ 52 w 102"/>
              <a:gd name="T81" fmla="*/ 50 h 111"/>
              <a:gd name="T82" fmla="*/ 52 w 102"/>
              <a:gd name="T83" fmla="*/ 50 h 111"/>
              <a:gd name="T84" fmla="*/ 52 w 102"/>
              <a:gd name="T85" fmla="*/ 50 h 111"/>
              <a:gd name="T86" fmla="*/ 52 w 102"/>
              <a:gd name="T87" fmla="*/ 50 h 111"/>
              <a:gd name="T88" fmla="*/ 48 w 102"/>
              <a:gd name="T89" fmla="*/ 46 h 111"/>
              <a:gd name="T90" fmla="*/ 50 w 102"/>
              <a:gd name="T91" fmla="*/ 28 h 111"/>
              <a:gd name="T92" fmla="*/ 49 w 102"/>
              <a:gd name="T93" fmla="*/ 26 h 111"/>
              <a:gd name="T94" fmla="*/ 50 w 102"/>
              <a:gd name="T95" fmla="*/ 24 h 111"/>
              <a:gd name="T96" fmla="*/ 38 w 102"/>
              <a:gd name="T97" fmla="*/ 24 h 111"/>
              <a:gd name="T98" fmla="*/ 33 w 102"/>
              <a:gd name="T99" fmla="*/ 53 h 111"/>
              <a:gd name="T100" fmla="*/ 40 w 102"/>
              <a:gd name="T101" fmla="*/ 58 h 111"/>
              <a:gd name="T102" fmla="*/ 39 w 102"/>
              <a:gd name="T103" fmla="*/ 79 h 111"/>
              <a:gd name="T104" fmla="*/ 24 w 102"/>
              <a:gd name="T105" fmla="*/ 72 h 111"/>
              <a:gd name="T106" fmla="*/ 34 w 102"/>
              <a:gd name="T107" fmla="*/ 67 h 111"/>
              <a:gd name="T108" fmla="*/ 0 w 102"/>
              <a:gd name="T109" fmla="*/ 67 h 111"/>
              <a:gd name="T110" fmla="*/ 6 w 102"/>
              <a:gd name="T111" fmla="*/ 81 h 111"/>
              <a:gd name="T112" fmla="*/ 52 w 102"/>
              <a:gd name="T113" fmla="*/ 85 h 111"/>
              <a:gd name="T114" fmla="*/ 48 w 102"/>
              <a:gd name="T115" fmla="*/ 85 h 111"/>
              <a:gd name="T116" fmla="*/ 50 w 102"/>
              <a:gd name="T117" fmla="*/ 64 h 111"/>
              <a:gd name="T118" fmla="*/ 54 w 102"/>
              <a:gd name="T119" fmla="*/ 64 h 111"/>
              <a:gd name="T120" fmla="*/ 55 w 102"/>
              <a:gd name="T121" fmla="*/ 85 h 111"/>
              <a:gd name="T122" fmla="*/ 52 w 102"/>
              <a:gd name="T123" fmla="*/ 85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2" h="111">
                <a:moveTo>
                  <a:pt x="52" y="0"/>
                </a:moveTo>
                <a:cubicBezTo>
                  <a:pt x="46" y="0"/>
                  <a:pt x="41" y="5"/>
                  <a:pt x="41" y="11"/>
                </a:cubicBezTo>
                <a:cubicBezTo>
                  <a:pt x="41" y="17"/>
                  <a:pt x="46" y="22"/>
                  <a:pt x="52" y="22"/>
                </a:cubicBezTo>
                <a:cubicBezTo>
                  <a:pt x="58" y="22"/>
                  <a:pt x="63" y="17"/>
                  <a:pt x="63" y="11"/>
                </a:cubicBezTo>
                <a:cubicBezTo>
                  <a:pt x="63" y="5"/>
                  <a:pt x="58" y="0"/>
                  <a:pt x="52" y="0"/>
                </a:cubicBezTo>
                <a:close/>
                <a:moveTo>
                  <a:pt x="6" y="81"/>
                </a:moveTo>
                <a:cubicBezTo>
                  <a:pt x="14" y="77"/>
                  <a:pt x="14" y="77"/>
                  <a:pt x="14" y="77"/>
                </a:cubicBezTo>
                <a:cubicBezTo>
                  <a:pt x="36" y="88"/>
                  <a:pt x="36" y="88"/>
                  <a:pt x="36" y="88"/>
                </a:cubicBezTo>
                <a:cubicBezTo>
                  <a:pt x="33" y="89"/>
                  <a:pt x="31" y="90"/>
                  <a:pt x="31" y="92"/>
                </a:cubicBezTo>
                <a:cubicBezTo>
                  <a:pt x="31" y="93"/>
                  <a:pt x="31" y="93"/>
                  <a:pt x="31" y="93"/>
                </a:cubicBezTo>
                <a:cubicBezTo>
                  <a:pt x="13" y="101"/>
                  <a:pt x="13" y="101"/>
                  <a:pt x="13" y="101"/>
                </a:cubicBezTo>
                <a:cubicBezTo>
                  <a:pt x="6" y="98"/>
                  <a:pt x="6" y="98"/>
                  <a:pt x="6" y="98"/>
                </a:cubicBezTo>
                <a:cubicBezTo>
                  <a:pt x="0" y="111"/>
                  <a:pt x="0" y="111"/>
                  <a:pt x="0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24" y="106"/>
                  <a:pt x="24" y="106"/>
                  <a:pt x="24" y="106"/>
                </a:cubicBezTo>
                <a:cubicBezTo>
                  <a:pt x="41" y="98"/>
                  <a:pt x="41" y="98"/>
                  <a:pt x="41" y="98"/>
                </a:cubicBezTo>
                <a:cubicBezTo>
                  <a:pt x="44" y="99"/>
                  <a:pt x="48" y="99"/>
                  <a:pt x="52" y="99"/>
                </a:cubicBezTo>
                <a:cubicBezTo>
                  <a:pt x="55" y="99"/>
                  <a:pt x="58" y="99"/>
                  <a:pt x="60" y="98"/>
                </a:cubicBezTo>
                <a:cubicBezTo>
                  <a:pt x="77" y="106"/>
                  <a:pt x="77" y="106"/>
                  <a:pt x="77" y="106"/>
                </a:cubicBezTo>
                <a:cubicBezTo>
                  <a:pt x="67" y="111"/>
                  <a:pt x="67" y="111"/>
                  <a:pt x="67" y="111"/>
                </a:cubicBezTo>
                <a:cubicBezTo>
                  <a:pt x="101" y="111"/>
                  <a:pt x="101" y="111"/>
                  <a:pt x="101" y="111"/>
                </a:cubicBezTo>
                <a:cubicBezTo>
                  <a:pt x="94" y="98"/>
                  <a:pt x="94" y="98"/>
                  <a:pt x="94" y="98"/>
                </a:cubicBezTo>
                <a:cubicBezTo>
                  <a:pt x="87" y="101"/>
                  <a:pt x="87" y="101"/>
                  <a:pt x="87" y="101"/>
                </a:cubicBezTo>
                <a:cubicBezTo>
                  <a:pt x="71" y="94"/>
                  <a:pt x="71" y="94"/>
                  <a:pt x="71" y="94"/>
                </a:cubicBezTo>
                <a:cubicBezTo>
                  <a:pt x="72" y="94"/>
                  <a:pt x="72" y="93"/>
                  <a:pt x="72" y="92"/>
                </a:cubicBezTo>
                <a:cubicBezTo>
                  <a:pt x="72" y="90"/>
                  <a:pt x="70" y="89"/>
                  <a:pt x="66" y="87"/>
                </a:cubicBezTo>
                <a:cubicBezTo>
                  <a:pt x="88" y="77"/>
                  <a:pt x="88" y="77"/>
                  <a:pt x="88" y="77"/>
                </a:cubicBezTo>
                <a:cubicBezTo>
                  <a:pt x="96" y="81"/>
                  <a:pt x="96" y="81"/>
                  <a:pt x="96" y="81"/>
                </a:cubicBezTo>
                <a:cubicBezTo>
                  <a:pt x="102" y="67"/>
                  <a:pt x="102" y="67"/>
                  <a:pt x="102" y="67"/>
                </a:cubicBezTo>
                <a:cubicBezTo>
                  <a:pt x="68" y="67"/>
                  <a:pt x="68" y="67"/>
                  <a:pt x="68" y="67"/>
                </a:cubicBezTo>
                <a:cubicBezTo>
                  <a:pt x="78" y="72"/>
                  <a:pt x="78" y="72"/>
                  <a:pt x="78" y="72"/>
                </a:cubicBezTo>
                <a:cubicBezTo>
                  <a:pt x="65" y="79"/>
                  <a:pt x="65" y="79"/>
                  <a:pt x="65" y="79"/>
                </a:cubicBezTo>
                <a:cubicBezTo>
                  <a:pt x="64" y="58"/>
                  <a:pt x="64" y="58"/>
                  <a:pt x="64" y="58"/>
                </a:cubicBezTo>
                <a:cubicBezTo>
                  <a:pt x="71" y="53"/>
                  <a:pt x="71" y="53"/>
                  <a:pt x="71" y="53"/>
                </a:cubicBezTo>
                <a:cubicBezTo>
                  <a:pt x="65" y="24"/>
                  <a:pt x="65" y="24"/>
                  <a:pt x="65" y="24"/>
                </a:cubicBezTo>
                <a:cubicBezTo>
                  <a:pt x="53" y="24"/>
                  <a:pt x="53" y="24"/>
                  <a:pt x="53" y="24"/>
                </a:cubicBezTo>
                <a:cubicBezTo>
                  <a:pt x="54" y="26"/>
                  <a:pt x="54" y="26"/>
                  <a:pt x="54" y="26"/>
                </a:cubicBezTo>
                <a:cubicBezTo>
                  <a:pt x="53" y="28"/>
                  <a:pt x="53" y="28"/>
                  <a:pt x="53" y="28"/>
                </a:cubicBezTo>
                <a:cubicBezTo>
                  <a:pt x="56" y="46"/>
                  <a:pt x="56" y="46"/>
                  <a:pt x="56" y="46"/>
                </a:cubicBezTo>
                <a:cubicBezTo>
                  <a:pt x="52" y="50"/>
                  <a:pt x="52" y="50"/>
                  <a:pt x="52" y="50"/>
                </a:cubicBezTo>
                <a:cubicBezTo>
                  <a:pt x="52" y="50"/>
                  <a:pt x="52" y="50"/>
                  <a:pt x="52" y="50"/>
                </a:cubicBezTo>
                <a:cubicBezTo>
                  <a:pt x="52" y="50"/>
                  <a:pt x="52" y="50"/>
                  <a:pt x="52" y="50"/>
                </a:cubicBezTo>
                <a:cubicBezTo>
                  <a:pt x="52" y="50"/>
                  <a:pt x="52" y="50"/>
                  <a:pt x="52" y="50"/>
                </a:cubicBezTo>
                <a:cubicBezTo>
                  <a:pt x="52" y="50"/>
                  <a:pt x="52" y="50"/>
                  <a:pt x="52" y="50"/>
                </a:cubicBezTo>
                <a:cubicBezTo>
                  <a:pt x="48" y="46"/>
                  <a:pt x="48" y="46"/>
                  <a:pt x="48" y="46"/>
                </a:cubicBezTo>
                <a:cubicBezTo>
                  <a:pt x="50" y="28"/>
                  <a:pt x="50" y="28"/>
                  <a:pt x="50" y="28"/>
                </a:cubicBezTo>
                <a:cubicBezTo>
                  <a:pt x="49" y="26"/>
                  <a:pt x="49" y="26"/>
                  <a:pt x="49" y="26"/>
                </a:cubicBezTo>
                <a:cubicBezTo>
                  <a:pt x="50" y="24"/>
                  <a:pt x="50" y="24"/>
                  <a:pt x="50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3" y="53"/>
                  <a:pt x="33" y="53"/>
                  <a:pt x="33" y="53"/>
                </a:cubicBezTo>
                <a:cubicBezTo>
                  <a:pt x="40" y="58"/>
                  <a:pt x="40" y="58"/>
                  <a:pt x="40" y="58"/>
                </a:cubicBezTo>
                <a:cubicBezTo>
                  <a:pt x="39" y="79"/>
                  <a:pt x="39" y="79"/>
                  <a:pt x="39" y="79"/>
                </a:cubicBezTo>
                <a:cubicBezTo>
                  <a:pt x="24" y="72"/>
                  <a:pt x="24" y="72"/>
                  <a:pt x="24" y="72"/>
                </a:cubicBezTo>
                <a:cubicBezTo>
                  <a:pt x="34" y="67"/>
                  <a:pt x="34" y="67"/>
                  <a:pt x="34" y="67"/>
                </a:cubicBezTo>
                <a:cubicBezTo>
                  <a:pt x="0" y="67"/>
                  <a:pt x="0" y="67"/>
                  <a:pt x="0" y="67"/>
                </a:cubicBezTo>
                <a:cubicBezTo>
                  <a:pt x="6" y="81"/>
                  <a:pt x="6" y="81"/>
                  <a:pt x="6" y="81"/>
                </a:cubicBezTo>
                <a:close/>
                <a:moveTo>
                  <a:pt x="52" y="85"/>
                </a:moveTo>
                <a:cubicBezTo>
                  <a:pt x="50" y="85"/>
                  <a:pt x="49" y="85"/>
                  <a:pt x="48" y="85"/>
                </a:cubicBezTo>
                <a:cubicBezTo>
                  <a:pt x="50" y="64"/>
                  <a:pt x="50" y="64"/>
                  <a:pt x="50" y="64"/>
                </a:cubicBezTo>
                <a:cubicBezTo>
                  <a:pt x="54" y="64"/>
                  <a:pt x="54" y="64"/>
                  <a:pt x="54" y="64"/>
                </a:cubicBezTo>
                <a:cubicBezTo>
                  <a:pt x="55" y="85"/>
                  <a:pt x="55" y="85"/>
                  <a:pt x="55" y="85"/>
                </a:cubicBezTo>
                <a:cubicBezTo>
                  <a:pt x="54" y="85"/>
                  <a:pt x="53" y="85"/>
                  <a:pt x="52" y="85"/>
                </a:cubicBezTo>
                <a:close/>
              </a:path>
            </a:pathLst>
          </a:custGeom>
          <a:solidFill>
            <a:srgbClr val="4D4E4F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Freeform 48"/>
          <p:cNvSpPr>
            <a:spLocks noEditPoints="1"/>
          </p:cNvSpPr>
          <p:nvPr/>
        </p:nvSpPr>
        <p:spPr bwMode="auto">
          <a:xfrm>
            <a:off x="7059038" y="3620812"/>
            <a:ext cx="630038" cy="561925"/>
          </a:xfrm>
          <a:custGeom>
            <a:avLst/>
            <a:gdLst>
              <a:gd name="T0" fmla="*/ 0 w 94"/>
              <a:gd name="T1" fmla="*/ 58 h 84"/>
              <a:gd name="T2" fmla="*/ 24 w 94"/>
              <a:gd name="T3" fmla="*/ 58 h 84"/>
              <a:gd name="T4" fmla="*/ 24 w 94"/>
              <a:gd name="T5" fmla="*/ 84 h 84"/>
              <a:gd name="T6" fmla="*/ 0 w 94"/>
              <a:gd name="T7" fmla="*/ 84 h 84"/>
              <a:gd name="T8" fmla="*/ 0 w 94"/>
              <a:gd name="T9" fmla="*/ 58 h 84"/>
              <a:gd name="T10" fmla="*/ 62 w 94"/>
              <a:gd name="T11" fmla="*/ 7 h 84"/>
              <a:gd name="T12" fmla="*/ 55 w 94"/>
              <a:gd name="T13" fmla="*/ 20 h 84"/>
              <a:gd name="T14" fmla="*/ 48 w 94"/>
              <a:gd name="T15" fmla="*/ 32 h 84"/>
              <a:gd name="T16" fmla="*/ 43 w 94"/>
              <a:gd name="T17" fmla="*/ 24 h 84"/>
              <a:gd name="T18" fmla="*/ 6 w 94"/>
              <a:gd name="T19" fmla="*/ 46 h 84"/>
              <a:gd name="T20" fmla="*/ 1 w 94"/>
              <a:gd name="T21" fmla="*/ 38 h 84"/>
              <a:gd name="T22" fmla="*/ 38 w 94"/>
              <a:gd name="T23" fmla="*/ 16 h 84"/>
              <a:gd name="T24" fmla="*/ 33 w 94"/>
              <a:gd name="T25" fmla="*/ 8 h 84"/>
              <a:gd name="T26" fmla="*/ 47 w 94"/>
              <a:gd name="T27" fmla="*/ 8 h 84"/>
              <a:gd name="T28" fmla="*/ 62 w 94"/>
              <a:gd name="T29" fmla="*/ 7 h 84"/>
              <a:gd name="T30" fmla="*/ 78 w 94"/>
              <a:gd name="T31" fmla="*/ 0 h 84"/>
              <a:gd name="T32" fmla="*/ 68 w 94"/>
              <a:gd name="T33" fmla="*/ 9 h 84"/>
              <a:gd name="T34" fmla="*/ 78 w 94"/>
              <a:gd name="T35" fmla="*/ 19 h 84"/>
              <a:gd name="T36" fmla="*/ 87 w 94"/>
              <a:gd name="T37" fmla="*/ 9 h 84"/>
              <a:gd name="T38" fmla="*/ 78 w 94"/>
              <a:gd name="T39" fmla="*/ 0 h 84"/>
              <a:gd name="T40" fmla="*/ 61 w 94"/>
              <a:gd name="T41" fmla="*/ 46 h 84"/>
              <a:gd name="T42" fmla="*/ 67 w 94"/>
              <a:gd name="T43" fmla="*/ 50 h 84"/>
              <a:gd name="T44" fmla="*/ 66 w 94"/>
              <a:gd name="T45" fmla="*/ 84 h 84"/>
              <a:gd name="T46" fmla="*/ 74 w 94"/>
              <a:gd name="T47" fmla="*/ 84 h 84"/>
              <a:gd name="T48" fmla="*/ 76 w 94"/>
              <a:gd name="T49" fmla="*/ 55 h 84"/>
              <a:gd name="T50" fmla="*/ 79 w 94"/>
              <a:gd name="T51" fmla="*/ 55 h 84"/>
              <a:gd name="T52" fmla="*/ 81 w 94"/>
              <a:gd name="T53" fmla="*/ 84 h 84"/>
              <a:gd name="T54" fmla="*/ 89 w 94"/>
              <a:gd name="T55" fmla="*/ 84 h 84"/>
              <a:gd name="T56" fmla="*/ 88 w 94"/>
              <a:gd name="T57" fmla="*/ 50 h 84"/>
              <a:gd name="T58" fmla="*/ 94 w 94"/>
              <a:gd name="T59" fmla="*/ 46 h 84"/>
              <a:gd name="T60" fmla="*/ 89 w 94"/>
              <a:gd name="T61" fmla="*/ 21 h 84"/>
              <a:gd name="T62" fmla="*/ 66 w 94"/>
              <a:gd name="T63" fmla="*/ 21 h 84"/>
              <a:gd name="T64" fmla="*/ 61 w 94"/>
              <a:gd name="T65" fmla="*/ 46 h 84"/>
              <a:gd name="T66" fmla="*/ 32 w 94"/>
              <a:gd name="T67" fmla="*/ 44 h 84"/>
              <a:gd name="T68" fmla="*/ 32 w 94"/>
              <a:gd name="T69" fmla="*/ 84 h 84"/>
              <a:gd name="T70" fmla="*/ 55 w 94"/>
              <a:gd name="T71" fmla="*/ 84 h 84"/>
              <a:gd name="T72" fmla="*/ 55 w 94"/>
              <a:gd name="T73" fmla="*/ 44 h 84"/>
              <a:gd name="T74" fmla="*/ 32 w 94"/>
              <a:gd name="T75" fmla="*/ 4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4" h="84">
                <a:moveTo>
                  <a:pt x="0" y="58"/>
                </a:moveTo>
                <a:cubicBezTo>
                  <a:pt x="24" y="58"/>
                  <a:pt x="24" y="58"/>
                  <a:pt x="24" y="58"/>
                </a:cubicBezTo>
                <a:cubicBezTo>
                  <a:pt x="24" y="84"/>
                  <a:pt x="24" y="84"/>
                  <a:pt x="24" y="8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58"/>
                  <a:pt x="0" y="58"/>
                  <a:pt x="0" y="58"/>
                </a:cubicBezTo>
                <a:close/>
                <a:moveTo>
                  <a:pt x="62" y="7"/>
                </a:moveTo>
                <a:cubicBezTo>
                  <a:pt x="55" y="20"/>
                  <a:pt x="55" y="20"/>
                  <a:pt x="55" y="20"/>
                </a:cubicBezTo>
                <a:cubicBezTo>
                  <a:pt x="48" y="32"/>
                  <a:pt x="48" y="32"/>
                  <a:pt x="48" y="32"/>
                </a:cubicBezTo>
                <a:cubicBezTo>
                  <a:pt x="43" y="24"/>
                  <a:pt x="43" y="24"/>
                  <a:pt x="43" y="24"/>
                </a:cubicBezTo>
                <a:cubicBezTo>
                  <a:pt x="6" y="46"/>
                  <a:pt x="6" y="46"/>
                  <a:pt x="6" y="46"/>
                </a:cubicBezTo>
                <a:cubicBezTo>
                  <a:pt x="1" y="38"/>
                  <a:pt x="1" y="38"/>
                  <a:pt x="1" y="38"/>
                </a:cubicBezTo>
                <a:cubicBezTo>
                  <a:pt x="38" y="16"/>
                  <a:pt x="38" y="16"/>
                  <a:pt x="38" y="16"/>
                </a:cubicBezTo>
                <a:cubicBezTo>
                  <a:pt x="33" y="8"/>
                  <a:pt x="33" y="8"/>
                  <a:pt x="33" y="8"/>
                </a:cubicBezTo>
                <a:cubicBezTo>
                  <a:pt x="47" y="8"/>
                  <a:pt x="47" y="8"/>
                  <a:pt x="47" y="8"/>
                </a:cubicBezTo>
                <a:cubicBezTo>
                  <a:pt x="62" y="7"/>
                  <a:pt x="62" y="7"/>
                  <a:pt x="62" y="7"/>
                </a:cubicBezTo>
                <a:close/>
                <a:moveTo>
                  <a:pt x="78" y="0"/>
                </a:moveTo>
                <a:cubicBezTo>
                  <a:pt x="72" y="0"/>
                  <a:pt x="68" y="4"/>
                  <a:pt x="68" y="9"/>
                </a:cubicBezTo>
                <a:cubicBezTo>
                  <a:pt x="68" y="14"/>
                  <a:pt x="72" y="19"/>
                  <a:pt x="78" y="19"/>
                </a:cubicBezTo>
                <a:cubicBezTo>
                  <a:pt x="83" y="19"/>
                  <a:pt x="87" y="14"/>
                  <a:pt x="87" y="9"/>
                </a:cubicBezTo>
                <a:cubicBezTo>
                  <a:pt x="87" y="4"/>
                  <a:pt x="83" y="0"/>
                  <a:pt x="78" y="0"/>
                </a:cubicBezTo>
                <a:close/>
                <a:moveTo>
                  <a:pt x="61" y="46"/>
                </a:moveTo>
                <a:cubicBezTo>
                  <a:pt x="63" y="47"/>
                  <a:pt x="65" y="49"/>
                  <a:pt x="67" y="50"/>
                </a:cubicBezTo>
                <a:cubicBezTo>
                  <a:pt x="66" y="84"/>
                  <a:pt x="66" y="84"/>
                  <a:pt x="66" y="84"/>
                </a:cubicBezTo>
                <a:cubicBezTo>
                  <a:pt x="74" y="84"/>
                  <a:pt x="74" y="84"/>
                  <a:pt x="74" y="84"/>
                </a:cubicBezTo>
                <a:cubicBezTo>
                  <a:pt x="76" y="55"/>
                  <a:pt x="76" y="55"/>
                  <a:pt x="76" y="55"/>
                </a:cubicBezTo>
                <a:cubicBezTo>
                  <a:pt x="79" y="55"/>
                  <a:pt x="79" y="55"/>
                  <a:pt x="79" y="55"/>
                </a:cubicBezTo>
                <a:cubicBezTo>
                  <a:pt x="81" y="84"/>
                  <a:pt x="81" y="84"/>
                  <a:pt x="81" y="84"/>
                </a:cubicBezTo>
                <a:cubicBezTo>
                  <a:pt x="89" y="84"/>
                  <a:pt x="89" y="84"/>
                  <a:pt x="89" y="84"/>
                </a:cubicBezTo>
                <a:cubicBezTo>
                  <a:pt x="88" y="50"/>
                  <a:pt x="88" y="50"/>
                  <a:pt x="88" y="50"/>
                </a:cubicBezTo>
                <a:cubicBezTo>
                  <a:pt x="94" y="46"/>
                  <a:pt x="94" y="46"/>
                  <a:pt x="94" y="46"/>
                </a:cubicBezTo>
                <a:cubicBezTo>
                  <a:pt x="89" y="21"/>
                  <a:pt x="89" y="21"/>
                  <a:pt x="89" y="21"/>
                </a:cubicBezTo>
                <a:cubicBezTo>
                  <a:pt x="64" y="21"/>
                  <a:pt x="91" y="21"/>
                  <a:pt x="66" y="21"/>
                </a:cubicBezTo>
                <a:cubicBezTo>
                  <a:pt x="61" y="46"/>
                  <a:pt x="61" y="46"/>
                  <a:pt x="61" y="46"/>
                </a:cubicBezTo>
                <a:close/>
                <a:moveTo>
                  <a:pt x="32" y="44"/>
                </a:moveTo>
                <a:cubicBezTo>
                  <a:pt x="32" y="84"/>
                  <a:pt x="32" y="84"/>
                  <a:pt x="32" y="84"/>
                </a:cubicBezTo>
                <a:cubicBezTo>
                  <a:pt x="55" y="84"/>
                  <a:pt x="55" y="84"/>
                  <a:pt x="55" y="84"/>
                </a:cubicBezTo>
                <a:cubicBezTo>
                  <a:pt x="55" y="44"/>
                  <a:pt x="55" y="44"/>
                  <a:pt x="55" y="44"/>
                </a:cubicBezTo>
                <a:lnTo>
                  <a:pt x="32" y="44"/>
                </a:lnTo>
                <a:close/>
              </a:path>
            </a:pathLst>
          </a:custGeom>
          <a:solidFill>
            <a:srgbClr val="4D4E4F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Freeform 46"/>
          <p:cNvSpPr>
            <a:spLocks noEditPoints="1"/>
          </p:cNvSpPr>
          <p:nvPr/>
        </p:nvSpPr>
        <p:spPr bwMode="auto">
          <a:xfrm>
            <a:off x="9408477" y="2672179"/>
            <a:ext cx="649904" cy="610173"/>
          </a:xfrm>
          <a:custGeom>
            <a:avLst/>
            <a:gdLst>
              <a:gd name="T0" fmla="*/ 8 w 97"/>
              <a:gd name="T1" fmla="*/ 10 h 91"/>
              <a:gd name="T2" fmla="*/ 28 w 97"/>
              <a:gd name="T3" fmla="*/ 10 h 91"/>
              <a:gd name="T4" fmla="*/ 41 w 97"/>
              <a:gd name="T5" fmla="*/ 45 h 91"/>
              <a:gd name="T6" fmla="*/ 51 w 97"/>
              <a:gd name="T7" fmla="*/ 41 h 91"/>
              <a:gd name="T8" fmla="*/ 59 w 97"/>
              <a:gd name="T9" fmla="*/ 46 h 91"/>
              <a:gd name="T10" fmla="*/ 66 w 97"/>
              <a:gd name="T11" fmla="*/ 27 h 91"/>
              <a:gd name="T12" fmla="*/ 73 w 97"/>
              <a:gd name="T13" fmla="*/ 34 h 91"/>
              <a:gd name="T14" fmla="*/ 83 w 97"/>
              <a:gd name="T15" fmla="*/ 23 h 91"/>
              <a:gd name="T16" fmla="*/ 73 w 97"/>
              <a:gd name="T17" fmla="*/ 40 h 91"/>
              <a:gd name="T18" fmla="*/ 67 w 97"/>
              <a:gd name="T19" fmla="*/ 33 h 91"/>
              <a:gd name="T20" fmla="*/ 61 w 97"/>
              <a:gd name="T21" fmla="*/ 51 h 91"/>
              <a:gd name="T22" fmla="*/ 51 w 97"/>
              <a:gd name="T23" fmla="*/ 45 h 91"/>
              <a:gd name="T24" fmla="*/ 41 w 97"/>
              <a:gd name="T25" fmla="*/ 45 h 91"/>
              <a:gd name="T26" fmla="*/ 74 w 97"/>
              <a:gd name="T27" fmla="*/ 86 h 91"/>
              <a:gd name="T28" fmla="*/ 43 w 97"/>
              <a:gd name="T29" fmla="*/ 91 h 91"/>
              <a:gd name="T30" fmla="*/ 63 w 97"/>
              <a:gd name="T31" fmla="*/ 68 h 91"/>
              <a:gd name="T32" fmla="*/ 97 w 97"/>
              <a:gd name="T33" fmla="*/ 68 h 91"/>
              <a:gd name="T34" fmla="*/ 97 w 97"/>
              <a:gd name="T35" fmla="*/ 6 h 91"/>
              <a:gd name="T36" fmla="*/ 93 w 97"/>
              <a:gd name="T37" fmla="*/ 3 h 91"/>
              <a:gd name="T38" fmla="*/ 34 w 97"/>
              <a:gd name="T39" fmla="*/ 9 h 91"/>
              <a:gd name="T40" fmla="*/ 90 w 97"/>
              <a:gd name="T41" fmla="*/ 61 h 91"/>
              <a:gd name="T42" fmla="*/ 36 w 97"/>
              <a:gd name="T43" fmla="*/ 68 h 91"/>
              <a:gd name="T44" fmla="*/ 54 w 97"/>
              <a:gd name="T45" fmla="*/ 84 h 91"/>
              <a:gd name="T46" fmla="*/ 63 w 97"/>
              <a:gd name="T47" fmla="*/ 68 h 91"/>
              <a:gd name="T48" fmla="*/ 7 w 97"/>
              <a:gd name="T49" fmla="*/ 55 h 91"/>
              <a:gd name="T50" fmla="*/ 14 w 97"/>
              <a:gd name="T51" fmla="*/ 91 h 91"/>
              <a:gd name="T52" fmla="*/ 20 w 97"/>
              <a:gd name="T53" fmla="*/ 60 h 91"/>
              <a:gd name="T54" fmla="*/ 31 w 97"/>
              <a:gd name="T55" fmla="*/ 91 h 91"/>
              <a:gd name="T56" fmla="*/ 28 w 97"/>
              <a:gd name="T57" fmla="*/ 33 h 91"/>
              <a:gd name="T58" fmla="*/ 55 w 97"/>
              <a:gd name="T59" fmla="*/ 24 h 91"/>
              <a:gd name="T60" fmla="*/ 20 w 97"/>
              <a:gd name="T61" fmla="*/ 23 h 91"/>
              <a:gd name="T62" fmla="*/ 19 w 97"/>
              <a:gd name="T63" fmla="*/ 27 h 91"/>
              <a:gd name="T64" fmla="*/ 18 w 97"/>
              <a:gd name="T65" fmla="*/ 47 h 91"/>
              <a:gd name="T66" fmla="*/ 18 w 97"/>
              <a:gd name="T67" fmla="*/ 47 h 91"/>
              <a:gd name="T68" fmla="*/ 18 w 97"/>
              <a:gd name="T69" fmla="*/ 47 h 91"/>
              <a:gd name="T70" fmla="*/ 16 w 97"/>
              <a:gd name="T71" fmla="*/ 27 h 91"/>
              <a:gd name="T72" fmla="*/ 16 w 97"/>
              <a:gd name="T73" fmla="*/ 23 h 91"/>
              <a:gd name="T74" fmla="*/ 0 w 97"/>
              <a:gd name="T75" fmla="*/ 5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7" h="91">
                <a:moveTo>
                  <a:pt x="18" y="0"/>
                </a:moveTo>
                <a:cubicBezTo>
                  <a:pt x="12" y="0"/>
                  <a:pt x="8" y="4"/>
                  <a:pt x="8" y="10"/>
                </a:cubicBezTo>
                <a:cubicBezTo>
                  <a:pt x="8" y="16"/>
                  <a:pt x="12" y="20"/>
                  <a:pt x="18" y="20"/>
                </a:cubicBezTo>
                <a:cubicBezTo>
                  <a:pt x="24" y="20"/>
                  <a:pt x="28" y="16"/>
                  <a:pt x="28" y="10"/>
                </a:cubicBezTo>
                <a:cubicBezTo>
                  <a:pt x="28" y="4"/>
                  <a:pt x="24" y="0"/>
                  <a:pt x="18" y="0"/>
                </a:cubicBezTo>
                <a:close/>
                <a:moveTo>
                  <a:pt x="41" y="45"/>
                </a:moveTo>
                <a:cubicBezTo>
                  <a:pt x="50" y="42"/>
                  <a:pt x="50" y="42"/>
                  <a:pt x="50" y="42"/>
                </a:cubicBezTo>
                <a:cubicBezTo>
                  <a:pt x="51" y="41"/>
                  <a:pt x="51" y="41"/>
                  <a:pt x="51" y="41"/>
                </a:cubicBezTo>
                <a:cubicBezTo>
                  <a:pt x="52" y="42"/>
                  <a:pt x="52" y="42"/>
                  <a:pt x="52" y="42"/>
                </a:cubicBezTo>
                <a:cubicBezTo>
                  <a:pt x="59" y="46"/>
                  <a:pt x="59" y="46"/>
                  <a:pt x="59" y="46"/>
                </a:cubicBezTo>
                <a:cubicBezTo>
                  <a:pt x="65" y="29"/>
                  <a:pt x="65" y="29"/>
                  <a:pt x="65" y="29"/>
                </a:cubicBezTo>
                <a:cubicBezTo>
                  <a:pt x="66" y="27"/>
                  <a:pt x="66" y="27"/>
                  <a:pt x="66" y="27"/>
                </a:cubicBezTo>
                <a:cubicBezTo>
                  <a:pt x="67" y="29"/>
                  <a:pt x="67" y="29"/>
                  <a:pt x="67" y="29"/>
                </a:cubicBezTo>
                <a:cubicBezTo>
                  <a:pt x="73" y="34"/>
                  <a:pt x="73" y="34"/>
                  <a:pt x="73" y="34"/>
                </a:cubicBezTo>
                <a:cubicBezTo>
                  <a:pt x="81" y="21"/>
                  <a:pt x="81" y="21"/>
                  <a:pt x="81" y="21"/>
                </a:cubicBezTo>
                <a:cubicBezTo>
                  <a:pt x="83" y="23"/>
                  <a:pt x="83" y="23"/>
                  <a:pt x="83" y="23"/>
                </a:cubicBezTo>
                <a:cubicBezTo>
                  <a:pt x="75" y="38"/>
                  <a:pt x="75" y="38"/>
                  <a:pt x="75" y="38"/>
                </a:cubicBezTo>
                <a:cubicBezTo>
                  <a:pt x="73" y="40"/>
                  <a:pt x="73" y="40"/>
                  <a:pt x="73" y="40"/>
                </a:cubicBezTo>
                <a:cubicBezTo>
                  <a:pt x="72" y="38"/>
                  <a:pt x="72" y="38"/>
                  <a:pt x="72" y="38"/>
                </a:cubicBezTo>
                <a:cubicBezTo>
                  <a:pt x="67" y="33"/>
                  <a:pt x="67" y="33"/>
                  <a:pt x="67" y="33"/>
                </a:cubicBezTo>
                <a:cubicBezTo>
                  <a:pt x="61" y="49"/>
                  <a:pt x="61" y="49"/>
                  <a:pt x="61" y="49"/>
                </a:cubicBezTo>
                <a:cubicBezTo>
                  <a:pt x="61" y="51"/>
                  <a:pt x="61" y="51"/>
                  <a:pt x="61" y="51"/>
                </a:cubicBezTo>
                <a:cubicBezTo>
                  <a:pt x="59" y="50"/>
                  <a:pt x="59" y="50"/>
                  <a:pt x="59" y="50"/>
                </a:cubicBezTo>
                <a:cubicBezTo>
                  <a:pt x="51" y="45"/>
                  <a:pt x="51" y="45"/>
                  <a:pt x="51" y="45"/>
                </a:cubicBezTo>
                <a:cubicBezTo>
                  <a:pt x="42" y="48"/>
                  <a:pt x="42" y="48"/>
                  <a:pt x="42" y="48"/>
                </a:cubicBezTo>
                <a:cubicBezTo>
                  <a:pt x="41" y="45"/>
                  <a:pt x="41" y="45"/>
                  <a:pt x="41" y="45"/>
                </a:cubicBezTo>
                <a:close/>
                <a:moveTo>
                  <a:pt x="43" y="86"/>
                </a:moveTo>
                <a:cubicBezTo>
                  <a:pt x="74" y="86"/>
                  <a:pt x="74" y="86"/>
                  <a:pt x="74" y="86"/>
                </a:cubicBezTo>
                <a:cubicBezTo>
                  <a:pt x="74" y="91"/>
                  <a:pt x="74" y="91"/>
                  <a:pt x="74" y="91"/>
                </a:cubicBezTo>
                <a:cubicBezTo>
                  <a:pt x="43" y="91"/>
                  <a:pt x="43" y="91"/>
                  <a:pt x="43" y="91"/>
                </a:cubicBezTo>
                <a:cubicBezTo>
                  <a:pt x="43" y="86"/>
                  <a:pt x="43" y="86"/>
                  <a:pt x="43" y="86"/>
                </a:cubicBezTo>
                <a:close/>
                <a:moveTo>
                  <a:pt x="63" y="68"/>
                </a:moveTo>
                <a:cubicBezTo>
                  <a:pt x="93" y="68"/>
                  <a:pt x="93" y="68"/>
                  <a:pt x="93" y="68"/>
                </a:cubicBezTo>
                <a:cubicBezTo>
                  <a:pt x="97" y="68"/>
                  <a:pt x="97" y="68"/>
                  <a:pt x="97" y="68"/>
                </a:cubicBezTo>
                <a:cubicBezTo>
                  <a:pt x="97" y="64"/>
                  <a:pt x="97" y="64"/>
                  <a:pt x="97" y="64"/>
                </a:cubicBezTo>
                <a:cubicBezTo>
                  <a:pt x="97" y="6"/>
                  <a:pt x="97" y="6"/>
                  <a:pt x="97" y="6"/>
                </a:cubicBezTo>
                <a:cubicBezTo>
                  <a:pt x="97" y="3"/>
                  <a:pt x="97" y="3"/>
                  <a:pt x="97" y="3"/>
                </a:cubicBezTo>
                <a:cubicBezTo>
                  <a:pt x="93" y="3"/>
                  <a:pt x="93" y="3"/>
                  <a:pt x="93" y="3"/>
                </a:cubicBezTo>
                <a:cubicBezTo>
                  <a:pt x="34" y="3"/>
                  <a:pt x="34" y="3"/>
                  <a:pt x="34" y="3"/>
                </a:cubicBezTo>
                <a:cubicBezTo>
                  <a:pt x="34" y="9"/>
                  <a:pt x="34" y="9"/>
                  <a:pt x="34" y="9"/>
                </a:cubicBezTo>
                <a:cubicBezTo>
                  <a:pt x="90" y="9"/>
                  <a:pt x="90" y="9"/>
                  <a:pt x="90" y="9"/>
                </a:cubicBezTo>
                <a:cubicBezTo>
                  <a:pt x="90" y="61"/>
                  <a:pt x="90" y="61"/>
                  <a:pt x="90" y="61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68"/>
                  <a:pt x="36" y="68"/>
                  <a:pt x="36" y="68"/>
                </a:cubicBezTo>
                <a:cubicBezTo>
                  <a:pt x="54" y="68"/>
                  <a:pt x="54" y="68"/>
                  <a:pt x="54" y="68"/>
                </a:cubicBezTo>
                <a:cubicBezTo>
                  <a:pt x="54" y="84"/>
                  <a:pt x="54" y="84"/>
                  <a:pt x="54" y="84"/>
                </a:cubicBezTo>
                <a:cubicBezTo>
                  <a:pt x="63" y="84"/>
                  <a:pt x="63" y="84"/>
                  <a:pt x="63" y="84"/>
                </a:cubicBezTo>
                <a:cubicBezTo>
                  <a:pt x="63" y="68"/>
                  <a:pt x="63" y="68"/>
                  <a:pt x="63" y="68"/>
                </a:cubicBezTo>
                <a:close/>
                <a:moveTo>
                  <a:pt x="0" y="50"/>
                </a:moveTo>
                <a:cubicBezTo>
                  <a:pt x="7" y="55"/>
                  <a:pt x="7" y="55"/>
                  <a:pt x="7" y="55"/>
                </a:cubicBezTo>
                <a:cubicBezTo>
                  <a:pt x="5" y="91"/>
                  <a:pt x="5" y="91"/>
                  <a:pt x="5" y="91"/>
                </a:cubicBezTo>
                <a:cubicBezTo>
                  <a:pt x="14" y="91"/>
                  <a:pt x="14" y="91"/>
                  <a:pt x="14" y="91"/>
                </a:cubicBezTo>
                <a:cubicBezTo>
                  <a:pt x="16" y="60"/>
                  <a:pt x="16" y="60"/>
                  <a:pt x="16" y="60"/>
                </a:cubicBezTo>
                <a:cubicBezTo>
                  <a:pt x="20" y="60"/>
                  <a:pt x="20" y="60"/>
                  <a:pt x="20" y="60"/>
                </a:cubicBezTo>
                <a:cubicBezTo>
                  <a:pt x="22" y="91"/>
                  <a:pt x="22" y="91"/>
                  <a:pt x="22" y="91"/>
                </a:cubicBezTo>
                <a:cubicBezTo>
                  <a:pt x="31" y="91"/>
                  <a:pt x="31" y="91"/>
                  <a:pt x="31" y="91"/>
                </a:cubicBezTo>
                <a:cubicBezTo>
                  <a:pt x="29" y="55"/>
                  <a:pt x="29" y="55"/>
                  <a:pt x="29" y="55"/>
                </a:cubicBezTo>
                <a:cubicBezTo>
                  <a:pt x="28" y="33"/>
                  <a:pt x="28" y="33"/>
                  <a:pt x="28" y="33"/>
                </a:cubicBezTo>
                <a:cubicBezTo>
                  <a:pt x="50" y="32"/>
                  <a:pt x="50" y="32"/>
                  <a:pt x="50" y="32"/>
                </a:cubicBezTo>
                <a:cubicBezTo>
                  <a:pt x="55" y="24"/>
                  <a:pt x="55" y="24"/>
                  <a:pt x="55" y="24"/>
                </a:cubicBezTo>
                <a:cubicBezTo>
                  <a:pt x="30" y="23"/>
                  <a:pt x="30" y="23"/>
                  <a:pt x="30" y="23"/>
                </a:cubicBezTo>
                <a:cubicBezTo>
                  <a:pt x="20" y="23"/>
                  <a:pt x="20" y="23"/>
                  <a:pt x="20" y="23"/>
                </a:cubicBezTo>
                <a:cubicBezTo>
                  <a:pt x="20" y="24"/>
                  <a:pt x="20" y="24"/>
                  <a:pt x="20" y="24"/>
                </a:cubicBezTo>
                <a:cubicBezTo>
                  <a:pt x="19" y="27"/>
                  <a:pt x="19" y="27"/>
                  <a:pt x="19" y="27"/>
                </a:cubicBezTo>
                <a:cubicBezTo>
                  <a:pt x="22" y="43"/>
                  <a:pt x="22" y="43"/>
                  <a:pt x="22" y="43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4" y="43"/>
                  <a:pt x="14" y="43"/>
                  <a:pt x="14" y="43"/>
                </a:cubicBezTo>
                <a:cubicBezTo>
                  <a:pt x="16" y="27"/>
                  <a:pt x="16" y="27"/>
                  <a:pt x="16" y="27"/>
                </a:cubicBezTo>
                <a:cubicBezTo>
                  <a:pt x="15" y="24"/>
                  <a:pt x="15" y="24"/>
                  <a:pt x="15" y="24"/>
                </a:cubicBezTo>
                <a:cubicBezTo>
                  <a:pt x="16" y="23"/>
                  <a:pt x="16" y="23"/>
                  <a:pt x="16" y="23"/>
                </a:cubicBezTo>
                <a:cubicBezTo>
                  <a:pt x="5" y="23"/>
                  <a:pt x="5" y="23"/>
                  <a:pt x="5" y="23"/>
                </a:cubicBezTo>
                <a:lnTo>
                  <a:pt x="0" y="50"/>
                </a:lnTo>
                <a:close/>
              </a:path>
            </a:pathLst>
          </a:custGeom>
          <a:solidFill>
            <a:srgbClr val="4D4E4F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文本框 34"/>
          <p:cNvSpPr txBox="1"/>
          <p:nvPr/>
        </p:nvSpPr>
        <p:spPr>
          <a:xfrm>
            <a:off x="1173577" y="2673189"/>
            <a:ext cx="65154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4D4E4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元数据支持（用户、组、修改时间、权限）</a:t>
            </a:r>
            <a:endParaRPr lang="en-US" altLang="zh-CN" sz="2400" dirty="0">
              <a:solidFill>
                <a:srgbClr val="4D4E4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4D4E4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自定义备份（路径、类型、名字、修改时间）</a:t>
            </a:r>
            <a:endParaRPr lang="en-US" altLang="zh-CN" sz="2400" dirty="0">
              <a:solidFill>
                <a:srgbClr val="4D4E4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4D4E4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压缩解压</a:t>
            </a:r>
            <a:endParaRPr lang="en-US" altLang="zh-CN" sz="2400" dirty="0">
              <a:solidFill>
                <a:srgbClr val="4D4E4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4D4E4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打包解包</a:t>
            </a:r>
            <a:endParaRPr lang="en-US" altLang="zh-CN" sz="2400" dirty="0">
              <a:solidFill>
                <a:srgbClr val="4D4E4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4D4E4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加密备份</a:t>
            </a:r>
            <a:endParaRPr lang="en-US" altLang="zh-CN" sz="2400" dirty="0">
              <a:solidFill>
                <a:srgbClr val="4D4E4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4D4E4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图形界面</a:t>
            </a:r>
            <a:endParaRPr lang="en-US" altLang="zh-CN" sz="2400" dirty="0">
              <a:solidFill>
                <a:srgbClr val="4D4E4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4D4E4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其他人性化功能</a:t>
            </a:r>
            <a:endParaRPr lang="en-US" altLang="zh-CN" sz="2400" dirty="0">
              <a:solidFill>
                <a:srgbClr val="4D4E4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73577" y="1622850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4D4E4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拓展功能一览</a:t>
            </a:r>
            <a:endParaRPr lang="en-US" altLang="zh-CN" sz="3600" b="1" dirty="0">
              <a:solidFill>
                <a:srgbClr val="4D4E4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2362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平行四边形 13"/>
          <p:cNvSpPr/>
          <p:nvPr/>
        </p:nvSpPr>
        <p:spPr>
          <a:xfrm>
            <a:off x="-365760" y="248216"/>
            <a:ext cx="1038620" cy="814646"/>
          </a:xfrm>
          <a:prstGeom prst="parallelogram">
            <a:avLst/>
          </a:prstGeom>
          <a:solidFill>
            <a:srgbClr val="4D4E4F"/>
          </a:solidFill>
          <a:ln>
            <a:solidFill>
              <a:srgbClr val="4D4E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平行四边形 14"/>
          <p:cNvSpPr/>
          <p:nvPr/>
        </p:nvSpPr>
        <p:spPr>
          <a:xfrm>
            <a:off x="585313" y="248216"/>
            <a:ext cx="437330" cy="600991"/>
          </a:xfrm>
          <a:prstGeom prst="parallelogram">
            <a:avLst>
              <a:gd name="adj" fmla="val 35622"/>
            </a:avLst>
          </a:prstGeom>
          <a:solidFill>
            <a:srgbClr val="00468D"/>
          </a:solidFill>
          <a:ln>
            <a:solidFill>
              <a:srgbClr val="0046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46349" y="254332"/>
            <a:ext cx="42114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i="1" kern="1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拓展功能</a:t>
            </a:r>
            <a:r>
              <a:rPr lang="en-US" altLang="zh-CN" sz="3600" b="1" i="1" kern="1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&amp;</a:t>
            </a:r>
            <a:r>
              <a:rPr lang="zh-CN" altLang="en-US" sz="3600" b="1" i="1" kern="1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实现方式</a:t>
            </a:r>
            <a:endParaRPr lang="zh-CN" altLang="en-US" sz="3600" b="1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82719" y="827138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电子科技大学</a:t>
            </a:r>
          </a:p>
        </p:txBody>
      </p:sp>
      <p:sp>
        <p:nvSpPr>
          <p:cNvPr id="62" name="空心弧 61"/>
          <p:cNvSpPr/>
          <p:nvPr/>
        </p:nvSpPr>
        <p:spPr>
          <a:xfrm>
            <a:off x="3217778" y="4124617"/>
            <a:ext cx="5485718" cy="5485718"/>
          </a:xfrm>
          <a:prstGeom prst="blockArc">
            <a:avLst>
              <a:gd name="adj1" fmla="val 10800000"/>
              <a:gd name="adj2" fmla="val 13406400"/>
              <a:gd name="adj3" fmla="val 20681"/>
            </a:avLst>
          </a:prstGeom>
          <a:solidFill>
            <a:srgbClr val="00468D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>
              <a:defRPr/>
            </a:pP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空心弧 62"/>
          <p:cNvSpPr/>
          <p:nvPr/>
        </p:nvSpPr>
        <p:spPr>
          <a:xfrm>
            <a:off x="3217778" y="4124617"/>
            <a:ext cx="5485718" cy="5485718"/>
          </a:xfrm>
          <a:prstGeom prst="blockArc">
            <a:avLst>
              <a:gd name="adj1" fmla="val 13601869"/>
              <a:gd name="adj2" fmla="val 16210847"/>
              <a:gd name="adj3" fmla="val 20413"/>
            </a:avLst>
          </a:prstGeom>
          <a:solidFill>
            <a:srgbClr val="4D4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" name="空心弧 63"/>
          <p:cNvSpPr/>
          <p:nvPr/>
        </p:nvSpPr>
        <p:spPr>
          <a:xfrm flipH="1">
            <a:off x="3373730" y="4124617"/>
            <a:ext cx="5485718" cy="5485718"/>
          </a:xfrm>
          <a:prstGeom prst="blockArc">
            <a:avLst>
              <a:gd name="adj1" fmla="val 13601869"/>
              <a:gd name="adj2" fmla="val 16210847"/>
              <a:gd name="adj3" fmla="val 20413"/>
            </a:avLst>
          </a:prstGeom>
          <a:solidFill>
            <a:srgbClr val="0046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5" name="空心弧 64"/>
          <p:cNvSpPr/>
          <p:nvPr/>
        </p:nvSpPr>
        <p:spPr>
          <a:xfrm flipH="1">
            <a:off x="3373730" y="4124617"/>
            <a:ext cx="5485718" cy="5485718"/>
          </a:xfrm>
          <a:prstGeom prst="blockArc">
            <a:avLst>
              <a:gd name="adj1" fmla="val 10800000"/>
              <a:gd name="adj2" fmla="val 13388752"/>
              <a:gd name="adj3" fmla="val 20521"/>
            </a:avLst>
          </a:prstGeom>
          <a:solidFill>
            <a:srgbClr val="4D4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弦形 65"/>
          <p:cNvSpPr/>
          <p:nvPr/>
        </p:nvSpPr>
        <p:spPr>
          <a:xfrm rot="5400000">
            <a:off x="4626615" y="5474445"/>
            <a:ext cx="2859823" cy="2857715"/>
          </a:xfrm>
          <a:prstGeom prst="chord">
            <a:avLst>
              <a:gd name="adj1" fmla="val 5414886"/>
              <a:gd name="adj2" fmla="val 16200000"/>
            </a:avLst>
          </a:prstGeom>
          <a:solidFill>
            <a:schemeClr val="tx1"/>
          </a:solidFill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28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 rot="20389799">
            <a:off x="4263302" y="4809549"/>
            <a:ext cx="2453518" cy="1587523"/>
          </a:xfrm>
          <a:prstGeom prst="rect">
            <a:avLst/>
          </a:prstGeom>
          <a:effectLst/>
        </p:spPr>
        <p:txBody>
          <a:bodyPr spcFirstLastPara="1" wrap="none">
            <a:prstTxWarp prst="textArchUp">
              <a:avLst>
                <a:gd name="adj" fmla="val 14252427"/>
              </a:avLst>
            </a:prstTxWarp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加密备份</a:t>
            </a:r>
            <a:endParaRPr lang="en-US" altLang="zh-CN" sz="24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矩形 67"/>
          <p:cNvSpPr/>
          <p:nvPr/>
        </p:nvSpPr>
        <p:spPr>
          <a:xfrm rot="1403198">
            <a:off x="5394735" y="4834897"/>
            <a:ext cx="2453518" cy="1587523"/>
          </a:xfrm>
          <a:prstGeom prst="rect">
            <a:avLst/>
          </a:prstGeom>
          <a:effectLst/>
        </p:spPr>
        <p:txBody>
          <a:bodyPr spcFirstLastPara="1" wrap="none">
            <a:prstTxWarp prst="textArchUp">
              <a:avLst>
                <a:gd name="adj" fmla="val 14264338"/>
              </a:avLst>
            </a:prstTxWarp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自定义备份</a:t>
            </a:r>
            <a:endParaRPr lang="en-US" altLang="zh-CN" sz="24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矩形 68"/>
          <p:cNvSpPr/>
          <p:nvPr/>
        </p:nvSpPr>
        <p:spPr>
          <a:xfrm rot="4176124">
            <a:off x="6190934" y="5584541"/>
            <a:ext cx="2453518" cy="1587523"/>
          </a:xfrm>
          <a:prstGeom prst="rect">
            <a:avLst/>
          </a:prstGeom>
          <a:effectLst/>
        </p:spPr>
        <p:txBody>
          <a:bodyPr spcFirstLastPara="1" wrap="none">
            <a:prstTxWarp prst="textArchUp">
              <a:avLst>
                <a:gd name="adj" fmla="val 14332926"/>
              </a:avLst>
            </a:prstTxWarp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图形界面</a:t>
            </a:r>
            <a:endParaRPr lang="en-US" altLang="zh-CN" sz="24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69"/>
          <p:cNvSpPr/>
          <p:nvPr/>
        </p:nvSpPr>
        <p:spPr>
          <a:xfrm rot="17333166">
            <a:off x="3490883" y="5579006"/>
            <a:ext cx="2453518" cy="1587523"/>
          </a:xfrm>
          <a:prstGeom prst="rect">
            <a:avLst/>
          </a:prstGeom>
          <a:effectLst/>
        </p:spPr>
        <p:txBody>
          <a:bodyPr spcFirstLastPara="1" wrap="none">
            <a:prstTxWarp prst="textArchUp">
              <a:avLst>
                <a:gd name="adj" fmla="val 14277961"/>
              </a:avLst>
            </a:prstTxWarp>
            <a:spAutoFit/>
          </a:bodyPr>
          <a:lstStyle/>
          <a:p>
            <a:pPr defTabSz="914400">
              <a:defRPr/>
            </a:pPr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元数据支持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" name="TextBox 23"/>
          <p:cNvSpPr txBox="1">
            <a:spLocks noChangeArrowheads="1"/>
          </p:cNvSpPr>
          <p:nvPr/>
        </p:nvSpPr>
        <p:spPr bwMode="auto">
          <a:xfrm>
            <a:off x="5203518" y="6165627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实现方式</a:t>
            </a:r>
            <a:endParaRPr lang="en-US" altLang="zh-CN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2" name="空心弧 71"/>
          <p:cNvSpPr/>
          <p:nvPr/>
        </p:nvSpPr>
        <p:spPr>
          <a:xfrm>
            <a:off x="2387439" y="3235269"/>
            <a:ext cx="7270736" cy="7268629"/>
          </a:xfrm>
          <a:prstGeom prst="blockArc">
            <a:avLst>
              <a:gd name="adj1" fmla="val 10800000"/>
              <a:gd name="adj2" fmla="val 13372865"/>
              <a:gd name="adj3" fmla="val 1016"/>
            </a:avLst>
          </a:prstGeom>
          <a:solidFill>
            <a:srgbClr val="00468D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>
              <a:defRPr/>
            </a:pPr>
            <a:endParaRPr lang="zh-CN" altLang="en-US" sz="20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3" name="空心弧 72"/>
          <p:cNvSpPr/>
          <p:nvPr/>
        </p:nvSpPr>
        <p:spPr>
          <a:xfrm flipH="1">
            <a:off x="2444341" y="3264773"/>
            <a:ext cx="7266521" cy="7270736"/>
          </a:xfrm>
          <a:prstGeom prst="blockArc">
            <a:avLst>
              <a:gd name="adj1" fmla="val 10800000"/>
              <a:gd name="adj2" fmla="val 13397840"/>
              <a:gd name="adj3" fmla="val 910"/>
            </a:avLst>
          </a:prstGeom>
          <a:solidFill>
            <a:srgbClr val="4D4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4" name="空心弧 73"/>
          <p:cNvSpPr/>
          <p:nvPr/>
        </p:nvSpPr>
        <p:spPr>
          <a:xfrm>
            <a:off x="2326323" y="3264773"/>
            <a:ext cx="7268628" cy="7270736"/>
          </a:xfrm>
          <a:prstGeom prst="blockArc">
            <a:avLst>
              <a:gd name="adj1" fmla="val 13584139"/>
              <a:gd name="adj2" fmla="val 16200029"/>
              <a:gd name="adj3" fmla="val 882"/>
            </a:avLst>
          </a:prstGeom>
          <a:solidFill>
            <a:srgbClr val="4D4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5" name="空心弧 74"/>
          <p:cNvSpPr/>
          <p:nvPr/>
        </p:nvSpPr>
        <p:spPr>
          <a:xfrm flipH="1">
            <a:off x="2469630" y="3273203"/>
            <a:ext cx="7268628" cy="7266521"/>
          </a:xfrm>
          <a:prstGeom prst="blockArc">
            <a:avLst>
              <a:gd name="adj1" fmla="val 13574764"/>
              <a:gd name="adj2" fmla="val 16200029"/>
              <a:gd name="adj3" fmla="val 882"/>
            </a:avLst>
          </a:prstGeom>
          <a:solidFill>
            <a:srgbClr val="0046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169650" y="3169889"/>
            <a:ext cx="2643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元数据支持</a:t>
            </a:r>
            <a:endParaRPr lang="en-US" altLang="zh-CN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7" name="文本框 14"/>
          <p:cNvSpPr txBox="1"/>
          <p:nvPr/>
        </p:nvSpPr>
        <p:spPr>
          <a:xfrm>
            <a:off x="169651" y="3400294"/>
            <a:ext cx="2364174" cy="202517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通过</a:t>
            </a:r>
            <a:r>
              <a:rPr lang="en-US" altLang="zh-CN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unistd.h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pwd.h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grp.h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utime.h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dirent.h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sys/</a:t>
            </a:r>
            <a:r>
              <a:rPr lang="en-US" altLang="zh-CN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stat.h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sys/</a:t>
            </a:r>
            <a:r>
              <a:rPr lang="en-US" altLang="zh-CN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types.h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等头文件获得文件源数据，并存储在打包文件中。并在解包时通过上述系统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API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修改解包出来的文件的元数据。</a:t>
            </a:r>
            <a:endParaRPr lang="en-US" altLang="zh-CN" sz="14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2832911" y="1511550"/>
            <a:ext cx="21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加密备份</a:t>
            </a:r>
            <a:endParaRPr lang="en-US" altLang="zh-CN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9" name="文本框 14"/>
          <p:cNvSpPr txBox="1"/>
          <p:nvPr/>
        </p:nvSpPr>
        <p:spPr>
          <a:xfrm>
            <a:off x="2832911" y="1741955"/>
            <a:ext cx="2370607" cy="14650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通过</a:t>
            </a:r>
            <a:r>
              <a:rPr lang="en-US" altLang="zh-CN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openssl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en-US" altLang="zh-CN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modes.h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openssl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en-US" altLang="zh-CN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aes.h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头文件中的</a:t>
            </a:r>
            <a:r>
              <a:rPr lang="en-US" altLang="zh-CN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AES_set_encrypt_key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与</a:t>
            </a:r>
            <a:r>
              <a:rPr lang="en-US" altLang="zh-CN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AES_ecb_encrypt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对文本实现加密解密。</a:t>
            </a:r>
            <a:endParaRPr lang="en-US" altLang="zh-CN" sz="14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195241" y="1359796"/>
            <a:ext cx="2643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自定义备份</a:t>
            </a:r>
            <a:endParaRPr lang="en-US" altLang="zh-CN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1" name="文本框 14"/>
          <p:cNvSpPr txBox="1"/>
          <p:nvPr/>
        </p:nvSpPr>
        <p:spPr>
          <a:xfrm>
            <a:off x="6195242" y="1590201"/>
            <a:ext cx="2866688" cy="14650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定义结构化信息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Filter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格式，通过</a:t>
            </a:r>
            <a:r>
              <a:rPr lang="en-US" altLang="zh-CN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Qvariant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头文件实现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GUI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跨窗口的结构化信息传输。将筛选信息应用在文件遍历过程中，对于符合与不符合黑白名单要求的文件分别处理。</a:t>
            </a:r>
            <a:endParaRPr lang="en-US" altLang="zh-CN" sz="14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9386669" y="2587341"/>
            <a:ext cx="2643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图形界面</a:t>
            </a:r>
            <a:endParaRPr lang="en-US" altLang="zh-CN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3" name="文本框 14"/>
          <p:cNvSpPr txBox="1"/>
          <p:nvPr/>
        </p:nvSpPr>
        <p:spPr>
          <a:xfrm>
            <a:off x="9386670" y="2817746"/>
            <a:ext cx="269264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使用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Qt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提供的诸多库函数实现功能齐全且易用的图形界面。涉及到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Button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按钮、</a:t>
            </a:r>
            <a:r>
              <a:rPr lang="en-US" altLang="zh-CN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CheckBox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选项框、</a:t>
            </a:r>
            <a:r>
              <a:rPr lang="en-US" altLang="zh-CN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RadioButton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单选按钮、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Tab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页面、</a:t>
            </a:r>
            <a:r>
              <a:rPr lang="en-US" altLang="zh-CN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LineEdit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行编辑、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TextEdit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文本编辑、</a:t>
            </a:r>
            <a:r>
              <a:rPr lang="en-US" altLang="zh-CN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DateTimeEdit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时间构件、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Dialog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弹窗、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Widget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子窗口等构件，并使用设计师模式进行构件的摆放。</a:t>
            </a:r>
            <a:endParaRPr lang="en-US" altLang="zh-CN" sz="14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6605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 74"/>
          <p:cNvSpPr/>
          <p:nvPr/>
        </p:nvSpPr>
        <p:spPr>
          <a:xfrm>
            <a:off x="1008345" y="3214846"/>
            <a:ext cx="6532915" cy="814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ts val="3000"/>
              </a:lnSpc>
            </a:pPr>
            <a:r>
              <a:rPr lang="zh-CN" altLang="en-US" sz="1600" b="1" i="1" kern="1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学习</a:t>
            </a:r>
            <a:r>
              <a:rPr lang="en-US" altLang="zh-CN" sz="1600" b="1" i="1" kern="1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Ustar</a:t>
            </a:r>
            <a:r>
              <a:rPr lang="zh-CN" altLang="en-US" sz="1600" b="1" i="1" kern="1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头格式，通过模仿实际的</a:t>
            </a:r>
            <a:r>
              <a:rPr lang="en-US" altLang="zh-CN" sz="1600" b="1" i="1" kern="1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.tar</a:t>
            </a:r>
            <a:r>
              <a:rPr lang="zh-CN" altLang="en-US" sz="1600" b="1" i="1" kern="1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文件，程序可以生成完全一致的</a:t>
            </a:r>
            <a:r>
              <a:rPr lang="en-US" altLang="zh-CN" sz="1600" b="1" i="1" kern="1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.tar</a:t>
            </a:r>
            <a:r>
              <a:rPr lang="zh-CN" altLang="en-US" sz="1600" b="1" i="1" kern="1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文件。与</a:t>
            </a:r>
            <a:r>
              <a:rPr lang="en-US" altLang="zh-CN" sz="1600" b="1" i="1" kern="1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Linux</a:t>
            </a:r>
            <a:r>
              <a:rPr lang="zh-CN" altLang="en-US" sz="1600" b="1" i="1" kern="1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自带的</a:t>
            </a:r>
            <a:r>
              <a:rPr lang="en-US" altLang="zh-CN" sz="1600" b="1" i="1" kern="1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tar</a:t>
            </a:r>
            <a:r>
              <a:rPr lang="zh-CN" altLang="en-US" sz="1600" b="1" i="1" kern="1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工具生成的</a:t>
            </a:r>
            <a:r>
              <a:rPr lang="en-US" altLang="zh-CN" sz="1600" b="1" i="1" kern="1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.tar</a:t>
            </a:r>
            <a:r>
              <a:rPr lang="zh-CN" altLang="en-US" sz="1600" b="1" i="1" kern="1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文件兼容。</a:t>
            </a:r>
            <a:endParaRPr lang="en-US" altLang="zh-CN" sz="1600" b="1" i="1" kern="1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008345" y="1761846"/>
            <a:ext cx="3205309" cy="923330"/>
          </a:xfrm>
          <a:prstGeom prst="rect">
            <a:avLst/>
          </a:prstGeom>
          <a:solidFill>
            <a:srgbClr val="4D4E4F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5400" b="1" i="1" kern="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打包解包</a:t>
            </a:r>
            <a:endParaRPr lang="en-US" altLang="zh-CN" sz="5400" b="1" i="1" kern="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2551" y="4606290"/>
            <a:ext cx="4944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打包：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tar -</a:t>
            </a: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cvf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../from.tar ./</a:t>
            </a:r>
          </a:p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解包：</a:t>
            </a: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mkdir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to1</a:t>
            </a:r>
          </a:p>
          <a:p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          tar -</a:t>
            </a: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xvf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from_new.tar to1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868680" y="4290275"/>
            <a:ext cx="5629761" cy="121705"/>
            <a:chOff x="-504769" y="4290275"/>
            <a:chExt cx="4757850" cy="152672"/>
          </a:xfrm>
        </p:grpSpPr>
        <p:sp>
          <p:nvSpPr>
            <p:cNvPr id="70" name="矩形 69"/>
            <p:cNvSpPr/>
            <p:nvPr/>
          </p:nvSpPr>
          <p:spPr>
            <a:xfrm>
              <a:off x="-504769" y="4362327"/>
              <a:ext cx="4400008" cy="80620"/>
            </a:xfrm>
            <a:prstGeom prst="rect">
              <a:avLst/>
            </a:prstGeom>
            <a:solidFill>
              <a:srgbClr val="0046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-146927" y="4290275"/>
              <a:ext cx="4400008" cy="80620"/>
            </a:xfrm>
            <a:prstGeom prst="rect">
              <a:avLst/>
            </a:prstGeom>
            <a:solidFill>
              <a:srgbClr val="4D4E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9" name="平行四边形 18"/>
          <p:cNvSpPr/>
          <p:nvPr/>
        </p:nvSpPr>
        <p:spPr>
          <a:xfrm>
            <a:off x="-365760" y="248216"/>
            <a:ext cx="1038620" cy="814646"/>
          </a:xfrm>
          <a:prstGeom prst="parallelogram">
            <a:avLst/>
          </a:prstGeom>
          <a:solidFill>
            <a:srgbClr val="4D4E4F"/>
          </a:solidFill>
          <a:ln>
            <a:solidFill>
              <a:srgbClr val="4D4E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平行四边形 19"/>
          <p:cNvSpPr/>
          <p:nvPr/>
        </p:nvSpPr>
        <p:spPr>
          <a:xfrm>
            <a:off x="585313" y="248216"/>
            <a:ext cx="437330" cy="600991"/>
          </a:xfrm>
          <a:prstGeom prst="parallelogram">
            <a:avLst>
              <a:gd name="adj" fmla="val 35622"/>
            </a:avLst>
          </a:prstGeom>
          <a:solidFill>
            <a:srgbClr val="00468D"/>
          </a:solidFill>
          <a:ln>
            <a:solidFill>
              <a:srgbClr val="0046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46349" y="254332"/>
            <a:ext cx="42114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i="1" kern="1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拓展功能</a:t>
            </a:r>
            <a:r>
              <a:rPr lang="en-US" altLang="zh-CN" sz="3600" b="1" i="1" kern="1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&amp;</a:t>
            </a:r>
            <a:r>
              <a:rPr lang="zh-CN" altLang="en-US" sz="3600" b="1" i="1" kern="1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实现方式</a:t>
            </a:r>
            <a:endParaRPr lang="zh-CN" altLang="en-US" sz="3600" b="1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82719" y="827138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电子科技大学</a:t>
            </a:r>
          </a:p>
        </p:txBody>
      </p:sp>
      <p:sp>
        <p:nvSpPr>
          <p:cNvPr id="23" name="矩形 22"/>
          <p:cNvSpPr/>
          <p:nvPr/>
        </p:nvSpPr>
        <p:spPr>
          <a:xfrm>
            <a:off x="9624061" y="0"/>
            <a:ext cx="2750244" cy="6858000"/>
          </a:xfrm>
          <a:prstGeom prst="rect">
            <a:avLst/>
          </a:prstGeom>
          <a:solidFill>
            <a:srgbClr val="4D4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725185" y="0"/>
            <a:ext cx="2565568" cy="6858000"/>
          </a:xfrm>
          <a:prstGeom prst="rect">
            <a:avLst/>
          </a:prstGeom>
          <a:solidFill>
            <a:srgbClr val="0046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3551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3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 74"/>
          <p:cNvSpPr/>
          <p:nvPr/>
        </p:nvSpPr>
        <p:spPr>
          <a:xfrm>
            <a:off x="1008345" y="3214846"/>
            <a:ext cx="3081741" cy="429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ts val="3000"/>
              </a:lnSpc>
            </a:pPr>
            <a:r>
              <a:rPr lang="zh-CN" altLang="en-US" sz="1600" b="1" i="1" kern="1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设计</a:t>
            </a:r>
            <a:r>
              <a:rPr lang="en-US" altLang="zh-CN" sz="1600" b="1" i="1" kern="1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  <a:r>
              <a:rPr lang="en-US" altLang="zh-CN" sz="1600" b="1" i="1" kern="1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huf</a:t>
            </a:r>
            <a:r>
              <a:rPr lang="zh-CN" altLang="en-US" sz="1600" b="1" i="1" kern="1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文件格式。</a:t>
            </a:r>
            <a:endParaRPr lang="en-US" altLang="zh-CN" sz="1600" b="1" i="1" kern="1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008345" y="1761846"/>
            <a:ext cx="3205309" cy="923330"/>
          </a:xfrm>
          <a:prstGeom prst="rect">
            <a:avLst/>
          </a:prstGeom>
          <a:solidFill>
            <a:srgbClr val="4D4E4F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5400" b="1" i="1" kern="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压缩解压</a:t>
            </a:r>
            <a:endParaRPr lang="en-US" altLang="zh-CN" sz="5400" b="1" i="1" kern="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2551" y="4606290"/>
            <a:ext cx="49442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压缩过程使用哈夫曼树算法。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解压过程使用字典数算法。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868680" y="4290275"/>
            <a:ext cx="5629761" cy="121705"/>
            <a:chOff x="-504769" y="4290275"/>
            <a:chExt cx="4757850" cy="152672"/>
          </a:xfrm>
        </p:grpSpPr>
        <p:sp>
          <p:nvSpPr>
            <p:cNvPr id="70" name="矩形 69"/>
            <p:cNvSpPr/>
            <p:nvPr/>
          </p:nvSpPr>
          <p:spPr>
            <a:xfrm>
              <a:off x="-504769" y="4362327"/>
              <a:ext cx="4400008" cy="80620"/>
            </a:xfrm>
            <a:prstGeom prst="rect">
              <a:avLst/>
            </a:prstGeom>
            <a:solidFill>
              <a:srgbClr val="0046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-146927" y="4290275"/>
              <a:ext cx="4400008" cy="80620"/>
            </a:xfrm>
            <a:prstGeom prst="rect">
              <a:avLst/>
            </a:prstGeom>
            <a:solidFill>
              <a:srgbClr val="4D4E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9" name="平行四边形 18"/>
          <p:cNvSpPr/>
          <p:nvPr/>
        </p:nvSpPr>
        <p:spPr>
          <a:xfrm>
            <a:off x="-365760" y="248216"/>
            <a:ext cx="1038620" cy="814646"/>
          </a:xfrm>
          <a:prstGeom prst="parallelogram">
            <a:avLst/>
          </a:prstGeom>
          <a:solidFill>
            <a:srgbClr val="4D4E4F"/>
          </a:solidFill>
          <a:ln>
            <a:solidFill>
              <a:srgbClr val="4D4E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平行四边形 19"/>
          <p:cNvSpPr/>
          <p:nvPr/>
        </p:nvSpPr>
        <p:spPr>
          <a:xfrm>
            <a:off x="585313" y="248216"/>
            <a:ext cx="437330" cy="600991"/>
          </a:xfrm>
          <a:prstGeom prst="parallelogram">
            <a:avLst>
              <a:gd name="adj" fmla="val 35622"/>
            </a:avLst>
          </a:prstGeom>
          <a:solidFill>
            <a:srgbClr val="00468D"/>
          </a:solidFill>
          <a:ln>
            <a:solidFill>
              <a:srgbClr val="0046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46349" y="254332"/>
            <a:ext cx="42114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i="1" kern="1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拓展功能</a:t>
            </a:r>
            <a:r>
              <a:rPr lang="en-US" altLang="zh-CN" sz="3600" b="1" i="1" kern="1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&amp;</a:t>
            </a:r>
            <a:r>
              <a:rPr lang="zh-CN" altLang="en-US" sz="3600" b="1" i="1" kern="1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实现方式</a:t>
            </a:r>
            <a:endParaRPr lang="zh-CN" altLang="en-US" sz="3600" b="1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82719" y="827138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电子科技大学</a:t>
            </a:r>
          </a:p>
        </p:txBody>
      </p:sp>
      <p:sp>
        <p:nvSpPr>
          <p:cNvPr id="23" name="矩形 22"/>
          <p:cNvSpPr/>
          <p:nvPr/>
        </p:nvSpPr>
        <p:spPr>
          <a:xfrm>
            <a:off x="9624061" y="0"/>
            <a:ext cx="2750244" cy="6858000"/>
          </a:xfrm>
          <a:prstGeom prst="rect">
            <a:avLst/>
          </a:prstGeom>
          <a:solidFill>
            <a:srgbClr val="4D4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725185" y="0"/>
            <a:ext cx="2565568" cy="6858000"/>
          </a:xfrm>
          <a:prstGeom prst="rect">
            <a:avLst/>
          </a:prstGeom>
          <a:solidFill>
            <a:srgbClr val="0046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5BD333D-0573-14EB-A5D8-B6C656A8C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638634"/>
              </p:ext>
            </p:extLst>
          </p:nvPr>
        </p:nvGraphicFramePr>
        <p:xfrm>
          <a:off x="6260590" y="852476"/>
          <a:ext cx="5323870" cy="572749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29173">
                  <a:extLst>
                    <a:ext uri="{9D8B030D-6E8A-4147-A177-3AD203B41FA5}">
                      <a16:colId xmlns:a16="http://schemas.microsoft.com/office/drawing/2014/main" val="4094027693"/>
                    </a:ext>
                  </a:extLst>
                </a:gridCol>
                <a:gridCol w="1525977">
                  <a:extLst>
                    <a:ext uri="{9D8B030D-6E8A-4147-A177-3AD203B41FA5}">
                      <a16:colId xmlns:a16="http://schemas.microsoft.com/office/drawing/2014/main" val="1377938852"/>
                    </a:ext>
                  </a:extLst>
                </a:gridCol>
                <a:gridCol w="2468720">
                  <a:extLst>
                    <a:ext uri="{9D8B030D-6E8A-4147-A177-3AD203B41FA5}">
                      <a16:colId xmlns:a16="http://schemas.microsoft.com/office/drawing/2014/main" val="653722687"/>
                    </a:ext>
                  </a:extLst>
                </a:gridCol>
              </a:tblGrid>
              <a:tr h="954583">
                <a:tc gridSpan="3"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Magic</a:t>
                      </a:r>
                      <a:r>
                        <a:rPr lang="zh-CN" sz="2000" kern="100">
                          <a:effectLst/>
                        </a:rPr>
                        <a:t>位，</a:t>
                      </a:r>
                      <a:r>
                        <a:rPr lang="en-US" sz="2000" kern="100">
                          <a:effectLst/>
                        </a:rPr>
                        <a:t>char</a:t>
                      </a:r>
                      <a:r>
                        <a:rPr lang="zh-CN" sz="2000" kern="100">
                          <a:effectLst/>
                        </a:rPr>
                        <a:t>型，默认为</a:t>
                      </a:r>
                      <a:r>
                        <a:rPr lang="en-US" sz="2000" kern="100">
                          <a:effectLst/>
                        </a:rPr>
                        <a:t>huffman</a:t>
                      </a:r>
                      <a:r>
                        <a:rPr lang="zh-CN" sz="2000" kern="100">
                          <a:effectLst/>
                        </a:rPr>
                        <a:t>，占</a:t>
                      </a:r>
                      <a:r>
                        <a:rPr lang="en-US" sz="2000" kern="100">
                          <a:effectLst/>
                        </a:rPr>
                        <a:t>8</a:t>
                      </a:r>
                      <a:r>
                        <a:rPr lang="zh-CN" sz="2000" kern="100">
                          <a:effectLst/>
                        </a:rPr>
                        <a:t>字节，用于检测文件类型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505104"/>
                  </a:ext>
                </a:extLst>
              </a:tr>
              <a:tr h="954583">
                <a:tc gridSpan="2">
                  <a:txBody>
                    <a:bodyPr/>
                    <a:lstStyle/>
                    <a:p>
                      <a:pPr algn="just"/>
                      <a:r>
                        <a:rPr lang="en-US" sz="2000" kern="100" dirty="0">
                          <a:effectLst/>
                        </a:rPr>
                        <a:t>Size</a:t>
                      </a:r>
                      <a:r>
                        <a:rPr lang="zh-CN" sz="2000" kern="100" dirty="0">
                          <a:effectLst/>
                        </a:rPr>
                        <a:t>位，</a:t>
                      </a:r>
                      <a:r>
                        <a:rPr lang="en-US" sz="2000" kern="100" dirty="0">
                          <a:effectLst/>
                        </a:rPr>
                        <a:t>int</a:t>
                      </a:r>
                      <a:r>
                        <a:rPr lang="zh-CN" sz="2000" kern="100" dirty="0">
                          <a:effectLst/>
                        </a:rPr>
                        <a:t>型，占</a:t>
                      </a:r>
                      <a:r>
                        <a:rPr lang="en-US" sz="2000" kern="100" dirty="0">
                          <a:effectLst/>
                        </a:rPr>
                        <a:t>4</a:t>
                      </a:r>
                      <a:r>
                        <a:rPr lang="zh-CN" sz="2000" kern="100" dirty="0">
                          <a:effectLst/>
                        </a:rPr>
                        <a:t>字节，压缩后文件比特大小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Alpha</a:t>
                      </a:r>
                      <a:r>
                        <a:rPr lang="zh-CN" sz="2000" kern="100">
                          <a:effectLst/>
                        </a:rPr>
                        <a:t>位，</a:t>
                      </a:r>
                      <a:r>
                        <a:rPr lang="en-US" sz="2000" kern="100">
                          <a:effectLst/>
                        </a:rPr>
                        <a:t>int</a:t>
                      </a:r>
                      <a:r>
                        <a:rPr lang="zh-CN" sz="2000" kern="100">
                          <a:effectLst/>
                        </a:rPr>
                        <a:t>型，占</a:t>
                      </a:r>
                      <a:r>
                        <a:rPr lang="en-US" sz="2000" kern="100">
                          <a:effectLst/>
                        </a:rPr>
                        <a:t>4</a:t>
                      </a:r>
                      <a:r>
                        <a:rPr lang="zh-CN" sz="2000" kern="100">
                          <a:effectLst/>
                        </a:rPr>
                        <a:t>字节，密码表项数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9751109"/>
                  </a:ext>
                </a:extLst>
              </a:tr>
              <a:tr h="954583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明文，占</a:t>
                      </a:r>
                      <a:r>
                        <a:rPr lang="en-US" sz="2000" kern="100">
                          <a:effectLst/>
                        </a:rPr>
                        <a:t>1</a:t>
                      </a:r>
                      <a:r>
                        <a:rPr lang="zh-CN" sz="2000" kern="100">
                          <a:effectLst/>
                        </a:rPr>
                        <a:t>字节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 dirty="0">
                          <a:effectLst/>
                        </a:rPr>
                        <a:t>密文比特长度，占</a:t>
                      </a:r>
                      <a:r>
                        <a:rPr lang="en-US" sz="2000" kern="100" dirty="0">
                          <a:effectLst/>
                        </a:rPr>
                        <a:t>1</a:t>
                      </a:r>
                      <a:r>
                        <a:rPr lang="zh-CN" sz="2000" kern="100" dirty="0">
                          <a:effectLst/>
                        </a:rPr>
                        <a:t>字节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 dirty="0">
                          <a:effectLst/>
                        </a:rPr>
                        <a:t>密文，自动补齐至最短的整字节长度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8286402"/>
                  </a:ext>
                </a:extLst>
              </a:tr>
              <a:tr h="954583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明文，占</a:t>
                      </a:r>
                      <a:r>
                        <a:rPr lang="en-US" sz="2000" kern="100">
                          <a:effectLst/>
                        </a:rPr>
                        <a:t>1</a:t>
                      </a:r>
                      <a:r>
                        <a:rPr lang="zh-CN" sz="2000" kern="100">
                          <a:effectLst/>
                        </a:rPr>
                        <a:t>字节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密文比特长度，占</a:t>
                      </a:r>
                      <a:r>
                        <a:rPr lang="en-US" sz="2000" kern="100">
                          <a:effectLst/>
                        </a:rPr>
                        <a:t>1</a:t>
                      </a:r>
                      <a:r>
                        <a:rPr lang="zh-CN" sz="2000" kern="100">
                          <a:effectLst/>
                        </a:rPr>
                        <a:t>字节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密文，自动补齐至最短的整字节长度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9690869"/>
                  </a:ext>
                </a:extLst>
              </a:tr>
              <a:tr h="954583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明文，占</a:t>
                      </a:r>
                      <a:r>
                        <a:rPr lang="en-US" sz="2000" kern="100">
                          <a:effectLst/>
                        </a:rPr>
                        <a:t>1</a:t>
                      </a:r>
                      <a:r>
                        <a:rPr lang="zh-CN" sz="2000" kern="100">
                          <a:effectLst/>
                        </a:rPr>
                        <a:t>字节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密文比特长度，占</a:t>
                      </a:r>
                      <a:r>
                        <a:rPr lang="en-US" sz="2000" kern="100">
                          <a:effectLst/>
                        </a:rPr>
                        <a:t>1</a:t>
                      </a:r>
                      <a:r>
                        <a:rPr lang="zh-CN" sz="2000" kern="100">
                          <a:effectLst/>
                        </a:rPr>
                        <a:t>字节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 dirty="0">
                          <a:effectLst/>
                        </a:rPr>
                        <a:t>密文，自动补齐至最短的整字节长度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6286861"/>
                  </a:ext>
                </a:extLst>
              </a:tr>
              <a:tr h="47729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effectLst/>
                        </a:rPr>
                        <a:t>……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290728"/>
                  </a:ext>
                </a:extLst>
              </a:tr>
              <a:tr h="477291">
                <a:tc gridSpan="3">
                  <a:txBody>
                    <a:bodyPr/>
                    <a:lstStyle/>
                    <a:p>
                      <a:pPr algn="just"/>
                      <a:r>
                        <a:rPr lang="zh-CN" sz="2000" kern="100" dirty="0">
                          <a:effectLst/>
                        </a:rPr>
                        <a:t>压缩后且补全尾空余的文件内容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903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141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3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 74"/>
          <p:cNvSpPr/>
          <p:nvPr/>
        </p:nvSpPr>
        <p:spPr>
          <a:xfrm>
            <a:off x="946349" y="2980422"/>
            <a:ext cx="529342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buFont typeface="宋体" panose="02010600030101010101" pitchFamily="2" charset="-122"/>
              <a:buChar char="●"/>
              <a:tabLst>
                <a:tab pos="495300" algn="l"/>
              </a:tabLst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、提供选择文件路径子窗口，便于输入路径。</a:t>
            </a:r>
            <a:endParaRPr lang="zh-CN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宋体" panose="02010600030101010101" pitchFamily="2" charset="-122"/>
              <a:buChar char="●"/>
              <a:tabLst>
                <a:tab pos="495300" algn="l"/>
              </a:tabLst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、选定备份模式后，自动补充目的路径以及后缀。</a:t>
            </a:r>
            <a:endParaRPr lang="zh-CN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宋体" panose="02010600030101010101" pitchFamily="2" charset="-122"/>
              <a:buChar char="●"/>
              <a:tabLst>
                <a:tab pos="495300" algn="l"/>
              </a:tabLst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、解压选择目的路径后自动补充文件名。</a:t>
            </a:r>
            <a:endParaRPr lang="zh-CN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宋体" panose="02010600030101010101" pitchFamily="2" charset="-122"/>
              <a:buChar char="●"/>
              <a:tabLst>
                <a:tab pos="495300" algn="l"/>
              </a:tabLst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、满足单次备份与还原需求。即在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Backup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界面提供多种备份模式（如打包后加密压缩），在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Decompress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界面提供一次性解压解包模式。</a:t>
            </a:r>
            <a:endParaRPr lang="zh-CN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宋体" panose="02010600030101010101" pitchFamily="2" charset="-122"/>
              <a:buChar char="●"/>
              <a:tabLst>
                <a:tab pos="495300" algn="l"/>
              </a:tabLst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、筛选条件可以在多次备份过程中自动保持不变。</a:t>
            </a:r>
            <a:endParaRPr lang="zh-CN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008345" y="1761846"/>
            <a:ext cx="3966221" cy="923330"/>
          </a:xfrm>
          <a:prstGeom prst="rect">
            <a:avLst/>
          </a:prstGeom>
          <a:solidFill>
            <a:srgbClr val="4D4E4F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5400" b="1" i="1" kern="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人性化功能</a:t>
            </a:r>
            <a:endParaRPr lang="en-US" altLang="zh-CN" sz="5400" b="1" i="1" kern="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平行四边形 18"/>
          <p:cNvSpPr/>
          <p:nvPr/>
        </p:nvSpPr>
        <p:spPr>
          <a:xfrm>
            <a:off x="-365760" y="248216"/>
            <a:ext cx="1038620" cy="814646"/>
          </a:xfrm>
          <a:prstGeom prst="parallelogram">
            <a:avLst/>
          </a:prstGeom>
          <a:solidFill>
            <a:srgbClr val="4D4E4F"/>
          </a:solidFill>
          <a:ln>
            <a:solidFill>
              <a:srgbClr val="4D4E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平行四边形 19"/>
          <p:cNvSpPr/>
          <p:nvPr/>
        </p:nvSpPr>
        <p:spPr>
          <a:xfrm>
            <a:off x="585313" y="248216"/>
            <a:ext cx="437330" cy="600991"/>
          </a:xfrm>
          <a:prstGeom prst="parallelogram">
            <a:avLst>
              <a:gd name="adj" fmla="val 35622"/>
            </a:avLst>
          </a:prstGeom>
          <a:solidFill>
            <a:srgbClr val="00468D"/>
          </a:solidFill>
          <a:ln>
            <a:solidFill>
              <a:srgbClr val="0046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46349" y="254332"/>
            <a:ext cx="42114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i="1" kern="1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拓展功能</a:t>
            </a:r>
            <a:r>
              <a:rPr lang="en-US" altLang="zh-CN" sz="3600" b="1" i="1" kern="1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&amp;</a:t>
            </a:r>
            <a:r>
              <a:rPr lang="zh-CN" altLang="en-US" sz="3600" b="1" i="1" kern="1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实现方式</a:t>
            </a:r>
            <a:endParaRPr lang="zh-CN" altLang="en-US" sz="3600" b="1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82719" y="827138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电子科技大学</a:t>
            </a:r>
          </a:p>
        </p:txBody>
      </p:sp>
      <p:sp>
        <p:nvSpPr>
          <p:cNvPr id="23" name="矩形 22"/>
          <p:cNvSpPr/>
          <p:nvPr/>
        </p:nvSpPr>
        <p:spPr>
          <a:xfrm>
            <a:off x="9624061" y="0"/>
            <a:ext cx="2750244" cy="6858000"/>
          </a:xfrm>
          <a:prstGeom prst="rect">
            <a:avLst/>
          </a:prstGeom>
          <a:solidFill>
            <a:srgbClr val="4D4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725185" y="0"/>
            <a:ext cx="2565568" cy="6858000"/>
          </a:xfrm>
          <a:prstGeom prst="rect">
            <a:avLst/>
          </a:prstGeom>
          <a:solidFill>
            <a:srgbClr val="0046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F005EBA-FF9E-A69B-7B3A-F61A0CBC3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595" y="46571"/>
            <a:ext cx="4115011" cy="293385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C9E705B-CD64-FA31-5EE7-D660244B8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952" y="3018682"/>
            <a:ext cx="4773699" cy="38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1324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3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/>
        </p:nvSpPr>
        <p:spPr>
          <a:xfrm>
            <a:off x="5308057" y="57696"/>
            <a:ext cx="3966221" cy="923330"/>
          </a:xfrm>
          <a:prstGeom prst="rect">
            <a:avLst/>
          </a:prstGeom>
          <a:solidFill>
            <a:srgbClr val="4D4E4F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5400" b="1" i="1" kern="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状态转换图</a:t>
            </a:r>
            <a:endParaRPr lang="en-US" altLang="zh-CN" sz="5400" b="1" i="1" kern="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平行四边形 18"/>
          <p:cNvSpPr/>
          <p:nvPr/>
        </p:nvSpPr>
        <p:spPr>
          <a:xfrm>
            <a:off x="-365760" y="248216"/>
            <a:ext cx="1038620" cy="814646"/>
          </a:xfrm>
          <a:prstGeom prst="parallelogram">
            <a:avLst/>
          </a:prstGeom>
          <a:solidFill>
            <a:srgbClr val="4D4E4F"/>
          </a:solidFill>
          <a:ln>
            <a:solidFill>
              <a:srgbClr val="4D4E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平行四边形 19"/>
          <p:cNvSpPr/>
          <p:nvPr/>
        </p:nvSpPr>
        <p:spPr>
          <a:xfrm>
            <a:off x="585313" y="248216"/>
            <a:ext cx="437330" cy="600991"/>
          </a:xfrm>
          <a:prstGeom prst="parallelogram">
            <a:avLst>
              <a:gd name="adj" fmla="val 35622"/>
            </a:avLst>
          </a:prstGeom>
          <a:solidFill>
            <a:srgbClr val="00468D"/>
          </a:solidFill>
          <a:ln>
            <a:solidFill>
              <a:srgbClr val="0046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46349" y="254332"/>
            <a:ext cx="42114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i="1" kern="1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拓展功能</a:t>
            </a:r>
            <a:r>
              <a:rPr lang="en-US" altLang="zh-CN" sz="3600" b="1" i="1" kern="1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&amp;</a:t>
            </a:r>
            <a:r>
              <a:rPr lang="zh-CN" altLang="en-US" sz="3600" b="1" i="1" kern="1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实现方式</a:t>
            </a:r>
            <a:endParaRPr lang="zh-CN" altLang="en-US" sz="3600" b="1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82719" y="827138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电子科技大学</a:t>
            </a:r>
          </a:p>
        </p:txBody>
      </p:sp>
      <p:sp>
        <p:nvSpPr>
          <p:cNvPr id="23" name="矩形 22"/>
          <p:cNvSpPr/>
          <p:nvPr/>
        </p:nvSpPr>
        <p:spPr>
          <a:xfrm>
            <a:off x="9624061" y="0"/>
            <a:ext cx="2750244" cy="6858000"/>
          </a:xfrm>
          <a:prstGeom prst="rect">
            <a:avLst/>
          </a:prstGeom>
          <a:solidFill>
            <a:srgbClr val="4D4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725185" y="0"/>
            <a:ext cx="2565568" cy="6858000"/>
          </a:xfrm>
          <a:prstGeom prst="rect">
            <a:avLst/>
          </a:prstGeom>
          <a:solidFill>
            <a:srgbClr val="0046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140A4CF-749D-38B3-48B0-252DC6D4A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431" y="1134915"/>
            <a:ext cx="8204068" cy="566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674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2554</TotalTime>
  <Words>1260</Words>
  <Application>Microsoft Office PowerPoint</Application>
  <PresentationFormat>宽屏</PresentationFormat>
  <Paragraphs>137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944453342@qq.com</cp:lastModifiedBy>
  <cp:revision>94</cp:revision>
  <dcterms:created xsi:type="dcterms:W3CDTF">2015-11-30T14:41:06Z</dcterms:created>
  <dcterms:modified xsi:type="dcterms:W3CDTF">2022-11-12T17:13:50Z</dcterms:modified>
</cp:coreProperties>
</file>