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95"/>
    <p:restoredTop sz="91408"/>
  </p:normalViewPr>
  <p:slideViewPr>
    <p:cSldViewPr snapToGrid="0" snapToObjects="1">
      <p:cViewPr varScale="1">
        <p:scale>
          <a:sx n="102" d="100"/>
          <a:sy n="102" d="100"/>
        </p:scale>
        <p:origin x="636" y="108"/>
      </p:cViewPr>
      <p:guideLst/>
    </p:cSldViewPr>
  </p:slideViewPr>
  <p:outlineViewPr>
    <p:cViewPr>
      <p:scale>
        <a:sx n="33" d="100"/>
        <a:sy n="33" d="100"/>
      </p:scale>
      <p:origin x="0" y="-26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78EB-926E-5840-BB72-582050BC0549}" type="datetimeFigureOut">
              <a:rPr lang="en-CA" smtClean="0"/>
              <a:t>2022-06-13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CC262-BF5D-0349-9CBE-48C326D84D5E}" type="slidenum">
              <a:rPr lang="en-CA" smtClean="0"/>
              <a:t>‹#›</a:t>
            </a:fld>
            <a:endParaRPr lang="en-CA"/>
          </a:p>
        </p:txBody>
      </p:sp>
    </p:spTree>
    <p:extLst>
      <p:ext uri="{BB962C8B-B14F-4D97-AF65-F5344CB8AC3E}">
        <p14:creationId xmlns:p14="http://schemas.microsoft.com/office/powerpoint/2010/main" val="100161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164272" cy="36005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581192" y="5956137"/>
            <a:ext cx="9842448" cy="730183"/>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94366" y="6321262"/>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2"/>
            <a:ext cx="11298200" cy="15179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1">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800">
                <a:solidFill>
                  <a:schemeClr val="tx2"/>
                </a:solidFill>
              </a:defRPr>
            </a:lvl1pPr>
            <a:lvl2pPr>
              <a:defRPr sz="2400">
                <a:solidFill>
                  <a:schemeClr val="tx2"/>
                </a:solidFill>
              </a:defRPr>
            </a:lvl2pPr>
            <a:lvl3pPr>
              <a:defRPr sz="2000">
                <a:solidFill>
                  <a:schemeClr val="tx2"/>
                </a:solidFill>
              </a:defRPr>
            </a:lvl3pPr>
            <a:lvl4pPr>
              <a:defRPr sz="1800">
                <a:solidFill>
                  <a:schemeClr val="tx2"/>
                </a:solidFill>
              </a:defRPr>
            </a:lvl4pPr>
            <a:lvl5pPr>
              <a:defRPr sz="18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817" y="4249990"/>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7818" y="4909741"/>
            <a:ext cx="11162992" cy="94905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581192" y="6251804"/>
            <a:ext cx="9977108" cy="365125"/>
          </a:xfrm>
        </p:spPr>
        <p:txBody>
          <a:bodyPr/>
          <a:lstStyle/>
          <a:p>
            <a:endParaRPr lang="en-US" dirty="0"/>
          </a:p>
        </p:txBody>
      </p:sp>
      <p:sp>
        <p:nvSpPr>
          <p:cNvPr id="6" name="Slide Number Placeholder 5"/>
          <p:cNvSpPr>
            <a:spLocks noGrp="1"/>
          </p:cNvSpPr>
          <p:nvPr>
            <p:ph type="sldNum" sz="quarter" idx="12"/>
          </p:nvPr>
        </p:nvSpPr>
        <p:spPr>
          <a:xfrm>
            <a:off x="10558300" y="6251804"/>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10558300" y="5970313"/>
            <a:ext cx="105251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cod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3" y="866275"/>
            <a:ext cx="5422390" cy="4994776"/>
          </a:xfrm>
        </p:spPr>
        <p:txBody>
          <a:bodyPr anchor="t" anchorCtr="0">
            <a:normAutofit/>
          </a:bodyPr>
          <a:lstStyle>
            <a:lvl1pPr marL="0" indent="0" algn="l">
              <a:buNone/>
              <a:defRPr sz="2000">
                <a:latin typeface="Courier New" panose="02070309020205020404" pitchFamily="49" charset="0"/>
                <a:cs typeface="Courier New" panose="02070309020205020404" pitchFamily="49" charset="0"/>
              </a:defRPr>
            </a:lvl1pPr>
            <a:lvl2pPr marL="324000" indent="0" algn="l">
              <a:buNone/>
              <a:defRPr sz="2000">
                <a:latin typeface="Courier New" panose="02070309020205020404" pitchFamily="49" charset="0"/>
                <a:cs typeface="Courier New" panose="02070309020205020404" pitchFamily="49" charset="0"/>
              </a:defRPr>
            </a:lvl2pPr>
            <a:lvl3pPr marL="630000" indent="0" algn="l">
              <a:buNone/>
              <a:defRPr sz="2000">
                <a:latin typeface="Courier New" panose="02070309020205020404" pitchFamily="49" charset="0"/>
                <a:cs typeface="Courier New" panose="02070309020205020404" pitchFamily="49" charset="0"/>
              </a:defRPr>
            </a:lvl3pPr>
            <a:lvl4pPr marL="1008000" indent="0" algn="l">
              <a:buNone/>
              <a:defRPr sz="2000">
                <a:latin typeface="Courier New" panose="02070309020205020404" pitchFamily="49" charset="0"/>
                <a:cs typeface="Courier New" panose="02070309020205020404" pitchFamily="49" charset="0"/>
              </a:defRPr>
            </a:lvl4pPr>
            <a:lvl5pPr marL="1368000" indent="0" algn="l">
              <a:buNone/>
              <a:defRPr sz="2000">
                <a:latin typeface="Courier New" panose="02070309020205020404" pitchFamily="49" charset="0"/>
                <a:cs typeface="Courier New" panose="02070309020205020404" pitchFamily="49" charset="0"/>
              </a:defRPr>
            </a:lvl5pPr>
          </a:lstStyle>
          <a:p>
            <a:pPr lvl="0"/>
            <a:r>
              <a:rPr lang="en-US" dirty="0"/>
              <a:t>Click to edit Master text styles</a:t>
            </a:r>
          </a:p>
        </p:txBody>
      </p:sp>
      <p:sp>
        <p:nvSpPr>
          <p:cNvPr id="4" name="Content Placeholder 3"/>
          <p:cNvSpPr>
            <a:spLocks noGrp="1"/>
          </p:cNvSpPr>
          <p:nvPr>
            <p:ph sz="half" idx="2"/>
          </p:nvPr>
        </p:nvSpPr>
        <p:spPr>
          <a:xfrm>
            <a:off x="6188417" y="866275"/>
            <a:ext cx="5422392" cy="4994776"/>
          </a:xfrm>
        </p:spPr>
        <p:txBody>
          <a:bodyPr anchor="t" anchorCtr="0">
            <a:normAutofit/>
          </a:bodyPr>
          <a:lstStyle>
            <a:lvl1pPr marL="0" indent="0" algn="l">
              <a:buNone/>
              <a:defRPr sz="2000">
                <a:latin typeface="Courier New" panose="02070309020205020404" pitchFamily="49" charset="0"/>
                <a:cs typeface="Courier New" panose="02070309020205020404" pitchFamily="49" charset="0"/>
              </a:defRPr>
            </a:lvl1pPr>
            <a:lvl2pPr marL="324000" indent="0" algn="l">
              <a:buNone/>
              <a:defRPr sz="2000">
                <a:latin typeface="Courier New" panose="02070309020205020404" pitchFamily="49" charset="0"/>
                <a:cs typeface="Courier New" panose="02070309020205020404" pitchFamily="49" charset="0"/>
              </a:defRPr>
            </a:lvl2pPr>
            <a:lvl3pPr marL="630000" indent="0" algn="l">
              <a:buNone/>
              <a:defRPr sz="2000">
                <a:latin typeface="Courier New" panose="02070309020205020404" pitchFamily="49" charset="0"/>
                <a:cs typeface="Courier New" panose="02070309020205020404" pitchFamily="49" charset="0"/>
              </a:defRPr>
            </a:lvl3pPr>
            <a:lvl4pPr marL="1008000" indent="0" algn="l">
              <a:buNone/>
              <a:defRPr sz="2000">
                <a:latin typeface="Courier New" panose="02070309020205020404" pitchFamily="49" charset="0"/>
                <a:cs typeface="Courier New" panose="02070309020205020404" pitchFamily="49" charset="0"/>
              </a:defRPr>
            </a:lvl4pPr>
            <a:lvl5pPr marL="1368000" indent="0" algn="l">
              <a:buNone/>
              <a:defRPr sz="2000">
                <a:latin typeface="Courier New" panose="02070309020205020404" pitchFamily="49" charset="0"/>
                <a:cs typeface="Courier New" panose="02070309020205020404" pitchFamily="49" charset="0"/>
              </a:defRPr>
            </a:lvl5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883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big_Picture">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3676839"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3423540"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3541628" cy="363304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58032" y="606555"/>
            <a:ext cx="7487986" cy="5254496"/>
          </a:xfrm>
          <a:effectLst>
            <a:outerShdw blurRad="50800" dist="38100" dir="2700000" algn="tl" rotWithShape="0">
              <a:prstClr val="black">
                <a:alpha val="40000"/>
              </a:prstClr>
            </a:outerShdw>
          </a:effectLst>
        </p:spPr>
        <p:txBody>
          <a:bodyPr>
            <a:normAutofit/>
          </a:bodyPr>
          <a:lstStyle>
            <a:lvl1pPr marL="457200" indent="-457200">
              <a:buFont typeface="Arial" panose="020B0604020202020204" pitchFamily="34" charset="0"/>
              <a:buChar char="•"/>
              <a:defRPr sz="2800">
                <a:effectLst/>
              </a:defRPr>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5930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14505" y="2250892"/>
            <a:ext cx="5087075" cy="536005"/>
          </a:xfrm>
        </p:spPr>
        <p:txBody>
          <a:bodyPr anchor="b">
            <a:noAutofit/>
          </a:bodyPr>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51021" y="2250892"/>
            <a:ext cx="5087073" cy="553373"/>
          </a:xfrm>
        </p:spPr>
        <p:txBody>
          <a:bodyPr anchor="b">
            <a:noAutofit/>
          </a:bodyPr>
          <a:lstStyle>
            <a:lvl1pPr marL="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6931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81192" y="6152876"/>
            <a:ext cx="9977108"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6152876"/>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2" r:id="rId5"/>
    <p:sldLayoutId id="2147483660" r:id="rId6"/>
    <p:sldLayoutId id="2147483653" r:id="rId7"/>
    <p:sldLayoutId id="2147483654" r:id="rId8"/>
    <p:sldLayoutId id="2147483661" r:id="rId9"/>
    <p:sldLayoutId id="2147483656" r:id="rId10"/>
    <p:sldLayoutId id="2147483657" r:id="rId11"/>
    <p:sldLayoutId id="2147483658" r:id="rId12"/>
    <p:sldLayoutId id="2147483659" r:id="rId13"/>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ccessibility@mtroyal.ca" TargetMode="External"/><Relationship Id="rId2" Type="http://schemas.openxmlformats.org/officeDocument/2006/relationships/hyperlink" Target="https://www.mtroyal.ca/CampusServices/CampusResources/StudentCommunityStandards/"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mailto:sls@mtroyal.ca" TargetMode="External"/><Relationship Id="rId2" Type="http://schemas.openxmlformats.org/officeDocument/2006/relationships/hyperlink" Target="https://www.mtroyal.ca/CampusServices/" TargetMode="External"/><Relationship Id="rId1" Type="http://schemas.openxmlformats.org/officeDocument/2006/relationships/slideLayout" Target="../slideLayouts/slideLayout4.xml"/><Relationship Id="rId6" Type="http://schemas.openxmlformats.org/officeDocument/2006/relationships/hyperlink" Target="https://github.com/MountRoyalCSIS/IA-info/wiki/Getting-Help" TargetMode="External"/><Relationship Id="rId5" Type="http://schemas.openxmlformats.org/officeDocument/2006/relationships/hyperlink" Target="https://sites.google.com/mtroyal.ca/techtuts/home" TargetMode="External"/><Relationship Id="rId4" Type="http://schemas.openxmlformats.org/officeDocument/2006/relationships/hyperlink" Target="https://www.mtroyal.ca/AcademicSupport/ResourcesServices/OfficeofStudentSuccess/EarlySupport/SSDATA_EARLY_SUPPORT_STUDENTS.h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pperri@mtroyal.ca" TargetMode="External"/><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hyperlink" Target="https://calendar.google.com/calendar/u/0?cid=cHBlcnJpQG10cm95YWwuY2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mtroyal.ca/AcademicSupport/Registrar/Registration/schedule.ht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hyperlink" Target="https://catalog.mtroyal.ca/content.php?catoid=29&amp;navoid=2315&amp;hl=%22gpa%22&amp;returnto=search"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penbookproject.net/thinkcs/python/english3e/" TargetMode="External"/><Relationship Id="rId2" Type="http://schemas.openxmlformats.org/officeDocument/2006/relationships/hyperlink" Target="https://www.py4e.com/html3/" TargetMode="External"/><Relationship Id="rId1" Type="http://schemas.openxmlformats.org/officeDocument/2006/relationships/slideLayout" Target="../slideLayouts/slideLayout7.xml"/><Relationship Id="rId4" Type="http://schemas.openxmlformats.org/officeDocument/2006/relationships/hyperlink" Target="https://www.anaconda.com/products/individual#Downloa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B652-DB62-333D-079A-3FF19F6E6F13}"/>
              </a:ext>
            </a:extLst>
          </p:cNvPr>
          <p:cNvSpPr>
            <a:spLocks noGrp="1"/>
          </p:cNvSpPr>
          <p:nvPr>
            <p:ph type="ctrTitle"/>
          </p:nvPr>
        </p:nvSpPr>
        <p:spPr/>
        <p:txBody>
          <a:bodyPr/>
          <a:lstStyle/>
          <a:p>
            <a:r>
              <a:rPr lang="en-CA" dirty="0"/>
              <a:t>COMP 2008</a:t>
            </a:r>
          </a:p>
        </p:txBody>
      </p:sp>
      <p:sp>
        <p:nvSpPr>
          <p:cNvPr id="3" name="Subtitle 2">
            <a:extLst>
              <a:ext uri="{FF2B5EF4-FFF2-40B4-BE49-F238E27FC236}">
                <a16:creationId xmlns:a16="http://schemas.microsoft.com/office/drawing/2014/main" id="{BAA54A9B-7A2A-C696-919F-465B388C61DD}"/>
              </a:ext>
            </a:extLst>
          </p:cNvPr>
          <p:cNvSpPr>
            <a:spLocks noGrp="1"/>
          </p:cNvSpPr>
          <p:nvPr>
            <p:ph type="subTitle" idx="1"/>
          </p:nvPr>
        </p:nvSpPr>
        <p:spPr/>
        <p:txBody>
          <a:bodyPr/>
          <a:lstStyle/>
          <a:p>
            <a:r>
              <a:rPr lang="en-CA" dirty="0"/>
              <a:t>Course intro: </a:t>
            </a:r>
            <a:r>
              <a:rPr lang="en-US" dirty="0"/>
              <a:t>Modeling and Simulation</a:t>
            </a:r>
            <a:endParaRPr lang="en-CA" dirty="0"/>
          </a:p>
        </p:txBody>
      </p:sp>
    </p:spTree>
    <p:extLst>
      <p:ext uri="{BB962C8B-B14F-4D97-AF65-F5344CB8AC3E}">
        <p14:creationId xmlns:p14="http://schemas.microsoft.com/office/powerpoint/2010/main" val="356253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45FA83-81EF-41DA-A77A-F19902DC8609}"/>
              </a:ext>
            </a:extLst>
          </p:cNvPr>
          <p:cNvSpPr>
            <a:spLocks noGrp="1"/>
          </p:cNvSpPr>
          <p:nvPr>
            <p:ph type="title"/>
          </p:nvPr>
        </p:nvSpPr>
        <p:spPr/>
        <p:txBody>
          <a:bodyPr/>
          <a:lstStyle/>
          <a:p>
            <a:r>
              <a:rPr lang="en-CA" dirty="0"/>
              <a:t>Course policies</a:t>
            </a:r>
            <a:endParaRPr lang="en-US" dirty="0"/>
          </a:p>
        </p:txBody>
      </p:sp>
      <p:sp>
        <p:nvSpPr>
          <p:cNvPr id="6" name="Content Placeholder 5">
            <a:extLst>
              <a:ext uri="{FF2B5EF4-FFF2-40B4-BE49-F238E27FC236}">
                <a16:creationId xmlns:a16="http://schemas.microsoft.com/office/drawing/2014/main" id="{D8252377-4B4A-4756-AE12-FE552A0CEC6E}"/>
              </a:ext>
            </a:extLst>
          </p:cNvPr>
          <p:cNvSpPr>
            <a:spLocks noGrp="1"/>
          </p:cNvSpPr>
          <p:nvPr>
            <p:ph sz="half" idx="1"/>
          </p:nvPr>
        </p:nvSpPr>
        <p:spPr/>
        <p:txBody>
          <a:bodyPr>
            <a:normAutofit fontScale="92500" lnSpcReduction="10000"/>
          </a:bodyPr>
          <a:lstStyle/>
          <a:p>
            <a:r>
              <a:rPr lang="en-CA" dirty="0"/>
              <a:t>Attendance &amp; etiquette</a:t>
            </a:r>
          </a:p>
          <a:p>
            <a:r>
              <a:rPr lang="en-CA" dirty="0"/>
              <a:t>Late submission of assignments</a:t>
            </a:r>
          </a:p>
          <a:p>
            <a:pPr lvl="1"/>
            <a:r>
              <a:rPr lang="en-CA" dirty="0"/>
              <a:t>10% per day</a:t>
            </a:r>
          </a:p>
          <a:p>
            <a:pPr lvl="1"/>
            <a:r>
              <a:rPr lang="en-CA" dirty="0"/>
              <a:t>Exercises NOT accepted late.</a:t>
            </a:r>
          </a:p>
          <a:p>
            <a:r>
              <a:rPr lang="en-CA" dirty="0"/>
              <a:t>Missed ‘tests’</a:t>
            </a:r>
          </a:p>
          <a:p>
            <a:pPr lvl="1"/>
            <a:r>
              <a:rPr lang="en-CA" dirty="0"/>
              <a:t>With advance notice and at the instructor’s discretion, MAY be accommodated. </a:t>
            </a:r>
          </a:p>
          <a:p>
            <a:endParaRPr lang="en-US" dirty="0"/>
          </a:p>
        </p:txBody>
      </p:sp>
      <p:sp>
        <p:nvSpPr>
          <p:cNvPr id="7" name="Content Placeholder 6">
            <a:extLst>
              <a:ext uri="{FF2B5EF4-FFF2-40B4-BE49-F238E27FC236}">
                <a16:creationId xmlns:a16="http://schemas.microsoft.com/office/drawing/2014/main" id="{269C3054-4F65-428F-B28D-CBDF4125ED34}"/>
              </a:ext>
            </a:extLst>
          </p:cNvPr>
          <p:cNvSpPr>
            <a:spLocks noGrp="1"/>
          </p:cNvSpPr>
          <p:nvPr>
            <p:ph sz="half" idx="2"/>
          </p:nvPr>
        </p:nvSpPr>
        <p:spPr/>
        <p:txBody>
          <a:bodyPr>
            <a:normAutofit fontScale="92500" lnSpcReduction="10000"/>
          </a:bodyPr>
          <a:lstStyle/>
          <a:p>
            <a:r>
              <a:rPr lang="en-CA" dirty="0"/>
              <a:t>Academic integrity</a:t>
            </a:r>
          </a:p>
          <a:p>
            <a:pPr lvl="1"/>
            <a:r>
              <a:rPr lang="en-CA" dirty="0"/>
              <a:t>When in doubt, drive the mouse yourself.</a:t>
            </a:r>
            <a:endParaRPr lang="en-US" dirty="0"/>
          </a:p>
          <a:p>
            <a:pPr lvl="1"/>
            <a:r>
              <a:rPr lang="en-US" dirty="0"/>
              <a:t>Office of </a:t>
            </a:r>
            <a:r>
              <a:rPr lang="en-US" u="sng" dirty="0">
                <a:hlinkClick r:id="rId2"/>
              </a:rPr>
              <a:t>Student Community Standards</a:t>
            </a:r>
            <a:r>
              <a:rPr lang="en-US" dirty="0"/>
              <a:t>. </a:t>
            </a:r>
          </a:p>
          <a:p>
            <a:r>
              <a:rPr lang="en-CA" dirty="0"/>
              <a:t>Academic accommodations</a:t>
            </a:r>
          </a:p>
          <a:p>
            <a:pPr lvl="1"/>
            <a:r>
              <a:rPr lang="en-US" dirty="0"/>
              <a:t>Access and Inclusion Services office: Y201,  (403) 440-6868 and </a:t>
            </a:r>
            <a:r>
              <a:rPr lang="en-US" dirty="0">
                <a:hlinkClick r:id="rId3"/>
              </a:rPr>
              <a:t>accessibility@mtroyal.ca</a:t>
            </a:r>
            <a:r>
              <a:rPr lang="en-US" dirty="0"/>
              <a:t> </a:t>
            </a:r>
          </a:p>
        </p:txBody>
      </p:sp>
      <p:sp>
        <p:nvSpPr>
          <p:cNvPr id="2" name="Footer Placeholder 1">
            <a:extLst>
              <a:ext uri="{FF2B5EF4-FFF2-40B4-BE49-F238E27FC236}">
                <a16:creationId xmlns:a16="http://schemas.microsoft.com/office/drawing/2014/main" id="{8F7B9D7E-A41B-488D-8221-5CED56EC6DA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34708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1AFED2-8466-4D1D-8568-4C15A8DD3B69}"/>
              </a:ext>
            </a:extLst>
          </p:cNvPr>
          <p:cNvSpPr>
            <a:spLocks noGrp="1"/>
          </p:cNvSpPr>
          <p:nvPr>
            <p:ph type="title"/>
          </p:nvPr>
        </p:nvSpPr>
        <p:spPr/>
        <p:txBody>
          <a:bodyPr/>
          <a:lstStyle/>
          <a:p>
            <a:r>
              <a:rPr lang="en-CA" dirty="0"/>
              <a:t>COVID</a:t>
            </a:r>
            <a:endParaRPr lang="en-US" dirty="0"/>
          </a:p>
        </p:txBody>
      </p:sp>
      <p:pic>
        <p:nvPicPr>
          <p:cNvPr id="10" name="Content Placeholder 9" descr="Bio hazard">
            <a:extLst>
              <a:ext uri="{FF2B5EF4-FFF2-40B4-BE49-F238E27FC236}">
                <a16:creationId xmlns:a16="http://schemas.microsoft.com/office/drawing/2014/main" id="{C7CA9148-957A-4C47-BF52-6E157EB5ED7F}"/>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967083" y="2488251"/>
            <a:ext cx="2651760" cy="2651760"/>
          </a:xfrm>
        </p:spPr>
      </p:pic>
      <p:sp>
        <p:nvSpPr>
          <p:cNvPr id="8" name="Content Placeholder 7">
            <a:extLst>
              <a:ext uri="{FF2B5EF4-FFF2-40B4-BE49-F238E27FC236}">
                <a16:creationId xmlns:a16="http://schemas.microsoft.com/office/drawing/2014/main" id="{D3268236-A1DC-4D07-80FF-CFF70B83D66B}"/>
              </a:ext>
            </a:extLst>
          </p:cNvPr>
          <p:cNvSpPr>
            <a:spLocks noGrp="1"/>
          </p:cNvSpPr>
          <p:nvPr>
            <p:ph sz="half" idx="2"/>
          </p:nvPr>
        </p:nvSpPr>
        <p:spPr/>
        <p:txBody>
          <a:bodyPr/>
          <a:lstStyle/>
          <a:p>
            <a:pPr marL="0" indent="0">
              <a:buNone/>
            </a:pPr>
            <a:r>
              <a:rPr lang="en-CA" sz="3200" dirty="0"/>
              <a:t>If due to AB public health or MRU policy, we go to ‘online’ delivery:</a:t>
            </a:r>
          </a:p>
          <a:p>
            <a:r>
              <a:rPr lang="en-CA" dirty="0"/>
              <a:t>Lectures and labs will be synchronous</a:t>
            </a:r>
            <a:r>
              <a:rPr lang="en-US" dirty="0"/>
              <a:t> Google Meets (details communicated via LMS)</a:t>
            </a:r>
          </a:p>
          <a:p>
            <a:pPr lvl="1"/>
            <a:r>
              <a:rPr lang="en-CA" dirty="0"/>
              <a:t>Recorded,</a:t>
            </a:r>
            <a:r>
              <a:rPr lang="en-US" dirty="0"/>
              <a:t> posted and available until 10 days after term ends.</a:t>
            </a:r>
          </a:p>
          <a:p>
            <a:r>
              <a:rPr lang="en-CA" dirty="0"/>
              <a:t>Tests, exam and exercises are still ‘live’ and individual but will be reworked to be ‘open’</a:t>
            </a:r>
          </a:p>
          <a:p>
            <a:endParaRPr lang="en-CA" dirty="0"/>
          </a:p>
        </p:txBody>
      </p:sp>
      <p:sp>
        <p:nvSpPr>
          <p:cNvPr id="5" name="Footer Placeholder 4">
            <a:extLst>
              <a:ext uri="{FF2B5EF4-FFF2-40B4-BE49-F238E27FC236}">
                <a16:creationId xmlns:a16="http://schemas.microsoft.com/office/drawing/2014/main" id="{65C0022E-5CD2-4C60-B36D-0A32F962387A}"/>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56396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D8135E8-D46D-49AC-991B-C08538BB07F1}"/>
              </a:ext>
            </a:extLst>
          </p:cNvPr>
          <p:cNvSpPr>
            <a:spLocks noGrp="1"/>
          </p:cNvSpPr>
          <p:nvPr>
            <p:ph type="title"/>
          </p:nvPr>
        </p:nvSpPr>
        <p:spPr/>
        <p:txBody>
          <a:bodyPr/>
          <a:lstStyle/>
          <a:p>
            <a:r>
              <a:rPr lang="en-CA"/>
              <a:t>Supports</a:t>
            </a:r>
            <a:endParaRPr lang="en-US" dirty="0"/>
          </a:p>
        </p:txBody>
      </p:sp>
      <p:sp>
        <p:nvSpPr>
          <p:cNvPr id="8" name="Content Placeholder 7">
            <a:extLst>
              <a:ext uri="{FF2B5EF4-FFF2-40B4-BE49-F238E27FC236}">
                <a16:creationId xmlns:a16="http://schemas.microsoft.com/office/drawing/2014/main" id="{0DE36FD0-531D-4B3C-93FE-2680571346E4}"/>
              </a:ext>
            </a:extLst>
          </p:cNvPr>
          <p:cNvSpPr>
            <a:spLocks noGrp="1"/>
          </p:cNvSpPr>
          <p:nvPr>
            <p:ph sz="half" idx="1"/>
          </p:nvPr>
        </p:nvSpPr>
        <p:spPr/>
        <p:txBody>
          <a:bodyPr/>
          <a:lstStyle/>
          <a:p>
            <a:r>
              <a:rPr lang="en-CA" dirty="0">
                <a:hlinkClick r:id="rId2"/>
              </a:rPr>
              <a:t>Student Learning Services</a:t>
            </a:r>
            <a:endParaRPr lang="en-CA" dirty="0"/>
          </a:p>
          <a:p>
            <a:pPr lvl="1"/>
            <a:r>
              <a:rPr lang="en-US" dirty="0"/>
              <a:t>403.440.6452, </a:t>
            </a:r>
            <a:r>
              <a:rPr lang="en-US" dirty="0">
                <a:hlinkClick r:id="rId3"/>
              </a:rPr>
              <a:t>sls@mtroyal.ca</a:t>
            </a:r>
            <a:r>
              <a:rPr lang="en-US" dirty="0"/>
              <a:t> </a:t>
            </a:r>
          </a:p>
          <a:p>
            <a:pPr lvl="1"/>
            <a:r>
              <a:rPr lang="en-CA" dirty="0">
                <a:hlinkClick r:id="rId4"/>
              </a:rPr>
              <a:t>E</a:t>
            </a:r>
            <a:r>
              <a:rPr lang="en-US" dirty="0" err="1">
                <a:hlinkClick r:id="rId4"/>
              </a:rPr>
              <a:t>arly</a:t>
            </a:r>
            <a:r>
              <a:rPr lang="en-US" dirty="0">
                <a:hlinkClick r:id="rId4"/>
              </a:rPr>
              <a:t> Support program</a:t>
            </a:r>
            <a:endParaRPr lang="en-US" dirty="0"/>
          </a:p>
        </p:txBody>
      </p:sp>
      <p:sp>
        <p:nvSpPr>
          <p:cNvPr id="7" name="Text Placeholder 6">
            <a:extLst>
              <a:ext uri="{FF2B5EF4-FFF2-40B4-BE49-F238E27FC236}">
                <a16:creationId xmlns:a16="http://schemas.microsoft.com/office/drawing/2014/main" id="{2AB7D9D8-0FB2-4F09-8CCA-19223643F651}"/>
              </a:ext>
            </a:extLst>
          </p:cNvPr>
          <p:cNvSpPr>
            <a:spLocks noGrp="1"/>
          </p:cNvSpPr>
          <p:nvPr>
            <p:ph sz="half" idx="2"/>
          </p:nvPr>
        </p:nvSpPr>
        <p:spPr/>
        <p:txBody>
          <a:bodyPr/>
          <a:lstStyle/>
          <a:p>
            <a:r>
              <a:rPr lang="en-CA" dirty="0"/>
              <a:t>MRU </a:t>
            </a:r>
            <a:r>
              <a:rPr lang="en-CA" dirty="0">
                <a:hlinkClick r:id="rId5"/>
              </a:rPr>
              <a:t>IT Service desk</a:t>
            </a:r>
            <a:endParaRPr lang="en-CA" dirty="0"/>
          </a:p>
          <a:p>
            <a:r>
              <a:rPr lang="en-CA" dirty="0"/>
              <a:t>Department Lab Assistants</a:t>
            </a:r>
          </a:p>
          <a:p>
            <a:pPr lvl="1"/>
            <a:r>
              <a:rPr lang="en-CA" dirty="0">
                <a:hlinkClick r:id="rId6"/>
              </a:rPr>
              <a:t>Steve Kalmar &amp; Jordan Pratt</a:t>
            </a:r>
            <a:endParaRPr lang="en-US" dirty="0"/>
          </a:p>
          <a:p>
            <a:pPr lvl="1"/>
            <a:r>
              <a:rPr lang="en-CA" dirty="0"/>
              <a:t>Offices behind B107 lab.</a:t>
            </a:r>
          </a:p>
        </p:txBody>
      </p:sp>
      <p:sp>
        <p:nvSpPr>
          <p:cNvPr id="5" name="Footer Placeholder 4">
            <a:extLst>
              <a:ext uri="{FF2B5EF4-FFF2-40B4-BE49-F238E27FC236}">
                <a16:creationId xmlns:a16="http://schemas.microsoft.com/office/drawing/2014/main" id="{B0CE0EEE-E892-4470-A846-691B426F3270}"/>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3193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4C3E4-D614-4D43-ACF3-4F286BAFFEEE}"/>
              </a:ext>
            </a:extLst>
          </p:cNvPr>
          <p:cNvSpPr>
            <a:spLocks noGrp="1"/>
          </p:cNvSpPr>
          <p:nvPr>
            <p:ph type="title"/>
          </p:nvPr>
        </p:nvSpPr>
        <p:spPr/>
        <p:txBody>
          <a:bodyPr/>
          <a:lstStyle/>
          <a:p>
            <a:r>
              <a:rPr lang="en-CA" dirty="0"/>
              <a:t>Me</a:t>
            </a:r>
            <a:endParaRPr lang="en-US" dirty="0"/>
          </a:p>
        </p:txBody>
      </p:sp>
      <p:pic>
        <p:nvPicPr>
          <p:cNvPr id="10" name="Content Placeholder 9">
            <a:extLst>
              <a:ext uri="{FF2B5EF4-FFF2-40B4-BE49-F238E27FC236}">
                <a16:creationId xmlns:a16="http://schemas.microsoft.com/office/drawing/2014/main" id="{7371968B-AA38-407F-AA5E-0C99CB940F48}"/>
              </a:ext>
            </a:extLst>
          </p:cNvPr>
          <p:cNvPicPr>
            <a:picLocks noGrp="1" noChangeAspect="1"/>
          </p:cNvPicPr>
          <p:nvPr>
            <p:ph sz="half" idx="1"/>
          </p:nvPr>
        </p:nvPicPr>
        <p:blipFill rotWithShape="1">
          <a:blip r:embed="rId2"/>
          <a:srcRect l="27996"/>
          <a:stretch/>
        </p:blipFill>
        <p:spPr>
          <a:xfrm>
            <a:off x="581193" y="2260702"/>
            <a:ext cx="3497456" cy="3027735"/>
          </a:xfrm>
        </p:spPr>
      </p:pic>
      <p:sp>
        <p:nvSpPr>
          <p:cNvPr id="8" name="Content Placeholder 7">
            <a:extLst>
              <a:ext uri="{FF2B5EF4-FFF2-40B4-BE49-F238E27FC236}">
                <a16:creationId xmlns:a16="http://schemas.microsoft.com/office/drawing/2014/main" id="{E3CB58DC-9358-400A-AB05-56176ACD728E}"/>
              </a:ext>
            </a:extLst>
          </p:cNvPr>
          <p:cNvSpPr>
            <a:spLocks noGrp="1"/>
          </p:cNvSpPr>
          <p:nvPr>
            <p:ph sz="half" idx="2"/>
          </p:nvPr>
        </p:nvSpPr>
        <p:spPr/>
        <p:txBody>
          <a:bodyPr/>
          <a:lstStyle/>
          <a:p>
            <a:pPr marL="0" indent="0">
              <a:buNone/>
            </a:pPr>
            <a:r>
              <a:rPr lang="en-CA" dirty="0"/>
              <a:t>Room: B175-F</a:t>
            </a:r>
          </a:p>
          <a:p>
            <a:r>
              <a:rPr lang="en-CA" dirty="0">
                <a:hlinkClick r:id="rId3"/>
              </a:rPr>
              <a:t>pperri@mtroyal.ca</a:t>
            </a:r>
            <a:endParaRPr lang="en-CA" dirty="0"/>
          </a:p>
          <a:p>
            <a:r>
              <a:rPr lang="en-CA" dirty="0">
                <a:hlinkClick r:id="rId4"/>
              </a:rPr>
              <a:t>MRU Google calendar </a:t>
            </a:r>
            <a:r>
              <a:rPr lang="en-CA" dirty="0"/>
              <a:t>for drop-in and bookable office hours</a:t>
            </a:r>
          </a:p>
          <a:p>
            <a:endParaRPr lang="en-US" dirty="0"/>
          </a:p>
        </p:txBody>
      </p:sp>
      <p:sp>
        <p:nvSpPr>
          <p:cNvPr id="5" name="Footer Placeholder 4">
            <a:extLst>
              <a:ext uri="{FF2B5EF4-FFF2-40B4-BE49-F238E27FC236}">
                <a16:creationId xmlns:a16="http://schemas.microsoft.com/office/drawing/2014/main" id="{CFD5444B-745E-456C-AA0B-AD4F276492D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8992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392606-5A1D-4F53-A9BB-75AFF2B82CCA}"/>
              </a:ext>
            </a:extLst>
          </p:cNvPr>
          <p:cNvSpPr>
            <a:spLocks noGrp="1"/>
          </p:cNvSpPr>
          <p:nvPr>
            <p:ph type="title"/>
          </p:nvPr>
        </p:nvSpPr>
        <p:spPr/>
        <p:txBody>
          <a:bodyPr/>
          <a:lstStyle/>
          <a:p>
            <a:r>
              <a:rPr lang="en-CA" dirty="0"/>
              <a:t>Questions?</a:t>
            </a:r>
            <a:endParaRPr lang="en-US" dirty="0"/>
          </a:p>
        </p:txBody>
      </p:sp>
    </p:spTree>
    <p:extLst>
      <p:ext uri="{BB962C8B-B14F-4D97-AF65-F5344CB8AC3E}">
        <p14:creationId xmlns:p14="http://schemas.microsoft.com/office/powerpoint/2010/main" val="424410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extLst>
              <a:ext uri="{BEBA8EAE-BF5A-486C-A8C5-ECC9F3942E4B}">
                <a14:imgProps xmlns:a14="http://schemas.microsoft.com/office/drawing/2010/main">
                  <a14:imgLayer r:embed="rId3">
                    <a14:imgEffect>
                      <a14:brightnessContrast bright="30000"/>
                    </a14:imgEffect>
                  </a14:imgLayer>
                </a14:imgProps>
              </a:ext>
            </a:extLst>
          </a:blip>
          <a:srcRect/>
          <a:stretch>
            <a:fillRect t="-5000" r="-4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BD89C-F5AA-4BCC-A26D-FB5A8E343802}"/>
              </a:ext>
            </a:extLst>
          </p:cNvPr>
          <p:cNvSpPr>
            <a:spLocks noGrp="1"/>
          </p:cNvSpPr>
          <p:nvPr>
            <p:ph type="title"/>
          </p:nvPr>
        </p:nvSpPr>
        <p:spPr/>
        <p:txBody>
          <a:bodyPr>
            <a:noAutofit/>
          </a:bodyPr>
          <a:lstStyle/>
          <a:p>
            <a:r>
              <a:rPr lang="en-US" sz="2400" dirty="0"/>
              <a:t>Mount Royal University is located within the traditional territories of the </a:t>
            </a:r>
            <a:r>
              <a:rPr lang="en-US" sz="2400" dirty="0" err="1"/>
              <a:t>Niitsitapi</a:t>
            </a:r>
            <a:r>
              <a:rPr lang="en-US" sz="2400" dirty="0"/>
              <a:t> (Blackfoot) and the people of the Treaty 7 region in Southern Alberta, which includes the </a:t>
            </a:r>
            <a:r>
              <a:rPr lang="en-US" sz="2400" dirty="0" err="1"/>
              <a:t>Siksika</a:t>
            </a:r>
            <a:r>
              <a:rPr lang="en-US" sz="2400" dirty="0"/>
              <a:t>, the </a:t>
            </a:r>
            <a:r>
              <a:rPr lang="en-US" sz="2400" dirty="0" err="1"/>
              <a:t>Piikani</a:t>
            </a:r>
            <a:r>
              <a:rPr lang="en-US" sz="2400" dirty="0"/>
              <a:t>, the </a:t>
            </a:r>
            <a:r>
              <a:rPr lang="en-US" sz="2400" dirty="0" err="1"/>
              <a:t>Kainai</a:t>
            </a:r>
            <a:r>
              <a:rPr lang="en-US" sz="2400" dirty="0"/>
              <a:t>, the </a:t>
            </a:r>
            <a:r>
              <a:rPr lang="en-US" sz="2400" dirty="0" err="1"/>
              <a:t>Tsuu</a:t>
            </a:r>
            <a:r>
              <a:rPr lang="en-US" sz="2400" dirty="0"/>
              <a:t> </a:t>
            </a:r>
            <a:r>
              <a:rPr lang="en-US" sz="2400" dirty="0" err="1"/>
              <a:t>t’ina</a:t>
            </a:r>
            <a:r>
              <a:rPr lang="en-US" sz="2400" dirty="0"/>
              <a:t>, and the </a:t>
            </a:r>
            <a:r>
              <a:rPr lang="en-US" sz="2400" dirty="0" err="1"/>
              <a:t>Iyarhe</a:t>
            </a:r>
            <a:r>
              <a:rPr lang="en-US" sz="2400" dirty="0"/>
              <a:t> </a:t>
            </a:r>
            <a:r>
              <a:rPr lang="en-US" sz="2400" dirty="0" err="1"/>
              <a:t>Nakoda</a:t>
            </a:r>
            <a:r>
              <a:rPr lang="en-US" sz="2400" dirty="0"/>
              <a:t>. We are situated on land where the Bow River meets the Elbow River, and the traditional Blackfoot name of this place is “</a:t>
            </a:r>
            <a:r>
              <a:rPr lang="en-US" sz="2400" dirty="0" err="1"/>
              <a:t>Mohkinstsis</a:t>
            </a:r>
            <a:r>
              <a:rPr lang="en-US" sz="2400" dirty="0"/>
              <a:t>,” which we now call the City of Calgary. The City of Calgary is also home to the Métis Nation.</a:t>
            </a:r>
          </a:p>
        </p:txBody>
      </p:sp>
      <p:sp>
        <p:nvSpPr>
          <p:cNvPr id="3" name="Text Placeholder 2">
            <a:extLst>
              <a:ext uri="{FF2B5EF4-FFF2-40B4-BE49-F238E27FC236}">
                <a16:creationId xmlns:a16="http://schemas.microsoft.com/office/drawing/2014/main" id="{E03ACFFC-7E1A-4BF0-9BAF-976746932D21}"/>
              </a:ext>
            </a:extLst>
          </p:cNvPr>
          <p:cNvSpPr>
            <a:spLocks noGrp="1"/>
          </p:cNvSpPr>
          <p:nvPr>
            <p:ph type="body" idx="1"/>
          </p:nvPr>
        </p:nvSpPr>
        <p:spPr/>
        <p:txBody>
          <a:bodyPr/>
          <a:lstStyle/>
          <a:p>
            <a:r>
              <a:rPr lang="en-US" b="1" dirty="0"/>
              <a:t>Territory Acknowledgement</a:t>
            </a:r>
          </a:p>
        </p:txBody>
      </p:sp>
      <p:sp>
        <p:nvSpPr>
          <p:cNvPr id="5" name="Rectangle 4">
            <a:extLst>
              <a:ext uri="{FF2B5EF4-FFF2-40B4-BE49-F238E27FC236}">
                <a16:creationId xmlns:a16="http://schemas.microsoft.com/office/drawing/2014/main" id="{BEEB94E2-51AC-4275-B8D6-3D71C095C142}"/>
              </a:ext>
            </a:extLst>
          </p:cNvPr>
          <p:cNvSpPr/>
          <p:nvPr/>
        </p:nvSpPr>
        <p:spPr>
          <a:xfrm>
            <a:off x="701041" y="5619600"/>
            <a:ext cx="10909767" cy="461665"/>
          </a:xfrm>
          <a:prstGeom prst="rect">
            <a:avLst/>
          </a:prstGeom>
        </p:spPr>
        <p:txBody>
          <a:bodyPr wrap="square">
            <a:spAutoFit/>
          </a:bodyPr>
          <a:lstStyle/>
          <a:p>
            <a:r>
              <a:rPr lang="en-US" sz="1200" dirty="0">
                <a:solidFill>
                  <a:schemeClr val="bg1"/>
                </a:solidFill>
              </a:rPr>
              <a:t>By Unknown author - University of Alberta Library Internet Archive collection - https://archive.org/details/treatyno700unse/mode/2up, Public Domain, https://commons.wikimedia.org/w/index.php?curid=89112669</a:t>
            </a:r>
          </a:p>
        </p:txBody>
      </p:sp>
    </p:spTree>
    <p:extLst>
      <p:ext uri="{BB962C8B-B14F-4D97-AF65-F5344CB8AC3E}">
        <p14:creationId xmlns:p14="http://schemas.microsoft.com/office/powerpoint/2010/main" val="30579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1CC965-F3B4-46D4-9BE0-30627010FB4E}"/>
              </a:ext>
            </a:extLst>
          </p:cNvPr>
          <p:cNvSpPr>
            <a:spLocks noGrp="1"/>
          </p:cNvSpPr>
          <p:nvPr>
            <p:ph type="title"/>
          </p:nvPr>
        </p:nvSpPr>
        <p:spPr/>
        <p:txBody>
          <a:bodyPr/>
          <a:lstStyle/>
          <a:p>
            <a:r>
              <a:rPr lang="en-CA" dirty="0"/>
              <a:t>Description &amp; Overview</a:t>
            </a:r>
            <a:endParaRPr lang="en-US" dirty="0"/>
          </a:p>
        </p:txBody>
      </p:sp>
      <p:sp>
        <p:nvSpPr>
          <p:cNvPr id="5" name="Content Placeholder 4">
            <a:extLst>
              <a:ext uri="{FF2B5EF4-FFF2-40B4-BE49-F238E27FC236}">
                <a16:creationId xmlns:a16="http://schemas.microsoft.com/office/drawing/2014/main" id="{007A2519-E102-46C2-BECA-2A0A31FB5439}"/>
              </a:ext>
            </a:extLst>
          </p:cNvPr>
          <p:cNvSpPr>
            <a:spLocks noGrp="1"/>
          </p:cNvSpPr>
          <p:nvPr>
            <p:ph sz="half" idx="1"/>
          </p:nvPr>
        </p:nvSpPr>
        <p:spPr/>
        <p:txBody>
          <a:bodyPr>
            <a:normAutofit fontScale="70000" lnSpcReduction="20000"/>
          </a:bodyPr>
          <a:lstStyle/>
          <a:p>
            <a:pPr marL="0" indent="0">
              <a:buNone/>
            </a:pPr>
            <a:r>
              <a:rPr lang="en-US" dirty="0"/>
              <a:t>This course introduces students to the fundamentals of scientific computing, the modeling process, computer simulations, and scientific applications. While the focus is on cellular automaton simulations and Monte Carlo techniques, a limited number of system dynamics models may also be examined.</a:t>
            </a:r>
          </a:p>
          <a:p>
            <a:r>
              <a:rPr lang="en-US" dirty="0"/>
              <a:t>3 credit General Science option.</a:t>
            </a:r>
          </a:p>
          <a:p>
            <a:r>
              <a:rPr lang="en-US" dirty="0"/>
              <a:t>Prerequisite is COMP 2001 with a minimum grade of C-.</a:t>
            </a:r>
          </a:p>
        </p:txBody>
      </p:sp>
      <p:sp>
        <p:nvSpPr>
          <p:cNvPr id="6" name="Content Placeholder 5">
            <a:extLst>
              <a:ext uri="{FF2B5EF4-FFF2-40B4-BE49-F238E27FC236}">
                <a16:creationId xmlns:a16="http://schemas.microsoft.com/office/drawing/2014/main" id="{536CE0A9-F5BD-4586-A0E7-45B865505034}"/>
              </a:ext>
            </a:extLst>
          </p:cNvPr>
          <p:cNvSpPr>
            <a:spLocks noGrp="1"/>
          </p:cNvSpPr>
          <p:nvPr>
            <p:ph sz="half" idx="2"/>
          </p:nvPr>
        </p:nvSpPr>
        <p:spPr/>
        <p:txBody>
          <a:bodyPr>
            <a:normAutofit fontScale="70000" lnSpcReduction="20000"/>
          </a:bodyPr>
          <a:lstStyle/>
          <a:p>
            <a:pPr marL="0" indent="0">
              <a:buNone/>
            </a:pPr>
            <a:r>
              <a:rPr lang="en-US" dirty="0"/>
              <a:t>The course builds on the programming techniques introduced in COMP 2001 and applies them to scientific contexts and computational science: broadly defined as the application of computers to problems in scientific disciplines. </a:t>
            </a:r>
          </a:p>
          <a:p>
            <a:pPr marL="0" indent="0">
              <a:buNone/>
            </a:pPr>
            <a:r>
              <a:rPr lang="en-US" dirty="0"/>
              <a:t>A selection of computer modeling and simulation techniques will be illustrated through applications to various science context.</a:t>
            </a:r>
          </a:p>
          <a:p>
            <a:pPr marL="0" indent="0">
              <a:buNone/>
            </a:pPr>
            <a:r>
              <a:rPr lang="en-US" dirty="0"/>
              <a:t>Success in the course will require significant effort outside of class time, for studying and independent development of assessments.</a:t>
            </a:r>
          </a:p>
          <a:p>
            <a:endParaRPr lang="en-US" dirty="0"/>
          </a:p>
        </p:txBody>
      </p:sp>
    </p:spTree>
    <p:extLst>
      <p:ext uri="{BB962C8B-B14F-4D97-AF65-F5344CB8AC3E}">
        <p14:creationId xmlns:p14="http://schemas.microsoft.com/office/powerpoint/2010/main" val="895866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DCD01C-F840-4053-9A8F-421E2042C2CB}"/>
              </a:ext>
            </a:extLst>
          </p:cNvPr>
          <p:cNvSpPr>
            <a:spLocks noGrp="1"/>
          </p:cNvSpPr>
          <p:nvPr>
            <p:ph type="title"/>
          </p:nvPr>
        </p:nvSpPr>
        <p:spPr/>
        <p:txBody>
          <a:bodyPr/>
          <a:lstStyle/>
          <a:p>
            <a:r>
              <a:rPr lang="en-CA" dirty="0"/>
              <a:t>Modality</a:t>
            </a:r>
            <a:endParaRPr lang="en-US" dirty="0"/>
          </a:p>
        </p:txBody>
      </p:sp>
      <p:graphicFrame>
        <p:nvGraphicFramePr>
          <p:cNvPr id="9" name="Content Placeholder 8">
            <a:extLst>
              <a:ext uri="{FF2B5EF4-FFF2-40B4-BE49-F238E27FC236}">
                <a16:creationId xmlns:a16="http://schemas.microsoft.com/office/drawing/2014/main" id="{C760FEEA-4CC7-474E-9A2F-6F536BE62438}"/>
              </a:ext>
            </a:extLst>
          </p:cNvPr>
          <p:cNvGraphicFramePr>
            <a:graphicFrameLocks noGrp="1"/>
          </p:cNvGraphicFramePr>
          <p:nvPr>
            <p:ph sz="half" idx="1"/>
            <p:extLst>
              <p:ext uri="{D42A27DB-BD31-4B8C-83A1-F6EECF244321}">
                <p14:modId xmlns:p14="http://schemas.microsoft.com/office/powerpoint/2010/main" val="1121491429"/>
              </p:ext>
            </p:extLst>
          </p:nvPr>
        </p:nvGraphicFramePr>
        <p:xfrm>
          <a:off x="445983" y="2227263"/>
          <a:ext cx="3558750" cy="2804160"/>
        </p:xfrm>
        <a:graphic>
          <a:graphicData uri="http://schemas.openxmlformats.org/drawingml/2006/table">
            <a:tbl>
              <a:tblPr firstRow="1" bandRow="1">
                <a:tableStyleId>{69012ECD-51FC-41F1-AA8D-1B2483CD663E}</a:tableStyleId>
              </a:tblPr>
              <a:tblGrid>
                <a:gridCol w="711750">
                  <a:extLst>
                    <a:ext uri="{9D8B030D-6E8A-4147-A177-3AD203B41FA5}">
                      <a16:colId xmlns:a16="http://schemas.microsoft.com/office/drawing/2014/main" val="1027226641"/>
                    </a:ext>
                  </a:extLst>
                </a:gridCol>
                <a:gridCol w="711750">
                  <a:extLst>
                    <a:ext uri="{9D8B030D-6E8A-4147-A177-3AD203B41FA5}">
                      <a16:colId xmlns:a16="http://schemas.microsoft.com/office/drawing/2014/main" val="2442320391"/>
                    </a:ext>
                  </a:extLst>
                </a:gridCol>
                <a:gridCol w="711750">
                  <a:extLst>
                    <a:ext uri="{9D8B030D-6E8A-4147-A177-3AD203B41FA5}">
                      <a16:colId xmlns:a16="http://schemas.microsoft.com/office/drawing/2014/main" val="4270431984"/>
                    </a:ext>
                  </a:extLst>
                </a:gridCol>
                <a:gridCol w="711750">
                  <a:extLst>
                    <a:ext uri="{9D8B030D-6E8A-4147-A177-3AD203B41FA5}">
                      <a16:colId xmlns:a16="http://schemas.microsoft.com/office/drawing/2014/main" val="1331783077"/>
                    </a:ext>
                  </a:extLst>
                </a:gridCol>
                <a:gridCol w="711750">
                  <a:extLst>
                    <a:ext uri="{9D8B030D-6E8A-4147-A177-3AD203B41FA5}">
                      <a16:colId xmlns:a16="http://schemas.microsoft.com/office/drawing/2014/main" val="3958236338"/>
                    </a:ext>
                  </a:extLst>
                </a:gridCol>
              </a:tblGrid>
              <a:tr h="370840">
                <a:tc>
                  <a:txBody>
                    <a:bodyPr/>
                    <a:lstStyle/>
                    <a:p>
                      <a:endParaRPr lang="en-US" sz="2000" dirty="0"/>
                    </a:p>
                  </a:txBody>
                  <a:tcPr/>
                </a:tc>
                <a:tc>
                  <a:txBody>
                    <a:bodyPr/>
                    <a:lstStyle/>
                    <a:p>
                      <a:r>
                        <a:rPr lang="en-CA" sz="2000" dirty="0"/>
                        <a:t>M</a:t>
                      </a:r>
                      <a:endParaRPr lang="en-US" sz="2000" dirty="0"/>
                    </a:p>
                  </a:txBody>
                  <a:tcPr/>
                </a:tc>
                <a:tc>
                  <a:txBody>
                    <a:bodyPr/>
                    <a:lstStyle/>
                    <a:p>
                      <a:r>
                        <a:rPr lang="en-CA" sz="2000" dirty="0"/>
                        <a:t>T</a:t>
                      </a:r>
                      <a:endParaRPr lang="en-US" sz="2000" dirty="0"/>
                    </a:p>
                  </a:txBody>
                  <a:tcPr/>
                </a:tc>
                <a:tc>
                  <a:txBody>
                    <a:bodyPr/>
                    <a:lstStyle/>
                    <a:p>
                      <a:r>
                        <a:rPr lang="en-CA" sz="2000" dirty="0"/>
                        <a:t>W</a:t>
                      </a:r>
                      <a:endParaRPr lang="en-US" sz="2000" dirty="0"/>
                    </a:p>
                  </a:txBody>
                  <a:tcPr/>
                </a:tc>
                <a:tc>
                  <a:txBody>
                    <a:bodyPr/>
                    <a:lstStyle/>
                    <a:p>
                      <a:r>
                        <a:rPr lang="en-CA" sz="2000" dirty="0"/>
                        <a:t>R</a:t>
                      </a:r>
                      <a:endParaRPr lang="en-US" sz="2000" dirty="0"/>
                    </a:p>
                  </a:txBody>
                  <a:tcPr/>
                </a:tc>
                <a:extLst>
                  <a:ext uri="{0D108BD9-81ED-4DB2-BD59-A6C34878D82A}">
                    <a16:rowId xmlns:a16="http://schemas.microsoft.com/office/drawing/2014/main" val="551364174"/>
                  </a:ext>
                </a:extLst>
              </a:tr>
              <a:tr h="225432">
                <a:tc>
                  <a:txBody>
                    <a:bodyPr/>
                    <a:lstStyle/>
                    <a:p>
                      <a:r>
                        <a:rPr lang="en-CA" sz="2000" dirty="0"/>
                        <a:t>2:30</a:t>
                      </a:r>
                      <a:endParaRPr lang="en-US" sz="2000" dirty="0"/>
                    </a:p>
                  </a:txBody>
                  <a:tcPr/>
                </a:tc>
                <a:tc rowSpan="2">
                  <a:txBody>
                    <a:bodyPr/>
                    <a:lstStyle/>
                    <a:p>
                      <a:r>
                        <a:rPr lang="en-CA" sz="2000" dirty="0"/>
                        <a:t>Lab 401</a:t>
                      </a:r>
                      <a:br>
                        <a:rPr lang="en-CA" sz="2000" dirty="0"/>
                      </a:br>
                      <a:r>
                        <a:rPr lang="en-CA" sz="2000" dirty="0"/>
                        <a:t>E203</a:t>
                      </a:r>
                      <a:endParaRPr lang="en-US" sz="2000" dirty="0"/>
                    </a:p>
                  </a:txBody>
                  <a:tcPr>
                    <a:solidFill>
                      <a:schemeClr val="accent1">
                        <a:lumMod val="25000"/>
                        <a:lumOff val="75000"/>
                      </a:schemeClr>
                    </a:solidFill>
                  </a:tcPr>
                </a:tc>
                <a:tc rowSpan="3">
                  <a:txBody>
                    <a:bodyPr/>
                    <a:lstStyle/>
                    <a:p>
                      <a:r>
                        <a:rPr lang="en-CA" sz="2000" dirty="0" err="1"/>
                        <a:t>Lect</a:t>
                      </a:r>
                      <a:br>
                        <a:rPr lang="en-CA" sz="2000" dirty="0"/>
                      </a:br>
                      <a:r>
                        <a:rPr lang="en-CA" sz="2000" dirty="0"/>
                        <a:t>E177</a:t>
                      </a:r>
                      <a:endParaRPr lang="en-US" sz="2000" dirty="0"/>
                    </a:p>
                  </a:txBody>
                  <a:tcPr>
                    <a:solidFill>
                      <a:schemeClr val="accent3">
                        <a:lumMod val="20000"/>
                        <a:lumOff val="80000"/>
                      </a:schemeClr>
                    </a:solidFill>
                  </a:tcPr>
                </a:tc>
                <a:tc>
                  <a:txBody>
                    <a:bodyPr/>
                    <a:lstStyle/>
                    <a:p>
                      <a:endParaRPr lang="en-US" sz="2000" dirty="0"/>
                    </a:p>
                  </a:txBody>
                  <a:tcPr/>
                </a:tc>
                <a:tc rowSpan="3">
                  <a:txBody>
                    <a:bodyPr/>
                    <a:lstStyle/>
                    <a:p>
                      <a:r>
                        <a:rPr lang="en-CA" sz="2000" dirty="0" err="1"/>
                        <a:t>Lect</a:t>
                      </a:r>
                      <a:br>
                        <a:rPr lang="en-CA" sz="2000" dirty="0"/>
                      </a:br>
                      <a:r>
                        <a:rPr lang="en-CA" sz="2000" dirty="0"/>
                        <a:t>E177</a:t>
                      </a:r>
                      <a:endParaRPr lang="en-US" sz="2000" dirty="0"/>
                    </a:p>
                  </a:txBody>
                  <a:tcPr>
                    <a:solidFill>
                      <a:schemeClr val="accent3">
                        <a:lumMod val="20000"/>
                        <a:lumOff val="80000"/>
                      </a:schemeClr>
                    </a:solidFill>
                  </a:tcPr>
                </a:tc>
                <a:extLst>
                  <a:ext uri="{0D108BD9-81ED-4DB2-BD59-A6C34878D82A}">
                    <a16:rowId xmlns:a16="http://schemas.microsoft.com/office/drawing/2014/main" val="1736647815"/>
                  </a:ext>
                </a:extLst>
              </a:tr>
              <a:tr h="370840">
                <a:tc>
                  <a:txBody>
                    <a:bodyPr/>
                    <a:lstStyle/>
                    <a:p>
                      <a:r>
                        <a:rPr lang="en-CA" sz="2000" dirty="0"/>
                        <a:t>3:00</a:t>
                      </a:r>
                      <a:endParaRPr lang="en-US" sz="2000" dirty="0"/>
                    </a:p>
                  </a:txBody>
                  <a:tcPr/>
                </a:tc>
                <a:tc vMerge="1">
                  <a:txBody>
                    <a:bodyPr/>
                    <a:lstStyle/>
                    <a:p>
                      <a:endParaRPr lang="en-US" dirty="0"/>
                    </a:p>
                  </a:txBody>
                  <a:tcPr/>
                </a:tc>
                <a:tc vMerge="1">
                  <a:txBody>
                    <a:bodyPr/>
                    <a:lstStyle/>
                    <a:p>
                      <a:endParaRPr lang="en-US" dirty="0"/>
                    </a:p>
                  </a:txBody>
                  <a:tcPr/>
                </a:tc>
                <a:tc>
                  <a:txBody>
                    <a:bodyPr/>
                    <a:lstStyle/>
                    <a:p>
                      <a:endParaRPr lang="en-US" sz="2000" dirty="0"/>
                    </a:p>
                  </a:txBody>
                  <a:tcPr/>
                </a:tc>
                <a:tc vMerge="1">
                  <a:txBody>
                    <a:bodyPr/>
                    <a:lstStyle/>
                    <a:p>
                      <a:endParaRPr lang="en-US" dirty="0"/>
                    </a:p>
                  </a:txBody>
                  <a:tcPr/>
                </a:tc>
                <a:extLst>
                  <a:ext uri="{0D108BD9-81ED-4DB2-BD59-A6C34878D82A}">
                    <a16:rowId xmlns:a16="http://schemas.microsoft.com/office/drawing/2014/main" val="1310752650"/>
                  </a:ext>
                </a:extLst>
              </a:tr>
              <a:tr h="370840">
                <a:tc>
                  <a:txBody>
                    <a:bodyPr/>
                    <a:lstStyle/>
                    <a:p>
                      <a:r>
                        <a:rPr lang="en-CA" sz="2000" dirty="0"/>
                        <a:t>3:30</a:t>
                      </a:r>
                      <a:endParaRPr lang="en-US" sz="2000" dirty="0"/>
                    </a:p>
                  </a:txBody>
                  <a:tcPr/>
                </a:tc>
                <a:tc rowSpan="2">
                  <a:txBody>
                    <a:bodyPr/>
                    <a:lstStyle/>
                    <a:p>
                      <a:r>
                        <a:rPr lang="en-CA" sz="2000" dirty="0"/>
                        <a:t>Lab 402</a:t>
                      </a:r>
                      <a:br>
                        <a:rPr lang="en-CA" sz="2000" dirty="0"/>
                      </a:br>
                      <a:r>
                        <a:rPr lang="en-CA" sz="2000" dirty="0"/>
                        <a:t>E203</a:t>
                      </a:r>
                      <a:endParaRPr lang="en-US" sz="2000" dirty="0"/>
                    </a:p>
                  </a:txBody>
                  <a:tcPr>
                    <a:solidFill>
                      <a:schemeClr val="accent1">
                        <a:lumMod val="50000"/>
                        <a:lumOff val="50000"/>
                      </a:schemeClr>
                    </a:solidFill>
                  </a:tcPr>
                </a:tc>
                <a:tc vMerge="1">
                  <a:txBody>
                    <a:bodyPr/>
                    <a:lstStyle/>
                    <a:p>
                      <a:endParaRPr lang="en-US" dirty="0"/>
                    </a:p>
                  </a:txBody>
                  <a:tcPr/>
                </a:tc>
                <a:tc>
                  <a:txBody>
                    <a:bodyPr/>
                    <a:lstStyle/>
                    <a:p>
                      <a:endParaRPr lang="en-US" sz="2000" dirty="0"/>
                    </a:p>
                  </a:txBody>
                  <a:tcPr/>
                </a:tc>
                <a:tc vMerge="1">
                  <a:txBody>
                    <a:bodyPr/>
                    <a:lstStyle/>
                    <a:p>
                      <a:endParaRPr lang="en-US" dirty="0"/>
                    </a:p>
                  </a:txBody>
                  <a:tcPr/>
                </a:tc>
                <a:extLst>
                  <a:ext uri="{0D108BD9-81ED-4DB2-BD59-A6C34878D82A}">
                    <a16:rowId xmlns:a16="http://schemas.microsoft.com/office/drawing/2014/main" val="4232386349"/>
                  </a:ext>
                </a:extLst>
              </a:tr>
              <a:tr h="0">
                <a:tc>
                  <a:txBody>
                    <a:bodyPr/>
                    <a:lstStyle/>
                    <a:p>
                      <a:r>
                        <a:rPr lang="en-CA" sz="2000" dirty="0"/>
                        <a:t>4:00</a:t>
                      </a:r>
                      <a:endParaRPr lang="en-US" sz="2000" dirty="0"/>
                    </a:p>
                  </a:txBody>
                  <a:tcPr/>
                </a:tc>
                <a:tc vMerge="1">
                  <a:txBody>
                    <a:bodyPr/>
                    <a:lstStyle/>
                    <a:p>
                      <a:endParaRPr lang="en-US"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4100572097"/>
                  </a:ext>
                </a:extLst>
              </a:tr>
              <a:tr h="370840">
                <a:tc>
                  <a:txBody>
                    <a:bodyPr/>
                    <a:lstStyle/>
                    <a:p>
                      <a:r>
                        <a:rPr lang="en-CA" sz="2000" dirty="0"/>
                        <a:t>4:30</a:t>
                      </a:r>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704948266"/>
                  </a:ext>
                </a:extLst>
              </a:tr>
            </a:tbl>
          </a:graphicData>
        </a:graphic>
      </p:graphicFrame>
      <p:sp>
        <p:nvSpPr>
          <p:cNvPr id="8" name="Content Placeholder 7">
            <a:extLst>
              <a:ext uri="{FF2B5EF4-FFF2-40B4-BE49-F238E27FC236}">
                <a16:creationId xmlns:a16="http://schemas.microsoft.com/office/drawing/2014/main" id="{9BE794F8-485E-4491-892E-1D46E498E25D}"/>
              </a:ext>
            </a:extLst>
          </p:cNvPr>
          <p:cNvSpPr>
            <a:spLocks noGrp="1"/>
          </p:cNvSpPr>
          <p:nvPr>
            <p:ph sz="half" idx="2"/>
          </p:nvPr>
        </p:nvSpPr>
        <p:spPr/>
        <p:txBody>
          <a:bodyPr>
            <a:normAutofit fontScale="92500" lnSpcReduction="20000"/>
          </a:bodyPr>
          <a:lstStyle/>
          <a:p>
            <a:r>
              <a:rPr lang="en-US" dirty="0"/>
              <a:t>In-person and synchronous (live) for 3 hours of lecture and 1 hour of tutorial. See </a:t>
            </a:r>
            <a:r>
              <a:rPr lang="en-US" u="sng" dirty="0">
                <a:hlinkClick r:id="rId2">
                  <a:extLst>
                    <a:ext uri="{A12FA001-AC4F-418D-AE19-62706E023703}">
                      <ahyp:hlinkClr xmlns:ahyp="http://schemas.microsoft.com/office/drawing/2018/hyperlinkcolor" val="tx"/>
                    </a:ext>
                  </a:extLst>
                </a:hlinkClick>
              </a:rPr>
              <a:t>your official MRU schedule</a:t>
            </a:r>
            <a:r>
              <a:rPr lang="en-US" dirty="0"/>
              <a:t> for exact times, dates and locations.</a:t>
            </a:r>
          </a:p>
          <a:p>
            <a:r>
              <a:rPr lang="en-US" dirty="0"/>
              <a:t>If required to move online, lectures and labs will remain synchronously delivered – including the quizzes and tests, at the same times, but made available via a Google Meet.</a:t>
            </a:r>
          </a:p>
          <a:p>
            <a:r>
              <a:rPr lang="en-US" dirty="0"/>
              <a:t>Course email communications will be sent ONLY to your MRU Gmail account. General information, this course outline, the topic schedule, the assessment schedule, supporting resources, readings, lecture slides, assignments etc. will be made available via MRU’s learning management system.</a:t>
            </a:r>
          </a:p>
        </p:txBody>
      </p:sp>
      <p:sp>
        <p:nvSpPr>
          <p:cNvPr id="5" name="Footer Placeholder 4">
            <a:extLst>
              <a:ext uri="{FF2B5EF4-FFF2-40B4-BE49-F238E27FC236}">
                <a16:creationId xmlns:a16="http://schemas.microsoft.com/office/drawing/2014/main" id="{678C3C89-8961-4987-8AEE-9B3B2F916B0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6211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062138-AF3E-45F8-87BE-F900EE14EB5B}"/>
              </a:ext>
            </a:extLst>
          </p:cNvPr>
          <p:cNvSpPr>
            <a:spLocks noGrp="1"/>
          </p:cNvSpPr>
          <p:nvPr>
            <p:ph type="title"/>
          </p:nvPr>
        </p:nvSpPr>
        <p:spPr/>
        <p:txBody>
          <a:bodyPr>
            <a:noAutofit/>
          </a:bodyPr>
          <a:lstStyle/>
          <a:p>
            <a:r>
              <a:rPr lang="en-CA" sz="2400" dirty="0"/>
              <a:t>Learning Objectives &amp; Outcomes</a:t>
            </a:r>
            <a:endParaRPr lang="en-US" sz="2400" dirty="0"/>
          </a:p>
        </p:txBody>
      </p:sp>
      <p:pic>
        <p:nvPicPr>
          <p:cNvPr id="10" name="Content Placeholder 9" descr="Graduation cap">
            <a:extLst>
              <a:ext uri="{FF2B5EF4-FFF2-40B4-BE49-F238E27FC236}">
                <a16:creationId xmlns:a16="http://schemas.microsoft.com/office/drawing/2014/main" id="{DCF6E356-4A8D-4BBC-A9DC-21818838FDA5}"/>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1235462" y="2619227"/>
            <a:ext cx="2743200" cy="2743200"/>
          </a:xfrm>
        </p:spPr>
      </p:pic>
      <p:sp>
        <p:nvSpPr>
          <p:cNvPr id="8" name="Content Placeholder 7">
            <a:extLst>
              <a:ext uri="{FF2B5EF4-FFF2-40B4-BE49-F238E27FC236}">
                <a16:creationId xmlns:a16="http://schemas.microsoft.com/office/drawing/2014/main" id="{65F92426-A0C3-441E-A947-3E64C264DA97}"/>
              </a:ext>
            </a:extLst>
          </p:cNvPr>
          <p:cNvSpPr>
            <a:spLocks noGrp="1"/>
          </p:cNvSpPr>
          <p:nvPr>
            <p:ph sz="half" idx="2"/>
          </p:nvPr>
        </p:nvSpPr>
        <p:spPr/>
        <p:txBody>
          <a:bodyPr/>
          <a:lstStyle/>
          <a:p>
            <a:r>
              <a:rPr lang="en-CA" dirty="0"/>
              <a:t>Demo understanding of 	</a:t>
            </a:r>
          </a:p>
          <a:p>
            <a:pPr lvl="1"/>
            <a:r>
              <a:rPr lang="en-CA" dirty="0"/>
              <a:t>Scientific computing</a:t>
            </a:r>
          </a:p>
          <a:p>
            <a:pPr lvl="1"/>
            <a:r>
              <a:rPr lang="en-CA" dirty="0"/>
              <a:t>Models (in science and in computing)</a:t>
            </a:r>
          </a:p>
          <a:p>
            <a:pPr lvl="1"/>
            <a:r>
              <a:rPr lang="en-CA" dirty="0"/>
              <a:t>Simulations</a:t>
            </a:r>
          </a:p>
          <a:p>
            <a:r>
              <a:rPr lang="en-CA" dirty="0"/>
              <a:t>Apply your understanding, the scientific method and computing techniques to</a:t>
            </a:r>
          </a:p>
          <a:p>
            <a:pPr lvl="1"/>
            <a:r>
              <a:rPr lang="en-CA" dirty="0"/>
              <a:t>Build models</a:t>
            </a:r>
          </a:p>
          <a:p>
            <a:pPr lvl="1"/>
            <a:r>
              <a:rPr lang="en-CA" dirty="0"/>
              <a:t>Run simulations</a:t>
            </a:r>
          </a:p>
          <a:p>
            <a:pPr lvl="1"/>
            <a:r>
              <a:rPr lang="en-CA" dirty="0"/>
              <a:t>Interpret the produced data</a:t>
            </a:r>
          </a:p>
          <a:p>
            <a:pPr lvl="1"/>
            <a:r>
              <a:rPr lang="en-CA" dirty="0"/>
              <a:t>Draw conclusions</a:t>
            </a:r>
            <a:endParaRPr lang="en-US" dirty="0"/>
          </a:p>
        </p:txBody>
      </p:sp>
      <p:sp>
        <p:nvSpPr>
          <p:cNvPr id="5" name="Footer Placeholder 4">
            <a:extLst>
              <a:ext uri="{FF2B5EF4-FFF2-40B4-BE49-F238E27FC236}">
                <a16:creationId xmlns:a16="http://schemas.microsoft.com/office/drawing/2014/main" id="{EF026568-F20B-4FBC-BD3A-1FAC116F173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56214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C113-25A1-4790-8E44-C65C3BBBCAF5}"/>
              </a:ext>
            </a:extLst>
          </p:cNvPr>
          <p:cNvSpPr>
            <a:spLocks noGrp="1"/>
          </p:cNvSpPr>
          <p:nvPr>
            <p:ph type="title"/>
          </p:nvPr>
        </p:nvSpPr>
        <p:spPr/>
        <p:txBody>
          <a:bodyPr/>
          <a:lstStyle/>
          <a:p>
            <a:r>
              <a:rPr lang="en-CA" dirty="0"/>
              <a:t>Assessments</a:t>
            </a:r>
            <a:endParaRPr lang="en-US" dirty="0"/>
          </a:p>
        </p:txBody>
      </p:sp>
      <p:pic>
        <p:nvPicPr>
          <p:cNvPr id="7" name="Content Placeholder 6" descr="Checklist RTL">
            <a:extLst>
              <a:ext uri="{FF2B5EF4-FFF2-40B4-BE49-F238E27FC236}">
                <a16:creationId xmlns:a16="http://schemas.microsoft.com/office/drawing/2014/main" id="{B1D0635A-D0EF-44D8-9520-5BE5453520E3}"/>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921363" y="2396811"/>
            <a:ext cx="2743200" cy="2743200"/>
          </a:xfrm>
        </p:spPr>
      </p:pic>
      <p:sp>
        <p:nvSpPr>
          <p:cNvPr id="4" name="Content Placeholder 3">
            <a:extLst>
              <a:ext uri="{FF2B5EF4-FFF2-40B4-BE49-F238E27FC236}">
                <a16:creationId xmlns:a16="http://schemas.microsoft.com/office/drawing/2014/main" id="{CA815B2E-D986-4AE8-BE8C-1D99E3B8A705}"/>
              </a:ext>
            </a:extLst>
          </p:cNvPr>
          <p:cNvSpPr>
            <a:spLocks noGrp="1"/>
          </p:cNvSpPr>
          <p:nvPr>
            <p:ph sz="half" idx="2"/>
          </p:nvPr>
        </p:nvSpPr>
        <p:spPr/>
        <p:txBody>
          <a:bodyPr>
            <a:normAutofit fontScale="70000" lnSpcReduction="20000"/>
          </a:bodyPr>
          <a:lstStyle/>
          <a:p>
            <a:pPr marL="0" indent="0">
              <a:buNone/>
            </a:pPr>
            <a:r>
              <a:rPr lang="en-CA" dirty="0"/>
              <a:t>Programming assignments</a:t>
            </a:r>
          </a:p>
          <a:p>
            <a:pPr lvl="1"/>
            <a:r>
              <a:rPr lang="en-CA" dirty="0"/>
              <a:t>2 x 15% = 30%</a:t>
            </a:r>
          </a:p>
          <a:p>
            <a:pPr lvl="1"/>
            <a:r>
              <a:rPr lang="en-CA" dirty="0"/>
              <a:t>Asynchronous, open, individual/paired model/simulation design and development in Python, done ‘at home’</a:t>
            </a:r>
          </a:p>
          <a:p>
            <a:pPr marL="0" indent="0">
              <a:buNone/>
            </a:pPr>
            <a:r>
              <a:rPr lang="en-CA" dirty="0"/>
              <a:t>Exercises</a:t>
            </a:r>
          </a:p>
          <a:p>
            <a:pPr lvl="1"/>
            <a:r>
              <a:rPr lang="en-CA" dirty="0"/>
              <a:t>10%</a:t>
            </a:r>
          </a:p>
          <a:p>
            <a:pPr lvl="1"/>
            <a:r>
              <a:rPr lang="en-CA" dirty="0"/>
              <a:t>Approximately 7 small, synchronous, small-group, open,</a:t>
            </a:r>
            <a:br>
              <a:rPr lang="en-CA" dirty="0"/>
            </a:br>
            <a:r>
              <a:rPr lang="en-CA" dirty="0"/>
              <a:t>in-person assessments, done in tutorials.</a:t>
            </a:r>
          </a:p>
          <a:p>
            <a:pPr marL="0" indent="0">
              <a:buNone/>
            </a:pPr>
            <a:r>
              <a:rPr lang="en-CA" dirty="0"/>
              <a:t>Tests</a:t>
            </a:r>
          </a:p>
          <a:p>
            <a:pPr lvl="1"/>
            <a:r>
              <a:rPr lang="en-CA" dirty="0"/>
              <a:t>3 x 10% = 30%</a:t>
            </a:r>
          </a:p>
          <a:p>
            <a:pPr lvl="1"/>
            <a:r>
              <a:rPr lang="en-CA" dirty="0"/>
              <a:t>In-person, individual, ‘closed’, timed, assessments (short answer, multiple choice, program or algorithm design etc.) held during scheduled class time.</a:t>
            </a:r>
          </a:p>
          <a:p>
            <a:pPr marL="0" indent="0">
              <a:buNone/>
            </a:pPr>
            <a:r>
              <a:rPr lang="en-CA" dirty="0"/>
              <a:t>Final exam </a:t>
            </a:r>
          </a:p>
          <a:p>
            <a:pPr lvl="1"/>
            <a:r>
              <a:rPr lang="en-CA" dirty="0"/>
              <a:t> 30%</a:t>
            </a:r>
          </a:p>
          <a:p>
            <a:pPr lvl="1"/>
            <a:r>
              <a:rPr lang="en-CA" dirty="0"/>
              <a:t>Similar to tests but cumulative and scheduled by the Registrar.</a:t>
            </a:r>
            <a:endParaRPr lang="en-US" dirty="0"/>
          </a:p>
        </p:txBody>
      </p:sp>
      <p:sp>
        <p:nvSpPr>
          <p:cNvPr id="5" name="Footer Placeholder 4">
            <a:extLst>
              <a:ext uri="{FF2B5EF4-FFF2-40B4-BE49-F238E27FC236}">
                <a16:creationId xmlns:a16="http://schemas.microsoft.com/office/drawing/2014/main" id="{76B608BC-36BD-4442-A540-413C6D4059C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940988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582E-B01F-48DB-8A9F-F4886AC1B525}"/>
              </a:ext>
            </a:extLst>
          </p:cNvPr>
          <p:cNvSpPr>
            <a:spLocks noGrp="1"/>
          </p:cNvSpPr>
          <p:nvPr>
            <p:ph type="title"/>
          </p:nvPr>
        </p:nvSpPr>
        <p:spPr/>
        <p:txBody>
          <a:bodyPr/>
          <a:lstStyle/>
          <a:p>
            <a:r>
              <a:rPr lang="en-CA"/>
              <a:t>Grading scheme</a:t>
            </a:r>
            <a:endParaRPr lang="en-US" dirty="0"/>
          </a:p>
        </p:txBody>
      </p:sp>
      <p:pic>
        <p:nvPicPr>
          <p:cNvPr id="7" name="Content Placeholder 6" descr="Ruler">
            <a:extLst>
              <a:ext uri="{FF2B5EF4-FFF2-40B4-BE49-F238E27FC236}">
                <a16:creationId xmlns:a16="http://schemas.microsoft.com/office/drawing/2014/main" id="{D665E700-376F-4619-9056-0872B0DEC22B}"/>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921363" y="2563833"/>
            <a:ext cx="2743200" cy="2743200"/>
          </a:xfrm>
        </p:spPr>
      </p:pic>
      <p:sp>
        <p:nvSpPr>
          <p:cNvPr id="4" name="Content Placeholder 3">
            <a:extLst>
              <a:ext uri="{FF2B5EF4-FFF2-40B4-BE49-F238E27FC236}">
                <a16:creationId xmlns:a16="http://schemas.microsoft.com/office/drawing/2014/main" id="{BADADE1E-2758-479F-933D-1EDE5BDDF718}"/>
              </a:ext>
            </a:extLst>
          </p:cNvPr>
          <p:cNvSpPr>
            <a:spLocks noGrp="1"/>
          </p:cNvSpPr>
          <p:nvPr>
            <p:ph sz="half" idx="2"/>
          </p:nvPr>
        </p:nvSpPr>
        <p:spPr/>
        <p:txBody>
          <a:bodyPr>
            <a:normAutofit fontScale="85000" lnSpcReduction="20000"/>
          </a:bodyPr>
          <a:lstStyle/>
          <a:p>
            <a:r>
              <a:rPr lang="en-CA" dirty="0"/>
              <a:t>All marks are rounded to the nearest whole percent.</a:t>
            </a:r>
          </a:p>
          <a:p>
            <a:r>
              <a:rPr lang="en-CA" dirty="0"/>
              <a:t>Percentages, letter grades and GPA marks will follow MRU’s common grading scheme </a:t>
            </a:r>
            <a:r>
              <a:rPr lang="en-US" dirty="0"/>
              <a:t>available in the </a:t>
            </a:r>
            <a:r>
              <a:rPr lang="en-US" dirty="0">
                <a:hlinkClick r:id="rId4"/>
              </a:rPr>
              <a:t>MRU Academic calendar</a:t>
            </a:r>
            <a:r>
              <a:rPr lang="en-CA" dirty="0"/>
              <a:t>.</a:t>
            </a:r>
          </a:p>
          <a:p>
            <a:r>
              <a:rPr lang="en-CA" dirty="0"/>
              <a:t>Note the qualitative descriptors and their associated percentage:</a:t>
            </a:r>
          </a:p>
          <a:p>
            <a:pPr lvl="1"/>
            <a:r>
              <a:rPr lang="en-US" b="1" dirty="0"/>
              <a:t>&lt; 50% </a:t>
            </a:r>
            <a:r>
              <a:rPr lang="en-US" dirty="0">
                <a:sym typeface="Wingdings" panose="05000000000000000000" pitchFamily="2" charset="2"/>
              </a:rPr>
              <a:t> </a:t>
            </a:r>
            <a:r>
              <a:rPr lang="en-US" dirty="0"/>
              <a:t>Fail - Does not meet the academic requirements of the course, or who cease to continue in the course, but do not withdraw as per MRU policy</a:t>
            </a:r>
          </a:p>
          <a:p>
            <a:pPr lvl="1"/>
            <a:r>
              <a:rPr lang="en-US" b="1" dirty="0"/>
              <a:t>&lt; 60% </a:t>
            </a:r>
            <a:r>
              <a:rPr lang="en-US" dirty="0">
                <a:sym typeface="Wingdings" panose="05000000000000000000" pitchFamily="2" charset="2"/>
              </a:rPr>
              <a:t> </a:t>
            </a:r>
            <a:r>
              <a:rPr lang="en-US" dirty="0"/>
              <a:t>Marginal performance </a:t>
            </a:r>
          </a:p>
          <a:p>
            <a:pPr lvl="1"/>
            <a:r>
              <a:rPr lang="en-US" b="1" dirty="0"/>
              <a:t>&lt; 70% </a:t>
            </a:r>
            <a:r>
              <a:rPr lang="en-US" dirty="0">
                <a:sym typeface="Wingdings" panose="05000000000000000000" pitchFamily="2" charset="2"/>
              </a:rPr>
              <a:t> </a:t>
            </a:r>
            <a:r>
              <a:rPr lang="en-US" dirty="0"/>
              <a:t>Satisfactory - </a:t>
            </a:r>
            <a:r>
              <a:rPr lang="en-US" b="1" dirty="0"/>
              <a:t>Basic understanding</a:t>
            </a:r>
          </a:p>
          <a:p>
            <a:pPr lvl="1"/>
            <a:r>
              <a:rPr lang="en-US" b="1" dirty="0"/>
              <a:t>&lt; 80% </a:t>
            </a:r>
            <a:r>
              <a:rPr lang="en-US" dirty="0">
                <a:sym typeface="Wingdings" panose="05000000000000000000" pitchFamily="2" charset="2"/>
              </a:rPr>
              <a:t></a:t>
            </a:r>
            <a:r>
              <a:rPr lang="en-US" dirty="0"/>
              <a:t> Good - </a:t>
            </a:r>
            <a:r>
              <a:rPr lang="en-US" b="1" dirty="0"/>
              <a:t>Clearly above-average performance, </a:t>
            </a:r>
            <a:r>
              <a:rPr lang="en-US" dirty="0"/>
              <a:t>generally complete understanding..</a:t>
            </a:r>
          </a:p>
          <a:p>
            <a:pPr lvl="1"/>
            <a:r>
              <a:rPr lang="en-US" dirty="0"/>
              <a:t> </a:t>
            </a:r>
            <a:r>
              <a:rPr lang="en-US" b="1" dirty="0"/>
              <a:t>&gt;=80% </a:t>
            </a:r>
            <a:r>
              <a:rPr lang="en-US" dirty="0">
                <a:sym typeface="Wingdings" panose="05000000000000000000" pitchFamily="2" charset="2"/>
              </a:rPr>
              <a:t> </a:t>
            </a:r>
            <a:r>
              <a:rPr lang="en-US" dirty="0"/>
              <a:t>Excellent - Superior performance &amp; comprehensive understanding</a:t>
            </a:r>
            <a:endParaRPr lang="en-CA" dirty="0"/>
          </a:p>
          <a:p>
            <a:endParaRPr lang="en-US" dirty="0"/>
          </a:p>
        </p:txBody>
      </p:sp>
      <p:sp>
        <p:nvSpPr>
          <p:cNvPr id="5" name="Footer Placeholder 4">
            <a:extLst>
              <a:ext uri="{FF2B5EF4-FFF2-40B4-BE49-F238E27FC236}">
                <a16:creationId xmlns:a16="http://schemas.microsoft.com/office/drawing/2014/main" id="{AF37CC91-4875-449E-B1A4-8127370CEEAA}"/>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46582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8602F3-F443-408A-AEB4-001B7677150C}"/>
              </a:ext>
            </a:extLst>
          </p:cNvPr>
          <p:cNvSpPr>
            <a:spLocks noGrp="1"/>
          </p:cNvSpPr>
          <p:nvPr>
            <p:ph type="title"/>
          </p:nvPr>
        </p:nvSpPr>
        <p:spPr/>
        <p:txBody>
          <a:bodyPr/>
          <a:lstStyle/>
          <a:p>
            <a:r>
              <a:rPr lang="en-CA" dirty="0"/>
              <a:t>Resource requirements</a:t>
            </a:r>
            <a:endParaRPr lang="en-US" dirty="0"/>
          </a:p>
        </p:txBody>
      </p:sp>
      <p:sp>
        <p:nvSpPr>
          <p:cNvPr id="7" name="Text Placeholder 6">
            <a:extLst>
              <a:ext uri="{FF2B5EF4-FFF2-40B4-BE49-F238E27FC236}">
                <a16:creationId xmlns:a16="http://schemas.microsoft.com/office/drawing/2014/main" id="{A60C55F7-C52B-492A-B4D8-2E3DC0173757}"/>
              </a:ext>
            </a:extLst>
          </p:cNvPr>
          <p:cNvSpPr>
            <a:spLocks noGrp="1"/>
          </p:cNvSpPr>
          <p:nvPr>
            <p:ph type="body" idx="1"/>
          </p:nvPr>
        </p:nvSpPr>
        <p:spPr/>
        <p:txBody>
          <a:bodyPr/>
          <a:lstStyle/>
          <a:p>
            <a:r>
              <a:rPr lang="en-CA" dirty="0"/>
              <a:t>Textbooks – None Required</a:t>
            </a:r>
            <a:endParaRPr lang="en-US" dirty="0"/>
          </a:p>
        </p:txBody>
      </p:sp>
      <p:sp>
        <p:nvSpPr>
          <p:cNvPr id="8" name="Content Placeholder 7">
            <a:extLst>
              <a:ext uri="{FF2B5EF4-FFF2-40B4-BE49-F238E27FC236}">
                <a16:creationId xmlns:a16="http://schemas.microsoft.com/office/drawing/2014/main" id="{C8E1DECB-0139-4168-96EA-332B87FDD5C1}"/>
              </a:ext>
            </a:extLst>
          </p:cNvPr>
          <p:cNvSpPr>
            <a:spLocks noGrp="1"/>
          </p:cNvSpPr>
          <p:nvPr>
            <p:ph sz="half" idx="2"/>
          </p:nvPr>
        </p:nvSpPr>
        <p:spPr/>
        <p:txBody>
          <a:bodyPr>
            <a:normAutofit fontScale="47500" lnSpcReduction="20000"/>
          </a:bodyPr>
          <a:lstStyle/>
          <a:p>
            <a:pPr marL="0" indent="0">
              <a:buNone/>
            </a:pPr>
            <a:r>
              <a:rPr lang="en-CA" dirty="0"/>
              <a:t>Recommended:</a:t>
            </a:r>
          </a:p>
          <a:p>
            <a:r>
              <a:rPr lang="en-US" dirty="0"/>
              <a:t>P. </a:t>
            </a:r>
            <a:r>
              <a:rPr lang="en-US" dirty="0" err="1"/>
              <a:t>Deitel</a:t>
            </a:r>
            <a:r>
              <a:rPr lang="en-US" dirty="0"/>
              <a:t> &amp; H. M. </a:t>
            </a:r>
            <a:r>
              <a:rPr lang="en-US" dirty="0" err="1"/>
              <a:t>Deitel</a:t>
            </a:r>
            <a:r>
              <a:rPr lang="en-US" dirty="0"/>
              <a:t>, Intro to Python for Computer Science and Data Science, 2020, Pearson</a:t>
            </a:r>
          </a:p>
          <a:p>
            <a:r>
              <a:rPr lang="en-US" dirty="0"/>
              <a:t>C. R. Severance, Python for Everybody: Exploring Data Using Python 3, [Online.] Available: </a:t>
            </a:r>
            <a:r>
              <a:rPr lang="en-US" u="sng" dirty="0">
                <a:hlinkClick r:id="rId2"/>
              </a:rPr>
              <a:t>https://www.py4e.com/html3/</a:t>
            </a:r>
            <a:r>
              <a:rPr lang="en-US" dirty="0"/>
              <a:t> </a:t>
            </a:r>
          </a:p>
          <a:p>
            <a:r>
              <a:rPr lang="en-US" dirty="0"/>
              <a:t>P. Wentworth, J. </a:t>
            </a:r>
            <a:r>
              <a:rPr lang="en-US" dirty="0" err="1"/>
              <a:t>Elkner</a:t>
            </a:r>
            <a:r>
              <a:rPr lang="en-US" dirty="0"/>
              <a:t>, A. B. Downey &amp; C. Meyers, Learning with Python 3, 2012. [Online.] Available: </a:t>
            </a:r>
            <a:r>
              <a:rPr lang="en-US" u="sng" dirty="0">
                <a:hlinkClick r:id="rId3"/>
              </a:rPr>
              <a:t>https://openbookproject.net/thinkcs/python/english3e/</a:t>
            </a:r>
            <a:r>
              <a:rPr lang="en-US" dirty="0"/>
              <a:t> </a:t>
            </a:r>
          </a:p>
          <a:p>
            <a:endParaRPr lang="en-CA" dirty="0"/>
          </a:p>
          <a:p>
            <a:endParaRPr lang="en-US" dirty="0"/>
          </a:p>
        </p:txBody>
      </p:sp>
      <p:sp>
        <p:nvSpPr>
          <p:cNvPr id="9" name="Text Placeholder 8">
            <a:extLst>
              <a:ext uri="{FF2B5EF4-FFF2-40B4-BE49-F238E27FC236}">
                <a16:creationId xmlns:a16="http://schemas.microsoft.com/office/drawing/2014/main" id="{EFEB1F7D-5ACB-4497-8CB9-821DCE5358C8}"/>
              </a:ext>
            </a:extLst>
          </p:cNvPr>
          <p:cNvSpPr>
            <a:spLocks noGrp="1"/>
          </p:cNvSpPr>
          <p:nvPr>
            <p:ph type="body" sz="quarter" idx="3"/>
          </p:nvPr>
        </p:nvSpPr>
        <p:spPr/>
        <p:txBody>
          <a:bodyPr/>
          <a:lstStyle/>
          <a:p>
            <a:r>
              <a:rPr lang="en-CA" dirty="0"/>
              <a:t>Technologies</a:t>
            </a:r>
            <a:endParaRPr lang="en-US" dirty="0"/>
          </a:p>
        </p:txBody>
      </p:sp>
      <p:sp>
        <p:nvSpPr>
          <p:cNvPr id="10" name="Content Placeholder 9">
            <a:extLst>
              <a:ext uri="{FF2B5EF4-FFF2-40B4-BE49-F238E27FC236}">
                <a16:creationId xmlns:a16="http://schemas.microsoft.com/office/drawing/2014/main" id="{404A3ADD-940C-49C5-83B7-07DB0876F375}"/>
              </a:ext>
            </a:extLst>
          </p:cNvPr>
          <p:cNvSpPr>
            <a:spLocks noGrp="1"/>
          </p:cNvSpPr>
          <p:nvPr>
            <p:ph sz="quarter" idx="4"/>
          </p:nvPr>
        </p:nvSpPr>
        <p:spPr/>
        <p:txBody>
          <a:bodyPr>
            <a:normAutofit fontScale="47500" lnSpcReduction="20000"/>
          </a:bodyPr>
          <a:lstStyle/>
          <a:p>
            <a:pPr marL="0" indent="0">
              <a:buNone/>
            </a:pPr>
            <a:r>
              <a:rPr lang="en-CA" dirty="0"/>
              <a:t>Hardware &amp; Internet</a:t>
            </a:r>
          </a:p>
          <a:p>
            <a:r>
              <a:rPr lang="en-CA" dirty="0"/>
              <a:t>Computer over which you have administrative control</a:t>
            </a:r>
          </a:p>
          <a:p>
            <a:pPr lvl="1"/>
            <a:r>
              <a:rPr lang="en-CA" dirty="0"/>
              <a:t>2+ GHz</a:t>
            </a:r>
          </a:p>
          <a:p>
            <a:pPr lvl="1"/>
            <a:r>
              <a:rPr lang="en-CA" dirty="0"/>
              <a:t>Broadband connection</a:t>
            </a:r>
          </a:p>
          <a:p>
            <a:r>
              <a:rPr lang="en-CA" dirty="0"/>
              <a:t>Phone, tablet, netbooks are NOT sufficient</a:t>
            </a:r>
          </a:p>
          <a:p>
            <a:pPr marL="0" indent="0">
              <a:buNone/>
            </a:pPr>
            <a:r>
              <a:rPr lang="en-CA" dirty="0"/>
              <a:t>Software &amp; Services</a:t>
            </a:r>
          </a:p>
          <a:p>
            <a:r>
              <a:rPr lang="en-CA" dirty="0"/>
              <a:t>Current version of browser</a:t>
            </a:r>
          </a:p>
          <a:p>
            <a:r>
              <a:rPr lang="en-CA" dirty="0" err="1"/>
              <a:t>Jupyter</a:t>
            </a:r>
            <a:r>
              <a:rPr lang="en-CA" dirty="0"/>
              <a:t> labs (</a:t>
            </a:r>
            <a:r>
              <a:rPr lang="en-US" dirty="0"/>
              <a:t>Python’s 64-bit installation </a:t>
            </a:r>
            <a:r>
              <a:rPr lang="en-US" u="sng" dirty="0">
                <a:hlinkClick r:id="rId4"/>
              </a:rPr>
              <a:t>https://www.anaconda.com/products/individual#Downloads</a:t>
            </a:r>
            <a:endParaRPr lang="en-US" u="sng" dirty="0"/>
          </a:p>
          <a:p>
            <a:r>
              <a:rPr lang="en-CA" dirty="0"/>
              <a:t>MRU Google account</a:t>
            </a:r>
          </a:p>
          <a:p>
            <a:pPr lvl="1"/>
            <a:r>
              <a:rPr lang="en-CA" dirty="0" err="1"/>
              <a:t>Eamil</a:t>
            </a:r>
            <a:r>
              <a:rPr lang="en-CA" dirty="0"/>
              <a:t>, Drive, LMS</a:t>
            </a:r>
            <a:endParaRPr lang="en-US" dirty="0"/>
          </a:p>
        </p:txBody>
      </p:sp>
      <p:sp>
        <p:nvSpPr>
          <p:cNvPr id="5" name="Footer Placeholder 4">
            <a:extLst>
              <a:ext uri="{FF2B5EF4-FFF2-40B4-BE49-F238E27FC236}">
                <a16:creationId xmlns:a16="http://schemas.microsoft.com/office/drawing/2014/main" id="{00C4C2C2-9EAA-4706-ACC7-89945A0AD624}"/>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8628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8FF8C8F9-3679-4485-AC46-560561B20ABB}"/>
              </a:ext>
            </a:extLst>
          </p:cNvPr>
          <p:cNvSpPr>
            <a:spLocks noGrp="1"/>
          </p:cNvSpPr>
          <p:nvPr>
            <p:ph type="ftr" sz="quarter" idx="11"/>
          </p:nvPr>
        </p:nvSpPr>
        <p:spPr/>
        <p:txBody>
          <a:bodyPr/>
          <a:lstStyle/>
          <a:p>
            <a:endParaRPr lang="en-US" dirty="0"/>
          </a:p>
        </p:txBody>
      </p:sp>
      <p:sp>
        <p:nvSpPr>
          <p:cNvPr id="8" name="Rectangle 7">
            <a:extLst>
              <a:ext uri="{FF2B5EF4-FFF2-40B4-BE49-F238E27FC236}">
                <a16:creationId xmlns:a16="http://schemas.microsoft.com/office/drawing/2014/main" id="{97213451-1062-4542-A85E-476F2D713F0F}"/>
              </a:ext>
            </a:extLst>
          </p:cNvPr>
          <p:cNvSpPr/>
          <p:nvPr/>
        </p:nvSpPr>
        <p:spPr>
          <a:xfrm>
            <a:off x="581192" y="850606"/>
            <a:ext cx="11114622" cy="4601260"/>
          </a:xfrm>
          <a:prstGeom prst="rect">
            <a:avLst/>
          </a:prstGeom>
        </p:spPr>
        <p:txBody>
          <a:bodyPr wrap="square">
            <a:spAutoFit/>
          </a:bodyPr>
          <a:lstStyle/>
          <a:p>
            <a:pPr>
              <a:spcBef>
                <a:spcPts val="600"/>
              </a:spcBef>
            </a:pPr>
            <a:r>
              <a:rPr lang="en-US" sz="2400" b="1" dirty="0"/>
              <a:t>Third-party app Notification</a:t>
            </a:r>
          </a:p>
          <a:p>
            <a:pPr>
              <a:spcBef>
                <a:spcPts val="600"/>
              </a:spcBef>
            </a:pPr>
            <a:endParaRPr lang="en-US" sz="2400" b="1" dirty="0"/>
          </a:p>
          <a:p>
            <a:r>
              <a:rPr lang="en-US" sz="2400" dirty="0"/>
              <a:t>Students will be asked to use third-party vendor software applications: either downloaded to a student’s computer or installed browser extensions. </a:t>
            </a:r>
          </a:p>
          <a:p>
            <a:r>
              <a:rPr lang="en-US" sz="2400" dirty="0"/>
              <a:t>You are advised that by using them you are consenting to the potential disclosure of your personal information to external vendors which fall outside the custody and control of Mount Royal University. Limited identifiable personal information should be entered into these applications to protect your personal privacy.</a:t>
            </a:r>
          </a:p>
          <a:p>
            <a:r>
              <a:rPr lang="en-US" sz="2400" dirty="0"/>
              <a:t>Students have the right to opt out of using these third-party apps and may choose another form of academic participation subject to the agreement of the instructor. Students must notify their instructor of their intention to opt- out by the end of the first month of classes. </a:t>
            </a:r>
          </a:p>
        </p:txBody>
      </p:sp>
    </p:spTree>
    <p:extLst>
      <p:ext uri="{BB962C8B-B14F-4D97-AF65-F5344CB8AC3E}">
        <p14:creationId xmlns:p14="http://schemas.microsoft.com/office/powerpoint/2010/main" val="240371101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546</TotalTime>
  <Words>990</Words>
  <Application>Microsoft Office PowerPoint</Application>
  <PresentationFormat>Widescreen</PresentationFormat>
  <Paragraphs>113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Gill Sans MT</vt:lpstr>
      <vt:lpstr>Wingdings</vt:lpstr>
      <vt:lpstr>Wingdings 2</vt:lpstr>
      <vt:lpstr>Dividend</vt:lpstr>
      <vt:lpstr>COMP 2008</vt:lpstr>
      <vt:lpstr>Mount Royal University is located within the traditional territories of the Niitsitapi (Blackfoot) and the people of the Treaty 7 region in Southern Alberta, which includes the Siksika, the Piikani, the Kainai, the Tsuu t’ina, and the Iyarhe Nakoda. We are situated on land where the Bow River meets the Elbow River, and the traditional Blackfoot name of this place is “Mohkinstsis,” which we now call the City of Calgary. The City of Calgary is also home to the Métis Nation.</vt:lpstr>
      <vt:lpstr>Description &amp; Overview</vt:lpstr>
      <vt:lpstr>Modality</vt:lpstr>
      <vt:lpstr>Learning Objectives &amp; Outcomes</vt:lpstr>
      <vt:lpstr>Assessments</vt:lpstr>
      <vt:lpstr>Grading scheme</vt:lpstr>
      <vt:lpstr>Resource requirements</vt:lpstr>
      <vt:lpstr>PowerPoint Presentation</vt:lpstr>
      <vt:lpstr>Course policies</vt:lpstr>
      <vt:lpstr>COVID</vt:lpstr>
      <vt:lpstr>Supports</vt:lpstr>
      <vt:lpstr>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numbers in simulations</dc:title>
  <dc:creator>Patrick Perri</dc:creator>
  <cp:lastModifiedBy>Patrick Perri</cp:lastModifiedBy>
  <cp:revision>39</cp:revision>
  <dcterms:created xsi:type="dcterms:W3CDTF">2022-05-03T16:15:45Z</dcterms:created>
  <dcterms:modified xsi:type="dcterms:W3CDTF">2022-06-13T19:05:46Z</dcterms:modified>
</cp:coreProperties>
</file>