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9" r:id="rId4"/>
    <p:sldId id="274" r:id="rId5"/>
    <p:sldId id="275" r:id="rId6"/>
    <p:sldId id="276" r:id="rId7"/>
    <p:sldId id="259" r:id="rId8"/>
    <p:sldId id="260" r:id="rId9"/>
    <p:sldId id="261" r:id="rId10"/>
    <p:sldId id="262" r:id="rId11"/>
    <p:sldId id="263" r:id="rId12"/>
    <p:sldId id="258" r:id="rId13"/>
    <p:sldId id="264" r:id="rId14"/>
    <p:sldId id="265" r:id="rId15"/>
    <p:sldId id="270" r:id="rId16"/>
    <p:sldId id="272" r:id="rId17"/>
    <p:sldId id="267" r:id="rId18"/>
    <p:sldId id="273" r:id="rId19"/>
    <p:sldId id="271" r:id="rId20"/>
    <p:sldId id="268"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P" initials="V" lastIdx="1" clrIdx="0">
    <p:extLst>
      <p:ext uri="{19B8F6BF-5375-455C-9EA6-DF929625EA0E}">
        <p15:presenceInfo xmlns:p15="http://schemas.microsoft.com/office/powerpoint/2012/main" userId="S::office1027@office2016.pro::137887d2-2fc7-43f7-b7ba-1fa86f51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672"/>
  </p:normalViewPr>
  <p:slideViewPr>
    <p:cSldViewPr snapToGrid="0" snapToObjects="1">
      <p:cViewPr varScale="1">
        <p:scale>
          <a:sx n="91" d="100"/>
          <a:sy n="91" d="100"/>
        </p:scale>
        <p:origin x="1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47BA4-67D4-9F4C-932E-DE24325D131B}" type="datetimeFigureOut">
              <a:rPr kumimoji="1" lang="zh-CN" altLang="en-US" smtClean="0"/>
              <a:t>2021/8/20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AD50-380C-EF43-9A72-407C27B7176E}" type="slidenum">
              <a:rPr kumimoji="1" lang="zh-CN" altLang="en-US" smtClean="0"/>
              <a:t>‹#›</a:t>
            </a:fld>
            <a:endParaRPr kumimoji="1" lang="zh-CN" altLang="en-US"/>
          </a:p>
        </p:txBody>
      </p:sp>
    </p:spTree>
    <p:extLst>
      <p:ext uri="{BB962C8B-B14F-4D97-AF65-F5344CB8AC3E}">
        <p14:creationId xmlns:p14="http://schemas.microsoft.com/office/powerpoint/2010/main" val="373191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3</a:t>
            </a:fld>
            <a:endParaRPr kumimoji="1" lang="zh-CN" altLang="en-US"/>
          </a:p>
        </p:txBody>
      </p:sp>
    </p:spTree>
    <p:extLst>
      <p:ext uri="{BB962C8B-B14F-4D97-AF65-F5344CB8AC3E}">
        <p14:creationId xmlns:p14="http://schemas.microsoft.com/office/powerpoint/2010/main" val="355908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16</a:t>
            </a:fld>
            <a:endParaRPr kumimoji="1" lang="zh-CN" altLang="en-US"/>
          </a:p>
        </p:txBody>
      </p:sp>
    </p:spTree>
    <p:extLst>
      <p:ext uri="{BB962C8B-B14F-4D97-AF65-F5344CB8AC3E}">
        <p14:creationId xmlns:p14="http://schemas.microsoft.com/office/powerpoint/2010/main" val="3871227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17</a:t>
            </a:fld>
            <a:endParaRPr kumimoji="1" lang="zh-CN" altLang="en-US"/>
          </a:p>
        </p:txBody>
      </p:sp>
    </p:spTree>
    <p:extLst>
      <p:ext uri="{BB962C8B-B14F-4D97-AF65-F5344CB8AC3E}">
        <p14:creationId xmlns:p14="http://schemas.microsoft.com/office/powerpoint/2010/main" val="1047605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具体做法是，只反向传播更新</a:t>
            </a:r>
            <a:r>
              <a:rPr kumimoji="1" lang="en-US" altLang="zh-CN" dirty="0"/>
              <a:t>q</a:t>
            </a:r>
            <a:r>
              <a:rPr kumimoji="1" lang="zh-CN" altLang="en-US" dirty="0"/>
              <a:t>的参数，动量更新规则将 </a:t>
            </a:r>
            <a:r>
              <a:rPr kumimoji="1" lang="en" altLang="zh-CN" dirty="0"/>
              <a:t>q </a:t>
            </a:r>
            <a:r>
              <a:rPr kumimoji="1" lang="zh-CN" altLang="en-US" dirty="0"/>
              <a:t>中的更新逐渐传播到 </a:t>
            </a:r>
            <a:r>
              <a:rPr kumimoji="1" lang="en" altLang="zh-CN" dirty="0"/>
              <a:t>k </a:t>
            </a:r>
            <a:r>
              <a:rPr kumimoji="1" lang="zh-CN" altLang="en" dirty="0"/>
              <a:t>，</a:t>
            </a:r>
            <a:r>
              <a:rPr kumimoji="1" lang="zh-CN" altLang="en-US" dirty="0"/>
              <a:t>使 </a:t>
            </a:r>
            <a:r>
              <a:rPr kumimoji="1" lang="en" altLang="zh-CN" dirty="0"/>
              <a:t>k </a:t>
            </a:r>
            <a:r>
              <a:rPr kumimoji="1" lang="zh-CN" altLang="en-US" dirty="0"/>
              <a:t>平滑且一致地演化。</a:t>
            </a:r>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20</a:t>
            </a:fld>
            <a:endParaRPr kumimoji="1" lang="zh-CN" altLang="en-US"/>
          </a:p>
        </p:txBody>
      </p:sp>
    </p:spTree>
    <p:extLst>
      <p:ext uri="{BB962C8B-B14F-4D97-AF65-F5344CB8AC3E}">
        <p14:creationId xmlns:p14="http://schemas.microsoft.com/office/powerpoint/2010/main" val="49382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4</a:t>
            </a:fld>
            <a:endParaRPr kumimoji="1" lang="zh-CN" altLang="en-US"/>
          </a:p>
        </p:txBody>
      </p:sp>
    </p:spTree>
    <p:extLst>
      <p:ext uri="{BB962C8B-B14F-4D97-AF65-F5344CB8AC3E}">
        <p14:creationId xmlns:p14="http://schemas.microsoft.com/office/powerpoint/2010/main" val="1513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lang="en-US" altLang="zh-CN" sz="1200" b="0" kern="1200" dirty="0">
              <a:solidFill>
                <a:schemeClr val="tx1"/>
              </a:solidFill>
              <a:effectLst/>
              <a:latin typeface="+mn-lt"/>
              <a:ea typeface="+mn-ea"/>
              <a:cs typeface="+mn-cs"/>
            </a:endParaRPr>
          </a:p>
          <a:p>
            <a:r>
              <a:rPr kumimoji="1" lang="zh-CN" altLang="en-US" dirty="0"/>
              <a:t>尽管基于 </a:t>
            </a:r>
            <a:r>
              <a:rPr kumimoji="1" lang="en" altLang="zh-CN" dirty="0"/>
              <a:t>MI </a:t>
            </a:r>
            <a:r>
              <a:rPr kumimoji="1" lang="zh-CN" altLang="en-US" dirty="0"/>
              <a:t>的对比学习取得了巨大成功，但最近的一些研究 </a:t>
            </a:r>
            <a:r>
              <a:rPr kumimoji="1" lang="en-US" altLang="zh-CN" dirty="0"/>
              <a:t>[19]</a:t>
            </a:r>
            <a:r>
              <a:rPr kumimoji="1" lang="zh-CN" altLang="en-US" dirty="0"/>
              <a:t>、</a:t>
            </a:r>
            <a:r>
              <a:rPr kumimoji="1" lang="en-US" altLang="zh-CN" dirty="0"/>
              <a:t>[23]</a:t>
            </a:r>
            <a:r>
              <a:rPr kumimoji="1" lang="zh-CN" altLang="en-US" dirty="0"/>
              <a:t>、</a:t>
            </a:r>
            <a:r>
              <a:rPr kumimoji="1" lang="en-US" altLang="zh-CN" dirty="0"/>
              <a:t>[52]</a:t>
            </a:r>
            <a:r>
              <a:rPr kumimoji="1" lang="zh-CN" altLang="en-US" dirty="0"/>
              <a:t>、</a:t>
            </a:r>
            <a:r>
              <a:rPr kumimoji="1" lang="en-US" altLang="zh-CN" dirty="0"/>
              <a:t>[129] </a:t>
            </a:r>
            <a:r>
              <a:rPr kumimoji="1" lang="zh-CN" altLang="en-US" dirty="0"/>
              <a:t>对 </a:t>
            </a:r>
            <a:r>
              <a:rPr kumimoji="1" lang="en" altLang="zh-CN" dirty="0"/>
              <a:t>MI </a:t>
            </a:r>
            <a:r>
              <a:rPr kumimoji="1" lang="zh-CN" altLang="en-US" dirty="0"/>
              <a:t>带来的实际改进提出了质疑。</a:t>
            </a:r>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5</a:t>
            </a:fld>
            <a:endParaRPr kumimoji="1" lang="zh-CN" altLang="en-US"/>
          </a:p>
        </p:txBody>
      </p:sp>
    </p:spTree>
    <p:extLst>
      <p:ext uri="{BB962C8B-B14F-4D97-AF65-F5344CB8AC3E}">
        <p14:creationId xmlns:p14="http://schemas.microsoft.com/office/powerpoint/2010/main" val="295455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lang="en-US" altLang="zh-CN" sz="1200" b="0" kern="1200" dirty="0">
              <a:solidFill>
                <a:schemeClr val="tx1"/>
              </a:solidFill>
              <a:effectLst/>
              <a:latin typeface="+mn-lt"/>
              <a:ea typeface="+mn-ea"/>
              <a:cs typeface="+mn-cs"/>
            </a:endParaRPr>
          </a:p>
          <a:p>
            <a:r>
              <a:rPr kumimoji="1" lang="zh-CN" altLang="en-US" dirty="0"/>
              <a:t>尽管基于 </a:t>
            </a:r>
            <a:r>
              <a:rPr kumimoji="1" lang="en" altLang="zh-CN" dirty="0"/>
              <a:t>MI </a:t>
            </a:r>
            <a:r>
              <a:rPr kumimoji="1" lang="zh-CN" altLang="en-US" dirty="0"/>
              <a:t>的对比学习取得了巨大成功，但最近的一些研究 </a:t>
            </a:r>
            <a:r>
              <a:rPr kumimoji="1" lang="en-US" altLang="zh-CN" dirty="0"/>
              <a:t>[19]</a:t>
            </a:r>
            <a:r>
              <a:rPr kumimoji="1" lang="zh-CN" altLang="en-US" dirty="0"/>
              <a:t>、</a:t>
            </a:r>
            <a:r>
              <a:rPr kumimoji="1" lang="en-US" altLang="zh-CN" dirty="0"/>
              <a:t>[23]</a:t>
            </a:r>
            <a:r>
              <a:rPr kumimoji="1" lang="zh-CN" altLang="en-US" dirty="0"/>
              <a:t>、</a:t>
            </a:r>
            <a:r>
              <a:rPr kumimoji="1" lang="en-US" altLang="zh-CN" dirty="0"/>
              <a:t>[52]</a:t>
            </a:r>
            <a:r>
              <a:rPr kumimoji="1" lang="zh-CN" altLang="en-US" dirty="0"/>
              <a:t>、</a:t>
            </a:r>
            <a:r>
              <a:rPr kumimoji="1" lang="en-US" altLang="zh-CN" dirty="0"/>
              <a:t>[129] </a:t>
            </a:r>
            <a:r>
              <a:rPr kumimoji="1" lang="zh-CN" altLang="en-US" dirty="0"/>
              <a:t>对 </a:t>
            </a:r>
            <a:r>
              <a:rPr kumimoji="1" lang="en" altLang="zh-CN" dirty="0"/>
              <a:t>MI </a:t>
            </a:r>
            <a:r>
              <a:rPr kumimoji="1" lang="zh-CN" altLang="en-US" dirty="0"/>
              <a:t>带来的实际改进提出了质疑。</a:t>
            </a:r>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6</a:t>
            </a:fld>
            <a:endParaRPr kumimoji="1" lang="zh-CN" altLang="en-US"/>
          </a:p>
        </p:txBody>
      </p:sp>
    </p:spTree>
    <p:extLst>
      <p:ext uri="{BB962C8B-B14F-4D97-AF65-F5344CB8AC3E}">
        <p14:creationId xmlns:p14="http://schemas.microsoft.com/office/powerpoint/2010/main" val="424900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7</a:t>
            </a:fld>
            <a:endParaRPr kumimoji="1" lang="zh-CN" altLang="en-US"/>
          </a:p>
        </p:txBody>
      </p:sp>
    </p:spTree>
    <p:extLst>
      <p:ext uri="{BB962C8B-B14F-4D97-AF65-F5344CB8AC3E}">
        <p14:creationId xmlns:p14="http://schemas.microsoft.com/office/powerpoint/2010/main" val="50304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2019</a:t>
            </a:r>
            <a:r>
              <a:rPr lang="zh-CN" altLang="en-US" dirty="0"/>
              <a:t>年瑞星“云安全”系统共截获病毒样本总量</a:t>
            </a:r>
            <a:r>
              <a:rPr lang="en-US" altLang="zh-CN" dirty="0"/>
              <a:t>1.03</a:t>
            </a:r>
            <a:r>
              <a:rPr lang="zh-CN" altLang="en-US" dirty="0"/>
              <a:t>亿个，病毒感染次数</a:t>
            </a:r>
            <a:r>
              <a:rPr lang="en-US" altLang="zh-CN" dirty="0"/>
              <a:t>4.38</a:t>
            </a:r>
            <a:r>
              <a:rPr lang="zh-CN" altLang="en-US" dirty="0"/>
              <a:t>亿次，病毒总体数量比</a:t>
            </a:r>
            <a:r>
              <a:rPr lang="en-US" altLang="zh-CN" dirty="0"/>
              <a:t>2018</a:t>
            </a:r>
            <a:r>
              <a:rPr lang="zh-CN" altLang="en-US" dirty="0"/>
              <a:t>年同期上涨</a:t>
            </a:r>
            <a:r>
              <a:rPr lang="en-US" altLang="zh-CN" dirty="0"/>
              <a:t>32.69%</a:t>
            </a:r>
            <a:r>
              <a:rPr lang="zh-CN" altLang="en-US" dirty="0"/>
              <a:t>。新增木马病毒</a:t>
            </a:r>
            <a:r>
              <a:rPr lang="en-US" altLang="zh-CN" dirty="0"/>
              <a:t>6557</a:t>
            </a:r>
            <a:r>
              <a:rPr lang="zh-CN" altLang="en-US" dirty="0"/>
              <a:t>万个，蠕虫病毒数量</a:t>
            </a:r>
            <a:r>
              <a:rPr lang="en-US" altLang="zh-CN" dirty="0"/>
              <a:t>1560</a:t>
            </a:r>
            <a:r>
              <a:rPr lang="zh-CN" altLang="en-US" dirty="0"/>
              <a:t>万个，其余包括灰色软件、后门、感染型病毒、漏洞攻击等。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感染性病毒中，</a:t>
            </a:r>
            <a:r>
              <a:rPr lang="en-US" altLang="zh-CN" dirty="0" err="1"/>
              <a:t>virut</a:t>
            </a:r>
            <a:r>
              <a:rPr lang="zh-CN" altLang="en-US" dirty="0"/>
              <a:t>家族的病毒数量高达</a:t>
            </a:r>
            <a:r>
              <a:rPr lang="en-US" altLang="zh-CN" dirty="0"/>
              <a:t>1</a:t>
            </a:r>
            <a:r>
              <a:rPr lang="zh-CN" altLang="en-US" dirty="0"/>
              <a:t>亿，其次</a:t>
            </a:r>
            <a:r>
              <a:rPr lang="en-US" altLang="zh-CN" dirty="0" err="1"/>
              <a:t>Sality</a:t>
            </a:r>
            <a:r>
              <a:rPr lang="zh-CN" altLang="en-US" dirty="0"/>
              <a:t>家族数量近</a:t>
            </a:r>
            <a:r>
              <a:rPr lang="en-US" altLang="zh-CN" dirty="0"/>
              <a:t>4000</a:t>
            </a:r>
            <a:r>
              <a:rPr lang="zh-CN" altLang="en-US" dirty="0"/>
              <a:t>万，剩余家族种类最多仅几百万。</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8</a:t>
            </a:fld>
            <a:endParaRPr kumimoji="1" lang="zh-CN" altLang="en-US"/>
          </a:p>
        </p:txBody>
      </p:sp>
    </p:spTree>
    <p:extLst>
      <p:ext uri="{BB962C8B-B14F-4D97-AF65-F5344CB8AC3E}">
        <p14:creationId xmlns:p14="http://schemas.microsoft.com/office/powerpoint/2010/main" val="326104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2019</a:t>
            </a:r>
            <a:r>
              <a:rPr lang="zh-CN" altLang="en-US" dirty="0"/>
              <a:t>年瑞星“云安全”系统共截获病毒样本总量</a:t>
            </a:r>
            <a:r>
              <a:rPr lang="en-US" altLang="zh-CN" dirty="0"/>
              <a:t>1.03</a:t>
            </a:r>
            <a:r>
              <a:rPr lang="zh-CN" altLang="en-US" dirty="0"/>
              <a:t>亿个，病毒感染次数</a:t>
            </a:r>
            <a:r>
              <a:rPr lang="en-US" altLang="zh-CN" dirty="0"/>
              <a:t>4.38</a:t>
            </a:r>
            <a:r>
              <a:rPr lang="zh-CN" altLang="en-US" dirty="0"/>
              <a:t>亿次，病毒总体数量比</a:t>
            </a:r>
            <a:r>
              <a:rPr lang="en-US" altLang="zh-CN" dirty="0"/>
              <a:t>2018</a:t>
            </a:r>
            <a:r>
              <a:rPr lang="zh-CN" altLang="en-US" dirty="0"/>
              <a:t>年同期上涨</a:t>
            </a:r>
            <a:r>
              <a:rPr lang="en-US" altLang="zh-CN" dirty="0"/>
              <a:t>32.69%</a:t>
            </a:r>
            <a:r>
              <a:rPr lang="zh-CN" altLang="en-US" dirty="0"/>
              <a:t>。新增木马病毒</a:t>
            </a:r>
            <a:r>
              <a:rPr lang="en-US" altLang="zh-CN" dirty="0"/>
              <a:t>6557</a:t>
            </a:r>
            <a:r>
              <a:rPr lang="zh-CN" altLang="en-US" dirty="0"/>
              <a:t>万个，蠕虫病毒数量</a:t>
            </a:r>
            <a:r>
              <a:rPr lang="en-US" altLang="zh-CN" dirty="0"/>
              <a:t>1560</a:t>
            </a:r>
            <a:r>
              <a:rPr lang="zh-CN" altLang="en-US" dirty="0"/>
              <a:t>万个，其余包括灰色软件、后门、感染型病毒、漏洞攻击等。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感染性病毒中，</a:t>
            </a:r>
            <a:r>
              <a:rPr lang="en-US" altLang="zh-CN" dirty="0" err="1"/>
              <a:t>virut</a:t>
            </a:r>
            <a:r>
              <a:rPr lang="zh-CN" altLang="en-US" dirty="0"/>
              <a:t>家族的病毒数量高达</a:t>
            </a:r>
            <a:r>
              <a:rPr lang="en-US" altLang="zh-CN" dirty="0"/>
              <a:t>1</a:t>
            </a:r>
            <a:r>
              <a:rPr lang="zh-CN" altLang="en-US" dirty="0"/>
              <a:t>亿，其次</a:t>
            </a:r>
            <a:r>
              <a:rPr lang="en-US" altLang="zh-CN" dirty="0" err="1"/>
              <a:t>Sality</a:t>
            </a:r>
            <a:r>
              <a:rPr lang="zh-CN" altLang="en-US" dirty="0"/>
              <a:t>家族数量近</a:t>
            </a:r>
            <a:r>
              <a:rPr lang="en-US" altLang="zh-CN" dirty="0"/>
              <a:t>4000</a:t>
            </a:r>
            <a:r>
              <a:rPr lang="zh-CN" altLang="en-US" dirty="0"/>
              <a:t>万，剩余家族种类最多仅几百万。</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9</a:t>
            </a:fld>
            <a:endParaRPr kumimoji="1" lang="zh-CN" altLang="en-US"/>
          </a:p>
        </p:txBody>
      </p:sp>
    </p:spTree>
    <p:extLst>
      <p:ext uri="{BB962C8B-B14F-4D97-AF65-F5344CB8AC3E}">
        <p14:creationId xmlns:p14="http://schemas.microsoft.com/office/powerpoint/2010/main" val="316076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考虑异构图的数据增强，需要充分</a:t>
            </a:r>
            <a:r>
              <a:rPr kumimoji="1" lang="zh-CN" altLang="en-US" sz="1200" dirty="0">
                <a:latin typeface="Times New Roman" panose="02020603050405020304" pitchFamily="18" charset="0"/>
                <a:ea typeface="SimSun" panose="02010600030101010101" pitchFamily="2" charset="-122"/>
                <a:cs typeface="Times New Roman" panose="02020603050405020304" pitchFamily="18" charset="0"/>
              </a:rPr>
              <a:t>遵守其语义信息和结构信息；</a:t>
            </a:r>
            <a:r>
              <a:rPr kumimoji="1" lang="en-US" altLang="zh-CN" sz="1200" dirty="0">
                <a:latin typeface="Times New Roman" panose="02020603050405020304" pitchFamily="18" charset="0"/>
                <a:ea typeface="SimSun" panose="02010600030101010101" pitchFamily="2" charset="-122"/>
                <a:cs typeface="Times New Roman" panose="02020603050405020304" pitchFamily="18" charset="0"/>
              </a:rPr>
              <a:t>3.</a:t>
            </a:r>
            <a:r>
              <a:rPr kumimoji="1" lang="zh-CN" altLang="en-US" sz="1200" dirty="0">
                <a:latin typeface="Times New Roman" panose="02020603050405020304" pitchFamily="18" charset="0"/>
                <a:ea typeface="SimSun" panose="02010600030101010101" pitchFamily="2" charset="-122"/>
                <a:cs typeface="Times New Roman" panose="02020603050405020304" pitchFamily="18" charset="0"/>
              </a:rPr>
              <a:t>正负样本都要考虑，还有效率性的问题，要采取</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momentum</a:t>
            </a:r>
            <a:r>
              <a:rPr kumimoji="1" lang="zh-CN" altLang="en-US">
                <a:latin typeface="Times New Roman" panose="02020603050405020304" pitchFamily="18" charset="0"/>
                <a:ea typeface="SimSun" panose="02010600030101010101" pitchFamily="2" charset="-122"/>
                <a:cs typeface="Times New Roman" panose="02020603050405020304" pitchFamily="18" charset="0"/>
              </a:rPr>
              <a:t>策略</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11</a:t>
            </a:fld>
            <a:endParaRPr kumimoji="1" lang="zh-CN" altLang="en-US"/>
          </a:p>
        </p:txBody>
      </p:sp>
    </p:spTree>
    <p:extLst>
      <p:ext uri="{BB962C8B-B14F-4D97-AF65-F5344CB8AC3E}">
        <p14:creationId xmlns:p14="http://schemas.microsoft.com/office/powerpoint/2010/main" val="410038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数据增强的方法：考虑</a:t>
            </a:r>
            <a:r>
              <a:rPr kumimoji="1" lang="en-US" altLang="zh-CN" dirty="0"/>
              <a:t>API</a:t>
            </a:r>
            <a:r>
              <a:rPr kumimoji="1" lang="zh-CN" altLang="en-US" dirty="0"/>
              <a:t>的名称、类型、参数，</a:t>
            </a:r>
            <a:r>
              <a:rPr lang="zh-CN" altLang="en-US" sz="1200" kern="1200" dirty="0">
                <a:solidFill>
                  <a:schemeClr val="tx1"/>
                </a:solidFill>
                <a:effectLst/>
                <a:latin typeface="+mn-lt"/>
                <a:ea typeface="+mn-ea"/>
                <a:cs typeface="+mn-cs"/>
              </a:rPr>
              <a:t>只关注</a:t>
            </a:r>
            <a:r>
              <a:rPr lang="en"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名称忽视参数信息会导致信息丢失而影响准确率，例如同样的</a:t>
            </a:r>
            <a:r>
              <a:rPr lang="en" altLang="zh-CN" sz="1200" kern="1200" dirty="0">
                <a:solidFill>
                  <a:schemeClr val="tx1"/>
                </a:solidFill>
                <a:effectLst/>
                <a:latin typeface="+mn-lt"/>
                <a:ea typeface="+mn-ea"/>
                <a:cs typeface="+mn-cs"/>
              </a:rPr>
              <a:t>API</a:t>
            </a:r>
            <a:r>
              <a:rPr lang="zh-CN" altLang="e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良性软件的参数信息目标文件由程序本身创建时，写入操作可能是无害的，但如果目标文件是系统文件，则写入操作可能是恶意的。</a:t>
            </a:r>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t>15</a:t>
            </a:fld>
            <a:endParaRPr kumimoji="1" lang="zh-CN" altLang="en-US"/>
          </a:p>
        </p:txBody>
      </p:sp>
    </p:spTree>
    <p:extLst>
      <p:ext uri="{BB962C8B-B14F-4D97-AF65-F5344CB8AC3E}">
        <p14:creationId xmlns:p14="http://schemas.microsoft.com/office/powerpoint/2010/main" val="15435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9ACFF-464D-FF40-8367-73B1BA3033E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F8E51E3-9172-FB4C-B70F-3AB5E2970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3DC3A72-2444-0A40-87AB-8CEF17FCF2AE}"/>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5" name="页脚占位符 4">
            <a:extLst>
              <a:ext uri="{FF2B5EF4-FFF2-40B4-BE49-F238E27FC236}">
                <a16:creationId xmlns:a16="http://schemas.microsoft.com/office/drawing/2014/main" id="{75707B23-31CB-6E4B-AD7E-4305C6C1B0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2279BE-57F7-9F44-8287-2FD2E40C360A}"/>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169702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D8F43-561A-204B-AD00-0F304921857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099A345-65AA-E543-B27A-C02D5C429D4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DD3E5A5-7CEC-D740-80B4-419CE33AC878}"/>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5" name="页脚占位符 4">
            <a:extLst>
              <a:ext uri="{FF2B5EF4-FFF2-40B4-BE49-F238E27FC236}">
                <a16:creationId xmlns:a16="http://schemas.microsoft.com/office/drawing/2014/main" id="{60860341-CA85-9C40-9DF9-47E6033290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6AA9CF-80DE-A04E-B76B-2AE69BBAD182}"/>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153973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D13CCC-FB59-4341-9636-6BAFD14BEA4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0D57886-E9E0-E14A-BA77-7B98B5C1942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47E3AB0-497D-3E42-AC62-1AA81904C0E5}"/>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5" name="页脚占位符 4">
            <a:extLst>
              <a:ext uri="{FF2B5EF4-FFF2-40B4-BE49-F238E27FC236}">
                <a16:creationId xmlns:a16="http://schemas.microsoft.com/office/drawing/2014/main" id="{FD339E6E-BDED-C84B-9CF1-D3424235D7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E69272-FACD-BD46-852B-8A579121502D}"/>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218052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94DAC-361B-364A-8770-CDDB1B9C759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BC81072-D4A6-7E45-AC7B-B48567ECC25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57C925-1FDF-0948-9D14-6AB256CB4749}"/>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5" name="页脚占位符 4">
            <a:extLst>
              <a:ext uri="{FF2B5EF4-FFF2-40B4-BE49-F238E27FC236}">
                <a16:creationId xmlns:a16="http://schemas.microsoft.com/office/drawing/2014/main" id="{CD93D9D2-E76C-BD47-93B4-050BF099B4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A8DBC5-B115-C64C-BD14-3DEF3A5CD488}"/>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270315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6885C-8C7C-C94A-BDD3-3D3ECE9063C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6208218-AC7B-7E4B-918C-D84C070FF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8A7E1C9-A8C5-1B42-B06B-7C192969B224}"/>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5" name="页脚占位符 4">
            <a:extLst>
              <a:ext uri="{FF2B5EF4-FFF2-40B4-BE49-F238E27FC236}">
                <a16:creationId xmlns:a16="http://schemas.microsoft.com/office/drawing/2014/main" id="{9C28D971-8418-8E4E-93DF-2986334167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EEDA6A-153F-E341-84AA-08FD13984CDA}"/>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244333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00908-616B-F941-BA12-0B3D6584BB6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A88531D-F675-A146-BAC2-21055FDAB11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ED1AA11-6842-3145-A018-3337F19B2F5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19F3D3B-F90D-024F-A6DE-C586CE482DB6}"/>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6" name="页脚占位符 5">
            <a:extLst>
              <a:ext uri="{FF2B5EF4-FFF2-40B4-BE49-F238E27FC236}">
                <a16:creationId xmlns:a16="http://schemas.microsoft.com/office/drawing/2014/main" id="{4489A13E-B684-FD4A-BF50-A89CBE082E3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CDC2E9B-1BEB-9743-BF36-69C059AAEF0D}"/>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98831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15764-EEC7-AF4D-AD92-EC382BE5463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7AC126-2AF1-DF42-9F37-080296C57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70400B1-7006-F74D-B49C-6579139E2CF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74B30A2-FE35-7B47-A4C3-F26D9A81A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E02BE5E-5C17-5F4C-9A17-307A9A35A62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262454C-B340-D448-BDB2-F3674F73A95E}"/>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8" name="页脚占位符 7">
            <a:extLst>
              <a:ext uri="{FF2B5EF4-FFF2-40B4-BE49-F238E27FC236}">
                <a16:creationId xmlns:a16="http://schemas.microsoft.com/office/drawing/2014/main" id="{95DA5FAA-3575-1841-A14B-9DA768959C4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EA298C2-F984-0748-8398-44AE3004BB80}"/>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170844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A1696-B975-8B4E-B8EA-7130B69170D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01A34C9-1BB6-6140-9EC8-77F651E6CA2F}"/>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4" name="页脚占位符 3">
            <a:extLst>
              <a:ext uri="{FF2B5EF4-FFF2-40B4-BE49-F238E27FC236}">
                <a16:creationId xmlns:a16="http://schemas.microsoft.com/office/drawing/2014/main" id="{AB9B02E0-357C-A944-ABF6-4B4DB382458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8F9ACE9-8CD0-C743-BF12-D5B5BE205EF7}"/>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357092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6D6F79-93E7-874C-8FCE-2570EFA7A5F5}"/>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3" name="页脚占位符 2">
            <a:extLst>
              <a:ext uri="{FF2B5EF4-FFF2-40B4-BE49-F238E27FC236}">
                <a16:creationId xmlns:a16="http://schemas.microsoft.com/office/drawing/2014/main" id="{06F32773-3ABE-E44F-A4F3-BF8F812AC36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A6630C9-58C1-6849-B2BC-B0C337144CA3}"/>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296688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3000A-B67A-5041-9D97-67B9D06EC38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2A3905A-7143-F545-A09E-25ADCA1D2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0D4A768-B283-0547-81F6-A85F0268D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FD69576-36DE-D446-B3DD-787C94623954}"/>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6" name="页脚占位符 5">
            <a:extLst>
              <a:ext uri="{FF2B5EF4-FFF2-40B4-BE49-F238E27FC236}">
                <a16:creationId xmlns:a16="http://schemas.microsoft.com/office/drawing/2014/main" id="{3E804B81-4416-8548-A95E-45787B73694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3FD59F-6E45-EC4F-AF21-A628ABF51265}"/>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249683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073D6-4285-0347-8EAF-C29DFF43E1D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DFF0BFA-E748-6442-B60A-D4736929B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A82B9C1-1DAD-EB4B-84A6-0A1700D8A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301846C-E856-DD42-9A5E-43EEAEF2CA3A}"/>
              </a:ext>
            </a:extLst>
          </p:cNvPr>
          <p:cNvSpPr>
            <a:spLocks noGrp="1"/>
          </p:cNvSpPr>
          <p:nvPr>
            <p:ph type="dt" sz="half" idx="10"/>
          </p:nvPr>
        </p:nvSpPr>
        <p:spPr/>
        <p:txBody>
          <a:bodyPr/>
          <a:lstStyle/>
          <a:p>
            <a:fld id="{EBD5D42F-F269-DE43-BA3C-29A0EA820757}" type="datetimeFigureOut">
              <a:rPr kumimoji="1" lang="zh-CN" altLang="en-US" smtClean="0"/>
              <a:t>2021/8/20</a:t>
            </a:fld>
            <a:endParaRPr kumimoji="1" lang="zh-CN" altLang="en-US"/>
          </a:p>
        </p:txBody>
      </p:sp>
      <p:sp>
        <p:nvSpPr>
          <p:cNvPr id="6" name="页脚占位符 5">
            <a:extLst>
              <a:ext uri="{FF2B5EF4-FFF2-40B4-BE49-F238E27FC236}">
                <a16:creationId xmlns:a16="http://schemas.microsoft.com/office/drawing/2014/main" id="{8B4588F0-4571-AB44-AE41-0D6456660B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434E2FA-9E88-D04A-B07B-90AAE02C5439}"/>
              </a:ext>
            </a:extLst>
          </p:cNvPr>
          <p:cNvSpPr>
            <a:spLocks noGrp="1"/>
          </p:cNvSpPr>
          <p:nvPr>
            <p:ph type="sldNum" sz="quarter" idx="12"/>
          </p:nvPr>
        </p:nvSpPr>
        <p:spPr/>
        <p:txBody>
          <a:body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155211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53CE84-1861-0341-8254-4C10AE9E3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2E11D90-145E-1446-8D96-D3F7CCBE1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94C5C6-11C0-744C-B74F-5A2781242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5D42F-F269-DE43-BA3C-29A0EA820757}" type="datetimeFigureOut">
              <a:rPr kumimoji="1" lang="zh-CN" altLang="en-US" smtClean="0"/>
              <a:t>2021/8/20</a:t>
            </a:fld>
            <a:endParaRPr kumimoji="1" lang="zh-CN" altLang="en-US"/>
          </a:p>
        </p:txBody>
      </p:sp>
      <p:sp>
        <p:nvSpPr>
          <p:cNvPr id="5" name="页脚占位符 4">
            <a:extLst>
              <a:ext uri="{FF2B5EF4-FFF2-40B4-BE49-F238E27FC236}">
                <a16:creationId xmlns:a16="http://schemas.microsoft.com/office/drawing/2014/main" id="{FD2E5A51-41A1-3045-AA39-CCB159093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BFA7652-9F7F-9749-B5C5-37A0A4750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86AA1-8988-6849-B041-86396FC6821F}" type="slidenum">
              <a:rPr kumimoji="1" lang="zh-CN" altLang="en-US" smtClean="0"/>
              <a:t>‹#›</a:t>
            </a:fld>
            <a:endParaRPr kumimoji="1" lang="zh-CN" altLang="en-US"/>
          </a:p>
        </p:txBody>
      </p:sp>
    </p:spTree>
    <p:extLst>
      <p:ext uri="{BB962C8B-B14F-4D97-AF65-F5344CB8AC3E}">
        <p14:creationId xmlns:p14="http://schemas.microsoft.com/office/powerpoint/2010/main" val="266864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6E440-0D05-5B41-A01F-8865FA215363}"/>
              </a:ext>
            </a:extLst>
          </p:cNvPr>
          <p:cNvSpPr>
            <a:spLocks noGrp="1"/>
          </p:cNvSpPr>
          <p:nvPr>
            <p:ph type="ctrTitle"/>
          </p:nvPr>
        </p:nvSpPr>
        <p:spPr/>
        <p:txBody>
          <a:bodyPr>
            <a:normAutofit fontScale="90000"/>
          </a:bodyPr>
          <a:lstStyle/>
          <a:p>
            <a:r>
              <a:rPr lang="en-US" altLang="zh-CN" b="1" dirty="0"/>
              <a:t>Few-Shot</a:t>
            </a:r>
            <a:r>
              <a:rPr lang="zh-CN" altLang="en-US" b="1" dirty="0"/>
              <a:t> </a:t>
            </a:r>
            <a:r>
              <a:rPr lang="en-US" altLang="zh-CN" b="1" dirty="0"/>
              <a:t>Malware Detection on Heterogenous</a:t>
            </a:r>
            <a:r>
              <a:rPr lang="zh-CN" altLang="en-US" b="1" dirty="0"/>
              <a:t> </a:t>
            </a:r>
            <a:r>
              <a:rPr lang="en-US" altLang="zh-CN" b="1" dirty="0"/>
              <a:t>Information Network via Contrastive Learning</a:t>
            </a:r>
            <a:endParaRPr kumimoji="1" lang="zh-CN" altLang="en-US" dirty="0"/>
          </a:p>
        </p:txBody>
      </p:sp>
      <p:sp>
        <p:nvSpPr>
          <p:cNvPr id="3" name="副标题 2">
            <a:extLst>
              <a:ext uri="{FF2B5EF4-FFF2-40B4-BE49-F238E27FC236}">
                <a16:creationId xmlns:a16="http://schemas.microsoft.com/office/drawing/2014/main" id="{6CF76CEC-D538-284F-9101-39A993D574E7}"/>
              </a:ext>
            </a:extLst>
          </p:cNvPr>
          <p:cNvSpPr>
            <a:spLocks noGrp="1"/>
          </p:cNvSpPr>
          <p:nvPr>
            <p:ph type="subTitle" idx="1"/>
          </p:nvPr>
        </p:nvSpPr>
        <p:spPr/>
        <p:txBody>
          <a:bodyPr/>
          <a:lstStyle/>
          <a:p>
            <a:r>
              <a:rPr kumimoji="1" lang="en-US" altLang="zh-CN" dirty="0"/>
              <a:t>2021.5.8</a:t>
            </a:r>
            <a:endParaRPr kumimoji="1" lang="zh-CN" altLang="en-US" dirty="0"/>
          </a:p>
        </p:txBody>
      </p:sp>
    </p:spTree>
    <p:extLst>
      <p:ext uri="{BB962C8B-B14F-4D97-AF65-F5344CB8AC3E}">
        <p14:creationId xmlns:p14="http://schemas.microsoft.com/office/powerpoint/2010/main" val="79764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41AA671F-9AE3-8342-AA38-850776C96820}"/>
              </a:ext>
            </a:extLst>
          </p:cNvPr>
          <p:cNvSpPr/>
          <p:nvPr/>
        </p:nvSpPr>
        <p:spPr>
          <a:xfrm>
            <a:off x="704948" y="2652952"/>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椭圆 5">
            <a:extLst>
              <a:ext uri="{FF2B5EF4-FFF2-40B4-BE49-F238E27FC236}">
                <a16:creationId xmlns:a16="http://schemas.microsoft.com/office/drawing/2014/main" id="{7FF890B6-25CA-C749-9016-6A50D0D4393D}"/>
              </a:ext>
            </a:extLst>
          </p:cNvPr>
          <p:cNvSpPr/>
          <p:nvPr/>
        </p:nvSpPr>
        <p:spPr>
          <a:xfrm>
            <a:off x="777836" y="3282430"/>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椭圆 6">
            <a:extLst>
              <a:ext uri="{FF2B5EF4-FFF2-40B4-BE49-F238E27FC236}">
                <a16:creationId xmlns:a16="http://schemas.microsoft.com/office/drawing/2014/main" id="{EA4D63D0-DD50-AF41-99D6-42823EF66CD7}"/>
              </a:ext>
            </a:extLst>
          </p:cNvPr>
          <p:cNvSpPr/>
          <p:nvPr/>
        </p:nvSpPr>
        <p:spPr>
          <a:xfrm>
            <a:off x="638688" y="2964378"/>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椭圆 8">
            <a:extLst>
              <a:ext uri="{FF2B5EF4-FFF2-40B4-BE49-F238E27FC236}">
                <a16:creationId xmlns:a16="http://schemas.microsoft.com/office/drawing/2014/main" id="{DAA91961-B289-B44A-BCE5-61F705F91538}"/>
              </a:ext>
            </a:extLst>
          </p:cNvPr>
          <p:cNvSpPr/>
          <p:nvPr/>
        </p:nvSpPr>
        <p:spPr>
          <a:xfrm>
            <a:off x="850722" y="2997509"/>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a:extLst>
              <a:ext uri="{FF2B5EF4-FFF2-40B4-BE49-F238E27FC236}">
                <a16:creationId xmlns:a16="http://schemas.microsoft.com/office/drawing/2014/main" id="{603E4284-CB90-5D49-97D6-3528ACC57108}"/>
              </a:ext>
            </a:extLst>
          </p:cNvPr>
          <p:cNvSpPr/>
          <p:nvPr/>
        </p:nvSpPr>
        <p:spPr>
          <a:xfrm>
            <a:off x="1003122" y="3328812"/>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椭圆 10">
            <a:extLst>
              <a:ext uri="{FF2B5EF4-FFF2-40B4-BE49-F238E27FC236}">
                <a16:creationId xmlns:a16="http://schemas.microsoft.com/office/drawing/2014/main" id="{58522A98-77F1-1343-802E-8D7936645249}"/>
              </a:ext>
            </a:extLst>
          </p:cNvPr>
          <p:cNvSpPr/>
          <p:nvPr/>
        </p:nvSpPr>
        <p:spPr>
          <a:xfrm>
            <a:off x="618808" y="3481212"/>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3" name="直线箭头连接符 12">
            <a:extLst>
              <a:ext uri="{FF2B5EF4-FFF2-40B4-BE49-F238E27FC236}">
                <a16:creationId xmlns:a16="http://schemas.microsoft.com/office/drawing/2014/main" id="{62F751FE-49AA-A24F-8D3E-B1433F530DCE}"/>
              </a:ext>
            </a:extLst>
          </p:cNvPr>
          <p:cNvCxnSpPr>
            <a:cxnSpLocks/>
          </p:cNvCxnSpPr>
          <p:nvPr/>
        </p:nvCxnSpPr>
        <p:spPr>
          <a:xfrm flipV="1">
            <a:off x="1310618" y="1866728"/>
            <a:ext cx="1440355" cy="1276556"/>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EA4C0412-57C1-704D-90AC-4A065F8B18DC}"/>
              </a:ext>
            </a:extLst>
          </p:cNvPr>
          <p:cNvCxnSpPr>
            <a:cxnSpLocks/>
          </p:cNvCxnSpPr>
          <p:nvPr/>
        </p:nvCxnSpPr>
        <p:spPr>
          <a:xfrm flipV="1">
            <a:off x="1363627" y="3282430"/>
            <a:ext cx="1332000"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E0B06C20-7C86-E045-91FC-289D325FB38C}"/>
              </a:ext>
            </a:extLst>
          </p:cNvPr>
          <p:cNvCxnSpPr>
            <a:cxnSpLocks/>
          </p:cNvCxnSpPr>
          <p:nvPr/>
        </p:nvCxnSpPr>
        <p:spPr>
          <a:xfrm>
            <a:off x="1320557" y="3570664"/>
            <a:ext cx="1425207" cy="96861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5E6C71BD-2DDE-D24C-AD9F-8E97A658D228}"/>
              </a:ext>
            </a:extLst>
          </p:cNvPr>
          <p:cNvGrpSpPr/>
          <p:nvPr/>
        </p:nvGrpSpPr>
        <p:grpSpPr>
          <a:xfrm>
            <a:off x="2588415" y="1572443"/>
            <a:ext cx="1094243" cy="906573"/>
            <a:chOff x="2583235" y="1073425"/>
            <a:chExt cx="2304939" cy="1980000"/>
          </a:xfrm>
          <a:scene3d>
            <a:camera prst="isometricLeftDown"/>
            <a:lightRig rig="threePt" dir="t"/>
          </a:scene3d>
        </p:grpSpPr>
        <p:sp>
          <p:nvSpPr>
            <p:cNvPr id="20" name="矩形 19">
              <a:extLst>
                <a:ext uri="{FF2B5EF4-FFF2-40B4-BE49-F238E27FC236}">
                  <a16:creationId xmlns:a16="http://schemas.microsoft.com/office/drawing/2014/main" id="{E2B93A63-393A-3C41-A9C2-9E896EB21E09}"/>
                </a:ext>
              </a:extLst>
            </p:cNvPr>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093D4154-2D12-6848-8B34-D04AB035D411}"/>
                </a:ext>
              </a:extLst>
            </p:cNvPr>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14FB52A6-4149-294B-B093-2BC232D0EAD3}"/>
                </a:ext>
              </a:extLst>
            </p:cNvPr>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ED88FF60-3E4A-2746-871E-708D944DFE6D}"/>
                </a:ext>
              </a:extLst>
            </p:cNvPr>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53144E43-88CD-E943-91AE-7E48159A2614}"/>
                </a:ext>
              </a:extLst>
            </p:cNvPr>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9F10B008-0CDE-374D-8D5C-5EA247DFD6B7}"/>
                </a:ext>
              </a:extLst>
            </p:cNvPr>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1172AFA-7903-144C-853A-3D76E9196C80}"/>
                </a:ext>
              </a:extLst>
            </p:cNvPr>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3866168-87B9-3F41-96CE-2B6CE5692195}"/>
                </a:ext>
              </a:extLst>
            </p:cNvPr>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32423873-4CDD-924E-94A0-746C66D6C309}"/>
                </a:ext>
              </a:extLst>
            </p:cNvPr>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27BD698-3E36-2249-B88B-61B2BFE52063}"/>
                </a:ext>
              </a:extLst>
            </p:cNvPr>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46175BF0-8831-7F4E-A1B8-47000EB9E665}"/>
                </a:ext>
              </a:extLst>
            </p:cNvPr>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8E734644-BB9B-DC4D-9290-967F6080EA49}"/>
                </a:ext>
              </a:extLst>
            </p:cNvPr>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4F3BDABC-A244-8D41-98AB-D1CC2CB88997}"/>
                </a:ext>
              </a:extLst>
            </p:cNvPr>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a:extLst>
                <a:ext uri="{FF2B5EF4-FFF2-40B4-BE49-F238E27FC236}">
                  <a16:creationId xmlns:a16="http://schemas.microsoft.com/office/drawing/2014/main" id="{DA82D410-BC56-C441-B949-BC8133DCAFF9}"/>
                </a:ext>
              </a:extLst>
            </p:cNvPr>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DA0DE803-64B1-B947-AF9A-D680AFE384AA}"/>
                </a:ext>
              </a:extLst>
            </p:cNvPr>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6662F839-0179-6C45-99DE-8E612EE9885F}"/>
                </a:ext>
              </a:extLst>
            </p:cNvPr>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a:extLst>
                <a:ext uri="{FF2B5EF4-FFF2-40B4-BE49-F238E27FC236}">
                  <a16:creationId xmlns:a16="http://schemas.microsoft.com/office/drawing/2014/main" id="{FF98D59E-70A5-1445-85D6-8DEF528E55EB}"/>
                </a:ext>
              </a:extLst>
            </p:cNvPr>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a:extLst>
                <a:ext uri="{FF2B5EF4-FFF2-40B4-BE49-F238E27FC236}">
                  <a16:creationId xmlns:a16="http://schemas.microsoft.com/office/drawing/2014/main" id="{7B546E2E-9A4E-5A46-BA29-5B077357A32F}"/>
                </a:ext>
              </a:extLst>
            </p:cNvPr>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BA3A1E6D-F630-5E4B-9154-0E185A53E0D5}"/>
                </a:ext>
              </a:extLst>
            </p:cNvPr>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11528462-6E80-374D-866F-9A44EA385676}"/>
                </a:ext>
              </a:extLst>
            </p:cNvPr>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51475B2E-2628-744D-96ED-CF2EB0C7D394}"/>
                </a:ext>
              </a:extLst>
            </p:cNvPr>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0B6721F3-7DD9-7E43-864F-A6A79E919E98}"/>
                </a:ext>
              </a:extLst>
            </p:cNvPr>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3" name="组合 42">
            <a:extLst>
              <a:ext uri="{FF2B5EF4-FFF2-40B4-BE49-F238E27FC236}">
                <a16:creationId xmlns:a16="http://schemas.microsoft.com/office/drawing/2014/main" id="{5A161C65-D71A-F943-9C6E-40789A910804}"/>
              </a:ext>
            </a:extLst>
          </p:cNvPr>
          <p:cNvGrpSpPr/>
          <p:nvPr/>
        </p:nvGrpSpPr>
        <p:grpSpPr>
          <a:xfrm>
            <a:off x="2576389" y="2880059"/>
            <a:ext cx="1094243" cy="906573"/>
            <a:chOff x="2583235" y="1073425"/>
            <a:chExt cx="2304939" cy="1980000"/>
          </a:xfrm>
          <a:scene3d>
            <a:camera prst="isometricLeftDown"/>
            <a:lightRig rig="threePt" dir="t"/>
          </a:scene3d>
        </p:grpSpPr>
        <p:sp>
          <p:nvSpPr>
            <p:cNvPr id="44" name="矩形 43">
              <a:extLst>
                <a:ext uri="{FF2B5EF4-FFF2-40B4-BE49-F238E27FC236}">
                  <a16:creationId xmlns:a16="http://schemas.microsoft.com/office/drawing/2014/main" id="{DCA3DD5C-A2CF-3D43-9389-2FE92E879450}"/>
                </a:ext>
              </a:extLst>
            </p:cNvPr>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a:extLst>
                <a:ext uri="{FF2B5EF4-FFF2-40B4-BE49-F238E27FC236}">
                  <a16:creationId xmlns:a16="http://schemas.microsoft.com/office/drawing/2014/main" id="{48AB4C06-47A5-3949-A8A9-5236B5B74342}"/>
                </a:ext>
              </a:extLst>
            </p:cNvPr>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a:extLst>
                <a:ext uri="{FF2B5EF4-FFF2-40B4-BE49-F238E27FC236}">
                  <a16:creationId xmlns:a16="http://schemas.microsoft.com/office/drawing/2014/main" id="{895E95C0-05B6-C34C-9595-B42B44BD6B3D}"/>
                </a:ext>
              </a:extLst>
            </p:cNvPr>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a:extLst>
                <a:ext uri="{FF2B5EF4-FFF2-40B4-BE49-F238E27FC236}">
                  <a16:creationId xmlns:a16="http://schemas.microsoft.com/office/drawing/2014/main" id="{5147DBD8-D0FF-D246-B18B-A4404DE902FC}"/>
                </a:ext>
              </a:extLst>
            </p:cNvPr>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a:extLst>
                <a:ext uri="{FF2B5EF4-FFF2-40B4-BE49-F238E27FC236}">
                  <a16:creationId xmlns:a16="http://schemas.microsoft.com/office/drawing/2014/main" id="{C1338A68-B682-0048-888D-2B34FA8B03BC}"/>
                </a:ext>
              </a:extLst>
            </p:cNvPr>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a:extLst>
                <a:ext uri="{FF2B5EF4-FFF2-40B4-BE49-F238E27FC236}">
                  <a16:creationId xmlns:a16="http://schemas.microsoft.com/office/drawing/2014/main" id="{DF504367-DFF9-B448-AA19-F835382DBDE8}"/>
                </a:ext>
              </a:extLst>
            </p:cNvPr>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a:extLst>
                <a:ext uri="{FF2B5EF4-FFF2-40B4-BE49-F238E27FC236}">
                  <a16:creationId xmlns:a16="http://schemas.microsoft.com/office/drawing/2014/main" id="{64CC2810-BC2F-1048-8889-4D7A0D091FD5}"/>
                </a:ext>
              </a:extLst>
            </p:cNvPr>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a:extLst>
                <a:ext uri="{FF2B5EF4-FFF2-40B4-BE49-F238E27FC236}">
                  <a16:creationId xmlns:a16="http://schemas.microsoft.com/office/drawing/2014/main" id="{AF4FD2D5-C459-7945-8AF0-CB985D13527C}"/>
                </a:ext>
              </a:extLst>
            </p:cNvPr>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a:extLst>
                <a:ext uri="{FF2B5EF4-FFF2-40B4-BE49-F238E27FC236}">
                  <a16:creationId xmlns:a16="http://schemas.microsoft.com/office/drawing/2014/main" id="{5296CC0D-6F96-3343-B2C7-7666FBD491F5}"/>
                </a:ext>
              </a:extLst>
            </p:cNvPr>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a:extLst>
                <a:ext uri="{FF2B5EF4-FFF2-40B4-BE49-F238E27FC236}">
                  <a16:creationId xmlns:a16="http://schemas.microsoft.com/office/drawing/2014/main" id="{BA87D305-D4D8-2B46-94E7-60F7BE607690}"/>
                </a:ext>
              </a:extLst>
            </p:cNvPr>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a:extLst>
                <a:ext uri="{FF2B5EF4-FFF2-40B4-BE49-F238E27FC236}">
                  <a16:creationId xmlns:a16="http://schemas.microsoft.com/office/drawing/2014/main" id="{EF81FAC4-6F3D-CF46-AE83-35AD9232AFC1}"/>
                </a:ext>
              </a:extLst>
            </p:cNvPr>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6C4A38B3-9CAE-D143-9906-EBB0BCB5461A}"/>
                </a:ext>
              </a:extLst>
            </p:cNvPr>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a:extLst>
                <a:ext uri="{FF2B5EF4-FFF2-40B4-BE49-F238E27FC236}">
                  <a16:creationId xmlns:a16="http://schemas.microsoft.com/office/drawing/2014/main" id="{7956DF2C-FF9C-7640-9CC2-F7DA2CE200D0}"/>
                </a:ext>
              </a:extLst>
            </p:cNvPr>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a:extLst>
                <a:ext uri="{FF2B5EF4-FFF2-40B4-BE49-F238E27FC236}">
                  <a16:creationId xmlns:a16="http://schemas.microsoft.com/office/drawing/2014/main" id="{38CE454F-A89B-2247-A65D-D341307C97D7}"/>
                </a:ext>
              </a:extLst>
            </p:cNvPr>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a:extLst>
                <a:ext uri="{FF2B5EF4-FFF2-40B4-BE49-F238E27FC236}">
                  <a16:creationId xmlns:a16="http://schemas.microsoft.com/office/drawing/2014/main" id="{2610E4DE-137B-F04F-8720-CF1BBE8D46D6}"/>
                </a:ext>
              </a:extLst>
            </p:cNvPr>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a:extLst>
                <a:ext uri="{FF2B5EF4-FFF2-40B4-BE49-F238E27FC236}">
                  <a16:creationId xmlns:a16="http://schemas.microsoft.com/office/drawing/2014/main" id="{BFE493A4-19C8-BB42-8973-3944C6FDFF65}"/>
                </a:ext>
              </a:extLst>
            </p:cNvPr>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a:extLst>
                <a:ext uri="{FF2B5EF4-FFF2-40B4-BE49-F238E27FC236}">
                  <a16:creationId xmlns:a16="http://schemas.microsoft.com/office/drawing/2014/main" id="{B8817262-9410-924A-9CE1-F138B5E1EC62}"/>
                </a:ext>
              </a:extLst>
            </p:cNvPr>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a:extLst>
                <a:ext uri="{FF2B5EF4-FFF2-40B4-BE49-F238E27FC236}">
                  <a16:creationId xmlns:a16="http://schemas.microsoft.com/office/drawing/2014/main" id="{B133DBAC-1ED8-F045-8286-74116117F006}"/>
                </a:ext>
              </a:extLst>
            </p:cNvPr>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a:extLst>
                <a:ext uri="{FF2B5EF4-FFF2-40B4-BE49-F238E27FC236}">
                  <a16:creationId xmlns:a16="http://schemas.microsoft.com/office/drawing/2014/main" id="{9A450B4A-C7FC-EE4E-80E2-52DA511D23AB}"/>
                </a:ext>
              </a:extLst>
            </p:cNvPr>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a:extLst>
                <a:ext uri="{FF2B5EF4-FFF2-40B4-BE49-F238E27FC236}">
                  <a16:creationId xmlns:a16="http://schemas.microsoft.com/office/drawing/2014/main" id="{C5BBA844-5031-D344-BF74-EF02EC30ECD7}"/>
                </a:ext>
              </a:extLst>
            </p:cNvPr>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8BB13F88-63E9-6C4D-A6DF-6D7EC558B6CF}"/>
                </a:ext>
              </a:extLst>
            </p:cNvPr>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a:extLst>
                <a:ext uri="{FF2B5EF4-FFF2-40B4-BE49-F238E27FC236}">
                  <a16:creationId xmlns:a16="http://schemas.microsoft.com/office/drawing/2014/main" id="{C1CDC358-9F74-4948-939C-E1039D62A8EE}"/>
                </a:ext>
              </a:extLst>
            </p:cNvPr>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6" name="组合 65">
            <a:extLst>
              <a:ext uri="{FF2B5EF4-FFF2-40B4-BE49-F238E27FC236}">
                <a16:creationId xmlns:a16="http://schemas.microsoft.com/office/drawing/2014/main" id="{71C0150F-DBA6-E84D-9BB6-E27C4E78B8FB}"/>
              </a:ext>
            </a:extLst>
          </p:cNvPr>
          <p:cNvGrpSpPr/>
          <p:nvPr/>
        </p:nvGrpSpPr>
        <p:grpSpPr>
          <a:xfrm>
            <a:off x="2579069" y="4147567"/>
            <a:ext cx="1094243" cy="906573"/>
            <a:chOff x="2583235" y="1073425"/>
            <a:chExt cx="2304939" cy="1980000"/>
          </a:xfrm>
          <a:scene3d>
            <a:camera prst="isometricLeftDown"/>
            <a:lightRig rig="threePt" dir="t"/>
          </a:scene3d>
        </p:grpSpPr>
        <p:sp>
          <p:nvSpPr>
            <p:cNvPr id="67" name="矩形 66">
              <a:extLst>
                <a:ext uri="{FF2B5EF4-FFF2-40B4-BE49-F238E27FC236}">
                  <a16:creationId xmlns:a16="http://schemas.microsoft.com/office/drawing/2014/main" id="{1898905B-7F5F-0B46-8CAD-694861FC0298}"/>
                </a:ext>
              </a:extLst>
            </p:cNvPr>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a:extLst>
                <a:ext uri="{FF2B5EF4-FFF2-40B4-BE49-F238E27FC236}">
                  <a16:creationId xmlns:a16="http://schemas.microsoft.com/office/drawing/2014/main" id="{9B517352-EF12-C749-9EB3-B38FB10E46D6}"/>
                </a:ext>
              </a:extLst>
            </p:cNvPr>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a:extLst>
                <a:ext uri="{FF2B5EF4-FFF2-40B4-BE49-F238E27FC236}">
                  <a16:creationId xmlns:a16="http://schemas.microsoft.com/office/drawing/2014/main" id="{71D077EE-BF42-1F47-AB30-CD15B4210227}"/>
                </a:ext>
              </a:extLst>
            </p:cNvPr>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94276AC4-C933-7C4F-A81B-4268FFCE2DB9}"/>
                </a:ext>
              </a:extLst>
            </p:cNvPr>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79B67451-79C5-1147-9DF3-9A439BCF30E3}"/>
                </a:ext>
              </a:extLst>
            </p:cNvPr>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a:extLst>
                <a:ext uri="{FF2B5EF4-FFF2-40B4-BE49-F238E27FC236}">
                  <a16:creationId xmlns:a16="http://schemas.microsoft.com/office/drawing/2014/main" id="{79F2CFCB-7CA1-FC41-8715-44852D60557D}"/>
                </a:ext>
              </a:extLst>
            </p:cNvPr>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矩形 72">
              <a:extLst>
                <a:ext uri="{FF2B5EF4-FFF2-40B4-BE49-F238E27FC236}">
                  <a16:creationId xmlns:a16="http://schemas.microsoft.com/office/drawing/2014/main" id="{24980CE2-36AD-8245-81E5-308C5026D3BA}"/>
                </a:ext>
              </a:extLst>
            </p:cNvPr>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矩形 73">
              <a:extLst>
                <a:ext uri="{FF2B5EF4-FFF2-40B4-BE49-F238E27FC236}">
                  <a16:creationId xmlns:a16="http://schemas.microsoft.com/office/drawing/2014/main" id="{B7AFC52C-BC86-1C4C-9713-B6BB9989F17B}"/>
                </a:ext>
              </a:extLst>
            </p:cNvPr>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a:extLst>
                <a:ext uri="{FF2B5EF4-FFF2-40B4-BE49-F238E27FC236}">
                  <a16:creationId xmlns:a16="http://schemas.microsoft.com/office/drawing/2014/main" id="{E6DE4F63-69C0-2D42-A446-2F233AE9ABF8}"/>
                </a:ext>
              </a:extLst>
            </p:cNvPr>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AAA104D7-1171-BF41-9F32-6A32D833FA9E}"/>
                </a:ext>
              </a:extLst>
            </p:cNvPr>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a:extLst>
                <a:ext uri="{FF2B5EF4-FFF2-40B4-BE49-F238E27FC236}">
                  <a16:creationId xmlns:a16="http://schemas.microsoft.com/office/drawing/2014/main" id="{3EC8D490-273A-5543-BEFD-686ED290DCA6}"/>
                </a:ext>
              </a:extLst>
            </p:cNvPr>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矩形 77">
              <a:extLst>
                <a:ext uri="{FF2B5EF4-FFF2-40B4-BE49-F238E27FC236}">
                  <a16:creationId xmlns:a16="http://schemas.microsoft.com/office/drawing/2014/main" id="{AC35BE84-D89C-D54F-AC6B-4A7CCFE94257}"/>
                </a:ext>
              </a:extLst>
            </p:cNvPr>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8">
              <a:extLst>
                <a:ext uri="{FF2B5EF4-FFF2-40B4-BE49-F238E27FC236}">
                  <a16:creationId xmlns:a16="http://schemas.microsoft.com/office/drawing/2014/main" id="{4226E8FD-D346-5840-B7B7-54AFC3373B3B}"/>
                </a:ext>
              </a:extLst>
            </p:cNvPr>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a:extLst>
                <a:ext uri="{FF2B5EF4-FFF2-40B4-BE49-F238E27FC236}">
                  <a16:creationId xmlns:a16="http://schemas.microsoft.com/office/drawing/2014/main" id="{435F37AF-47D8-3641-963D-65A614B60C4C}"/>
                </a:ext>
              </a:extLst>
            </p:cNvPr>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a:extLst>
                <a:ext uri="{FF2B5EF4-FFF2-40B4-BE49-F238E27FC236}">
                  <a16:creationId xmlns:a16="http://schemas.microsoft.com/office/drawing/2014/main" id="{16DD3619-0E15-4441-B882-E28B2B009ACF}"/>
                </a:ext>
              </a:extLst>
            </p:cNvPr>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a:extLst>
                <a:ext uri="{FF2B5EF4-FFF2-40B4-BE49-F238E27FC236}">
                  <a16:creationId xmlns:a16="http://schemas.microsoft.com/office/drawing/2014/main" id="{AF36BE54-87EA-D44E-9F95-89BB7CB46516}"/>
                </a:ext>
              </a:extLst>
            </p:cNvPr>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矩形 82">
              <a:extLst>
                <a:ext uri="{FF2B5EF4-FFF2-40B4-BE49-F238E27FC236}">
                  <a16:creationId xmlns:a16="http://schemas.microsoft.com/office/drawing/2014/main" id="{BDF63FB0-03C1-EA4D-9EEC-1180E99348CB}"/>
                </a:ext>
              </a:extLst>
            </p:cNvPr>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a:extLst>
                <a:ext uri="{FF2B5EF4-FFF2-40B4-BE49-F238E27FC236}">
                  <a16:creationId xmlns:a16="http://schemas.microsoft.com/office/drawing/2014/main" id="{7978BD85-1E81-FA44-A9BC-7530F1C36B74}"/>
                </a:ext>
              </a:extLst>
            </p:cNvPr>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a:extLst>
                <a:ext uri="{FF2B5EF4-FFF2-40B4-BE49-F238E27FC236}">
                  <a16:creationId xmlns:a16="http://schemas.microsoft.com/office/drawing/2014/main" id="{41CE18F0-D371-C24C-8F88-045A605F01AA}"/>
                </a:ext>
              </a:extLst>
            </p:cNvPr>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a:extLst>
                <a:ext uri="{FF2B5EF4-FFF2-40B4-BE49-F238E27FC236}">
                  <a16:creationId xmlns:a16="http://schemas.microsoft.com/office/drawing/2014/main" id="{26EFD5FD-88E3-8041-9F31-A408AD066397}"/>
                </a:ext>
              </a:extLst>
            </p:cNvPr>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62096A21-3C6D-F643-B09D-E58AA3A4A244}"/>
                </a:ext>
              </a:extLst>
            </p:cNvPr>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7348BB1F-9C83-9348-BBD0-5E3E0007CF25}"/>
                </a:ext>
              </a:extLst>
            </p:cNvPr>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2" name="文本框 91">
            <a:extLst>
              <a:ext uri="{FF2B5EF4-FFF2-40B4-BE49-F238E27FC236}">
                <a16:creationId xmlns:a16="http://schemas.microsoft.com/office/drawing/2014/main" id="{C2C1F3FD-F9D0-724F-81A8-0F873E57CEA4}"/>
              </a:ext>
            </a:extLst>
          </p:cNvPr>
          <p:cNvSpPr txBox="1"/>
          <p:nvPr/>
        </p:nvSpPr>
        <p:spPr>
          <a:xfrm rot="19109999">
            <a:off x="1242253" y="2114546"/>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C163FDD7-D7AA-A24C-A2DD-34022C5C6D6A}"/>
              </a:ext>
            </a:extLst>
          </p:cNvPr>
          <p:cNvSpPr txBox="1"/>
          <p:nvPr/>
        </p:nvSpPr>
        <p:spPr>
          <a:xfrm rot="2227059">
            <a:off x="1394653" y="4016233"/>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pic>
        <p:nvPicPr>
          <p:cNvPr id="96" name="图形 95" descr="关闭 纯色填充">
            <a:extLst>
              <a:ext uri="{FF2B5EF4-FFF2-40B4-BE49-F238E27FC236}">
                <a16:creationId xmlns:a16="http://schemas.microsoft.com/office/drawing/2014/main" id="{97F0CE00-3E72-0E43-AF0C-50ED45443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2868" y="2794021"/>
            <a:ext cx="914400" cy="914400"/>
          </a:xfrm>
          <a:prstGeom prst="rect">
            <a:avLst/>
          </a:prstGeom>
        </p:spPr>
      </p:pic>
      <p:sp>
        <p:nvSpPr>
          <p:cNvPr id="97" name="文本框 96">
            <a:extLst>
              <a:ext uri="{FF2B5EF4-FFF2-40B4-BE49-F238E27FC236}">
                <a16:creationId xmlns:a16="http://schemas.microsoft.com/office/drawing/2014/main" id="{A55F8EB1-7A30-EA4B-A72E-131D34CA7610}"/>
              </a:ext>
            </a:extLst>
          </p:cNvPr>
          <p:cNvSpPr txBox="1"/>
          <p:nvPr/>
        </p:nvSpPr>
        <p:spPr>
          <a:xfrm>
            <a:off x="1434409" y="2882258"/>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pic>
        <p:nvPicPr>
          <p:cNvPr id="98" name="图形 97" descr="关闭 纯色填充">
            <a:extLst>
              <a:ext uri="{FF2B5EF4-FFF2-40B4-BE49-F238E27FC236}">
                <a16:creationId xmlns:a16="http://schemas.microsoft.com/office/drawing/2014/main" id="{723438B9-7CCF-9D4A-A9E2-2801A564F8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29093" y="4122065"/>
            <a:ext cx="914400" cy="914400"/>
          </a:xfrm>
          <a:prstGeom prst="rect">
            <a:avLst/>
          </a:prstGeom>
        </p:spPr>
      </p:pic>
      <p:cxnSp>
        <p:nvCxnSpPr>
          <p:cNvPr id="89" name="直线箭头连接符 88">
            <a:extLst>
              <a:ext uri="{FF2B5EF4-FFF2-40B4-BE49-F238E27FC236}">
                <a16:creationId xmlns:a16="http://schemas.microsoft.com/office/drawing/2014/main" id="{D60B5E12-C900-A94B-AE69-65B01F1A6BA3}"/>
              </a:ext>
            </a:extLst>
          </p:cNvPr>
          <p:cNvCxnSpPr>
            <a:cxnSpLocks/>
          </p:cNvCxnSpPr>
          <p:nvPr/>
        </p:nvCxnSpPr>
        <p:spPr>
          <a:xfrm flipV="1">
            <a:off x="3528151" y="3328812"/>
            <a:ext cx="1332000"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117969D3-34BD-FC4F-8DF9-47EA2827B9B9}"/>
              </a:ext>
            </a:extLst>
          </p:cNvPr>
          <p:cNvSpPr txBox="1"/>
          <p:nvPr/>
        </p:nvSpPr>
        <p:spPr>
          <a:xfrm>
            <a:off x="3609951" y="2908049"/>
            <a:ext cx="1172116"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behavior</a:t>
            </a:r>
            <a:endParaRPr kumimoji="1" lang="zh-CN" altLang="en-US" sz="2200" dirty="0">
              <a:latin typeface="Times New Roman" panose="02020603050405020304" pitchFamily="18" charset="0"/>
              <a:cs typeface="Times New Roman" panose="02020603050405020304" pitchFamily="18" charset="0"/>
            </a:endParaRPr>
          </a:p>
        </p:txBody>
      </p:sp>
      <p:cxnSp>
        <p:nvCxnSpPr>
          <p:cNvPr id="91" name="直线箭头连接符 90">
            <a:extLst>
              <a:ext uri="{FF2B5EF4-FFF2-40B4-BE49-F238E27FC236}">
                <a16:creationId xmlns:a16="http://schemas.microsoft.com/office/drawing/2014/main" id="{74ABF2F0-BD72-6648-ABB4-43F844E97159}"/>
              </a:ext>
            </a:extLst>
          </p:cNvPr>
          <p:cNvCxnSpPr>
            <a:cxnSpLocks/>
          </p:cNvCxnSpPr>
          <p:nvPr/>
        </p:nvCxnSpPr>
        <p:spPr>
          <a:xfrm flipV="1">
            <a:off x="3527172" y="4794635"/>
            <a:ext cx="133200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DBF3CA9E-375D-354B-9D86-3409A7829F45}"/>
              </a:ext>
            </a:extLst>
          </p:cNvPr>
          <p:cNvSpPr txBox="1"/>
          <p:nvPr/>
        </p:nvSpPr>
        <p:spPr>
          <a:xfrm>
            <a:off x="3624537" y="4336164"/>
            <a:ext cx="1172116"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behavior</a:t>
            </a:r>
            <a:endParaRPr kumimoji="1" lang="zh-CN" altLang="en-US" sz="2200" dirty="0">
              <a:latin typeface="Times New Roman" panose="02020603050405020304" pitchFamily="18" charset="0"/>
              <a:cs typeface="Times New Roman" panose="02020603050405020304" pitchFamily="18" charset="0"/>
            </a:endParaRPr>
          </a:p>
        </p:txBody>
      </p:sp>
      <p:grpSp>
        <p:nvGrpSpPr>
          <p:cNvPr id="181" name="组合 180">
            <a:extLst>
              <a:ext uri="{FF2B5EF4-FFF2-40B4-BE49-F238E27FC236}">
                <a16:creationId xmlns:a16="http://schemas.microsoft.com/office/drawing/2014/main" id="{3F6B7D37-9F84-FE43-8DFE-69DBB5784289}"/>
              </a:ext>
            </a:extLst>
          </p:cNvPr>
          <p:cNvGrpSpPr/>
          <p:nvPr/>
        </p:nvGrpSpPr>
        <p:grpSpPr>
          <a:xfrm>
            <a:off x="4658594" y="2739060"/>
            <a:ext cx="1589216" cy="1280130"/>
            <a:chOff x="5597395" y="2313707"/>
            <a:chExt cx="2744280" cy="2868397"/>
          </a:xfrm>
          <a:noFill/>
          <a:scene3d>
            <a:camera prst="isometricLeftDown"/>
            <a:lightRig rig="threePt" dir="t"/>
          </a:scene3d>
        </p:grpSpPr>
        <p:sp>
          <p:nvSpPr>
            <p:cNvPr id="125" name="流程图: 联系 3">
              <a:extLst>
                <a:ext uri="{FF2B5EF4-FFF2-40B4-BE49-F238E27FC236}">
                  <a16:creationId xmlns:a16="http://schemas.microsoft.com/office/drawing/2014/main" id="{AA42C362-52FC-4D40-B187-8CB036A1350D}"/>
                </a:ext>
              </a:extLst>
            </p:cNvPr>
            <p:cNvSpPr/>
            <p:nvPr/>
          </p:nvSpPr>
          <p:spPr bwMode="auto">
            <a:xfrm>
              <a:off x="7215941" y="4298234"/>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P4</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6" name="流程图: 联系 7">
              <a:extLst>
                <a:ext uri="{FF2B5EF4-FFF2-40B4-BE49-F238E27FC236}">
                  <a16:creationId xmlns:a16="http://schemas.microsoft.com/office/drawing/2014/main" id="{17D4633B-AB10-5641-8AF7-43D0B3F2A42C}"/>
                </a:ext>
              </a:extLst>
            </p:cNvPr>
            <p:cNvSpPr/>
            <p:nvPr/>
          </p:nvSpPr>
          <p:spPr bwMode="auto">
            <a:xfrm>
              <a:off x="7377958" y="3092910"/>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P2</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7" name="流程图: 联系 8">
              <a:extLst>
                <a:ext uri="{FF2B5EF4-FFF2-40B4-BE49-F238E27FC236}">
                  <a16:creationId xmlns:a16="http://schemas.microsoft.com/office/drawing/2014/main" id="{76FBCDC7-B463-FB43-98C3-595484342C4C}"/>
                </a:ext>
              </a:extLst>
            </p:cNvPr>
            <p:cNvSpPr/>
            <p:nvPr/>
          </p:nvSpPr>
          <p:spPr bwMode="auto">
            <a:xfrm>
              <a:off x="7868188" y="2835363"/>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P3</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8" name="流程图: 联系 9">
              <a:extLst>
                <a:ext uri="{FF2B5EF4-FFF2-40B4-BE49-F238E27FC236}">
                  <a16:creationId xmlns:a16="http://schemas.microsoft.com/office/drawing/2014/main" id="{7D9F973C-7668-CB4A-82B8-15E64863B841}"/>
                </a:ext>
              </a:extLst>
            </p:cNvPr>
            <p:cNvSpPr/>
            <p:nvPr/>
          </p:nvSpPr>
          <p:spPr bwMode="auto">
            <a:xfrm>
              <a:off x="6436658" y="3272118"/>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P1</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9" name="流程图: 联系 10">
              <a:extLst>
                <a:ext uri="{FF2B5EF4-FFF2-40B4-BE49-F238E27FC236}">
                  <a16:creationId xmlns:a16="http://schemas.microsoft.com/office/drawing/2014/main" id="{72A9F5B8-5F47-1A4C-AE87-F6D1900E7295}"/>
                </a:ext>
              </a:extLst>
            </p:cNvPr>
            <p:cNvSpPr/>
            <p:nvPr/>
          </p:nvSpPr>
          <p:spPr bwMode="auto">
            <a:xfrm>
              <a:off x="6615714" y="460625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M2</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30" name="流程图: 联系 13">
              <a:extLst>
                <a:ext uri="{FF2B5EF4-FFF2-40B4-BE49-F238E27FC236}">
                  <a16:creationId xmlns:a16="http://schemas.microsoft.com/office/drawing/2014/main" id="{F5EA4CB2-9495-F647-9D85-52277972B4A7}"/>
                </a:ext>
              </a:extLst>
            </p:cNvPr>
            <p:cNvSpPr/>
            <p:nvPr/>
          </p:nvSpPr>
          <p:spPr bwMode="auto">
            <a:xfrm>
              <a:off x="7787282" y="352393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M1</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32" name="流程图: 联系 15">
              <a:extLst>
                <a:ext uri="{FF2B5EF4-FFF2-40B4-BE49-F238E27FC236}">
                  <a16:creationId xmlns:a16="http://schemas.microsoft.com/office/drawing/2014/main" id="{25EA5099-B8E3-C049-8FED-E4283438139F}"/>
                </a:ext>
              </a:extLst>
            </p:cNvPr>
            <p:cNvSpPr/>
            <p:nvPr/>
          </p:nvSpPr>
          <p:spPr bwMode="auto">
            <a:xfrm>
              <a:off x="6349227" y="2675333"/>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4</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33" name="流程图: 联系 18">
              <a:extLst>
                <a:ext uri="{FF2B5EF4-FFF2-40B4-BE49-F238E27FC236}">
                  <a16:creationId xmlns:a16="http://schemas.microsoft.com/office/drawing/2014/main" id="{F38D5DD9-327C-0446-94AB-2891D270BFA6}"/>
                </a:ext>
              </a:extLst>
            </p:cNvPr>
            <p:cNvSpPr/>
            <p:nvPr/>
          </p:nvSpPr>
          <p:spPr bwMode="auto">
            <a:xfrm>
              <a:off x="5916702" y="2667994"/>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5</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34" name="流程图: 联系 19">
              <a:extLst>
                <a:ext uri="{FF2B5EF4-FFF2-40B4-BE49-F238E27FC236}">
                  <a16:creationId xmlns:a16="http://schemas.microsoft.com/office/drawing/2014/main" id="{65BC188A-77FE-8947-BB05-C02C5204E021}"/>
                </a:ext>
              </a:extLst>
            </p:cNvPr>
            <p:cNvSpPr/>
            <p:nvPr/>
          </p:nvSpPr>
          <p:spPr bwMode="auto">
            <a:xfrm>
              <a:off x="5675366" y="3133169"/>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6</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35" name="直接连接符 5">
              <a:extLst>
                <a:ext uri="{FF2B5EF4-FFF2-40B4-BE49-F238E27FC236}">
                  <a16:creationId xmlns:a16="http://schemas.microsoft.com/office/drawing/2014/main" id="{220528D1-5F9C-BD46-A301-7DFC221A34E9}"/>
                </a:ext>
              </a:extLst>
            </p:cNvPr>
            <p:cNvCxnSpPr>
              <a:stCxn id="128" idx="0"/>
              <a:endCxn id="132" idx="4"/>
            </p:cNvCxnSpPr>
            <p:nvPr/>
          </p:nvCxnSpPr>
          <p:spPr bwMode="auto">
            <a:xfrm flipH="1" flipV="1">
              <a:off x="6535723" y="3159325"/>
              <a:ext cx="87430" cy="112793"/>
            </a:xfrm>
            <a:prstGeom prst="line">
              <a:avLst/>
            </a:prstGeom>
            <a:grpFill/>
            <a:ln w="12700" cap="flat" cmpd="sng" algn="ctr">
              <a:solidFill>
                <a:schemeClr val="tx1"/>
              </a:solidFill>
              <a:prstDash val="solid"/>
              <a:round/>
              <a:headEnd type="none" w="med" len="med"/>
              <a:tailEnd type="none" w="med" len="med"/>
            </a:ln>
            <a:effectLst/>
          </p:spPr>
        </p:cxnSp>
        <p:cxnSp>
          <p:nvCxnSpPr>
            <p:cNvPr id="136" name="直接连接符 24">
              <a:extLst>
                <a:ext uri="{FF2B5EF4-FFF2-40B4-BE49-F238E27FC236}">
                  <a16:creationId xmlns:a16="http://schemas.microsoft.com/office/drawing/2014/main" id="{F62CE365-C029-F04C-9137-C5D320BDEFEA}"/>
                </a:ext>
              </a:extLst>
            </p:cNvPr>
            <p:cNvCxnSpPr>
              <a:stCxn id="128" idx="1"/>
              <a:endCxn id="133" idx="5"/>
            </p:cNvCxnSpPr>
            <p:nvPr/>
          </p:nvCxnSpPr>
          <p:spPr bwMode="auto">
            <a:xfrm flipH="1" flipV="1">
              <a:off x="6235071" y="3081109"/>
              <a:ext cx="256209" cy="261887"/>
            </a:xfrm>
            <a:prstGeom prst="line">
              <a:avLst/>
            </a:prstGeom>
            <a:grpFill/>
            <a:ln w="12700" cap="flat" cmpd="sng" algn="ctr">
              <a:solidFill>
                <a:schemeClr val="tx1"/>
              </a:solidFill>
              <a:prstDash val="solid"/>
              <a:round/>
              <a:headEnd type="none" w="med" len="med"/>
              <a:tailEnd type="none" w="med" len="med"/>
            </a:ln>
            <a:effectLst/>
          </p:spPr>
        </p:cxnSp>
        <p:cxnSp>
          <p:nvCxnSpPr>
            <p:cNvPr id="137" name="直接连接符 27">
              <a:extLst>
                <a:ext uri="{FF2B5EF4-FFF2-40B4-BE49-F238E27FC236}">
                  <a16:creationId xmlns:a16="http://schemas.microsoft.com/office/drawing/2014/main" id="{E2A792A0-B17D-3C4E-95CF-4C15A887CDF9}"/>
                </a:ext>
              </a:extLst>
            </p:cNvPr>
            <p:cNvCxnSpPr>
              <a:stCxn id="128" idx="2"/>
              <a:endCxn id="134" idx="6"/>
            </p:cNvCxnSpPr>
            <p:nvPr/>
          </p:nvCxnSpPr>
          <p:spPr bwMode="auto">
            <a:xfrm flipH="1" flipV="1">
              <a:off x="6048358" y="3375166"/>
              <a:ext cx="388300" cy="138949"/>
            </a:xfrm>
            <a:prstGeom prst="line">
              <a:avLst/>
            </a:prstGeom>
            <a:grpFill/>
            <a:ln w="12700" cap="flat" cmpd="sng" algn="ctr">
              <a:solidFill>
                <a:schemeClr val="tx1"/>
              </a:solidFill>
              <a:prstDash val="solid"/>
              <a:round/>
              <a:headEnd type="none" w="med" len="med"/>
              <a:tailEnd type="none" w="med" len="med"/>
            </a:ln>
            <a:effectLst/>
          </p:spPr>
        </p:cxnSp>
        <p:grpSp>
          <p:nvGrpSpPr>
            <p:cNvPr id="138" name="组合 137">
              <a:extLst>
                <a:ext uri="{FF2B5EF4-FFF2-40B4-BE49-F238E27FC236}">
                  <a16:creationId xmlns:a16="http://schemas.microsoft.com/office/drawing/2014/main" id="{10BC928A-FE3E-584E-B0EE-699B977B74E8}"/>
                </a:ext>
              </a:extLst>
            </p:cNvPr>
            <p:cNvGrpSpPr/>
            <p:nvPr/>
          </p:nvGrpSpPr>
          <p:grpSpPr>
            <a:xfrm>
              <a:off x="5826773" y="3514115"/>
              <a:ext cx="609885" cy="589725"/>
              <a:chOff x="5826773" y="3514115"/>
              <a:chExt cx="609885" cy="589725"/>
            </a:xfrm>
            <a:grpFill/>
          </p:grpSpPr>
          <p:sp>
            <p:nvSpPr>
              <p:cNvPr id="139" name="流程图: 联系 20">
                <a:extLst>
                  <a:ext uri="{FF2B5EF4-FFF2-40B4-BE49-F238E27FC236}">
                    <a16:creationId xmlns:a16="http://schemas.microsoft.com/office/drawing/2014/main" id="{FD70FF51-C3A3-CA4F-AB09-577F6FD72329}"/>
                  </a:ext>
                </a:extLst>
              </p:cNvPr>
              <p:cNvSpPr/>
              <p:nvPr/>
            </p:nvSpPr>
            <p:spPr bwMode="auto">
              <a:xfrm>
                <a:off x="5826773" y="361984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7</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40" name="直接连接符 30">
                <a:extLst>
                  <a:ext uri="{FF2B5EF4-FFF2-40B4-BE49-F238E27FC236}">
                    <a16:creationId xmlns:a16="http://schemas.microsoft.com/office/drawing/2014/main" id="{CC42B6DF-85E8-DA42-AAF4-BBAABC72B136}"/>
                  </a:ext>
                </a:extLst>
              </p:cNvPr>
              <p:cNvCxnSpPr>
                <a:stCxn id="128" idx="2"/>
                <a:endCxn id="139" idx="6"/>
              </p:cNvCxnSpPr>
              <p:nvPr/>
            </p:nvCxnSpPr>
            <p:spPr bwMode="auto">
              <a:xfrm flipH="1">
                <a:off x="6199765" y="3514115"/>
                <a:ext cx="236893" cy="347729"/>
              </a:xfrm>
              <a:prstGeom prst="line">
                <a:avLst/>
              </a:prstGeom>
              <a:grpFill/>
              <a:ln w="12700" cap="flat" cmpd="sng" algn="ctr">
                <a:solidFill>
                  <a:schemeClr val="tx1"/>
                </a:solidFill>
                <a:prstDash val="solid"/>
                <a:round/>
                <a:headEnd type="none" w="med" len="med"/>
                <a:tailEnd type="none" w="med" len="med"/>
              </a:ln>
              <a:effectLst/>
            </p:spPr>
          </p:cxnSp>
        </p:grpSp>
        <p:grpSp>
          <p:nvGrpSpPr>
            <p:cNvPr id="141" name="组合 140">
              <a:extLst>
                <a:ext uri="{FF2B5EF4-FFF2-40B4-BE49-F238E27FC236}">
                  <a16:creationId xmlns:a16="http://schemas.microsoft.com/office/drawing/2014/main" id="{C35969E2-101D-6443-B739-5DC0CE730838}"/>
                </a:ext>
              </a:extLst>
            </p:cNvPr>
            <p:cNvGrpSpPr/>
            <p:nvPr/>
          </p:nvGrpSpPr>
          <p:grpSpPr>
            <a:xfrm>
              <a:off x="5748989" y="3685232"/>
              <a:ext cx="742292" cy="942211"/>
              <a:chOff x="5596589" y="3532832"/>
              <a:chExt cx="742292" cy="942211"/>
            </a:xfrm>
            <a:grpFill/>
          </p:grpSpPr>
          <p:sp>
            <p:nvSpPr>
              <p:cNvPr id="142" name="流程图: 联系 35">
                <a:extLst>
                  <a:ext uri="{FF2B5EF4-FFF2-40B4-BE49-F238E27FC236}">
                    <a16:creationId xmlns:a16="http://schemas.microsoft.com/office/drawing/2014/main" id="{8E7673E4-80FD-BB4E-896F-BA5912FC7780}"/>
                  </a:ext>
                </a:extLst>
              </p:cNvPr>
              <p:cNvSpPr/>
              <p:nvPr/>
            </p:nvSpPr>
            <p:spPr bwMode="auto">
              <a:xfrm>
                <a:off x="5596589" y="3991050"/>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8</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43" name="直接连接符 36">
                <a:extLst>
                  <a:ext uri="{FF2B5EF4-FFF2-40B4-BE49-F238E27FC236}">
                    <a16:creationId xmlns:a16="http://schemas.microsoft.com/office/drawing/2014/main" id="{6D30182D-79D0-B843-8287-5F3E2A5F732A}"/>
                  </a:ext>
                </a:extLst>
              </p:cNvPr>
              <p:cNvCxnSpPr>
                <a:stCxn id="128" idx="3"/>
                <a:endCxn id="142" idx="6"/>
              </p:cNvCxnSpPr>
              <p:nvPr/>
            </p:nvCxnSpPr>
            <p:spPr bwMode="auto">
              <a:xfrm flipH="1">
                <a:off x="5969581" y="3532832"/>
                <a:ext cx="369300" cy="700215"/>
              </a:xfrm>
              <a:prstGeom prst="line">
                <a:avLst/>
              </a:prstGeom>
              <a:grpFill/>
              <a:ln w="12700" cap="flat" cmpd="sng" algn="ctr">
                <a:solidFill>
                  <a:schemeClr val="tx1"/>
                </a:solidFill>
                <a:prstDash val="solid"/>
                <a:round/>
                <a:headEnd type="none" w="med" len="med"/>
                <a:tailEnd type="none" w="med" len="med"/>
              </a:ln>
              <a:effectLst/>
            </p:spPr>
          </p:cxnSp>
        </p:grpSp>
        <p:grpSp>
          <p:nvGrpSpPr>
            <p:cNvPr id="144" name="组合 143">
              <a:extLst>
                <a:ext uri="{FF2B5EF4-FFF2-40B4-BE49-F238E27FC236}">
                  <a16:creationId xmlns:a16="http://schemas.microsoft.com/office/drawing/2014/main" id="{999A3098-2F48-0B49-910D-7A44029ED93B}"/>
                </a:ext>
              </a:extLst>
            </p:cNvPr>
            <p:cNvGrpSpPr/>
            <p:nvPr/>
          </p:nvGrpSpPr>
          <p:grpSpPr>
            <a:xfrm>
              <a:off x="6236703" y="3685233"/>
              <a:ext cx="372991" cy="1111456"/>
              <a:chOff x="5931903" y="2977008"/>
              <a:chExt cx="372991" cy="1111456"/>
            </a:xfrm>
            <a:grpFill/>
          </p:grpSpPr>
          <p:sp>
            <p:nvSpPr>
              <p:cNvPr id="145" name="流程图: 联系 38">
                <a:extLst>
                  <a:ext uri="{FF2B5EF4-FFF2-40B4-BE49-F238E27FC236}">
                    <a16:creationId xmlns:a16="http://schemas.microsoft.com/office/drawing/2014/main" id="{CBB7BD01-D912-E94B-B1C6-DCBA755AA883}"/>
                  </a:ext>
                </a:extLst>
              </p:cNvPr>
              <p:cNvSpPr/>
              <p:nvPr/>
            </p:nvSpPr>
            <p:spPr bwMode="auto">
              <a:xfrm>
                <a:off x="5931903" y="3604471"/>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9</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46" name="直接连接符 39">
                <a:extLst>
                  <a:ext uri="{FF2B5EF4-FFF2-40B4-BE49-F238E27FC236}">
                    <a16:creationId xmlns:a16="http://schemas.microsoft.com/office/drawing/2014/main" id="{D9FE86F6-035C-C243-8DC4-D3F3B7F92661}"/>
                  </a:ext>
                </a:extLst>
              </p:cNvPr>
              <p:cNvCxnSpPr>
                <a:stCxn id="128" idx="3"/>
                <a:endCxn id="145" idx="7"/>
              </p:cNvCxnSpPr>
              <p:nvPr/>
            </p:nvCxnSpPr>
            <p:spPr bwMode="auto">
              <a:xfrm>
                <a:off x="6186480" y="2977008"/>
                <a:ext cx="63792" cy="698341"/>
              </a:xfrm>
              <a:prstGeom prst="line">
                <a:avLst/>
              </a:prstGeom>
              <a:grpFill/>
              <a:ln w="12700" cap="flat" cmpd="sng" algn="ctr">
                <a:solidFill>
                  <a:schemeClr val="tx1"/>
                </a:solidFill>
                <a:prstDash val="solid"/>
                <a:round/>
                <a:headEnd type="none" w="med" len="med"/>
                <a:tailEnd type="none" w="med" len="med"/>
              </a:ln>
              <a:effectLst/>
            </p:spPr>
          </p:cxnSp>
        </p:grpSp>
        <p:cxnSp>
          <p:nvCxnSpPr>
            <p:cNvPr id="153" name="直接连接符 54">
              <a:extLst>
                <a:ext uri="{FF2B5EF4-FFF2-40B4-BE49-F238E27FC236}">
                  <a16:creationId xmlns:a16="http://schemas.microsoft.com/office/drawing/2014/main" id="{403767C2-E642-0047-8BCD-FFBEFD0C0728}"/>
                </a:ext>
              </a:extLst>
            </p:cNvPr>
            <p:cNvCxnSpPr>
              <a:stCxn id="128" idx="5"/>
              <a:endCxn id="125" idx="1"/>
            </p:cNvCxnSpPr>
            <p:nvPr/>
          </p:nvCxnSpPr>
          <p:spPr bwMode="auto">
            <a:xfrm>
              <a:off x="6755027" y="3685233"/>
              <a:ext cx="515537" cy="683880"/>
            </a:xfrm>
            <a:prstGeom prst="line">
              <a:avLst/>
            </a:prstGeom>
            <a:grpFill/>
            <a:ln w="12700" cap="flat" cmpd="sng" algn="ctr">
              <a:solidFill>
                <a:schemeClr val="tx1"/>
              </a:solidFill>
              <a:prstDash val="solid"/>
              <a:round/>
              <a:headEnd type="none" w="med" len="med"/>
              <a:tailEnd type="none" w="med" len="med"/>
            </a:ln>
            <a:effectLst/>
          </p:spPr>
        </p:cxnSp>
        <p:cxnSp>
          <p:nvCxnSpPr>
            <p:cNvPr id="154" name="直接连接符 57">
              <a:extLst>
                <a:ext uri="{FF2B5EF4-FFF2-40B4-BE49-F238E27FC236}">
                  <a16:creationId xmlns:a16="http://schemas.microsoft.com/office/drawing/2014/main" id="{F335E5BC-EB8A-454F-85CA-06565C445168}"/>
                </a:ext>
              </a:extLst>
            </p:cNvPr>
            <p:cNvCxnSpPr>
              <a:stCxn id="128" idx="7"/>
              <a:endCxn id="126" idx="2"/>
            </p:cNvCxnSpPr>
            <p:nvPr/>
          </p:nvCxnSpPr>
          <p:spPr bwMode="auto">
            <a:xfrm flipV="1">
              <a:off x="6755027" y="3334907"/>
              <a:ext cx="622931" cy="8089"/>
            </a:xfrm>
            <a:prstGeom prst="line">
              <a:avLst/>
            </a:prstGeom>
            <a:grpFill/>
            <a:ln w="12700" cap="flat" cmpd="sng" algn="ctr">
              <a:solidFill>
                <a:schemeClr val="tx1"/>
              </a:solidFill>
              <a:prstDash val="solid"/>
              <a:round/>
              <a:headEnd type="none" w="med" len="med"/>
              <a:tailEnd type="none" w="med" len="med"/>
            </a:ln>
            <a:effectLst/>
          </p:spPr>
        </p:cxnSp>
        <p:cxnSp>
          <p:nvCxnSpPr>
            <p:cNvPr id="155" name="直接连接符 60">
              <a:extLst>
                <a:ext uri="{FF2B5EF4-FFF2-40B4-BE49-F238E27FC236}">
                  <a16:creationId xmlns:a16="http://schemas.microsoft.com/office/drawing/2014/main" id="{78A00188-9352-1C4B-8A2D-95FBF507EE2C}"/>
                </a:ext>
              </a:extLst>
            </p:cNvPr>
            <p:cNvCxnSpPr>
              <a:cxnSpLocks/>
              <a:stCxn id="128" idx="4"/>
              <a:endCxn id="129" idx="0"/>
            </p:cNvCxnSpPr>
            <p:nvPr/>
          </p:nvCxnSpPr>
          <p:spPr bwMode="auto">
            <a:xfrm>
              <a:off x="6623154" y="3756111"/>
              <a:ext cx="210139" cy="850142"/>
            </a:xfrm>
            <a:prstGeom prst="line">
              <a:avLst/>
            </a:prstGeom>
            <a:grpFill/>
            <a:ln w="12700" cap="flat" cmpd="sng" algn="ctr">
              <a:solidFill>
                <a:schemeClr val="tx1"/>
              </a:solidFill>
              <a:prstDash val="solid"/>
              <a:round/>
              <a:headEnd type="none" w="med" len="med"/>
              <a:tailEnd type="none" w="med" len="med"/>
            </a:ln>
            <a:effectLst/>
          </p:spPr>
        </p:cxnSp>
        <p:cxnSp>
          <p:nvCxnSpPr>
            <p:cNvPr id="156" name="直接连接符 63">
              <a:extLst>
                <a:ext uri="{FF2B5EF4-FFF2-40B4-BE49-F238E27FC236}">
                  <a16:creationId xmlns:a16="http://schemas.microsoft.com/office/drawing/2014/main" id="{AB6CD446-04B4-E34E-B84C-303EB1E6E6F9}"/>
                </a:ext>
              </a:extLst>
            </p:cNvPr>
            <p:cNvCxnSpPr>
              <a:stCxn id="128" idx="5"/>
              <a:endCxn id="164" idx="1"/>
            </p:cNvCxnSpPr>
            <p:nvPr/>
          </p:nvCxnSpPr>
          <p:spPr bwMode="auto">
            <a:xfrm>
              <a:off x="6755027" y="3685232"/>
              <a:ext cx="492019" cy="43411"/>
            </a:xfrm>
            <a:prstGeom prst="line">
              <a:avLst/>
            </a:prstGeom>
            <a:grpFill/>
            <a:ln w="12700" cap="flat" cmpd="sng" algn="ctr">
              <a:solidFill>
                <a:schemeClr val="tx1"/>
              </a:solidFill>
              <a:prstDash val="solid"/>
              <a:round/>
              <a:headEnd type="none" w="med" len="med"/>
              <a:tailEnd type="none" w="med" len="med"/>
            </a:ln>
            <a:effectLst/>
          </p:spPr>
        </p:cxnSp>
        <p:grpSp>
          <p:nvGrpSpPr>
            <p:cNvPr id="158" name="组合 157">
              <a:extLst>
                <a:ext uri="{FF2B5EF4-FFF2-40B4-BE49-F238E27FC236}">
                  <a16:creationId xmlns:a16="http://schemas.microsoft.com/office/drawing/2014/main" id="{1B338C10-E4FE-3643-8B2B-F38299164140}"/>
                </a:ext>
              </a:extLst>
            </p:cNvPr>
            <p:cNvGrpSpPr/>
            <p:nvPr/>
          </p:nvGrpSpPr>
          <p:grpSpPr>
            <a:xfrm>
              <a:off x="6623154" y="2414545"/>
              <a:ext cx="464274" cy="857573"/>
              <a:chOff x="4902748" y="3601611"/>
              <a:chExt cx="464274" cy="857573"/>
            </a:xfrm>
            <a:grpFill/>
          </p:grpSpPr>
          <p:sp>
            <p:nvSpPr>
              <p:cNvPr id="159" name="流程图: 联系 70">
                <a:extLst>
                  <a:ext uri="{FF2B5EF4-FFF2-40B4-BE49-F238E27FC236}">
                    <a16:creationId xmlns:a16="http://schemas.microsoft.com/office/drawing/2014/main" id="{F40A3339-9A4D-214B-B9DD-282633462E9F}"/>
                  </a:ext>
                </a:extLst>
              </p:cNvPr>
              <p:cNvSpPr/>
              <p:nvPr/>
            </p:nvSpPr>
            <p:spPr bwMode="auto">
              <a:xfrm>
                <a:off x="4994031" y="3601611"/>
                <a:ext cx="372991" cy="483995"/>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3</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60" name="直接连接符 71">
                <a:extLst>
                  <a:ext uri="{FF2B5EF4-FFF2-40B4-BE49-F238E27FC236}">
                    <a16:creationId xmlns:a16="http://schemas.microsoft.com/office/drawing/2014/main" id="{09C05ACB-401C-A34D-80C2-F8DE8C6A0198}"/>
                  </a:ext>
                </a:extLst>
              </p:cNvPr>
              <p:cNvCxnSpPr>
                <a:stCxn id="128" idx="0"/>
                <a:endCxn id="159" idx="4"/>
              </p:cNvCxnSpPr>
              <p:nvPr/>
            </p:nvCxnSpPr>
            <p:spPr bwMode="auto">
              <a:xfrm flipV="1">
                <a:off x="4902748" y="4085606"/>
                <a:ext cx="277778" cy="373578"/>
              </a:xfrm>
              <a:prstGeom prst="line">
                <a:avLst/>
              </a:prstGeom>
              <a:grpFill/>
              <a:ln w="12700" cap="flat" cmpd="sng" algn="ctr">
                <a:solidFill>
                  <a:schemeClr val="tx1"/>
                </a:solidFill>
                <a:prstDash val="solid"/>
                <a:round/>
                <a:headEnd type="none" w="med" len="med"/>
                <a:tailEnd type="none" w="med" len="med"/>
              </a:ln>
              <a:effectLst/>
            </p:spPr>
          </p:cxnSp>
        </p:grpSp>
        <p:grpSp>
          <p:nvGrpSpPr>
            <p:cNvPr id="161" name="组合 160">
              <a:extLst>
                <a:ext uri="{FF2B5EF4-FFF2-40B4-BE49-F238E27FC236}">
                  <a16:creationId xmlns:a16="http://schemas.microsoft.com/office/drawing/2014/main" id="{454F9DE2-C73C-9B4C-9131-400FFE7296AC}"/>
                </a:ext>
              </a:extLst>
            </p:cNvPr>
            <p:cNvGrpSpPr/>
            <p:nvPr/>
          </p:nvGrpSpPr>
          <p:grpSpPr>
            <a:xfrm>
              <a:off x="6755026" y="2757693"/>
              <a:ext cx="652574" cy="585302"/>
              <a:chOff x="5123805" y="3801417"/>
              <a:chExt cx="652574" cy="585302"/>
            </a:xfrm>
            <a:grpFill/>
          </p:grpSpPr>
          <p:sp>
            <p:nvSpPr>
              <p:cNvPr id="162" name="流程图: 联系 75">
                <a:extLst>
                  <a:ext uri="{FF2B5EF4-FFF2-40B4-BE49-F238E27FC236}">
                    <a16:creationId xmlns:a16="http://schemas.microsoft.com/office/drawing/2014/main" id="{D79529A7-A536-6B4C-86FB-8F5D43682D16}"/>
                  </a:ext>
                </a:extLst>
              </p:cNvPr>
              <p:cNvSpPr/>
              <p:nvPr/>
            </p:nvSpPr>
            <p:spPr bwMode="auto">
              <a:xfrm>
                <a:off x="5403387" y="380141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2</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63" name="直接连接符 76">
                <a:extLst>
                  <a:ext uri="{FF2B5EF4-FFF2-40B4-BE49-F238E27FC236}">
                    <a16:creationId xmlns:a16="http://schemas.microsoft.com/office/drawing/2014/main" id="{D3E2E4DA-B4AA-8E4F-8F3E-7A03CF905C6D}"/>
                  </a:ext>
                </a:extLst>
              </p:cNvPr>
              <p:cNvCxnSpPr>
                <a:cxnSpLocks/>
                <a:stCxn id="128" idx="7"/>
                <a:endCxn id="162" idx="3"/>
              </p:cNvCxnSpPr>
              <p:nvPr/>
            </p:nvCxnSpPr>
            <p:spPr bwMode="auto">
              <a:xfrm flipV="1">
                <a:off x="5123805" y="4214532"/>
                <a:ext cx="334204" cy="172187"/>
              </a:xfrm>
              <a:prstGeom prst="line">
                <a:avLst/>
              </a:prstGeom>
              <a:grpFill/>
              <a:ln w="12700" cap="flat" cmpd="sng" algn="ctr">
                <a:solidFill>
                  <a:schemeClr val="tx1"/>
                </a:solidFill>
                <a:prstDash val="solid"/>
                <a:round/>
                <a:headEnd type="none" w="med" len="med"/>
                <a:tailEnd type="none" w="med" len="med"/>
              </a:ln>
              <a:effectLst/>
            </p:spPr>
          </p:cxnSp>
        </p:grpSp>
        <p:sp>
          <p:nvSpPr>
            <p:cNvPr id="164" name="流程图: 联系 80">
              <a:extLst>
                <a:ext uri="{FF2B5EF4-FFF2-40B4-BE49-F238E27FC236}">
                  <a16:creationId xmlns:a16="http://schemas.microsoft.com/office/drawing/2014/main" id="{5E7A6AD9-6E81-7A4E-8D44-10685EED93D2}"/>
                </a:ext>
              </a:extLst>
            </p:cNvPr>
            <p:cNvSpPr/>
            <p:nvPr/>
          </p:nvSpPr>
          <p:spPr bwMode="auto">
            <a:xfrm>
              <a:off x="7192424" y="3657766"/>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1</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65" name="直接连接符 81">
              <a:extLst>
                <a:ext uri="{FF2B5EF4-FFF2-40B4-BE49-F238E27FC236}">
                  <a16:creationId xmlns:a16="http://schemas.microsoft.com/office/drawing/2014/main" id="{A8B2C40A-20D7-1445-BE22-0AA1A3231759}"/>
                </a:ext>
              </a:extLst>
            </p:cNvPr>
            <p:cNvCxnSpPr>
              <a:cxnSpLocks/>
              <a:stCxn id="128" idx="7"/>
              <a:endCxn id="130" idx="2"/>
            </p:cNvCxnSpPr>
            <p:nvPr/>
          </p:nvCxnSpPr>
          <p:spPr bwMode="auto">
            <a:xfrm>
              <a:off x="6755027" y="3342996"/>
              <a:ext cx="1032255" cy="422934"/>
            </a:xfrm>
            <a:prstGeom prst="line">
              <a:avLst/>
            </a:prstGeom>
            <a:grpFill/>
            <a:ln w="12700" cap="flat" cmpd="sng" algn="ctr">
              <a:solidFill>
                <a:schemeClr val="tx1"/>
              </a:solidFill>
              <a:prstDash val="solid"/>
              <a:round/>
              <a:headEnd type="none" w="med" len="med"/>
              <a:tailEnd type="none" w="med" len="med"/>
            </a:ln>
            <a:effectLst/>
          </p:spPr>
        </p:cxnSp>
        <p:cxnSp>
          <p:nvCxnSpPr>
            <p:cNvPr id="166" name="直接连接符 96">
              <a:extLst>
                <a:ext uri="{FF2B5EF4-FFF2-40B4-BE49-F238E27FC236}">
                  <a16:creationId xmlns:a16="http://schemas.microsoft.com/office/drawing/2014/main" id="{9D503A62-985F-8840-A5F6-B7680919AE94}"/>
                </a:ext>
              </a:extLst>
            </p:cNvPr>
            <p:cNvCxnSpPr>
              <a:cxnSpLocks/>
              <a:stCxn id="125" idx="2"/>
              <a:endCxn id="129" idx="0"/>
            </p:cNvCxnSpPr>
            <p:nvPr/>
          </p:nvCxnSpPr>
          <p:spPr bwMode="auto">
            <a:xfrm flipH="1">
              <a:off x="6833293" y="4540231"/>
              <a:ext cx="382648" cy="66022"/>
            </a:xfrm>
            <a:prstGeom prst="line">
              <a:avLst/>
            </a:prstGeom>
            <a:grpFill/>
            <a:ln w="12700" cap="flat" cmpd="sng" algn="ctr">
              <a:solidFill>
                <a:schemeClr val="tx1"/>
              </a:solidFill>
              <a:prstDash val="solid"/>
              <a:round/>
              <a:headEnd type="none" w="med" len="med"/>
              <a:tailEnd type="none" w="med" len="med"/>
            </a:ln>
            <a:effectLst/>
          </p:spPr>
        </p:cxnSp>
        <p:cxnSp>
          <p:nvCxnSpPr>
            <p:cNvPr id="167" name="直接连接符 108">
              <a:extLst>
                <a:ext uri="{FF2B5EF4-FFF2-40B4-BE49-F238E27FC236}">
                  <a16:creationId xmlns:a16="http://schemas.microsoft.com/office/drawing/2014/main" id="{8CCBC22E-0562-4343-BC30-145830E0D847}"/>
                </a:ext>
              </a:extLst>
            </p:cNvPr>
            <p:cNvCxnSpPr>
              <a:stCxn id="125" idx="0"/>
              <a:endCxn id="164" idx="3"/>
            </p:cNvCxnSpPr>
            <p:nvPr/>
          </p:nvCxnSpPr>
          <p:spPr bwMode="auto">
            <a:xfrm flipH="1" flipV="1">
              <a:off x="7247046" y="4070881"/>
              <a:ext cx="155391" cy="227353"/>
            </a:xfrm>
            <a:prstGeom prst="line">
              <a:avLst/>
            </a:prstGeom>
            <a:grpFill/>
            <a:ln w="12700" cap="flat" cmpd="sng" algn="ctr">
              <a:solidFill>
                <a:schemeClr val="tx1"/>
              </a:solidFill>
              <a:prstDash val="solid"/>
              <a:round/>
              <a:headEnd type="none" w="med" len="med"/>
              <a:tailEnd type="none" w="med" len="med"/>
            </a:ln>
            <a:effectLst/>
          </p:spPr>
        </p:cxnSp>
        <p:cxnSp>
          <p:nvCxnSpPr>
            <p:cNvPr id="168" name="直接连接符 112">
              <a:extLst>
                <a:ext uri="{FF2B5EF4-FFF2-40B4-BE49-F238E27FC236}">
                  <a16:creationId xmlns:a16="http://schemas.microsoft.com/office/drawing/2014/main" id="{963EA3C4-2E20-E84C-887B-4CD8D1F7F901}"/>
                </a:ext>
              </a:extLst>
            </p:cNvPr>
            <p:cNvCxnSpPr>
              <a:cxnSpLocks/>
              <a:stCxn id="125" idx="7"/>
              <a:endCxn id="130" idx="2"/>
            </p:cNvCxnSpPr>
            <p:nvPr/>
          </p:nvCxnSpPr>
          <p:spPr bwMode="auto">
            <a:xfrm flipV="1">
              <a:off x="7534310" y="3765929"/>
              <a:ext cx="252971" cy="603183"/>
            </a:xfrm>
            <a:prstGeom prst="line">
              <a:avLst/>
            </a:prstGeom>
            <a:grpFill/>
            <a:ln w="12700" cap="flat" cmpd="sng" algn="ctr">
              <a:solidFill>
                <a:schemeClr val="tx1"/>
              </a:solidFill>
              <a:prstDash val="solid"/>
              <a:round/>
              <a:headEnd type="none" w="med" len="med"/>
              <a:tailEnd type="none" w="med" len="med"/>
            </a:ln>
            <a:effectLst/>
          </p:spPr>
        </p:cxnSp>
        <p:cxnSp>
          <p:nvCxnSpPr>
            <p:cNvPr id="169" name="直接连接符 52">
              <a:extLst>
                <a:ext uri="{FF2B5EF4-FFF2-40B4-BE49-F238E27FC236}">
                  <a16:creationId xmlns:a16="http://schemas.microsoft.com/office/drawing/2014/main" id="{B9B5A9AA-CD61-8148-9FB5-C0D7E239F1C5}"/>
                </a:ext>
              </a:extLst>
            </p:cNvPr>
            <p:cNvCxnSpPr>
              <a:cxnSpLocks/>
              <a:stCxn id="126" idx="6"/>
              <a:endCxn id="130" idx="2"/>
            </p:cNvCxnSpPr>
            <p:nvPr/>
          </p:nvCxnSpPr>
          <p:spPr bwMode="auto">
            <a:xfrm>
              <a:off x="7750950" y="3334907"/>
              <a:ext cx="36332" cy="431023"/>
            </a:xfrm>
            <a:prstGeom prst="line">
              <a:avLst/>
            </a:prstGeom>
            <a:grpFill/>
            <a:ln w="12700" cap="flat" cmpd="sng" algn="ctr">
              <a:solidFill>
                <a:schemeClr val="tx1"/>
              </a:solidFill>
              <a:prstDash val="solid"/>
              <a:round/>
              <a:headEnd type="none" w="med" len="med"/>
              <a:tailEnd type="none" w="med" len="med"/>
            </a:ln>
            <a:effectLst/>
          </p:spPr>
        </p:cxnSp>
        <p:cxnSp>
          <p:nvCxnSpPr>
            <p:cNvPr id="172" name="直接连接符 67">
              <a:extLst>
                <a:ext uri="{FF2B5EF4-FFF2-40B4-BE49-F238E27FC236}">
                  <a16:creationId xmlns:a16="http://schemas.microsoft.com/office/drawing/2014/main" id="{A0D31D69-E8DA-B04D-9160-4CA5F7AC2BF9}"/>
                </a:ext>
              </a:extLst>
            </p:cNvPr>
            <p:cNvCxnSpPr>
              <a:stCxn id="126" idx="6"/>
              <a:endCxn id="127" idx="3"/>
            </p:cNvCxnSpPr>
            <p:nvPr/>
          </p:nvCxnSpPr>
          <p:spPr bwMode="auto">
            <a:xfrm flipV="1">
              <a:off x="7750950" y="3248478"/>
              <a:ext cx="171861" cy="86429"/>
            </a:xfrm>
            <a:prstGeom prst="line">
              <a:avLst/>
            </a:prstGeom>
            <a:grpFill/>
            <a:ln w="12700" cap="flat" cmpd="sng" algn="ctr">
              <a:solidFill>
                <a:schemeClr val="tx1"/>
              </a:solidFill>
              <a:prstDash val="solid"/>
              <a:round/>
              <a:headEnd type="none" w="med" len="med"/>
              <a:tailEnd type="none" w="med" len="med"/>
            </a:ln>
            <a:effectLst/>
          </p:spPr>
        </p:cxnSp>
        <p:cxnSp>
          <p:nvCxnSpPr>
            <p:cNvPr id="173" name="直接连接符 72">
              <a:extLst>
                <a:ext uri="{FF2B5EF4-FFF2-40B4-BE49-F238E27FC236}">
                  <a16:creationId xmlns:a16="http://schemas.microsoft.com/office/drawing/2014/main" id="{0A80CEF8-D43C-6D44-9531-AFF8D6C894B1}"/>
                </a:ext>
              </a:extLst>
            </p:cNvPr>
            <p:cNvCxnSpPr>
              <a:cxnSpLocks/>
              <a:stCxn id="127" idx="3"/>
              <a:endCxn id="130" idx="0"/>
            </p:cNvCxnSpPr>
            <p:nvPr/>
          </p:nvCxnSpPr>
          <p:spPr bwMode="auto">
            <a:xfrm>
              <a:off x="7922811" y="3248478"/>
              <a:ext cx="82050" cy="275455"/>
            </a:xfrm>
            <a:prstGeom prst="line">
              <a:avLst/>
            </a:prstGeom>
            <a:grpFill/>
            <a:ln w="12700" cap="flat" cmpd="sng" algn="ctr">
              <a:solidFill>
                <a:schemeClr val="tx1"/>
              </a:solidFill>
              <a:prstDash val="solid"/>
              <a:round/>
              <a:headEnd type="none" w="med" len="med"/>
              <a:tailEnd type="none" w="med" len="med"/>
            </a:ln>
            <a:effectLst/>
          </p:spPr>
        </p:cxnSp>
        <p:sp>
          <p:nvSpPr>
            <p:cNvPr id="175" name="矩形 174">
              <a:extLst>
                <a:ext uri="{FF2B5EF4-FFF2-40B4-BE49-F238E27FC236}">
                  <a16:creationId xmlns:a16="http://schemas.microsoft.com/office/drawing/2014/main" id="{C9535F81-7DD9-3E40-B7EC-A14CA81DFF35}"/>
                </a:ext>
              </a:extLst>
            </p:cNvPr>
            <p:cNvSpPr/>
            <p:nvPr/>
          </p:nvSpPr>
          <p:spPr>
            <a:xfrm>
              <a:off x="5597395" y="2313707"/>
              <a:ext cx="2744280" cy="2868397"/>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p>
          </p:txBody>
        </p:sp>
      </p:grpSp>
      <p:grpSp>
        <p:nvGrpSpPr>
          <p:cNvPr id="147" name="组合 146">
            <a:extLst>
              <a:ext uri="{FF2B5EF4-FFF2-40B4-BE49-F238E27FC236}">
                <a16:creationId xmlns:a16="http://schemas.microsoft.com/office/drawing/2014/main" id="{36C8AC57-080A-0442-B2FF-CF89435B43E1}"/>
              </a:ext>
            </a:extLst>
          </p:cNvPr>
          <p:cNvGrpSpPr/>
          <p:nvPr/>
        </p:nvGrpSpPr>
        <p:grpSpPr>
          <a:xfrm>
            <a:off x="4625254" y="4239255"/>
            <a:ext cx="1589216" cy="1280130"/>
            <a:chOff x="5597395" y="2313707"/>
            <a:chExt cx="2744280" cy="2868397"/>
          </a:xfrm>
          <a:noFill/>
          <a:scene3d>
            <a:camera prst="isometricLeftDown"/>
            <a:lightRig rig="threePt" dir="t"/>
          </a:scene3d>
        </p:grpSpPr>
        <p:sp>
          <p:nvSpPr>
            <p:cNvPr id="148" name="流程图: 联系 3">
              <a:extLst>
                <a:ext uri="{FF2B5EF4-FFF2-40B4-BE49-F238E27FC236}">
                  <a16:creationId xmlns:a16="http://schemas.microsoft.com/office/drawing/2014/main" id="{51AD17A3-E261-694A-A5E3-00CF25CA6B60}"/>
                </a:ext>
              </a:extLst>
            </p:cNvPr>
            <p:cNvSpPr/>
            <p:nvPr/>
          </p:nvSpPr>
          <p:spPr bwMode="auto">
            <a:xfrm>
              <a:off x="7215941" y="4298234"/>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P4</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49" name="流程图: 联系 7">
              <a:extLst>
                <a:ext uri="{FF2B5EF4-FFF2-40B4-BE49-F238E27FC236}">
                  <a16:creationId xmlns:a16="http://schemas.microsoft.com/office/drawing/2014/main" id="{325F2609-668A-B24A-A26B-4E41003DDE76}"/>
                </a:ext>
              </a:extLst>
            </p:cNvPr>
            <p:cNvSpPr/>
            <p:nvPr/>
          </p:nvSpPr>
          <p:spPr bwMode="auto">
            <a:xfrm>
              <a:off x="7377958" y="3092910"/>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P2</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0" name="流程图: 联系 8">
              <a:extLst>
                <a:ext uri="{FF2B5EF4-FFF2-40B4-BE49-F238E27FC236}">
                  <a16:creationId xmlns:a16="http://schemas.microsoft.com/office/drawing/2014/main" id="{B7F5B890-DAB8-0E44-A595-240ACC2D61EA}"/>
                </a:ext>
              </a:extLst>
            </p:cNvPr>
            <p:cNvSpPr/>
            <p:nvPr/>
          </p:nvSpPr>
          <p:spPr bwMode="auto">
            <a:xfrm>
              <a:off x="7868188" y="2835363"/>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P3</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1" name="流程图: 联系 9">
              <a:extLst>
                <a:ext uri="{FF2B5EF4-FFF2-40B4-BE49-F238E27FC236}">
                  <a16:creationId xmlns:a16="http://schemas.microsoft.com/office/drawing/2014/main" id="{EAA36104-9BB8-4343-8266-F2476E845497}"/>
                </a:ext>
              </a:extLst>
            </p:cNvPr>
            <p:cNvSpPr/>
            <p:nvPr/>
          </p:nvSpPr>
          <p:spPr bwMode="auto">
            <a:xfrm>
              <a:off x="6436658" y="3272118"/>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P1</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2" name="流程图: 联系 10">
              <a:extLst>
                <a:ext uri="{FF2B5EF4-FFF2-40B4-BE49-F238E27FC236}">
                  <a16:creationId xmlns:a16="http://schemas.microsoft.com/office/drawing/2014/main" id="{571E7651-5ABB-0541-99F5-B484FE130BBB}"/>
                </a:ext>
              </a:extLst>
            </p:cNvPr>
            <p:cNvSpPr/>
            <p:nvPr/>
          </p:nvSpPr>
          <p:spPr bwMode="auto">
            <a:xfrm>
              <a:off x="6615714" y="460625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M2</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7" name="流程图: 联系 13">
              <a:extLst>
                <a:ext uri="{FF2B5EF4-FFF2-40B4-BE49-F238E27FC236}">
                  <a16:creationId xmlns:a16="http://schemas.microsoft.com/office/drawing/2014/main" id="{C95FF261-D233-FD41-AB6C-F52E8EC6CCBF}"/>
                </a:ext>
              </a:extLst>
            </p:cNvPr>
            <p:cNvSpPr/>
            <p:nvPr/>
          </p:nvSpPr>
          <p:spPr bwMode="auto">
            <a:xfrm>
              <a:off x="7787282" y="352393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000" dirty="0">
                  <a:latin typeface="Times New Roman" panose="02020603050405020304" pitchFamily="18" charset="0"/>
                  <a:ea typeface="宋体" pitchFamily="2" charset="-122"/>
                  <a:cs typeface="Times New Roman" panose="02020603050405020304" pitchFamily="18" charset="0"/>
                </a:rPr>
                <a:t>M1</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70" name="流程图: 联系 15">
              <a:extLst>
                <a:ext uri="{FF2B5EF4-FFF2-40B4-BE49-F238E27FC236}">
                  <a16:creationId xmlns:a16="http://schemas.microsoft.com/office/drawing/2014/main" id="{DEFC6CE7-172D-034D-A804-EDDB5D966B9B}"/>
                </a:ext>
              </a:extLst>
            </p:cNvPr>
            <p:cNvSpPr/>
            <p:nvPr/>
          </p:nvSpPr>
          <p:spPr bwMode="auto">
            <a:xfrm>
              <a:off x="6349227" y="2675333"/>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4</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74" name="流程图: 联系 18">
              <a:extLst>
                <a:ext uri="{FF2B5EF4-FFF2-40B4-BE49-F238E27FC236}">
                  <a16:creationId xmlns:a16="http://schemas.microsoft.com/office/drawing/2014/main" id="{A728E7F2-F2B5-DD4C-9F7D-CEB98CC6373D}"/>
                </a:ext>
              </a:extLst>
            </p:cNvPr>
            <p:cNvSpPr/>
            <p:nvPr/>
          </p:nvSpPr>
          <p:spPr bwMode="auto">
            <a:xfrm>
              <a:off x="5916702" y="2667994"/>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5</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76" name="流程图: 联系 19">
              <a:extLst>
                <a:ext uri="{FF2B5EF4-FFF2-40B4-BE49-F238E27FC236}">
                  <a16:creationId xmlns:a16="http://schemas.microsoft.com/office/drawing/2014/main" id="{1A1675AF-5EFC-CF47-A333-D34833543D85}"/>
                </a:ext>
              </a:extLst>
            </p:cNvPr>
            <p:cNvSpPr/>
            <p:nvPr/>
          </p:nvSpPr>
          <p:spPr bwMode="auto">
            <a:xfrm>
              <a:off x="5675366" y="3133169"/>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6</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77" name="直接连接符 5">
              <a:extLst>
                <a:ext uri="{FF2B5EF4-FFF2-40B4-BE49-F238E27FC236}">
                  <a16:creationId xmlns:a16="http://schemas.microsoft.com/office/drawing/2014/main" id="{1F13B699-20B1-A446-8EAB-A2E7FF91DE84}"/>
                </a:ext>
              </a:extLst>
            </p:cNvPr>
            <p:cNvCxnSpPr>
              <a:stCxn id="151" idx="0"/>
              <a:endCxn id="170" idx="4"/>
            </p:cNvCxnSpPr>
            <p:nvPr/>
          </p:nvCxnSpPr>
          <p:spPr bwMode="auto">
            <a:xfrm flipH="1" flipV="1">
              <a:off x="6535723" y="3159325"/>
              <a:ext cx="87430" cy="112793"/>
            </a:xfrm>
            <a:prstGeom prst="line">
              <a:avLst/>
            </a:prstGeom>
            <a:grpFill/>
            <a:ln w="12700" cap="flat" cmpd="sng" algn="ctr">
              <a:solidFill>
                <a:schemeClr val="tx1"/>
              </a:solidFill>
              <a:prstDash val="solid"/>
              <a:round/>
              <a:headEnd type="none" w="med" len="med"/>
              <a:tailEnd type="none" w="med" len="med"/>
            </a:ln>
            <a:effectLst/>
          </p:spPr>
        </p:cxnSp>
        <p:cxnSp>
          <p:nvCxnSpPr>
            <p:cNvPr id="178" name="直接连接符 24">
              <a:extLst>
                <a:ext uri="{FF2B5EF4-FFF2-40B4-BE49-F238E27FC236}">
                  <a16:creationId xmlns:a16="http://schemas.microsoft.com/office/drawing/2014/main" id="{14ABB3A3-BABF-9C45-ADDB-2D970691DB0D}"/>
                </a:ext>
              </a:extLst>
            </p:cNvPr>
            <p:cNvCxnSpPr>
              <a:stCxn id="151" idx="1"/>
              <a:endCxn id="174" idx="5"/>
            </p:cNvCxnSpPr>
            <p:nvPr/>
          </p:nvCxnSpPr>
          <p:spPr bwMode="auto">
            <a:xfrm flipH="1" flipV="1">
              <a:off x="6235071" y="3081109"/>
              <a:ext cx="256209" cy="261887"/>
            </a:xfrm>
            <a:prstGeom prst="line">
              <a:avLst/>
            </a:prstGeom>
            <a:grpFill/>
            <a:ln w="12700" cap="flat" cmpd="sng" algn="ctr">
              <a:solidFill>
                <a:schemeClr val="tx1"/>
              </a:solidFill>
              <a:prstDash val="solid"/>
              <a:round/>
              <a:headEnd type="none" w="med" len="med"/>
              <a:tailEnd type="none" w="med" len="med"/>
            </a:ln>
            <a:effectLst/>
          </p:spPr>
        </p:cxnSp>
        <p:cxnSp>
          <p:nvCxnSpPr>
            <p:cNvPr id="179" name="直接连接符 27">
              <a:extLst>
                <a:ext uri="{FF2B5EF4-FFF2-40B4-BE49-F238E27FC236}">
                  <a16:creationId xmlns:a16="http://schemas.microsoft.com/office/drawing/2014/main" id="{8B220810-9BF1-E64B-98D1-8791B887D18F}"/>
                </a:ext>
              </a:extLst>
            </p:cNvPr>
            <p:cNvCxnSpPr>
              <a:stCxn id="151" idx="2"/>
              <a:endCxn id="176" idx="6"/>
            </p:cNvCxnSpPr>
            <p:nvPr/>
          </p:nvCxnSpPr>
          <p:spPr bwMode="auto">
            <a:xfrm flipH="1" flipV="1">
              <a:off x="6048358" y="3375166"/>
              <a:ext cx="388300" cy="138949"/>
            </a:xfrm>
            <a:prstGeom prst="line">
              <a:avLst/>
            </a:prstGeom>
            <a:grpFill/>
            <a:ln w="12700" cap="flat" cmpd="sng" algn="ctr">
              <a:solidFill>
                <a:schemeClr val="tx1"/>
              </a:solidFill>
              <a:prstDash val="solid"/>
              <a:round/>
              <a:headEnd type="none" w="med" len="med"/>
              <a:tailEnd type="none" w="med" len="med"/>
            </a:ln>
            <a:effectLst/>
          </p:spPr>
        </p:cxnSp>
        <p:grpSp>
          <p:nvGrpSpPr>
            <p:cNvPr id="180" name="组合 179">
              <a:extLst>
                <a:ext uri="{FF2B5EF4-FFF2-40B4-BE49-F238E27FC236}">
                  <a16:creationId xmlns:a16="http://schemas.microsoft.com/office/drawing/2014/main" id="{3F9C2C9E-C734-F74A-8F38-848112ABF4EA}"/>
                </a:ext>
              </a:extLst>
            </p:cNvPr>
            <p:cNvGrpSpPr/>
            <p:nvPr/>
          </p:nvGrpSpPr>
          <p:grpSpPr>
            <a:xfrm>
              <a:off x="5826773" y="3514115"/>
              <a:ext cx="609885" cy="589725"/>
              <a:chOff x="5826773" y="3514115"/>
              <a:chExt cx="609885" cy="589725"/>
            </a:xfrm>
            <a:grpFill/>
          </p:grpSpPr>
          <p:sp>
            <p:nvSpPr>
              <p:cNvPr id="207" name="流程图: 联系 20">
                <a:extLst>
                  <a:ext uri="{FF2B5EF4-FFF2-40B4-BE49-F238E27FC236}">
                    <a16:creationId xmlns:a16="http://schemas.microsoft.com/office/drawing/2014/main" id="{8C155AE9-10E4-3147-AD7A-B32F670B1770}"/>
                  </a:ext>
                </a:extLst>
              </p:cNvPr>
              <p:cNvSpPr/>
              <p:nvPr/>
            </p:nvSpPr>
            <p:spPr bwMode="auto">
              <a:xfrm>
                <a:off x="5826773" y="361984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7</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208" name="直接连接符 30">
                <a:extLst>
                  <a:ext uri="{FF2B5EF4-FFF2-40B4-BE49-F238E27FC236}">
                    <a16:creationId xmlns:a16="http://schemas.microsoft.com/office/drawing/2014/main" id="{8C60D1AA-3EB2-C740-88C7-A3DE2CB4D4FB}"/>
                  </a:ext>
                </a:extLst>
              </p:cNvPr>
              <p:cNvCxnSpPr>
                <a:stCxn id="151" idx="2"/>
                <a:endCxn id="207" idx="6"/>
              </p:cNvCxnSpPr>
              <p:nvPr/>
            </p:nvCxnSpPr>
            <p:spPr bwMode="auto">
              <a:xfrm flipH="1">
                <a:off x="6199765" y="3514115"/>
                <a:ext cx="236893" cy="347729"/>
              </a:xfrm>
              <a:prstGeom prst="line">
                <a:avLst/>
              </a:prstGeom>
              <a:grpFill/>
              <a:ln w="12700" cap="flat" cmpd="sng" algn="ctr">
                <a:solidFill>
                  <a:schemeClr val="tx1"/>
                </a:solidFill>
                <a:prstDash val="solid"/>
                <a:round/>
                <a:headEnd type="none" w="med" len="med"/>
                <a:tailEnd type="none" w="med" len="med"/>
              </a:ln>
              <a:effectLst/>
            </p:spPr>
          </p:cxnSp>
        </p:grpSp>
        <p:grpSp>
          <p:nvGrpSpPr>
            <p:cNvPr id="182" name="组合 181">
              <a:extLst>
                <a:ext uri="{FF2B5EF4-FFF2-40B4-BE49-F238E27FC236}">
                  <a16:creationId xmlns:a16="http://schemas.microsoft.com/office/drawing/2014/main" id="{411F9266-7165-5F47-9F42-F64F52BDDF16}"/>
                </a:ext>
              </a:extLst>
            </p:cNvPr>
            <p:cNvGrpSpPr/>
            <p:nvPr/>
          </p:nvGrpSpPr>
          <p:grpSpPr>
            <a:xfrm>
              <a:off x="5748989" y="3685232"/>
              <a:ext cx="742292" cy="942211"/>
              <a:chOff x="5596589" y="3532832"/>
              <a:chExt cx="742292" cy="942211"/>
            </a:xfrm>
            <a:grpFill/>
          </p:grpSpPr>
          <p:sp>
            <p:nvSpPr>
              <p:cNvPr id="205" name="流程图: 联系 35">
                <a:extLst>
                  <a:ext uri="{FF2B5EF4-FFF2-40B4-BE49-F238E27FC236}">
                    <a16:creationId xmlns:a16="http://schemas.microsoft.com/office/drawing/2014/main" id="{6318CFC0-D670-4644-B3B0-9E6050F17AEA}"/>
                  </a:ext>
                </a:extLst>
              </p:cNvPr>
              <p:cNvSpPr/>
              <p:nvPr/>
            </p:nvSpPr>
            <p:spPr bwMode="auto">
              <a:xfrm>
                <a:off x="5596589" y="3991050"/>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8</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206" name="直接连接符 36">
                <a:extLst>
                  <a:ext uri="{FF2B5EF4-FFF2-40B4-BE49-F238E27FC236}">
                    <a16:creationId xmlns:a16="http://schemas.microsoft.com/office/drawing/2014/main" id="{F2A2D0B0-FB39-1346-B119-E25C5EAF8CE1}"/>
                  </a:ext>
                </a:extLst>
              </p:cNvPr>
              <p:cNvCxnSpPr>
                <a:stCxn id="151" idx="3"/>
                <a:endCxn id="205" idx="6"/>
              </p:cNvCxnSpPr>
              <p:nvPr/>
            </p:nvCxnSpPr>
            <p:spPr bwMode="auto">
              <a:xfrm flipH="1">
                <a:off x="5969581" y="3532832"/>
                <a:ext cx="369300" cy="700215"/>
              </a:xfrm>
              <a:prstGeom prst="line">
                <a:avLst/>
              </a:prstGeom>
              <a:grpFill/>
              <a:ln w="12700" cap="flat" cmpd="sng" algn="ctr">
                <a:solidFill>
                  <a:schemeClr val="tx1"/>
                </a:solidFill>
                <a:prstDash val="solid"/>
                <a:round/>
                <a:headEnd type="none" w="med" len="med"/>
                <a:tailEnd type="none" w="med" len="med"/>
              </a:ln>
              <a:effectLst/>
            </p:spPr>
          </p:cxnSp>
        </p:grpSp>
        <p:grpSp>
          <p:nvGrpSpPr>
            <p:cNvPr id="183" name="组合 182">
              <a:extLst>
                <a:ext uri="{FF2B5EF4-FFF2-40B4-BE49-F238E27FC236}">
                  <a16:creationId xmlns:a16="http://schemas.microsoft.com/office/drawing/2014/main" id="{8863B5FD-C0AF-8045-824C-5053374801F6}"/>
                </a:ext>
              </a:extLst>
            </p:cNvPr>
            <p:cNvGrpSpPr/>
            <p:nvPr/>
          </p:nvGrpSpPr>
          <p:grpSpPr>
            <a:xfrm>
              <a:off x="6236703" y="3685233"/>
              <a:ext cx="372991" cy="1111456"/>
              <a:chOff x="5931903" y="2977008"/>
              <a:chExt cx="372991" cy="1111456"/>
            </a:xfrm>
            <a:grpFill/>
          </p:grpSpPr>
          <p:sp>
            <p:nvSpPr>
              <p:cNvPr id="203" name="流程图: 联系 38">
                <a:extLst>
                  <a:ext uri="{FF2B5EF4-FFF2-40B4-BE49-F238E27FC236}">
                    <a16:creationId xmlns:a16="http://schemas.microsoft.com/office/drawing/2014/main" id="{2E460019-2613-F149-9EDB-04FBE45F8C7D}"/>
                  </a:ext>
                </a:extLst>
              </p:cNvPr>
              <p:cNvSpPr/>
              <p:nvPr/>
            </p:nvSpPr>
            <p:spPr bwMode="auto">
              <a:xfrm>
                <a:off x="5931903" y="3604471"/>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9</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204" name="直接连接符 39">
                <a:extLst>
                  <a:ext uri="{FF2B5EF4-FFF2-40B4-BE49-F238E27FC236}">
                    <a16:creationId xmlns:a16="http://schemas.microsoft.com/office/drawing/2014/main" id="{E326D4A3-CAF3-1E47-8157-0C681D2D7B6D}"/>
                  </a:ext>
                </a:extLst>
              </p:cNvPr>
              <p:cNvCxnSpPr>
                <a:stCxn id="151" idx="3"/>
                <a:endCxn id="203" idx="7"/>
              </p:cNvCxnSpPr>
              <p:nvPr/>
            </p:nvCxnSpPr>
            <p:spPr bwMode="auto">
              <a:xfrm>
                <a:off x="6186480" y="2977008"/>
                <a:ext cx="63792" cy="698341"/>
              </a:xfrm>
              <a:prstGeom prst="line">
                <a:avLst/>
              </a:prstGeom>
              <a:grpFill/>
              <a:ln w="12700" cap="flat" cmpd="sng" algn="ctr">
                <a:solidFill>
                  <a:schemeClr val="tx1"/>
                </a:solidFill>
                <a:prstDash val="solid"/>
                <a:round/>
                <a:headEnd type="none" w="med" len="med"/>
                <a:tailEnd type="none" w="med" len="med"/>
              </a:ln>
              <a:effectLst/>
            </p:spPr>
          </p:cxnSp>
        </p:grpSp>
        <p:cxnSp>
          <p:nvCxnSpPr>
            <p:cNvPr id="184" name="直接连接符 54">
              <a:extLst>
                <a:ext uri="{FF2B5EF4-FFF2-40B4-BE49-F238E27FC236}">
                  <a16:creationId xmlns:a16="http://schemas.microsoft.com/office/drawing/2014/main" id="{BE50D99B-FBC1-484D-96B6-C1F8A4AADC7F}"/>
                </a:ext>
              </a:extLst>
            </p:cNvPr>
            <p:cNvCxnSpPr>
              <a:stCxn id="151" idx="5"/>
              <a:endCxn id="148" idx="1"/>
            </p:cNvCxnSpPr>
            <p:nvPr/>
          </p:nvCxnSpPr>
          <p:spPr bwMode="auto">
            <a:xfrm>
              <a:off x="6755027" y="3685233"/>
              <a:ext cx="515537" cy="683880"/>
            </a:xfrm>
            <a:prstGeom prst="line">
              <a:avLst/>
            </a:prstGeom>
            <a:grpFill/>
            <a:ln w="12700" cap="flat" cmpd="sng" algn="ctr">
              <a:solidFill>
                <a:schemeClr val="tx1"/>
              </a:solidFill>
              <a:prstDash val="solid"/>
              <a:round/>
              <a:headEnd type="none" w="med" len="med"/>
              <a:tailEnd type="none" w="med" len="med"/>
            </a:ln>
            <a:effectLst/>
          </p:spPr>
        </p:cxnSp>
        <p:cxnSp>
          <p:nvCxnSpPr>
            <p:cNvPr id="185" name="直接连接符 57">
              <a:extLst>
                <a:ext uri="{FF2B5EF4-FFF2-40B4-BE49-F238E27FC236}">
                  <a16:creationId xmlns:a16="http://schemas.microsoft.com/office/drawing/2014/main" id="{4D55429D-2F5B-7B47-B086-35A9A06F11C4}"/>
                </a:ext>
              </a:extLst>
            </p:cNvPr>
            <p:cNvCxnSpPr>
              <a:stCxn id="151" idx="7"/>
              <a:endCxn id="149" idx="2"/>
            </p:cNvCxnSpPr>
            <p:nvPr/>
          </p:nvCxnSpPr>
          <p:spPr bwMode="auto">
            <a:xfrm flipV="1">
              <a:off x="6755027" y="3334907"/>
              <a:ext cx="622931" cy="8089"/>
            </a:xfrm>
            <a:prstGeom prst="line">
              <a:avLst/>
            </a:prstGeom>
            <a:grpFill/>
            <a:ln w="12700" cap="flat" cmpd="sng" algn="ctr">
              <a:solidFill>
                <a:schemeClr val="tx1"/>
              </a:solidFill>
              <a:prstDash val="solid"/>
              <a:round/>
              <a:headEnd type="none" w="med" len="med"/>
              <a:tailEnd type="none" w="med" len="med"/>
            </a:ln>
            <a:effectLst/>
          </p:spPr>
        </p:cxnSp>
        <p:cxnSp>
          <p:nvCxnSpPr>
            <p:cNvPr id="186" name="直接连接符 60">
              <a:extLst>
                <a:ext uri="{FF2B5EF4-FFF2-40B4-BE49-F238E27FC236}">
                  <a16:creationId xmlns:a16="http://schemas.microsoft.com/office/drawing/2014/main" id="{49CCFD23-932A-414D-874A-8A5DCDE1E7E6}"/>
                </a:ext>
              </a:extLst>
            </p:cNvPr>
            <p:cNvCxnSpPr>
              <a:cxnSpLocks/>
              <a:stCxn id="151" idx="4"/>
              <a:endCxn id="152" idx="0"/>
            </p:cNvCxnSpPr>
            <p:nvPr/>
          </p:nvCxnSpPr>
          <p:spPr bwMode="auto">
            <a:xfrm>
              <a:off x="6623154" y="3756111"/>
              <a:ext cx="210139" cy="850142"/>
            </a:xfrm>
            <a:prstGeom prst="line">
              <a:avLst/>
            </a:prstGeom>
            <a:grpFill/>
            <a:ln w="12700" cap="flat" cmpd="sng" algn="ctr">
              <a:solidFill>
                <a:schemeClr val="tx1"/>
              </a:solidFill>
              <a:prstDash val="solid"/>
              <a:round/>
              <a:headEnd type="none" w="med" len="med"/>
              <a:tailEnd type="none" w="med" len="med"/>
            </a:ln>
            <a:effectLst/>
          </p:spPr>
        </p:cxnSp>
        <p:cxnSp>
          <p:nvCxnSpPr>
            <p:cNvPr id="187" name="直接连接符 63">
              <a:extLst>
                <a:ext uri="{FF2B5EF4-FFF2-40B4-BE49-F238E27FC236}">
                  <a16:creationId xmlns:a16="http://schemas.microsoft.com/office/drawing/2014/main" id="{571FA113-314C-4E46-98DA-2AE2EB98E2FA}"/>
                </a:ext>
              </a:extLst>
            </p:cNvPr>
            <p:cNvCxnSpPr>
              <a:stCxn id="151" idx="5"/>
              <a:endCxn id="190" idx="1"/>
            </p:cNvCxnSpPr>
            <p:nvPr/>
          </p:nvCxnSpPr>
          <p:spPr bwMode="auto">
            <a:xfrm>
              <a:off x="6755027" y="3685232"/>
              <a:ext cx="492019" cy="43411"/>
            </a:xfrm>
            <a:prstGeom prst="line">
              <a:avLst/>
            </a:prstGeom>
            <a:grpFill/>
            <a:ln w="12700" cap="flat" cmpd="sng" algn="ctr">
              <a:solidFill>
                <a:schemeClr val="tx1"/>
              </a:solidFill>
              <a:prstDash val="solid"/>
              <a:round/>
              <a:headEnd type="none" w="med" len="med"/>
              <a:tailEnd type="none" w="med" len="med"/>
            </a:ln>
            <a:effectLst/>
          </p:spPr>
        </p:cxnSp>
        <p:grpSp>
          <p:nvGrpSpPr>
            <p:cNvPr id="188" name="组合 187">
              <a:extLst>
                <a:ext uri="{FF2B5EF4-FFF2-40B4-BE49-F238E27FC236}">
                  <a16:creationId xmlns:a16="http://schemas.microsoft.com/office/drawing/2014/main" id="{9BBCB203-AD09-E344-A4B1-CDE5F86879D3}"/>
                </a:ext>
              </a:extLst>
            </p:cNvPr>
            <p:cNvGrpSpPr/>
            <p:nvPr/>
          </p:nvGrpSpPr>
          <p:grpSpPr>
            <a:xfrm>
              <a:off x="6623154" y="2414545"/>
              <a:ext cx="464274" cy="857573"/>
              <a:chOff x="4902748" y="3601611"/>
              <a:chExt cx="464274" cy="857573"/>
            </a:xfrm>
            <a:grpFill/>
          </p:grpSpPr>
          <p:sp>
            <p:nvSpPr>
              <p:cNvPr id="201" name="流程图: 联系 70">
                <a:extLst>
                  <a:ext uri="{FF2B5EF4-FFF2-40B4-BE49-F238E27FC236}">
                    <a16:creationId xmlns:a16="http://schemas.microsoft.com/office/drawing/2014/main" id="{5E741001-A059-5344-9D45-755D60D951C7}"/>
                  </a:ext>
                </a:extLst>
              </p:cNvPr>
              <p:cNvSpPr/>
              <p:nvPr/>
            </p:nvSpPr>
            <p:spPr bwMode="auto">
              <a:xfrm>
                <a:off x="4994031" y="3601611"/>
                <a:ext cx="372991" cy="483995"/>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3</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202" name="直接连接符 71">
                <a:extLst>
                  <a:ext uri="{FF2B5EF4-FFF2-40B4-BE49-F238E27FC236}">
                    <a16:creationId xmlns:a16="http://schemas.microsoft.com/office/drawing/2014/main" id="{633E5F63-ABF1-1848-9301-B34CADFC560E}"/>
                  </a:ext>
                </a:extLst>
              </p:cNvPr>
              <p:cNvCxnSpPr>
                <a:stCxn id="151" idx="0"/>
                <a:endCxn id="201" idx="4"/>
              </p:cNvCxnSpPr>
              <p:nvPr/>
            </p:nvCxnSpPr>
            <p:spPr bwMode="auto">
              <a:xfrm flipV="1">
                <a:off x="4902748" y="4085606"/>
                <a:ext cx="277778" cy="373578"/>
              </a:xfrm>
              <a:prstGeom prst="line">
                <a:avLst/>
              </a:prstGeom>
              <a:grpFill/>
              <a:ln w="12700" cap="flat" cmpd="sng" algn="ctr">
                <a:solidFill>
                  <a:schemeClr val="tx1"/>
                </a:solidFill>
                <a:prstDash val="solid"/>
                <a:round/>
                <a:headEnd type="none" w="med" len="med"/>
                <a:tailEnd type="none" w="med" len="med"/>
              </a:ln>
              <a:effectLst/>
            </p:spPr>
          </p:cxnSp>
        </p:grpSp>
        <p:grpSp>
          <p:nvGrpSpPr>
            <p:cNvPr id="189" name="组合 188">
              <a:extLst>
                <a:ext uri="{FF2B5EF4-FFF2-40B4-BE49-F238E27FC236}">
                  <a16:creationId xmlns:a16="http://schemas.microsoft.com/office/drawing/2014/main" id="{63A9B1CD-1DE5-964F-8A5E-7C73D9353733}"/>
                </a:ext>
              </a:extLst>
            </p:cNvPr>
            <p:cNvGrpSpPr/>
            <p:nvPr/>
          </p:nvGrpSpPr>
          <p:grpSpPr>
            <a:xfrm>
              <a:off x="6755026" y="2757693"/>
              <a:ext cx="652574" cy="585302"/>
              <a:chOff x="5123805" y="3801417"/>
              <a:chExt cx="652574" cy="585302"/>
            </a:xfrm>
            <a:grpFill/>
          </p:grpSpPr>
          <p:sp>
            <p:nvSpPr>
              <p:cNvPr id="199" name="流程图: 联系 75">
                <a:extLst>
                  <a:ext uri="{FF2B5EF4-FFF2-40B4-BE49-F238E27FC236}">
                    <a16:creationId xmlns:a16="http://schemas.microsoft.com/office/drawing/2014/main" id="{0F13EA88-C691-DF41-8AB5-99EE2AFE1265}"/>
                  </a:ext>
                </a:extLst>
              </p:cNvPr>
              <p:cNvSpPr/>
              <p:nvPr/>
            </p:nvSpPr>
            <p:spPr bwMode="auto">
              <a:xfrm>
                <a:off x="5403387" y="380141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2</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200" name="直接连接符 76">
                <a:extLst>
                  <a:ext uri="{FF2B5EF4-FFF2-40B4-BE49-F238E27FC236}">
                    <a16:creationId xmlns:a16="http://schemas.microsoft.com/office/drawing/2014/main" id="{92CF6756-DE4B-924D-A348-6030A8D91C5C}"/>
                  </a:ext>
                </a:extLst>
              </p:cNvPr>
              <p:cNvCxnSpPr>
                <a:cxnSpLocks/>
                <a:stCxn id="151" idx="7"/>
                <a:endCxn id="199" idx="3"/>
              </p:cNvCxnSpPr>
              <p:nvPr/>
            </p:nvCxnSpPr>
            <p:spPr bwMode="auto">
              <a:xfrm flipV="1">
                <a:off x="5123805" y="4214532"/>
                <a:ext cx="334204" cy="172187"/>
              </a:xfrm>
              <a:prstGeom prst="line">
                <a:avLst/>
              </a:prstGeom>
              <a:grpFill/>
              <a:ln w="12700" cap="flat" cmpd="sng" algn="ctr">
                <a:solidFill>
                  <a:schemeClr val="tx1"/>
                </a:solidFill>
                <a:prstDash val="solid"/>
                <a:round/>
                <a:headEnd type="none" w="med" len="med"/>
                <a:tailEnd type="none" w="med" len="med"/>
              </a:ln>
              <a:effectLst/>
            </p:spPr>
          </p:cxnSp>
        </p:grpSp>
        <p:sp>
          <p:nvSpPr>
            <p:cNvPr id="190" name="流程图: 联系 80">
              <a:extLst>
                <a:ext uri="{FF2B5EF4-FFF2-40B4-BE49-F238E27FC236}">
                  <a16:creationId xmlns:a16="http://schemas.microsoft.com/office/drawing/2014/main" id="{EEAD57DF-AB6A-7348-B733-8F6CF214C7D3}"/>
                </a:ext>
              </a:extLst>
            </p:cNvPr>
            <p:cNvSpPr/>
            <p:nvPr/>
          </p:nvSpPr>
          <p:spPr bwMode="auto">
            <a:xfrm>
              <a:off x="7192424" y="3657766"/>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000" dirty="0">
                  <a:latin typeface="Times New Roman" panose="02020603050405020304" pitchFamily="18" charset="0"/>
                  <a:ea typeface="宋体" pitchFamily="2" charset="-122"/>
                  <a:cs typeface="Times New Roman" panose="02020603050405020304" pitchFamily="18" charset="0"/>
                </a:rPr>
                <a:t>1</a:t>
              </a:r>
              <a:endParaRPr kumimoji="0" lang="zh-CN" altLang="en-US" sz="10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91" name="直接连接符 81">
              <a:extLst>
                <a:ext uri="{FF2B5EF4-FFF2-40B4-BE49-F238E27FC236}">
                  <a16:creationId xmlns:a16="http://schemas.microsoft.com/office/drawing/2014/main" id="{A7AB2849-B24F-0548-9AFA-3414E335C1F8}"/>
                </a:ext>
              </a:extLst>
            </p:cNvPr>
            <p:cNvCxnSpPr>
              <a:cxnSpLocks/>
              <a:stCxn id="151" idx="7"/>
              <a:endCxn id="157" idx="2"/>
            </p:cNvCxnSpPr>
            <p:nvPr/>
          </p:nvCxnSpPr>
          <p:spPr bwMode="auto">
            <a:xfrm>
              <a:off x="6755027" y="3342996"/>
              <a:ext cx="1032255" cy="422934"/>
            </a:xfrm>
            <a:prstGeom prst="line">
              <a:avLst/>
            </a:prstGeom>
            <a:grpFill/>
            <a:ln w="12700" cap="flat" cmpd="sng" algn="ctr">
              <a:solidFill>
                <a:schemeClr val="tx1"/>
              </a:solidFill>
              <a:prstDash val="solid"/>
              <a:round/>
              <a:headEnd type="none" w="med" len="med"/>
              <a:tailEnd type="none" w="med" len="med"/>
            </a:ln>
            <a:effectLst/>
          </p:spPr>
        </p:cxnSp>
        <p:cxnSp>
          <p:nvCxnSpPr>
            <p:cNvPr id="192" name="直接连接符 96">
              <a:extLst>
                <a:ext uri="{FF2B5EF4-FFF2-40B4-BE49-F238E27FC236}">
                  <a16:creationId xmlns:a16="http://schemas.microsoft.com/office/drawing/2014/main" id="{AB787E7E-60CE-7A4B-8ED9-C2325FC8DDAC}"/>
                </a:ext>
              </a:extLst>
            </p:cNvPr>
            <p:cNvCxnSpPr>
              <a:cxnSpLocks/>
              <a:stCxn id="148" idx="2"/>
              <a:endCxn id="152" idx="0"/>
            </p:cNvCxnSpPr>
            <p:nvPr/>
          </p:nvCxnSpPr>
          <p:spPr bwMode="auto">
            <a:xfrm flipH="1">
              <a:off x="6833293" y="4540231"/>
              <a:ext cx="382648" cy="66022"/>
            </a:xfrm>
            <a:prstGeom prst="line">
              <a:avLst/>
            </a:prstGeom>
            <a:grpFill/>
            <a:ln w="12700" cap="flat" cmpd="sng" algn="ctr">
              <a:solidFill>
                <a:schemeClr val="tx1"/>
              </a:solidFill>
              <a:prstDash val="solid"/>
              <a:round/>
              <a:headEnd type="none" w="med" len="med"/>
              <a:tailEnd type="none" w="med" len="med"/>
            </a:ln>
            <a:effectLst/>
          </p:spPr>
        </p:cxnSp>
        <p:cxnSp>
          <p:nvCxnSpPr>
            <p:cNvPr id="193" name="直接连接符 108">
              <a:extLst>
                <a:ext uri="{FF2B5EF4-FFF2-40B4-BE49-F238E27FC236}">
                  <a16:creationId xmlns:a16="http://schemas.microsoft.com/office/drawing/2014/main" id="{3BD74386-D670-F544-B881-F63D650FE81A}"/>
                </a:ext>
              </a:extLst>
            </p:cNvPr>
            <p:cNvCxnSpPr>
              <a:stCxn id="148" idx="0"/>
              <a:endCxn id="190" idx="3"/>
            </p:cNvCxnSpPr>
            <p:nvPr/>
          </p:nvCxnSpPr>
          <p:spPr bwMode="auto">
            <a:xfrm flipH="1" flipV="1">
              <a:off x="7247046" y="4070881"/>
              <a:ext cx="155391" cy="227353"/>
            </a:xfrm>
            <a:prstGeom prst="line">
              <a:avLst/>
            </a:prstGeom>
            <a:grpFill/>
            <a:ln w="12700" cap="flat" cmpd="sng" algn="ctr">
              <a:solidFill>
                <a:schemeClr val="tx1"/>
              </a:solidFill>
              <a:prstDash val="solid"/>
              <a:round/>
              <a:headEnd type="none" w="med" len="med"/>
              <a:tailEnd type="none" w="med" len="med"/>
            </a:ln>
            <a:effectLst/>
          </p:spPr>
        </p:cxnSp>
        <p:cxnSp>
          <p:nvCxnSpPr>
            <p:cNvPr id="194" name="直接连接符 112">
              <a:extLst>
                <a:ext uri="{FF2B5EF4-FFF2-40B4-BE49-F238E27FC236}">
                  <a16:creationId xmlns:a16="http://schemas.microsoft.com/office/drawing/2014/main" id="{033CD63B-6A1B-544C-953B-86E30E4CA340}"/>
                </a:ext>
              </a:extLst>
            </p:cNvPr>
            <p:cNvCxnSpPr>
              <a:cxnSpLocks/>
              <a:stCxn id="148" idx="7"/>
              <a:endCxn id="157" idx="2"/>
            </p:cNvCxnSpPr>
            <p:nvPr/>
          </p:nvCxnSpPr>
          <p:spPr bwMode="auto">
            <a:xfrm flipV="1">
              <a:off x="7534310" y="3765929"/>
              <a:ext cx="252971" cy="603183"/>
            </a:xfrm>
            <a:prstGeom prst="line">
              <a:avLst/>
            </a:prstGeom>
            <a:grpFill/>
            <a:ln w="12700" cap="flat" cmpd="sng" algn="ctr">
              <a:solidFill>
                <a:schemeClr val="tx1"/>
              </a:solidFill>
              <a:prstDash val="solid"/>
              <a:round/>
              <a:headEnd type="none" w="med" len="med"/>
              <a:tailEnd type="none" w="med" len="med"/>
            </a:ln>
            <a:effectLst/>
          </p:spPr>
        </p:cxnSp>
        <p:cxnSp>
          <p:nvCxnSpPr>
            <p:cNvPr id="195" name="直接连接符 52">
              <a:extLst>
                <a:ext uri="{FF2B5EF4-FFF2-40B4-BE49-F238E27FC236}">
                  <a16:creationId xmlns:a16="http://schemas.microsoft.com/office/drawing/2014/main" id="{B40D885A-7ABB-F84B-AE0C-DC410DFCB47C}"/>
                </a:ext>
              </a:extLst>
            </p:cNvPr>
            <p:cNvCxnSpPr>
              <a:cxnSpLocks/>
              <a:stCxn id="149" idx="6"/>
              <a:endCxn id="157" idx="2"/>
            </p:cNvCxnSpPr>
            <p:nvPr/>
          </p:nvCxnSpPr>
          <p:spPr bwMode="auto">
            <a:xfrm>
              <a:off x="7750950" y="3334907"/>
              <a:ext cx="36332" cy="431023"/>
            </a:xfrm>
            <a:prstGeom prst="line">
              <a:avLst/>
            </a:prstGeom>
            <a:grpFill/>
            <a:ln w="12700" cap="flat" cmpd="sng" algn="ctr">
              <a:solidFill>
                <a:schemeClr val="tx1"/>
              </a:solidFill>
              <a:prstDash val="solid"/>
              <a:round/>
              <a:headEnd type="none" w="med" len="med"/>
              <a:tailEnd type="none" w="med" len="med"/>
            </a:ln>
            <a:effectLst/>
          </p:spPr>
        </p:cxnSp>
        <p:cxnSp>
          <p:nvCxnSpPr>
            <p:cNvPr id="196" name="直接连接符 67">
              <a:extLst>
                <a:ext uri="{FF2B5EF4-FFF2-40B4-BE49-F238E27FC236}">
                  <a16:creationId xmlns:a16="http://schemas.microsoft.com/office/drawing/2014/main" id="{2855A527-EE16-824C-BA7F-0A2DB238A02C}"/>
                </a:ext>
              </a:extLst>
            </p:cNvPr>
            <p:cNvCxnSpPr>
              <a:stCxn id="149" idx="6"/>
              <a:endCxn id="150" idx="3"/>
            </p:cNvCxnSpPr>
            <p:nvPr/>
          </p:nvCxnSpPr>
          <p:spPr bwMode="auto">
            <a:xfrm flipV="1">
              <a:off x="7750950" y="3248478"/>
              <a:ext cx="171861" cy="86429"/>
            </a:xfrm>
            <a:prstGeom prst="line">
              <a:avLst/>
            </a:prstGeom>
            <a:grpFill/>
            <a:ln w="12700" cap="flat" cmpd="sng" algn="ctr">
              <a:solidFill>
                <a:schemeClr val="tx1"/>
              </a:solidFill>
              <a:prstDash val="solid"/>
              <a:round/>
              <a:headEnd type="none" w="med" len="med"/>
              <a:tailEnd type="none" w="med" len="med"/>
            </a:ln>
            <a:effectLst/>
          </p:spPr>
        </p:cxnSp>
        <p:cxnSp>
          <p:nvCxnSpPr>
            <p:cNvPr id="197" name="直接连接符 72">
              <a:extLst>
                <a:ext uri="{FF2B5EF4-FFF2-40B4-BE49-F238E27FC236}">
                  <a16:creationId xmlns:a16="http://schemas.microsoft.com/office/drawing/2014/main" id="{698BA0A8-1321-734F-B095-70D937B42C0B}"/>
                </a:ext>
              </a:extLst>
            </p:cNvPr>
            <p:cNvCxnSpPr>
              <a:cxnSpLocks/>
              <a:stCxn id="150" idx="3"/>
              <a:endCxn id="157" idx="0"/>
            </p:cNvCxnSpPr>
            <p:nvPr/>
          </p:nvCxnSpPr>
          <p:spPr bwMode="auto">
            <a:xfrm>
              <a:off x="7922811" y="3248478"/>
              <a:ext cx="82050" cy="275455"/>
            </a:xfrm>
            <a:prstGeom prst="line">
              <a:avLst/>
            </a:prstGeom>
            <a:grpFill/>
            <a:ln w="12700" cap="flat" cmpd="sng" algn="ctr">
              <a:solidFill>
                <a:schemeClr val="tx1"/>
              </a:solidFill>
              <a:prstDash val="solid"/>
              <a:round/>
              <a:headEnd type="none" w="med" len="med"/>
              <a:tailEnd type="none" w="med" len="med"/>
            </a:ln>
            <a:effectLst/>
          </p:spPr>
        </p:cxnSp>
        <p:sp>
          <p:nvSpPr>
            <p:cNvPr id="198" name="矩形 197">
              <a:extLst>
                <a:ext uri="{FF2B5EF4-FFF2-40B4-BE49-F238E27FC236}">
                  <a16:creationId xmlns:a16="http://schemas.microsoft.com/office/drawing/2014/main" id="{BF8AFB6A-E510-C346-8355-D87A73364E80}"/>
                </a:ext>
              </a:extLst>
            </p:cNvPr>
            <p:cNvSpPr/>
            <p:nvPr/>
          </p:nvSpPr>
          <p:spPr>
            <a:xfrm>
              <a:off x="5597395" y="2313707"/>
              <a:ext cx="2744280" cy="2868397"/>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p>
          </p:txBody>
        </p:sp>
      </p:grpSp>
      <p:pic>
        <p:nvPicPr>
          <p:cNvPr id="209" name="图形 208" descr="关闭 纯色填充">
            <a:extLst>
              <a:ext uri="{FF2B5EF4-FFF2-40B4-BE49-F238E27FC236}">
                <a16:creationId xmlns:a16="http://schemas.microsoft.com/office/drawing/2014/main" id="{63F03852-C0DB-524C-B566-5A2073DB2C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3760" y="4207068"/>
            <a:ext cx="914400" cy="914400"/>
          </a:xfrm>
          <a:prstGeom prst="rect">
            <a:avLst/>
          </a:prstGeom>
        </p:spPr>
      </p:pic>
      <p:sp>
        <p:nvSpPr>
          <p:cNvPr id="212" name="椭圆 211">
            <a:extLst>
              <a:ext uri="{FF2B5EF4-FFF2-40B4-BE49-F238E27FC236}">
                <a16:creationId xmlns:a16="http://schemas.microsoft.com/office/drawing/2014/main" id="{ECCB3B77-754F-4D41-A02B-D6311AC6A22D}"/>
              </a:ext>
            </a:extLst>
          </p:cNvPr>
          <p:cNvSpPr/>
          <p:nvPr/>
        </p:nvSpPr>
        <p:spPr>
          <a:xfrm rot="3949741">
            <a:off x="3321265" y="245796"/>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3" name="椭圆 212">
            <a:extLst>
              <a:ext uri="{FF2B5EF4-FFF2-40B4-BE49-F238E27FC236}">
                <a16:creationId xmlns:a16="http://schemas.microsoft.com/office/drawing/2014/main" id="{63C0E467-76A2-7E41-AE79-1E160E075580}"/>
              </a:ext>
            </a:extLst>
          </p:cNvPr>
          <p:cNvSpPr/>
          <p:nvPr/>
        </p:nvSpPr>
        <p:spPr>
          <a:xfrm rot="3949741">
            <a:off x="3075927" y="249200"/>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a:extLst>
              <a:ext uri="{FF2B5EF4-FFF2-40B4-BE49-F238E27FC236}">
                <a16:creationId xmlns:a16="http://schemas.microsoft.com/office/drawing/2014/main" id="{A60F44BC-86F0-C342-BF19-1FD71418B2E8}"/>
              </a:ext>
            </a:extLst>
          </p:cNvPr>
          <p:cNvSpPr/>
          <p:nvPr/>
        </p:nvSpPr>
        <p:spPr>
          <a:xfrm>
            <a:off x="1329672" y="788159"/>
            <a:ext cx="2207259" cy="5450421"/>
          </a:xfrm>
          <a:prstGeom prst="rect">
            <a:avLst/>
          </a:prstGeom>
          <a:noFill/>
          <a:ln w="25400">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50000"/>
                </a:schemeClr>
              </a:solidFill>
            </a:endParaRPr>
          </a:p>
        </p:txBody>
      </p:sp>
      <p:sp>
        <p:nvSpPr>
          <p:cNvPr id="16" name="文本框 15">
            <a:extLst>
              <a:ext uri="{FF2B5EF4-FFF2-40B4-BE49-F238E27FC236}">
                <a16:creationId xmlns:a16="http://schemas.microsoft.com/office/drawing/2014/main" id="{24C9A658-C89A-C54A-81B1-5F87C110B8A1}"/>
              </a:ext>
            </a:extLst>
          </p:cNvPr>
          <p:cNvSpPr txBox="1"/>
          <p:nvPr/>
        </p:nvSpPr>
        <p:spPr>
          <a:xfrm>
            <a:off x="1820737" y="733801"/>
            <a:ext cx="1112805" cy="461665"/>
          </a:xfrm>
          <a:prstGeom prst="rect">
            <a:avLst/>
          </a:prstGeom>
          <a:noFill/>
        </p:spPr>
        <p:txBody>
          <a:bodyPr wrap="none" rtlCol="0">
            <a:spAutoFit/>
          </a:bodyPr>
          <a:lstStyle/>
          <a:p>
            <a:r>
              <a:rPr kumimoji="1" lang="zh-CN" altLang="en-US" sz="2400" b="1" dirty="0">
                <a:solidFill>
                  <a:schemeClr val="bg1">
                    <a:lumMod val="50000"/>
                  </a:schemeClr>
                </a:solidFill>
                <a:latin typeface="SimSun" panose="02010600030101010101" pitchFamily="2" charset="-122"/>
                <a:ea typeface="SimSun" panose="02010600030101010101" pitchFamily="2" charset="-122"/>
              </a:rPr>
              <a:t>未运行</a:t>
            </a:r>
          </a:p>
        </p:txBody>
      </p:sp>
      <p:sp>
        <p:nvSpPr>
          <p:cNvPr id="214" name="矩形 213">
            <a:extLst>
              <a:ext uri="{FF2B5EF4-FFF2-40B4-BE49-F238E27FC236}">
                <a16:creationId xmlns:a16="http://schemas.microsoft.com/office/drawing/2014/main" id="{670A85DC-908F-CE46-8EB1-3D357057BAA1}"/>
              </a:ext>
            </a:extLst>
          </p:cNvPr>
          <p:cNvSpPr/>
          <p:nvPr/>
        </p:nvSpPr>
        <p:spPr>
          <a:xfrm>
            <a:off x="3596630" y="797680"/>
            <a:ext cx="2505951" cy="5440900"/>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文本框 214">
            <a:extLst>
              <a:ext uri="{FF2B5EF4-FFF2-40B4-BE49-F238E27FC236}">
                <a16:creationId xmlns:a16="http://schemas.microsoft.com/office/drawing/2014/main" id="{1133D6ED-79A7-D748-9A06-5A48FAD1B512}"/>
              </a:ext>
            </a:extLst>
          </p:cNvPr>
          <p:cNvSpPr txBox="1"/>
          <p:nvPr/>
        </p:nvSpPr>
        <p:spPr>
          <a:xfrm>
            <a:off x="4437302" y="733800"/>
            <a:ext cx="803425" cy="461665"/>
          </a:xfrm>
          <a:prstGeom prst="rect">
            <a:avLst/>
          </a:prstGeom>
          <a:noFill/>
        </p:spPr>
        <p:txBody>
          <a:bodyPr wrap="none" rtlCol="0">
            <a:spAutoFit/>
          </a:bodyPr>
          <a:lstStyle/>
          <a:p>
            <a:r>
              <a:rPr kumimoji="1" lang="zh-CN" altLang="en-US" sz="2400" b="1" dirty="0">
                <a:latin typeface="SimSun" panose="02010600030101010101" pitchFamily="2" charset="-122"/>
                <a:ea typeface="SimSun" panose="02010600030101010101" pitchFamily="2" charset="-122"/>
              </a:rPr>
              <a:t>运行</a:t>
            </a:r>
          </a:p>
        </p:txBody>
      </p:sp>
      <p:sp>
        <p:nvSpPr>
          <p:cNvPr id="100" name="上箭头 99">
            <a:extLst>
              <a:ext uri="{FF2B5EF4-FFF2-40B4-BE49-F238E27FC236}">
                <a16:creationId xmlns:a16="http://schemas.microsoft.com/office/drawing/2014/main" id="{2047C146-63D7-B648-9C70-674BD99D6FB6}"/>
              </a:ext>
            </a:extLst>
          </p:cNvPr>
          <p:cNvSpPr/>
          <p:nvPr/>
        </p:nvSpPr>
        <p:spPr>
          <a:xfrm>
            <a:off x="2999654" y="440362"/>
            <a:ext cx="540000" cy="122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6" name="椭圆 215">
            <a:extLst>
              <a:ext uri="{FF2B5EF4-FFF2-40B4-BE49-F238E27FC236}">
                <a16:creationId xmlns:a16="http://schemas.microsoft.com/office/drawing/2014/main" id="{7472E7BB-174A-6442-B598-A7D33680DF18}"/>
              </a:ext>
            </a:extLst>
          </p:cNvPr>
          <p:cNvSpPr/>
          <p:nvPr/>
        </p:nvSpPr>
        <p:spPr>
          <a:xfrm rot="3949741">
            <a:off x="5573139" y="235739"/>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7" name="椭圆 216">
            <a:extLst>
              <a:ext uri="{FF2B5EF4-FFF2-40B4-BE49-F238E27FC236}">
                <a16:creationId xmlns:a16="http://schemas.microsoft.com/office/drawing/2014/main" id="{543AAAA2-BF8F-A84F-A923-51A4DE655705}"/>
              </a:ext>
            </a:extLst>
          </p:cNvPr>
          <p:cNvSpPr/>
          <p:nvPr/>
        </p:nvSpPr>
        <p:spPr>
          <a:xfrm rot="3949741">
            <a:off x="5327801" y="239143"/>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8" name="上箭头 217">
            <a:extLst>
              <a:ext uri="{FF2B5EF4-FFF2-40B4-BE49-F238E27FC236}">
                <a16:creationId xmlns:a16="http://schemas.microsoft.com/office/drawing/2014/main" id="{D0056F32-8299-0845-A95B-1DC7D88A82FA}"/>
              </a:ext>
            </a:extLst>
          </p:cNvPr>
          <p:cNvSpPr/>
          <p:nvPr/>
        </p:nvSpPr>
        <p:spPr>
          <a:xfrm>
            <a:off x="5266613" y="427626"/>
            <a:ext cx="540000" cy="2376000"/>
          </a:xfrm>
          <a:prstGeom prst="up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220" name="直线箭头连接符 219">
            <a:extLst>
              <a:ext uri="{FF2B5EF4-FFF2-40B4-BE49-F238E27FC236}">
                <a16:creationId xmlns:a16="http://schemas.microsoft.com/office/drawing/2014/main" id="{7D2F25CC-787C-444B-B352-9C2D0761334C}"/>
              </a:ext>
            </a:extLst>
          </p:cNvPr>
          <p:cNvCxnSpPr>
            <a:cxnSpLocks/>
          </p:cNvCxnSpPr>
          <p:nvPr/>
        </p:nvCxnSpPr>
        <p:spPr>
          <a:xfrm flipV="1">
            <a:off x="5979712" y="4823509"/>
            <a:ext cx="133200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B3CD3B53-69F3-994C-8A39-6D0D722C9C84}"/>
              </a:ext>
            </a:extLst>
          </p:cNvPr>
          <p:cNvSpPr txBox="1"/>
          <p:nvPr/>
        </p:nvSpPr>
        <p:spPr>
          <a:xfrm>
            <a:off x="6293435" y="4399685"/>
            <a:ext cx="822405"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affect</a:t>
            </a:r>
            <a:endParaRPr kumimoji="1" lang="zh-CN" altLang="en-US" sz="2200" dirty="0">
              <a:latin typeface="Times New Roman" panose="02020603050405020304" pitchFamily="18" charset="0"/>
              <a:cs typeface="Times New Roman" panose="02020603050405020304" pitchFamily="18" charset="0"/>
            </a:endParaRPr>
          </a:p>
        </p:txBody>
      </p:sp>
      <p:pic>
        <p:nvPicPr>
          <p:cNvPr id="102" name="图形 101" descr="便携式计算机 纯色填充">
            <a:extLst>
              <a:ext uri="{FF2B5EF4-FFF2-40B4-BE49-F238E27FC236}">
                <a16:creationId xmlns:a16="http://schemas.microsoft.com/office/drawing/2014/main" id="{6B9AD30E-8453-2046-B254-4293AD39D9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5115" y="4335713"/>
            <a:ext cx="1054582" cy="1054582"/>
          </a:xfrm>
          <a:prstGeom prst="rect">
            <a:avLst/>
          </a:prstGeom>
        </p:spPr>
      </p:pic>
      <p:grpSp>
        <p:nvGrpSpPr>
          <p:cNvPr id="2" name="组合 1">
            <a:extLst>
              <a:ext uri="{FF2B5EF4-FFF2-40B4-BE49-F238E27FC236}">
                <a16:creationId xmlns:a16="http://schemas.microsoft.com/office/drawing/2014/main" id="{A393827C-8FED-7445-BD79-6A379DD8271D}"/>
              </a:ext>
            </a:extLst>
          </p:cNvPr>
          <p:cNvGrpSpPr/>
          <p:nvPr/>
        </p:nvGrpSpPr>
        <p:grpSpPr>
          <a:xfrm>
            <a:off x="1273200" y="6371578"/>
            <a:ext cx="8405470" cy="388732"/>
            <a:chOff x="1647285" y="6371578"/>
            <a:chExt cx="8405470" cy="388732"/>
          </a:xfrm>
        </p:grpSpPr>
        <p:sp>
          <p:nvSpPr>
            <p:cNvPr id="5" name="文本框 4">
              <a:extLst>
                <a:ext uri="{FF2B5EF4-FFF2-40B4-BE49-F238E27FC236}">
                  <a16:creationId xmlns:a16="http://schemas.microsoft.com/office/drawing/2014/main" id="{4414F17E-7932-7945-B861-BD3243999E49}"/>
                </a:ext>
              </a:extLst>
            </p:cNvPr>
            <p:cNvSpPr txBox="1"/>
            <p:nvPr/>
          </p:nvSpPr>
          <p:spPr>
            <a:xfrm>
              <a:off x="1791473" y="6371578"/>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Out-sample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Variant</a:t>
              </a:r>
              <a:endParaRPr kumimoji="1" lang="zh-CN" altLang="en-US" dirty="0">
                <a:latin typeface="Times New Roman" panose="02020603050405020304" pitchFamily="18" charset="0"/>
                <a:cs typeface="Times New Roman" panose="02020603050405020304" pitchFamily="18" charset="0"/>
              </a:endParaRPr>
            </a:p>
          </p:txBody>
        </p:sp>
        <p:sp>
          <p:nvSpPr>
            <p:cNvPr id="222" name="椭圆 221">
              <a:extLst>
                <a:ext uri="{FF2B5EF4-FFF2-40B4-BE49-F238E27FC236}">
                  <a16:creationId xmlns:a16="http://schemas.microsoft.com/office/drawing/2014/main" id="{86714679-1134-B642-B269-3E5671C68C63}"/>
                </a:ext>
              </a:extLst>
            </p:cNvPr>
            <p:cNvSpPr/>
            <p:nvPr/>
          </p:nvSpPr>
          <p:spPr>
            <a:xfrm>
              <a:off x="1647285" y="6475064"/>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3" name="文本框 222">
              <a:extLst>
                <a:ext uri="{FF2B5EF4-FFF2-40B4-BE49-F238E27FC236}">
                  <a16:creationId xmlns:a16="http://schemas.microsoft.com/office/drawing/2014/main" id="{DD2DAB55-B9CC-2B4A-92D4-881981F00CE0}"/>
                </a:ext>
              </a:extLst>
            </p:cNvPr>
            <p:cNvSpPr txBox="1"/>
            <p:nvPr/>
          </p:nvSpPr>
          <p:spPr>
            <a:xfrm>
              <a:off x="4404436" y="6390978"/>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In-sample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Variant</a:t>
              </a:r>
              <a:endParaRPr kumimoji="1" lang="zh-CN" altLang="en-US" dirty="0">
                <a:latin typeface="Times New Roman" panose="02020603050405020304" pitchFamily="18" charset="0"/>
                <a:cs typeface="Times New Roman" panose="02020603050405020304" pitchFamily="18" charset="0"/>
              </a:endParaRPr>
            </a:p>
          </p:txBody>
        </p:sp>
        <p:sp>
          <p:nvSpPr>
            <p:cNvPr id="224" name="椭圆 223">
              <a:extLst>
                <a:ext uri="{FF2B5EF4-FFF2-40B4-BE49-F238E27FC236}">
                  <a16:creationId xmlns:a16="http://schemas.microsoft.com/office/drawing/2014/main" id="{B28C1821-1119-DF4D-BFB3-1A57F25FB350}"/>
                </a:ext>
              </a:extLst>
            </p:cNvPr>
            <p:cNvSpPr/>
            <p:nvPr/>
          </p:nvSpPr>
          <p:spPr>
            <a:xfrm>
              <a:off x="4260248" y="6505975"/>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5" name="文本框 224">
              <a:extLst>
                <a:ext uri="{FF2B5EF4-FFF2-40B4-BE49-F238E27FC236}">
                  <a16:creationId xmlns:a16="http://schemas.microsoft.com/office/drawing/2014/main" id="{DE74B363-0C99-3D40-8C6C-501C78E3B28E}"/>
                </a:ext>
              </a:extLst>
            </p:cNvPr>
            <p:cNvSpPr txBox="1"/>
            <p:nvPr/>
          </p:nvSpPr>
          <p:spPr>
            <a:xfrm>
              <a:off x="7031247" y="6390976"/>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Known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Malware</a:t>
              </a:r>
              <a:endParaRPr kumimoji="1" lang="zh-CN" altLang="en-US" dirty="0">
                <a:latin typeface="Times New Roman" panose="02020603050405020304" pitchFamily="18" charset="0"/>
                <a:cs typeface="Times New Roman" panose="02020603050405020304" pitchFamily="18" charset="0"/>
              </a:endParaRPr>
            </a:p>
          </p:txBody>
        </p:sp>
        <p:sp>
          <p:nvSpPr>
            <p:cNvPr id="226" name="椭圆 225">
              <a:extLst>
                <a:ext uri="{FF2B5EF4-FFF2-40B4-BE49-F238E27FC236}">
                  <a16:creationId xmlns:a16="http://schemas.microsoft.com/office/drawing/2014/main" id="{D0D0A5A1-1DD2-2446-A6E5-34E6D5186931}"/>
                </a:ext>
              </a:extLst>
            </p:cNvPr>
            <p:cNvSpPr/>
            <p:nvPr/>
          </p:nvSpPr>
          <p:spPr>
            <a:xfrm>
              <a:off x="6887059" y="6494462"/>
              <a:ext cx="178905" cy="17890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03" name="文本框 102">
            <a:extLst>
              <a:ext uri="{FF2B5EF4-FFF2-40B4-BE49-F238E27FC236}">
                <a16:creationId xmlns:a16="http://schemas.microsoft.com/office/drawing/2014/main" id="{7A29A7A2-253A-2C4B-BDEA-D06AB0E53832}"/>
              </a:ext>
            </a:extLst>
          </p:cNvPr>
          <p:cNvSpPr txBox="1"/>
          <p:nvPr/>
        </p:nvSpPr>
        <p:spPr>
          <a:xfrm>
            <a:off x="3041404" y="607536"/>
            <a:ext cx="461665" cy="1424700"/>
          </a:xfrm>
          <a:prstGeom prst="rect">
            <a:avLst/>
          </a:prstGeom>
          <a:noFill/>
        </p:spPr>
        <p:txBody>
          <a:bodyPr vert="eaVert" wrap="square" rtlCol="0">
            <a:spAutoFit/>
          </a:bodyPr>
          <a:lstStyle/>
          <a:p>
            <a:r>
              <a:rPr kumimoji="1" lang="en-US" altLang="zh-CN" b="1" dirty="0">
                <a:latin typeface="Times New Roman" panose="02020603050405020304" pitchFamily="18" charset="0"/>
                <a:cs typeface="Times New Roman" panose="02020603050405020304" pitchFamily="18" charset="0"/>
              </a:rPr>
              <a:t>Detection</a:t>
            </a:r>
            <a:endParaRPr kumimoji="1" lang="zh-CN" altLang="en-US" b="1" dirty="0">
              <a:latin typeface="Times New Roman" panose="02020603050405020304" pitchFamily="18" charset="0"/>
              <a:cs typeface="Times New Roman" panose="02020603050405020304" pitchFamily="18" charset="0"/>
            </a:endParaRPr>
          </a:p>
        </p:txBody>
      </p:sp>
      <p:sp>
        <p:nvSpPr>
          <p:cNvPr id="227" name="文本框 226">
            <a:extLst>
              <a:ext uri="{FF2B5EF4-FFF2-40B4-BE49-F238E27FC236}">
                <a16:creationId xmlns:a16="http://schemas.microsoft.com/office/drawing/2014/main" id="{C9AF7D60-0276-244B-AE00-579F1BCC83D2}"/>
              </a:ext>
            </a:extLst>
          </p:cNvPr>
          <p:cNvSpPr txBox="1"/>
          <p:nvPr/>
        </p:nvSpPr>
        <p:spPr>
          <a:xfrm>
            <a:off x="5319164" y="609898"/>
            <a:ext cx="461665" cy="1424700"/>
          </a:xfrm>
          <a:prstGeom prst="rect">
            <a:avLst/>
          </a:prstGeom>
          <a:noFill/>
        </p:spPr>
        <p:txBody>
          <a:bodyPr vert="eaVert" wrap="square" rtlCol="0">
            <a:spAutoFit/>
          </a:bodyPr>
          <a:lstStyle/>
          <a:p>
            <a:r>
              <a:rPr kumimoji="1" lang="en-US" altLang="zh-CN" b="1" dirty="0">
                <a:latin typeface="Times New Roman" panose="02020603050405020304" pitchFamily="18" charset="0"/>
                <a:cs typeface="Times New Roman" panose="02020603050405020304" pitchFamily="18" charset="0"/>
              </a:rPr>
              <a:t>Detection</a:t>
            </a:r>
            <a:endParaRPr kumimoji="1" lang="zh-CN" altLang="en-US" b="1" dirty="0">
              <a:latin typeface="Times New Roman" panose="02020603050405020304" pitchFamily="18" charset="0"/>
              <a:cs typeface="Times New Roman" panose="02020603050405020304" pitchFamily="18" charset="0"/>
            </a:endParaRPr>
          </a:p>
        </p:txBody>
      </p:sp>
      <p:sp>
        <p:nvSpPr>
          <p:cNvPr id="210" name="文本框 209">
            <a:extLst>
              <a:ext uri="{FF2B5EF4-FFF2-40B4-BE49-F238E27FC236}">
                <a16:creationId xmlns:a16="http://schemas.microsoft.com/office/drawing/2014/main" id="{CF534F40-4AF7-7A49-9183-BBED0064BDC9}"/>
              </a:ext>
            </a:extLst>
          </p:cNvPr>
          <p:cNvSpPr txBox="1"/>
          <p:nvPr/>
        </p:nvSpPr>
        <p:spPr>
          <a:xfrm>
            <a:off x="1313496" y="5508798"/>
            <a:ext cx="2311851" cy="707886"/>
          </a:xfrm>
          <a:prstGeom prst="rect">
            <a:avLst/>
          </a:prstGeom>
          <a:noFill/>
        </p:spPr>
        <p:txBody>
          <a:bodyPr wrap="none" rtlCol="0">
            <a:spAutoFit/>
          </a:bodyPr>
          <a:lstStyle/>
          <a:p>
            <a:pPr algn="ctr"/>
            <a:r>
              <a:rPr kumimoji="1" lang="en-US" altLang="zh-CN" sz="2000" dirty="0">
                <a:solidFill>
                  <a:schemeClr val="bg1">
                    <a:lumMod val="50000"/>
                  </a:schemeClr>
                </a:solidFill>
                <a:latin typeface="Times New Roman" panose="02020603050405020304" pitchFamily="18" charset="0"/>
                <a:ea typeface="SimSun" panose="02010600030101010101" pitchFamily="2" charset="-122"/>
                <a:cs typeface="Times New Roman" panose="02020603050405020304" pitchFamily="18" charset="0"/>
              </a:rPr>
              <a:t>Static-based </a:t>
            </a:r>
          </a:p>
          <a:p>
            <a:pPr algn="ctr"/>
            <a:r>
              <a:rPr kumimoji="1" lang="en-US" altLang="zh-CN" sz="2000" dirty="0">
                <a:solidFill>
                  <a:schemeClr val="bg1">
                    <a:lumMod val="50000"/>
                  </a:schemeClr>
                </a:solidFill>
                <a:latin typeface="Times New Roman" panose="02020603050405020304" pitchFamily="18" charset="0"/>
                <a:ea typeface="SimSun" panose="02010600030101010101" pitchFamily="2" charset="-122"/>
                <a:cs typeface="Times New Roman" panose="02020603050405020304" pitchFamily="18" charset="0"/>
              </a:rPr>
              <a:t>Supervised Learning</a:t>
            </a:r>
            <a:endParaRPr kumimoji="1" lang="zh-CN" altLang="en-US" sz="2000" dirty="0">
              <a:solidFill>
                <a:schemeClr val="bg1">
                  <a:lumMod val="50000"/>
                </a:schemeClr>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11" name="文本框 210">
            <a:extLst>
              <a:ext uri="{FF2B5EF4-FFF2-40B4-BE49-F238E27FC236}">
                <a16:creationId xmlns:a16="http://schemas.microsoft.com/office/drawing/2014/main" id="{D98055E9-138A-8049-9A21-FC2C6BE26626}"/>
              </a:ext>
            </a:extLst>
          </p:cNvPr>
          <p:cNvSpPr txBox="1"/>
          <p:nvPr/>
        </p:nvSpPr>
        <p:spPr>
          <a:xfrm>
            <a:off x="3693081" y="5535851"/>
            <a:ext cx="2311851" cy="707886"/>
          </a:xfrm>
          <a:prstGeom prst="rect">
            <a:avLst/>
          </a:prstGeom>
          <a:noFill/>
        </p:spPr>
        <p:txBody>
          <a:bodyPr wrap="none" rtlCol="0">
            <a:spAutoFit/>
          </a:bodyPr>
          <a:lstStyle/>
          <a:p>
            <a:pPr algn="ct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Behavior-based </a:t>
            </a:r>
          </a:p>
          <a:p>
            <a:pPr algn="ct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Supervised Learning</a:t>
            </a:r>
            <a:endPar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207C5E6-51F7-4647-9580-3CD899AF7AF4}"/>
              </a:ext>
            </a:extLst>
          </p:cNvPr>
          <p:cNvSpPr txBox="1"/>
          <p:nvPr/>
        </p:nvSpPr>
        <p:spPr>
          <a:xfrm>
            <a:off x="8548254" y="984494"/>
            <a:ext cx="3422819" cy="5711307"/>
          </a:xfrm>
          <a:prstGeom prst="rect">
            <a:avLst/>
          </a:prstGeom>
          <a:noFill/>
        </p:spPr>
        <p:txBody>
          <a:bodyPr wrap="square" rtlCol="0">
            <a:spAutoFit/>
          </a:bodyPr>
          <a:lstStyle/>
          <a:p>
            <a:pPr algn="just">
              <a:lnSpc>
                <a:spcPct val="120000"/>
              </a:lnSpc>
            </a:pP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现有的检测方法</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(has thus far)</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都是以监督学习方式，依赖大量标注样本进行检测，无法处理样本外的数据，</a:t>
            </a:r>
          </a:p>
          <a:p>
            <a:pPr algn="just">
              <a:lnSpc>
                <a:spcPct val="120000"/>
              </a:lnSpc>
            </a:pP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主要分为</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只能识别出签名库中包含其签名特征的已知恶意软件；</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可以识别加密加壳、代码混淆等已标注的简单变种；</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新型高级变种（标注样本以外的）可以规避</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，严重危害主机，甚至造成财产损失。</a:t>
            </a:r>
          </a:p>
        </p:txBody>
      </p:sp>
    </p:spTree>
    <p:extLst>
      <p:ext uri="{BB962C8B-B14F-4D97-AF65-F5344CB8AC3E}">
        <p14:creationId xmlns:p14="http://schemas.microsoft.com/office/powerpoint/2010/main" val="417855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DCEA7-367F-F94A-B89A-C6AB71F389E9}"/>
              </a:ext>
            </a:extLst>
          </p:cNvPr>
          <p:cNvSpPr>
            <a:spLocks noGrp="1"/>
          </p:cNvSpPr>
          <p:nvPr>
            <p:ph type="title"/>
          </p:nvPr>
        </p:nvSpPr>
        <p:spPr>
          <a:xfrm>
            <a:off x="267287" y="252582"/>
            <a:ext cx="11593484" cy="1325563"/>
          </a:xfrm>
        </p:spPr>
        <p:txBody>
          <a:bodyPr>
            <a:normAutofit fontScale="90000"/>
          </a:bodyPr>
          <a:lstStyle/>
          <a:p>
            <a:r>
              <a:rPr kumimoji="1" lang="zh-CN" altLang="en-US" dirty="0"/>
              <a:t>问题与挑战</a:t>
            </a:r>
            <a:r>
              <a:rPr kumimoji="1" lang="en-US" altLang="zh-CN" dirty="0"/>
              <a:t>2</a:t>
            </a:r>
            <a:r>
              <a:rPr kumimoji="1" lang="zh-CN" altLang="en-US" dirty="0"/>
              <a:t>：</a:t>
            </a:r>
            <a:r>
              <a:rPr kumimoji="1" lang="en" altLang="zh-CN" dirty="0"/>
              <a:t>Contrastive Learning</a:t>
            </a:r>
            <a:r>
              <a:rPr kumimoji="1" lang="zh-CN" altLang="en" dirty="0"/>
              <a:t>依赖</a:t>
            </a:r>
            <a:r>
              <a:rPr kumimoji="1" lang="zh-CN" altLang="en-US" dirty="0"/>
              <a:t>图数据增强</a:t>
            </a:r>
            <a:br>
              <a:rPr kumimoji="1" lang="en-US" altLang="zh-CN" dirty="0"/>
            </a:br>
            <a:r>
              <a:rPr kumimoji="1" lang="en-US" altLang="zh-CN" sz="2000" dirty="0">
                <a:latin typeface="Times New Roman" panose="02020603050405020304" pitchFamily="18" charset="0"/>
                <a:cs typeface="Times New Roman" panose="02020603050405020304" pitchFamily="18" charset="0"/>
              </a:rPr>
              <a:t>HIN contrastive learning: how to design the augmented views for HIN</a:t>
            </a:r>
            <a:endParaRPr kumimoji="1" lang="zh-CN" altLang="en-US" sz="2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0A7B8D4-9B0A-5F4A-B480-57C82B088CB6}"/>
              </a:ext>
            </a:extLst>
          </p:cNvPr>
          <p:cNvSpPr>
            <a:spLocks noGrp="1"/>
          </p:cNvSpPr>
          <p:nvPr>
            <p:ph idx="1"/>
          </p:nvPr>
        </p:nvSpPr>
        <p:spPr>
          <a:xfrm>
            <a:off x="838200" y="1690688"/>
            <a:ext cx="10515600" cy="4802187"/>
          </a:xfrm>
        </p:spPr>
        <p:txBody>
          <a:bodyPr>
            <a:normAutofit/>
          </a:bodyPr>
          <a:lstStyle/>
          <a:p>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Image</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or</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NLP</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场景的正负样本很容易生成，但要为复杂的图数据生成合适的正负样本，需要遵守其语义信息和结构信息。</a:t>
            </a:r>
            <a:endPar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正、负样本都需要仔细考虑，否则都会因为对比不强而影响检测效果。考虑多个正样本</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+1</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个负样本</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，结果受限；而采取过于简单的正样本策略，会导致正样本太易区分</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SimSun" panose="02010600030101010101" pitchFamily="2" charset="-122"/>
                <a:cs typeface="Times New Roman" panose="02020603050405020304" pitchFamily="18" charset="0"/>
              </a:rPr>
              <a:t>MoCo</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 altLang="zh-CN" sz="2000" dirty="0">
                <a:latin typeface="Times New Roman" panose="02020603050405020304" pitchFamily="18" charset="0"/>
                <a:ea typeface="SimSun" panose="02010600030101010101" pitchFamily="2" charset="-122"/>
                <a:cs typeface="Times New Roman" panose="02020603050405020304" pitchFamily="18" charset="0"/>
              </a:rPr>
              <a:t>GCC</a:t>
            </a:r>
            <a:r>
              <a:rPr lang="zh-CN" altLang="en" sz="2000" dirty="0">
                <a:latin typeface="Times New Roman" panose="02020603050405020304" pitchFamily="18" charset="0"/>
                <a:ea typeface="SimSun" panose="02010600030101010101" pitchFamily="2" charset="-122"/>
                <a:cs typeface="Times New Roman" panose="02020603050405020304" pitchFamily="18" charset="0"/>
              </a:rPr>
              <a:t>经验</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表明合适的数据增强视图能产生更好的性能。</a:t>
            </a:r>
            <a:endPar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现有图数据增强研究旨在为同质图生成简单的正负样本，包括</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node attribute masking</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ego-nets</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sampling</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等，没有考虑到具体场景中异构实体，更没有考虑时序网络，不可避免引起基于</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HIN</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的恶意软件检测对比学习效果较差，因此引入先验知识来促进图数据增强，提高恶意软件对比学习检测效果</a:t>
            </a:r>
          </a:p>
        </p:txBody>
      </p:sp>
      <p:pic>
        <p:nvPicPr>
          <p:cNvPr id="5" name="图片 4" descr="图表, 气泡图&#10;&#10;描述已自动生成">
            <a:extLst>
              <a:ext uri="{FF2B5EF4-FFF2-40B4-BE49-F238E27FC236}">
                <a16:creationId xmlns:a16="http://schemas.microsoft.com/office/drawing/2014/main" id="{081F64F3-B8BE-E44B-B066-22A14D253D07}"/>
              </a:ext>
            </a:extLst>
          </p:cNvPr>
          <p:cNvPicPr>
            <a:picLocks noChangeAspect="1"/>
          </p:cNvPicPr>
          <p:nvPr/>
        </p:nvPicPr>
        <p:blipFill>
          <a:blip r:embed="rId3"/>
          <a:stretch>
            <a:fillRect/>
          </a:stretch>
        </p:blipFill>
        <p:spPr>
          <a:xfrm>
            <a:off x="1484532" y="4702712"/>
            <a:ext cx="3708400" cy="1422400"/>
          </a:xfrm>
          <a:prstGeom prst="rect">
            <a:avLst/>
          </a:prstGeom>
        </p:spPr>
      </p:pic>
      <p:pic>
        <p:nvPicPr>
          <p:cNvPr id="9" name="图片 8" descr="图片包含 设备, 室内, 照片, 桌子&#10;&#10;描述已自动生成">
            <a:extLst>
              <a:ext uri="{FF2B5EF4-FFF2-40B4-BE49-F238E27FC236}">
                <a16:creationId xmlns:a16="http://schemas.microsoft.com/office/drawing/2014/main" id="{5BCF7242-7387-404A-B25A-E9582F111DF0}"/>
              </a:ext>
            </a:extLst>
          </p:cNvPr>
          <p:cNvPicPr>
            <a:picLocks noChangeAspect="1"/>
          </p:cNvPicPr>
          <p:nvPr/>
        </p:nvPicPr>
        <p:blipFill>
          <a:blip r:embed="rId4"/>
          <a:stretch>
            <a:fillRect/>
          </a:stretch>
        </p:blipFill>
        <p:spPr>
          <a:xfrm>
            <a:off x="7118252" y="4639212"/>
            <a:ext cx="2384048" cy="1546019"/>
          </a:xfrm>
          <a:prstGeom prst="rect">
            <a:avLst/>
          </a:prstGeom>
        </p:spPr>
      </p:pic>
    </p:spTree>
    <p:extLst>
      <p:ext uri="{BB962C8B-B14F-4D97-AF65-F5344CB8AC3E}">
        <p14:creationId xmlns:p14="http://schemas.microsoft.com/office/powerpoint/2010/main" val="128551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5A0E6-8299-1144-B6D6-7ED62BE96B26}"/>
              </a:ext>
            </a:extLst>
          </p:cNvPr>
          <p:cNvSpPr>
            <a:spLocks noGrp="1"/>
          </p:cNvSpPr>
          <p:nvPr>
            <p:ph type="title"/>
          </p:nvPr>
        </p:nvSpPr>
        <p:spPr/>
        <p:txBody>
          <a:bodyPr/>
          <a:lstStyle/>
          <a:p>
            <a:r>
              <a:rPr kumimoji="1" lang="zh-CN" altLang="en-US" dirty="0"/>
              <a:t>贡献</a:t>
            </a:r>
          </a:p>
        </p:txBody>
      </p:sp>
      <p:sp>
        <p:nvSpPr>
          <p:cNvPr id="3" name="内容占位符 2">
            <a:extLst>
              <a:ext uri="{FF2B5EF4-FFF2-40B4-BE49-F238E27FC236}">
                <a16:creationId xmlns:a16="http://schemas.microsoft.com/office/drawing/2014/main" id="{79FA2E81-C17A-F34A-AD4B-0AC9A16E42D0}"/>
              </a:ext>
            </a:extLst>
          </p:cNvPr>
          <p:cNvSpPr>
            <a:spLocks noGrp="1"/>
          </p:cNvSpPr>
          <p:nvPr>
            <p:ph idx="1"/>
          </p:nvPr>
        </p:nvSpPr>
        <p:spPr/>
        <p:txBody>
          <a:bodyPr/>
          <a:lstStyle/>
          <a:p>
            <a:r>
              <a:rPr kumimoji="1" lang="zh-CN" altLang="en-US" dirty="0"/>
              <a:t>首次提出一个包含</a:t>
            </a:r>
            <a:r>
              <a:rPr kumimoji="1" lang="en-US" altLang="zh-CN" dirty="0"/>
              <a:t>100+</a:t>
            </a:r>
            <a:r>
              <a:rPr kumimoji="1" lang="zh-CN" altLang="en-US" dirty="0"/>
              <a:t>不同家族种类的少样本数据集</a:t>
            </a:r>
            <a:r>
              <a:rPr kumimoji="1" lang="en-US" altLang="zh-CN" dirty="0"/>
              <a:t>--</a:t>
            </a:r>
            <a:r>
              <a:rPr kumimoji="1" lang="zh-CN" altLang="en-US" dirty="0"/>
              <a:t>供后续研究</a:t>
            </a:r>
            <a:endParaRPr kumimoji="1" lang="en-US" altLang="zh-CN" dirty="0"/>
          </a:p>
          <a:p>
            <a:r>
              <a:rPr kumimoji="1" lang="zh-CN" altLang="en-US" dirty="0"/>
              <a:t>提出该场景下的两层图数据增强方法</a:t>
            </a:r>
            <a:r>
              <a:rPr kumimoji="1" lang="en-US" altLang="zh-CN" dirty="0"/>
              <a:t>(</a:t>
            </a:r>
            <a:r>
              <a:rPr kumimoji="1" lang="zh-CN" altLang="en-US" dirty="0"/>
              <a:t>语义级别</a:t>
            </a:r>
            <a:r>
              <a:rPr kumimoji="1" lang="en-US" altLang="zh-CN" dirty="0"/>
              <a:t>--API</a:t>
            </a:r>
            <a:r>
              <a:rPr kumimoji="1" lang="zh-CN" altLang="en-US" dirty="0"/>
              <a:t>属性遮蔽、结构级别</a:t>
            </a:r>
            <a:r>
              <a:rPr kumimoji="1" lang="en-US" altLang="zh-CN" dirty="0"/>
              <a:t>--</a:t>
            </a:r>
            <a:r>
              <a:rPr kumimoji="1" lang="zh-CN" altLang="en-US" dirty="0"/>
              <a:t>图增强、元路径指导采样</a:t>
            </a:r>
            <a:r>
              <a:rPr kumimoji="1" lang="en-US" altLang="zh-CN" dirty="0"/>
              <a:t>)—</a:t>
            </a:r>
            <a:r>
              <a:rPr kumimoji="1" lang="zh-CN" altLang="en-US" dirty="0"/>
              <a:t>可拓展到其他场景且解决了异构图数据增强的难题</a:t>
            </a:r>
            <a:endParaRPr kumimoji="1" lang="en-US" altLang="zh-CN" dirty="0"/>
          </a:p>
          <a:p>
            <a:r>
              <a:rPr kumimoji="1" lang="zh-CN" altLang="en-US" dirty="0"/>
              <a:t>设计一个有效的少样本恶意变种检测对比学习模型</a:t>
            </a:r>
            <a:r>
              <a:rPr kumimoji="1" lang="en-US" altLang="zh-CN" dirty="0"/>
              <a:t>(instance- instance)—</a:t>
            </a:r>
            <a:r>
              <a:rPr kumimoji="1" lang="zh-CN" altLang="en-US" dirty="0"/>
              <a:t>使用</a:t>
            </a:r>
            <a:r>
              <a:rPr kumimoji="1" lang="en-US" altLang="zh-CN" dirty="0"/>
              <a:t>graph instance- graph instance</a:t>
            </a:r>
            <a:r>
              <a:rPr kumimoji="1" lang="zh-CN" altLang="en-US" dirty="0"/>
              <a:t>的好处：</a:t>
            </a:r>
            <a:r>
              <a:rPr kumimoji="1" lang="en-US" altLang="zh-CN" sz="1800" dirty="0"/>
              <a:t>1.</a:t>
            </a:r>
            <a:r>
              <a:rPr kumimoji="1" lang="zh-CN" altLang="en-US" sz="1800" dirty="0"/>
              <a:t>正好一个实例可以代表一种类型的家族，捕获不同恶意家族网络中内在的的拓扑特性；</a:t>
            </a:r>
            <a:r>
              <a:rPr kumimoji="1" lang="en-US" altLang="zh-CN" sz="1800" dirty="0"/>
              <a:t>2.</a:t>
            </a:r>
            <a:r>
              <a:rPr kumimoji="1" lang="zh-CN" altLang="en-US" sz="1800" dirty="0"/>
              <a:t>它丢弃了</a:t>
            </a:r>
            <a:r>
              <a:rPr kumimoji="1" lang="en-US" altLang="zh-CN" sz="1800" dirty="0"/>
              <a:t>MI</a:t>
            </a:r>
            <a:r>
              <a:rPr kumimoji="1" lang="zh-CN" altLang="en-US" sz="1800" dirty="0"/>
              <a:t>，有经验的研究证明了</a:t>
            </a:r>
            <a:r>
              <a:rPr kumimoji="1" lang="en-US" altLang="zh-CN" sz="1800" dirty="0"/>
              <a:t>instance- instance</a:t>
            </a:r>
            <a:r>
              <a:rPr kumimoji="1" lang="zh-CN" altLang="en-US" sz="1800" dirty="0"/>
              <a:t>优于局部</a:t>
            </a:r>
            <a:r>
              <a:rPr kumimoji="1" lang="en-US" altLang="zh-CN" sz="1800" dirty="0"/>
              <a:t>-</a:t>
            </a:r>
            <a:r>
              <a:rPr kumimoji="1" lang="zh-CN" altLang="en-US" sz="1800" dirty="0"/>
              <a:t>全局。</a:t>
            </a:r>
            <a:r>
              <a:rPr kumimoji="1" lang="en-US" altLang="zh-CN" sz="1800" dirty="0"/>
              <a:t>3.</a:t>
            </a:r>
            <a:r>
              <a:rPr kumimoji="1" lang="zh-CN" altLang="en-US" sz="1800" dirty="0"/>
              <a:t>大多数类型的节点是没有属性的，所以这里的实例只能是图级别的</a:t>
            </a:r>
          </a:p>
        </p:txBody>
      </p:sp>
    </p:spTree>
    <p:extLst>
      <p:ext uri="{BB962C8B-B14F-4D97-AF65-F5344CB8AC3E}">
        <p14:creationId xmlns:p14="http://schemas.microsoft.com/office/powerpoint/2010/main" val="162412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655320" y="280718"/>
            <a:ext cx="7799363" cy="619613"/>
          </a:xfrm>
        </p:spPr>
        <p:txBody>
          <a:bodyPr>
            <a:normAutofit fontScale="90000"/>
          </a:bodyPr>
          <a:lstStyle/>
          <a:p>
            <a:r>
              <a:rPr kumimoji="1" lang="zh-CN" altLang="en-US" dirty="0"/>
              <a:t>恶意软件对比学习总框架</a:t>
            </a:r>
          </a:p>
        </p:txBody>
      </p:sp>
      <p:pic>
        <p:nvPicPr>
          <p:cNvPr id="4" name="图片 3" descr="图示&#10;&#10;描述已自动生成">
            <a:extLst>
              <a:ext uri="{FF2B5EF4-FFF2-40B4-BE49-F238E27FC236}">
                <a16:creationId xmlns:a16="http://schemas.microsoft.com/office/drawing/2014/main" id="{F19D4F43-280D-3443-9590-E85CE4817893}"/>
              </a:ext>
            </a:extLst>
          </p:cNvPr>
          <p:cNvPicPr>
            <a:picLocks noChangeAspect="1"/>
          </p:cNvPicPr>
          <p:nvPr/>
        </p:nvPicPr>
        <p:blipFill>
          <a:blip r:embed="rId2"/>
          <a:stretch>
            <a:fillRect/>
          </a:stretch>
        </p:blipFill>
        <p:spPr>
          <a:xfrm>
            <a:off x="2289180" y="1215710"/>
            <a:ext cx="6263977" cy="5642289"/>
          </a:xfrm>
          <a:prstGeom prst="rect">
            <a:avLst/>
          </a:prstGeom>
        </p:spPr>
      </p:pic>
    </p:spTree>
    <p:extLst>
      <p:ext uri="{BB962C8B-B14F-4D97-AF65-F5344CB8AC3E}">
        <p14:creationId xmlns:p14="http://schemas.microsoft.com/office/powerpoint/2010/main" val="39845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252581"/>
            <a:ext cx="7700889" cy="816561"/>
          </a:xfrm>
        </p:spPr>
        <p:txBody>
          <a:bodyPr>
            <a:normAutofit fontScale="90000"/>
          </a:bodyPr>
          <a:lstStyle/>
          <a:p>
            <a:r>
              <a:rPr kumimoji="1" lang="zh-CN" altLang="en-US" sz="4000" dirty="0"/>
              <a:t>构造恶意家族异构信息网络实例</a:t>
            </a:r>
            <a:br>
              <a:rPr kumimoji="1" lang="en-US" altLang="zh-CN" sz="4000" dirty="0"/>
            </a:br>
            <a:r>
              <a:rPr kumimoji="1" lang="en-US" altLang="zh-CN" sz="4000" dirty="0"/>
              <a:t>--</a:t>
            </a:r>
            <a:r>
              <a:rPr kumimoji="1" lang="en-US" altLang="zh-CN" sz="2200" dirty="0">
                <a:latin typeface="Times New Roman" panose="02020603050405020304" pitchFamily="18" charset="0"/>
                <a:cs typeface="Times New Roman" panose="02020603050405020304" pitchFamily="18" charset="0"/>
              </a:rPr>
              <a:t>How to define instances in malware detection?--treat each instance as a distinct class</a:t>
            </a:r>
            <a:endParaRPr kumimoji="1" lang="zh-CN" altLang="en-US" sz="2200" dirty="0">
              <a:latin typeface="Times New Roman" panose="02020603050405020304" pitchFamily="18" charset="0"/>
              <a:cs typeface="Times New Roman" panose="02020603050405020304" pitchFamily="18" charset="0"/>
            </a:endParaRPr>
          </a:p>
        </p:txBody>
      </p:sp>
      <p:pic>
        <p:nvPicPr>
          <p:cNvPr id="55" name="Picture 4" descr="C:\Users\12974\Desktop\TIM截图20200111130506.png">
            <a:extLst>
              <a:ext uri="{FF2B5EF4-FFF2-40B4-BE49-F238E27FC236}">
                <a16:creationId xmlns:a16="http://schemas.microsoft.com/office/drawing/2014/main" id="{B1C02A5D-779A-6840-AF48-F967582D5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942" y="3241653"/>
            <a:ext cx="4882529" cy="3631494"/>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a:extLst>
              <a:ext uri="{FF2B5EF4-FFF2-40B4-BE49-F238E27FC236}">
                <a16:creationId xmlns:a16="http://schemas.microsoft.com/office/drawing/2014/main" id="{2C1D63A4-AA61-DB48-9695-06D16A528145}"/>
              </a:ext>
            </a:extLst>
          </p:cNvPr>
          <p:cNvGrpSpPr/>
          <p:nvPr/>
        </p:nvGrpSpPr>
        <p:grpSpPr>
          <a:xfrm>
            <a:off x="7564905" y="4021659"/>
            <a:ext cx="2653441" cy="2399535"/>
            <a:chOff x="5675366" y="2414545"/>
            <a:chExt cx="2565814" cy="2533841"/>
          </a:xfrm>
          <a:noFill/>
        </p:grpSpPr>
        <p:sp>
          <p:nvSpPr>
            <p:cNvPr id="58" name="流程图: 联系 3">
              <a:extLst>
                <a:ext uri="{FF2B5EF4-FFF2-40B4-BE49-F238E27FC236}">
                  <a16:creationId xmlns:a16="http://schemas.microsoft.com/office/drawing/2014/main" id="{636C8D7F-0384-7047-8FAE-15BAE378CDD2}"/>
                </a:ext>
              </a:extLst>
            </p:cNvPr>
            <p:cNvSpPr/>
            <p:nvPr/>
          </p:nvSpPr>
          <p:spPr bwMode="auto">
            <a:xfrm>
              <a:off x="7215941" y="4298233"/>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P4</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59" name="流程图: 联系 7">
              <a:extLst>
                <a:ext uri="{FF2B5EF4-FFF2-40B4-BE49-F238E27FC236}">
                  <a16:creationId xmlns:a16="http://schemas.microsoft.com/office/drawing/2014/main" id="{016A0C8D-27CD-4945-A798-3F8D32542CAA}"/>
                </a:ext>
              </a:extLst>
            </p:cNvPr>
            <p:cNvSpPr/>
            <p:nvPr/>
          </p:nvSpPr>
          <p:spPr bwMode="auto">
            <a:xfrm>
              <a:off x="7377958" y="3092910"/>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0" name="流程图: 联系 8">
              <a:extLst>
                <a:ext uri="{FF2B5EF4-FFF2-40B4-BE49-F238E27FC236}">
                  <a16:creationId xmlns:a16="http://schemas.microsoft.com/office/drawing/2014/main" id="{9267AC4F-50CD-1D42-A980-77C3868685EA}"/>
                </a:ext>
              </a:extLst>
            </p:cNvPr>
            <p:cNvSpPr/>
            <p:nvPr/>
          </p:nvSpPr>
          <p:spPr bwMode="auto">
            <a:xfrm>
              <a:off x="7868188" y="2835363"/>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1" name="流程图: 联系 9">
              <a:extLst>
                <a:ext uri="{FF2B5EF4-FFF2-40B4-BE49-F238E27FC236}">
                  <a16:creationId xmlns:a16="http://schemas.microsoft.com/office/drawing/2014/main" id="{5ABE4FB5-D3A8-8F44-85A6-D1AB46E57E9F}"/>
                </a:ext>
              </a:extLst>
            </p:cNvPr>
            <p:cNvSpPr/>
            <p:nvPr/>
          </p:nvSpPr>
          <p:spPr bwMode="auto">
            <a:xfrm>
              <a:off x="6436658" y="3272119"/>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2" name="流程图: 联系 10">
              <a:extLst>
                <a:ext uri="{FF2B5EF4-FFF2-40B4-BE49-F238E27FC236}">
                  <a16:creationId xmlns:a16="http://schemas.microsoft.com/office/drawing/2014/main" id="{0D6EFD49-EA16-7B48-9F2A-B06984F89E24}"/>
                </a:ext>
              </a:extLst>
            </p:cNvPr>
            <p:cNvSpPr/>
            <p:nvPr/>
          </p:nvSpPr>
          <p:spPr bwMode="auto">
            <a:xfrm>
              <a:off x="6615714" y="4606251"/>
              <a:ext cx="348111" cy="342135"/>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3" name="流程图: 联系 13">
              <a:extLst>
                <a:ext uri="{FF2B5EF4-FFF2-40B4-BE49-F238E27FC236}">
                  <a16:creationId xmlns:a16="http://schemas.microsoft.com/office/drawing/2014/main" id="{04F6060E-0837-CD42-B94A-B3AB2778FF35}"/>
                </a:ext>
              </a:extLst>
            </p:cNvPr>
            <p:cNvSpPr/>
            <p:nvPr/>
          </p:nvSpPr>
          <p:spPr bwMode="auto">
            <a:xfrm>
              <a:off x="7787282" y="3523932"/>
              <a:ext cx="348111" cy="342135"/>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4" name="流程图: 联系 15">
              <a:extLst>
                <a:ext uri="{FF2B5EF4-FFF2-40B4-BE49-F238E27FC236}">
                  <a16:creationId xmlns:a16="http://schemas.microsoft.com/office/drawing/2014/main" id="{08EE83E2-D362-B341-ACE3-2BAE9B9B3C9B}"/>
                </a:ext>
              </a:extLst>
            </p:cNvPr>
            <p:cNvSpPr/>
            <p:nvPr/>
          </p:nvSpPr>
          <p:spPr bwMode="auto">
            <a:xfrm>
              <a:off x="6349227" y="2675333"/>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4</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5" name="流程图: 联系 18">
              <a:extLst>
                <a:ext uri="{FF2B5EF4-FFF2-40B4-BE49-F238E27FC236}">
                  <a16:creationId xmlns:a16="http://schemas.microsoft.com/office/drawing/2014/main" id="{5C7F8E7A-2DCF-5D47-810D-EE4A7FCE3DDD}"/>
                </a:ext>
              </a:extLst>
            </p:cNvPr>
            <p:cNvSpPr/>
            <p:nvPr/>
          </p:nvSpPr>
          <p:spPr bwMode="auto">
            <a:xfrm>
              <a:off x="5916702" y="2667994"/>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5</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6" name="流程图: 联系 19">
              <a:extLst>
                <a:ext uri="{FF2B5EF4-FFF2-40B4-BE49-F238E27FC236}">
                  <a16:creationId xmlns:a16="http://schemas.microsoft.com/office/drawing/2014/main" id="{7962FF62-1644-6B49-B742-52FAAB2003AF}"/>
                </a:ext>
              </a:extLst>
            </p:cNvPr>
            <p:cNvSpPr/>
            <p:nvPr/>
          </p:nvSpPr>
          <p:spPr bwMode="auto">
            <a:xfrm>
              <a:off x="5675366" y="3133169"/>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6</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67" name="直接连接符 5">
              <a:extLst>
                <a:ext uri="{FF2B5EF4-FFF2-40B4-BE49-F238E27FC236}">
                  <a16:creationId xmlns:a16="http://schemas.microsoft.com/office/drawing/2014/main" id="{86A77212-E7D4-AF4D-B174-7A5C148F453D}"/>
                </a:ext>
              </a:extLst>
            </p:cNvPr>
            <p:cNvCxnSpPr>
              <a:stCxn id="61" idx="0"/>
              <a:endCxn id="64" idx="4"/>
            </p:cNvCxnSpPr>
            <p:nvPr/>
          </p:nvCxnSpPr>
          <p:spPr bwMode="auto">
            <a:xfrm flipH="1" flipV="1">
              <a:off x="6535723" y="3018066"/>
              <a:ext cx="87430" cy="254053"/>
            </a:xfrm>
            <a:prstGeom prst="line">
              <a:avLst/>
            </a:prstGeom>
            <a:grpFill/>
            <a:ln w="12700" cap="flat" cmpd="sng" algn="ctr">
              <a:solidFill>
                <a:schemeClr val="tx1"/>
              </a:solidFill>
              <a:prstDash val="solid"/>
              <a:round/>
              <a:headEnd type="none" w="med" len="med"/>
              <a:tailEnd type="none" w="med" len="med"/>
            </a:ln>
            <a:effectLst/>
          </p:spPr>
        </p:cxnSp>
        <p:cxnSp>
          <p:nvCxnSpPr>
            <p:cNvPr id="68" name="直接连接符 24">
              <a:extLst>
                <a:ext uri="{FF2B5EF4-FFF2-40B4-BE49-F238E27FC236}">
                  <a16:creationId xmlns:a16="http://schemas.microsoft.com/office/drawing/2014/main" id="{3BB574DE-9C22-4D4E-855D-E40A6E680B10}"/>
                </a:ext>
              </a:extLst>
            </p:cNvPr>
            <p:cNvCxnSpPr>
              <a:stCxn id="61" idx="1"/>
              <a:endCxn id="65" idx="5"/>
            </p:cNvCxnSpPr>
            <p:nvPr/>
          </p:nvCxnSpPr>
          <p:spPr bwMode="auto">
            <a:xfrm flipH="1" flipV="1">
              <a:off x="6235072" y="2960533"/>
              <a:ext cx="256209" cy="361778"/>
            </a:xfrm>
            <a:prstGeom prst="line">
              <a:avLst/>
            </a:prstGeom>
            <a:grpFill/>
            <a:ln w="12700" cap="flat" cmpd="sng" algn="ctr">
              <a:solidFill>
                <a:schemeClr val="tx1"/>
              </a:solidFill>
              <a:prstDash val="solid"/>
              <a:round/>
              <a:headEnd type="none" w="med" len="med"/>
              <a:tailEnd type="none" w="med" len="med"/>
            </a:ln>
            <a:effectLst/>
          </p:spPr>
        </p:cxnSp>
        <p:cxnSp>
          <p:nvCxnSpPr>
            <p:cNvPr id="69" name="直接连接符 27">
              <a:extLst>
                <a:ext uri="{FF2B5EF4-FFF2-40B4-BE49-F238E27FC236}">
                  <a16:creationId xmlns:a16="http://schemas.microsoft.com/office/drawing/2014/main" id="{8A7B0C5D-5B61-994F-95CC-C8A718FC8695}"/>
                </a:ext>
              </a:extLst>
            </p:cNvPr>
            <p:cNvCxnSpPr>
              <a:stCxn id="61" idx="2"/>
              <a:endCxn id="66" idx="6"/>
            </p:cNvCxnSpPr>
            <p:nvPr/>
          </p:nvCxnSpPr>
          <p:spPr bwMode="auto">
            <a:xfrm flipH="1" flipV="1">
              <a:off x="6048358" y="3304536"/>
              <a:ext cx="388299" cy="138950"/>
            </a:xfrm>
            <a:prstGeom prst="line">
              <a:avLst/>
            </a:prstGeom>
            <a:grpFill/>
            <a:ln w="12700" cap="flat" cmpd="sng" algn="ctr">
              <a:solidFill>
                <a:schemeClr val="tx1"/>
              </a:solidFill>
              <a:prstDash val="solid"/>
              <a:round/>
              <a:headEnd type="none" w="med" len="med"/>
              <a:tailEnd type="none" w="med" len="med"/>
            </a:ln>
            <a:effectLst/>
          </p:spPr>
        </p:cxnSp>
        <p:grpSp>
          <p:nvGrpSpPr>
            <p:cNvPr id="70" name="组合 69">
              <a:extLst>
                <a:ext uri="{FF2B5EF4-FFF2-40B4-BE49-F238E27FC236}">
                  <a16:creationId xmlns:a16="http://schemas.microsoft.com/office/drawing/2014/main" id="{C7154129-C14A-9B4D-B7D6-9E3BC9E686F0}"/>
                </a:ext>
              </a:extLst>
            </p:cNvPr>
            <p:cNvGrpSpPr/>
            <p:nvPr/>
          </p:nvGrpSpPr>
          <p:grpSpPr>
            <a:xfrm>
              <a:off x="5826773" y="3443486"/>
              <a:ext cx="609884" cy="519094"/>
              <a:chOff x="5826773" y="3443486"/>
              <a:chExt cx="609884" cy="519094"/>
            </a:xfrm>
            <a:grpFill/>
          </p:grpSpPr>
          <p:sp>
            <p:nvSpPr>
              <p:cNvPr id="96" name="流程图: 联系 20">
                <a:extLst>
                  <a:ext uri="{FF2B5EF4-FFF2-40B4-BE49-F238E27FC236}">
                    <a16:creationId xmlns:a16="http://schemas.microsoft.com/office/drawing/2014/main" id="{5BA0E4A2-BC69-6F4B-AB93-2B52754FF3CF}"/>
                  </a:ext>
                </a:extLst>
              </p:cNvPr>
              <p:cNvSpPr/>
              <p:nvPr/>
            </p:nvSpPr>
            <p:spPr bwMode="auto">
              <a:xfrm>
                <a:off x="5826773" y="3619847"/>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7</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97" name="直接连接符 30">
                <a:extLst>
                  <a:ext uri="{FF2B5EF4-FFF2-40B4-BE49-F238E27FC236}">
                    <a16:creationId xmlns:a16="http://schemas.microsoft.com/office/drawing/2014/main" id="{B75393CB-1CC4-494C-89E0-BEDFB2DEB82F}"/>
                  </a:ext>
                </a:extLst>
              </p:cNvPr>
              <p:cNvCxnSpPr>
                <a:stCxn id="61" idx="2"/>
                <a:endCxn id="96" idx="6"/>
              </p:cNvCxnSpPr>
              <p:nvPr/>
            </p:nvCxnSpPr>
            <p:spPr bwMode="auto">
              <a:xfrm flipH="1">
                <a:off x="6199765" y="3443486"/>
                <a:ext cx="236892" cy="347728"/>
              </a:xfrm>
              <a:prstGeom prst="line">
                <a:avLst/>
              </a:prstGeom>
              <a:grpFill/>
              <a:ln w="12700" cap="flat" cmpd="sng" algn="ctr">
                <a:solidFill>
                  <a:schemeClr val="tx1"/>
                </a:solidFill>
                <a:prstDash val="solid"/>
                <a:round/>
                <a:headEnd type="none" w="med" len="med"/>
                <a:tailEnd type="none" w="med" len="med"/>
              </a:ln>
              <a:effectLst/>
            </p:spPr>
          </p:cxnSp>
        </p:grpSp>
        <p:grpSp>
          <p:nvGrpSpPr>
            <p:cNvPr id="71" name="组合 70">
              <a:extLst>
                <a:ext uri="{FF2B5EF4-FFF2-40B4-BE49-F238E27FC236}">
                  <a16:creationId xmlns:a16="http://schemas.microsoft.com/office/drawing/2014/main" id="{1967E7E4-057F-2F47-9000-9A4D74D4304D}"/>
                </a:ext>
              </a:extLst>
            </p:cNvPr>
            <p:cNvGrpSpPr/>
            <p:nvPr/>
          </p:nvGrpSpPr>
          <p:grpSpPr>
            <a:xfrm>
              <a:off x="5748989" y="3564659"/>
              <a:ext cx="742292" cy="921524"/>
              <a:chOff x="5596589" y="3412259"/>
              <a:chExt cx="742292" cy="921524"/>
            </a:xfrm>
            <a:grpFill/>
          </p:grpSpPr>
          <p:sp>
            <p:nvSpPr>
              <p:cNvPr id="94" name="流程图: 联系 35">
                <a:extLst>
                  <a:ext uri="{FF2B5EF4-FFF2-40B4-BE49-F238E27FC236}">
                    <a16:creationId xmlns:a16="http://schemas.microsoft.com/office/drawing/2014/main" id="{659B709C-1973-8E4B-B47A-2D07B4F1664E}"/>
                  </a:ext>
                </a:extLst>
              </p:cNvPr>
              <p:cNvSpPr/>
              <p:nvPr/>
            </p:nvSpPr>
            <p:spPr bwMode="auto">
              <a:xfrm>
                <a:off x="5596589" y="3991050"/>
                <a:ext cx="372991"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8</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95" name="直接连接符 36">
                <a:extLst>
                  <a:ext uri="{FF2B5EF4-FFF2-40B4-BE49-F238E27FC236}">
                    <a16:creationId xmlns:a16="http://schemas.microsoft.com/office/drawing/2014/main" id="{C703A835-E076-2945-8DF0-07B0C7B9FECD}"/>
                  </a:ext>
                </a:extLst>
              </p:cNvPr>
              <p:cNvCxnSpPr>
                <a:stCxn id="61" idx="3"/>
                <a:endCxn id="94" idx="6"/>
              </p:cNvCxnSpPr>
              <p:nvPr/>
            </p:nvCxnSpPr>
            <p:spPr bwMode="auto">
              <a:xfrm flipH="1">
                <a:off x="5969580" y="3412259"/>
                <a:ext cx="369301" cy="750158"/>
              </a:xfrm>
              <a:prstGeom prst="line">
                <a:avLst/>
              </a:prstGeom>
              <a:grpFill/>
              <a:ln w="12700" cap="flat" cmpd="sng" algn="ctr">
                <a:solidFill>
                  <a:schemeClr val="tx1"/>
                </a:solidFill>
                <a:prstDash val="solid"/>
                <a:round/>
                <a:headEnd type="none" w="med" len="med"/>
                <a:tailEnd type="none" w="med" len="med"/>
              </a:ln>
              <a:effectLst/>
            </p:spPr>
          </p:cxnSp>
        </p:grpSp>
        <p:grpSp>
          <p:nvGrpSpPr>
            <p:cNvPr id="72" name="组合 71">
              <a:extLst>
                <a:ext uri="{FF2B5EF4-FFF2-40B4-BE49-F238E27FC236}">
                  <a16:creationId xmlns:a16="http://schemas.microsoft.com/office/drawing/2014/main" id="{9F137ECB-B97B-5B40-8C71-193DC4113F6B}"/>
                </a:ext>
              </a:extLst>
            </p:cNvPr>
            <p:cNvGrpSpPr/>
            <p:nvPr/>
          </p:nvGrpSpPr>
          <p:grpSpPr>
            <a:xfrm>
              <a:off x="6236703" y="3564659"/>
              <a:ext cx="372991" cy="1090769"/>
              <a:chOff x="5931903" y="2856434"/>
              <a:chExt cx="372991" cy="1090769"/>
            </a:xfrm>
            <a:grpFill/>
          </p:grpSpPr>
          <p:sp>
            <p:nvSpPr>
              <p:cNvPr id="92" name="流程图: 联系 38">
                <a:extLst>
                  <a:ext uri="{FF2B5EF4-FFF2-40B4-BE49-F238E27FC236}">
                    <a16:creationId xmlns:a16="http://schemas.microsoft.com/office/drawing/2014/main" id="{3D982488-B538-794F-B482-D5AB5AAB999F}"/>
                  </a:ext>
                </a:extLst>
              </p:cNvPr>
              <p:cNvSpPr/>
              <p:nvPr/>
            </p:nvSpPr>
            <p:spPr bwMode="auto">
              <a:xfrm>
                <a:off x="5931903" y="3604471"/>
                <a:ext cx="372991" cy="342732"/>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9</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93" name="直接连接符 39">
                <a:extLst>
                  <a:ext uri="{FF2B5EF4-FFF2-40B4-BE49-F238E27FC236}">
                    <a16:creationId xmlns:a16="http://schemas.microsoft.com/office/drawing/2014/main" id="{45F7F3DC-313F-404D-943A-FEA33ADCF9B1}"/>
                  </a:ext>
                </a:extLst>
              </p:cNvPr>
              <p:cNvCxnSpPr>
                <a:stCxn id="61" idx="3"/>
                <a:endCxn id="92" idx="7"/>
              </p:cNvCxnSpPr>
              <p:nvPr/>
            </p:nvCxnSpPr>
            <p:spPr bwMode="auto">
              <a:xfrm>
                <a:off x="6186481" y="2856434"/>
                <a:ext cx="63790" cy="798229"/>
              </a:xfrm>
              <a:prstGeom prst="line">
                <a:avLst/>
              </a:prstGeom>
              <a:grpFill/>
              <a:ln w="12700" cap="flat" cmpd="sng" algn="ctr">
                <a:solidFill>
                  <a:schemeClr val="tx1"/>
                </a:solidFill>
                <a:prstDash val="solid"/>
                <a:round/>
                <a:headEnd type="none" w="med" len="med"/>
                <a:tailEnd type="none" w="med" len="med"/>
              </a:ln>
              <a:effectLst/>
            </p:spPr>
          </p:cxnSp>
        </p:grpSp>
        <p:cxnSp>
          <p:nvCxnSpPr>
            <p:cNvPr id="73" name="直接连接符 54">
              <a:extLst>
                <a:ext uri="{FF2B5EF4-FFF2-40B4-BE49-F238E27FC236}">
                  <a16:creationId xmlns:a16="http://schemas.microsoft.com/office/drawing/2014/main" id="{045194F1-6508-1A4E-983B-EF784F2BFD33}"/>
                </a:ext>
              </a:extLst>
            </p:cNvPr>
            <p:cNvCxnSpPr>
              <a:stCxn id="61" idx="5"/>
              <a:endCxn id="58" idx="1"/>
            </p:cNvCxnSpPr>
            <p:nvPr/>
          </p:nvCxnSpPr>
          <p:spPr bwMode="auto">
            <a:xfrm>
              <a:off x="6755027" y="3564658"/>
              <a:ext cx="515538" cy="783768"/>
            </a:xfrm>
            <a:prstGeom prst="line">
              <a:avLst/>
            </a:prstGeom>
            <a:grpFill/>
            <a:ln w="12700" cap="flat" cmpd="sng" algn="ctr">
              <a:solidFill>
                <a:schemeClr val="tx1"/>
              </a:solidFill>
              <a:prstDash val="solid"/>
              <a:round/>
              <a:headEnd type="none" w="med" len="med"/>
              <a:tailEnd type="none" w="med" len="med"/>
            </a:ln>
            <a:effectLst/>
          </p:spPr>
        </p:cxnSp>
        <p:cxnSp>
          <p:nvCxnSpPr>
            <p:cNvPr id="74" name="直接连接符 57">
              <a:extLst>
                <a:ext uri="{FF2B5EF4-FFF2-40B4-BE49-F238E27FC236}">
                  <a16:creationId xmlns:a16="http://schemas.microsoft.com/office/drawing/2014/main" id="{68362D04-AEBF-B147-8D10-488BEB345000}"/>
                </a:ext>
              </a:extLst>
            </p:cNvPr>
            <p:cNvCxnSpPr>
              <a:stCxn id="61" idx="7"/>
              <a:endCxn id="59" idx="2"/>
            </p:cNvCxnSpPr>
            <p:nvPr/>
          </p:nvCxnSpPr>
          <p:spPr bwMode="auto">
            <a:xfrm flipV="1">
              <a:off x="6755027" y="3264277"/>
              <a:ext cx="622932" cy="58034"/>
            </a:xfrm>
            <a:prstGeom prst="line">
              <a:avLst/>
            </a:prstGeom>
            <a:grpFill/>
            <a:ln w="12700" cap="flat" cmpd="sng" algn="ctr">
              <a:solidFill>
                <a:schemeClr val="tx1"/>
              </a:solidFill>
              <a:prstDash val="solid"/>
              <a:round/>
              <a:headEnd type="none" w="med" len="med"/>
              <a:tailEnd type="none" w="med" len="med"/>
            </a:ln>
            <a:effectLst/>
          </p:spPr>
        </p:cxnSp>
        <p:cxnSp>
          <p:nvCxnSpPr>
            <p:cNvPr id="75" name="直接连接符 60">
              <a:extLst>
                <a:ext uri="{FF2B5EF4-FFF2-40B4-BE49-F238E27FC236}">
                  <a16:creationId xmlns:a16="http://schemas.microsoft.com/office/drawing/2014/main" id="{CCC142E0-CA5A-834F-8A9B-0038D8A89462}"/>
                </a:ext>
              </a:extLst>
            </p:cNvPr>
            <p:cNvCxnSpPr>
              <a:cxnSpLocks/>
              <a:stCxn id="61" idx="4"/>
              <a:endCxn id="62" idx="0"/>
            </p:cNvCxnSpPr>
            <p:nvPr/>
          </p:nvCxnSpPr>
          <p:spPr bwMode="auto">
            <a:xfrm>
              <a:off x="6623153" y="3614851"/>
              <a:ext cx="166617" cy="991400"/>
            </a:xfrm>
            <a:prstGeom prst="line">
              <a:avLst/>
            </a:prstGeom>
            <a:grpFill/>
            <a:ln w="12700" cap="flat" cmpd="sng" algn="ctr">
              <a:solidFill>
                <a:schemeClr val="tx1"/>
              </a:solidFill>
              <a:prstDash val="solid"/>
              <a:round/>
              <a:headEnd type="none" w="med" len="med"/>
              <a:tailEnd type="none" w="med" len="med"/>
            </a:ln>
            <a:effectLst/>
          </p:spPr>
        </p:cxnSp>
        <p:cxnSp>
          <p:nvCxnSpPr>
            <p:cNvPr id="76" name="直接连接符 63">
              <a:extLst>
                <a:ext uri="{FF2B5EF4-FFF2-40B4-BE49-F238E27FC236}">
                  <a16:creationId xmlns:a16="http://schemas.microsoft.com/office/drawing/2014/main" id="{7DA50729-4E12-DB40-8672-91FDB60618B1}"/>
                </a:ext>
              </a:extLst>
            </p:cNvPr>
            <p:cNvCxnSpPr>
              <a:stCxn id="61" idx="5"/>
              <a:endCxn id="79" idx="1"/>
            </p:cNvCxnSpPr>
            <p:nvPr/>
          </p:nvCxnSpPr>
          <p:spPr bwMode="auto">
            <a:xfrm>
              <a:off x="6755027" y="3564659"/>
              <a:ext cx="492020" cy="143300"/>
            </a:xfrm>
            <a:prstGeom prst="line">
              <a:avLst/>
            </a:prstGeom>
            <a:grpFill/>
            <a:ln w="12700" cap="flat" cmpd="sng" algn="ctr">
              <a:solidFill>
                <a:schemeClr val="tx1"/>
              </a:solidFill>
              <a:prstDash val="solid"/>
              <a:round/>
              <a:headEnd type="none" w="med" len="med"/>
              <a:tailEnd type="none" w="med" len="med"/>
            </a:ln>
            <a:effectLst/>
          </p:spPr>
        </p:cxnSp>
        <p:grpSp>
          <p:nvGrpSpPr>
            <p:cNvPr id="77" name="组合 76">
              <a:extLst>
                <a:ext uri="{FF2B5EF4-FFF2-40B4-BE49-F238E27FC236}">
                  <a16:creationId xmlns:a16="http://schemas.microsoft.com/office/drawing/2014/main" id="{86B0A451-7512-0B4B-BDC5-B3005DBBD703}"/>
                </a:ext>
              </a:extLst>
            </p:cNvPr>
            <p:cNvGrpSpPr/>
            <p:nvPr/>
          </p:nvGrpSpPr>
          <p:grpSpPr>
            <a:xfrm>
              <a:off x="6623154" y="2414545"/>
              <a:ext cx="464274" cy="857575"/>
              <a:chOff x="4902748" y="3601611"/>
              <a:chExt cx="464274" cy="857575"/>
            </a:xfrm>
            <a:grpFill/>
          </p:grpSpPr>
          <p:sp>
            <p:nvSpPr>
              <p:cNvPr id="90" name="流程图: 联系 70">
                <a:extLst>
                  <a:ext uri="{FF2B5EF4-FFF2-40B4-BE49-F238E27FC236}">
                    <a16:creationId xmlns:a16="http://schemas.microsoft.com/office/drawing/2014/main" id="{F31156CC-E904-5C4B-AB8C-DFEEFFF608E2}"/>
                  </a:ext>
                </a:extLst>
              </p:cNvPr>
              <p:cNvSpPr/>
              <p:nvPr/>
            </p:nvSpPr>
            <p:spPr bwMode="auto">
              <a:xfrm>
                <a:off x="4994031" y="3601611"/>
                <a:ext cx="372991"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91" name="直接连接符 71">
                <a:extLst>
                  <a:ext uri="{FF2B5EF4-FFF2-40B4-BE49-F238E27FC236}">
                    <a16:creationId xmlns:a16="http://schemas.microsoft.com/office/drawing/2014/main" id="{C4003EC8-3860-474C-B857-F3A9F14033BC}"/>
                  </a:ext>
                </a:extLst>
              </p:cNvPr>
              <p:cNvCxnSpPr>
                <a:stCxn id="61" idx="0"/>
                <a:endCxn id="90" idx="4"/>
              </p:cNvCxnSpPr>
              <p:nvPr/>
            </p:nvCxnSpPr>
            <p:spPr bwMode="auto">
              <a:xfrm flipV="1">
                <a:off x="4902748" y="3944344"/>
                <a:ext cx="277779" cy="514842"/>
              </a:xfrm>
              <a:prstGeom prst="line">
                <a:avLst/>
              </a:prstGeom>
              <a:grpFill/>
              <a:ln w="12700" cap="flat" cmpd="sng" algn="ctr">
                <a:solidFill>
                  <a:schemeClr val="tx1"/>
                </a:solidFill>
                <a:prstDash val="solid"/>
                <a:round/>
                <a:headEnd type="none" w="med" len="med"/>
                <a:tailEnd type="none" w="med" len="med"/>
              </a:ln>
              <a:effectLst/>
            </p:spPr>
          </p:cxnSp>
        </p:grpSp>
        <p:grpSp>
          <p:nvGrpSpPr>
            <p:cNvPr id="78" name="组合 77">
              <a:extLst>
                <a:ext uri="{FF2B5EF4-FFF2-40B4-BE49-F238E27FC236}">
                  <a16:creationId xmlns:a16="http://schemas.microsoft.com/office/drawing/2014/main" id="{C17AA3C0-9356-3349-BA5D-6B2431259D85}"/>
                </a:ext>
              </a:extLst>
            </p:cNvPr>
            <p:cNvGrpSpPr/>
            <p:nvPr/>
          </p:nvGrpSpPr>
          <p:grpSpPr>
            <a:xfrm>
              <a:off x="6755027" y="2757693"/>
              <a:ext cx="652573" cy="564618"/>
              <a:chOff x="5123806" y="3801417"/>
              <a:chExt cx="652573" cy="564618"/>
            </a:xfrm>
            <a:grpFill/>
          </p:grpSpPr>
          <p:sp>
            <p:nvSpPr>
              <p:cNvPr id="88" name="流程图: 联系 75">
                <a:extLst>
                  <a:ext uri="{FF2B5EF4-FFF2-40B4-BE49-F238E27FC236}">
                    <a16:creationId xmlns:a16="http://schemas.microsoft.com/office/drawing/2014/main" id="{9A884131-0E95-594C-9B45-0239EE421BAF}"/>
                  </a:ext>
                </a:extLst>
              </p:cNvPr>
              <p:cNvSpPr/>
              <p:nvPr/>
            </p:nvSpPr>
            <p:spPr bwMode="auto">
              <a:xfrm>
                <a:off x="5403387" y="3801417"/>
                <a:ext cx="372992" cy="342732"/>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89" name="直接连接符 76">
                <a:extLst>
                  <a:ext uri="{FF2B5EF4-FFF2-40B4-BE49-F238E27FC236}">
                    <a16:creationId xmlns:a16="http://schemas.microsoft.com/office/drawing/2014/main" id="{36CD46CA-0EE8-E747-BECB-0347D73BBABA}"/>
                  </a:ext>
                </a:extLst>
              </p:cNvPr>
              <p:cNvCxnSpPr>
                <a:cxnSpLocks/>
                <a:stCxn id="61" idx="7"/>
                <a:endCxn id="88" idx="3"/>
              </p:cNvCxnSpPr>
              <p:nvPr/>
            </p:nvCxnSpPr>
            <p:spPr bwMode="auto">
              <a:xfrm flipV="1">
                <a:off x="5123806" y="4093957"/>
                <a:ext cx="334204" cy="272078"/>
              </a:xfrm>
              <a:prstGeom prst="line">
                <a:avLst/>
              </a:prstGeom>
              <a:grpFill/>
              <a:ln w="12700" cap="flat" cmpd="sng" algn="ctr">
                <a:solidFill>
                  <a:schemeClr val="tx1"/>
                </a:solidFill>
                <a:prstDash val="solid"/>
                <a:round/>
                <a:headEnd type="none" w="med" len="med"/>
                <a:tailEnd type="none" w="med" len="med"/>
              </a:ln>
              <a:effectLst/>
            </p:spPr>
          </p:cxnSp>
        </p:grpSp>
        <p:sp>
          <p:nvSpPr>
            <p:cNvPr id="79" name="流程图: 联系 80">
              <a:extLst>
                <a:ext uri="{FF2B5EF4-FFF2-40B4-BE49-F238E27FC236}">
                  <a16:creationId xmlns:a16="http://schemas.microsoft.com/office/drawing/2014/main" id="{CCC4D488-4C93-334B-B9CC-0A2DFB3A4D00}"/>
                </a:ext>
              </a:extLst>
            </p:cNvPr>
            <p:cNvSpPr/>
            <p:nvPr/>
          </p:nvSpPr>
          <p:spPr bwMode="auto">
            <a:xfrm>
              <a:off x="7192424" y="3657766"/>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80" name="直接连接符 81">
              <a:extLst>
                <a:ext uri="{FF2B5EF4-FFF2-40B4-BE49-F238E27FC236}">
                  <a16:creationId xmlns:a16="http://schemas.microsoft.com/office/drawing/2014/main" id="{13D4E27E-63DF-1048-81D4-C48A1771AC4E}"/>
                </a:ext>
              </a:extLst>
            </p:cNvPr>
            <p:cNvCxnSpPr>
              <a:cxnSpLocks/>
              <a:stCxn id="61" idx="7"/>
              <a:endCxn id="63" idx="2"/>
            </p:cNvCxnSpPr>
            <p:nvPr/>
          </p:nvCxnSpPr>
          <p:spPr bwMode="auto">
            <a:xfrm>
              <a:off x="6755026" y="3322311"/>
              <a:ext cx="1032257" cy="372688"/>
            </a:xfrm>
            <a:prstGeom prst="line">
              <a:avLst/>
            </a:prstGeom>
            <a:grpFill/>
            <a:ln w="12700" cap="flat" cmpd="sng" algn="ctr">
              <a:solidFill>
                <a:schemeClr val="tx1"/>
              </a:solidFill>
              <a:prstDash val="solid"/>
              <a:round/>
              <a:headEnd type="none" w="med" len="med"/>
              <a:tailEnd type="none" w="med" len="med"/>
            </a:ln>
            <a:effectLst/>
          </p:spPr>
        </p:cxnSp>
        <p:cxnSp>
          <p:nvCxnSpPr>
            <p:cNvPr id="81" name="直接连接符 96">
              <a:extLst>
                <a:ext uri="{FF2B5EF4-FFF2-40B4-BE49-F238E27FC236}">
                  <a16:creationId xmlns:a16="http://schemas.microsoft.com/office/drawing/2014/main" id="{BD0003F1-0984-3B40-9131-1B8AD9F0BC13}"/>
                </a:ext>
              </a:extLst>
            </p:cNvPr>
            <p:cNvCxnSpPr>
              <a:cxnSpLocks/>
              <a:stCxn id="58" idx="2"/>
              <a:endCxn id="62" idx="0"/>
            </p:cNvCxnSpPr>
            <p:nvPr/>
          </p:nvCxnSpPr>
          <p:spPr bwMode="auto">
            <a:xfrm flipH="1">
              <a:off x="6789770" y="4469599"/>
              <a:ext cx="426171" cy="136652"/>
            </a:xfrm>
            <a:prstGeom prst="line">
              <a:avLst/>
            </a:prstGeom>
            <a:grpFill/>
            <a:ln w="12700" cap="flat" cmpd="sng" algn="ctr">
              <a:solidFill>
                <a:schemeClr val="tx1"/>
              </a:solidFill>
              <a:prstDash val="solid"/>
              <a:round/>
              <a:headEnd type="none" w="med" len="med"/>
              <a:tailEnd type="none" w="med" len="med"/>
            </a:ln>
            <a:effectLst/>
          </p:spPr>
        </p:cxnSp>
        <p:cxnSp>
          <p:nvCxnSpPr>
            <p:cNvPr id="82" name="直接连接符 108">
              <a:extLst>
                <a:ext uri="{FF2B5EF4-FFF2-40B4-BE49-F238E27FC236}">
                  <a16:creationId xmlns:a16="http://schemas.microsoft.com/office/drawing/2014/main" id="{1BDCAB42-65DF-A64B-8E2D-480EBE99F224}"/>
                </a:ext>
              </a:extLst>
            </p:cNvPr>
            <p:cNvCxnSpPr>
              <a:stCxn id="58" idx="0"/>
              <a:endCxn id="79" idx="3"/>
            </p:cNvCxnSpPr>
            <p:nvPr/>
          </p:nvCxnSpPr>
          <p:spPr bwMode="auto">
            <a:xfrm flipH="1" flipV="1">
              <a:off x="7247046" y="3950306"/>
              <a:ext cx="155391" cy="347926"/>
            </a:xfrm>
            <a:prstGeom prst="line">
              <a:avLst/>
            </a:prstGeom>
            <a:grpFill/>
            <a:ln w="12700" cap="flat" cmpd="sng" algn="ctr">
              <a:solidFill>
                <a:schemeClr val="tx1"/>
              </a:solidFill>
              <a:prstDash val="solid"/>
              <a:round/>
              <a:headEnd type="none" w="med" len="med"/>
              <a:tailEnd type="none" w="med" len="med"/>
            </a:ln>
            <a:effectLst/>
          </p:spPr>
        </p:cxnSp>
        <p:cxnSp>
          <p:nvCxnSpPr>
            <p:cNvPr id="83" name="直接连接符 112">
              <a:extLst>
                <a:ext uri="{FF2B5EF4-FFF2-40B4-BE49-F238E27FC236}">
                  <a16:creationId xmlns:a16="http://schemas.microsoft.com/office/drawing/2014/main" id="{A9734657-3F80-3940-93EC-03F23A7B41BD}"/>
                </a:ext>
              </a:extLst>
            </p:cNvPr>
            <p:cNvCxnSpPr>
              <a:cxnSpLocks/>
              <a:stCxn id="58" idx="7"/>
              <a:endCxn id="63" idx="2"/>
            </p:cNvCxnSpPr>
            <p:nvPr/>
          </p:nvCxnSpPr>
          <p:spPr bwMode="auto">
            <a:xfrm flipV="1">
              <a:off x="7534309" y="3694999"/>
              <a:ext cx="252974" cy="653426"/>
            </a:xfrm>
            <a:prstGeom prst="line">
              <a:avLst/>
            </a:prstGeom>
            <a:grpFill/>
            <a:ln w="12700" cap="flat" cmpd="sng" algn="ctr">
              <a:solidFill>
                <a:schemeClr val="tx1"/>
              </a:solidFill>
              <a:prstDash val="solid"/>
              <a:round/>
              <a:headEnd type="none" w="med" len="med"/>
              <a:tailEnd type="none" w="med" len="med"/>
            </a:ln>
            <a:effectLst/>
          </p:spPr>
        </p:cxnSp>
        <p:cxnSp>
          <p:nvCxnSpPr>
            <p:cNvPr id="84" name="直接连接符 52">
              <a:extLst>
                <a:ext uri="{FF2B5EF4-FFF2-40B4-BE49-F238E27FC236}">
                  <a16:creationId xmlns:a16="http://schemas.microsoft.com/office/drawing/2014/main" id="{29808655-9753-4F46-B326-A250F7299B4C}"/>
                </a:ext>
              </a:extLst>
            </p:cNvPr>
            <p:cNvCxnSpPr>
              <a:cxnSpLocks/>
              <a:stCxn id="59" idx="6"/>
              <a:endCxn id="63" idx="2"/>
            </p:cNvCxnSpPr>
            <p:nvPr/>
          </p:nvCxnSpPr>
          <p:spPr bwMode="auto">
            <a:xfrm>
              <a:off x="7750949" y="3264276"/>
              <a:ext cx="36333" cy="430723"/>
            </a:xfrm>
            <a:prstGeom prst="line">
              <a:avLst/>
            </a:prstGeom>
            <a:grpFill/>
            <a:ln w="12700" cap="flat" cmpd="sng" algn="ctr">
              <a:solidFill>
                <a:schemeClr val="tx1"/>
              </a:solidFill>
              <a:prstDash val="solid"/>
              <a:round/>
              <a:headEnd type="none" w="med" len="med"/>
              <a:tailEnd type="none" w="med" len="med"/>
            </a:ln>
            <a:effectLst/>
          </p:spPr>
        </p:cxnSp>
        <p:cxnSp>
          <p:nvCxnSpPr>
            <p:cNvPr id="85" name="直接连接符 67">
              <a:extLst>
                <a:ext uri="{FF2B5EF4-FFF2-40B4-BE49-F238E27FC236}">
                  <a16:creationId xmlns:a16="http://schemas.microsoft.com/office/drawing/2014/main" id="{913BD426-C415-FC42-8AD2-9AB9A8715C93}"/>
                </a:ext>
              </a:extLst>
            </p:cNvPr>
            <p:cNvCxnSpPr>
              <a:stCxn id="59" idx="6"/>
              <a:endCxn id="60" idx="3"/>
            </p:cNvCxnSpPr>
            <p:nvPr/>
          </p:nvCxnSpPr>
          <p:spPr bwMode="auto">
            <a:xfrm flipV="1">
              <a:off x="7750950" y="3127902"/>
              <a:ext cx="171861" cy="136375"/>
            </a:xfrm>
            <a:prstGeom prst="line">
              <a:avLst/>
            </a:prstGeom>
            <a:grpFill/>
            <a:ln w="12700" cap="flat" cmpd="sng" algn="ctr">
              <a:solidFill>
                <a:schemeClr val="tx1"/>
              </a:solidFill>
              <a:prstDash val="solid"/>
              <a:round/>
              <a:headEnd type="none" w="med" len="med"/>
              <a:tailEnd type="none" w="med" len="med"/>
            </a:ln>
            <a:effectLst/>
          </p:spPr>
        </p:cxnSp>
        <p:cxnSp>
          <p:nvCxnSpPr>
            <p:cNvPr id="86" name="直接连接符 72">
              <a:extLst>
                <a:ext uri="{FF2B5EF4-FFF2-40B4-BE49-F238E27FC236}">
                  <a16:creationId xmlns:a16="http://schemas.microsoft.com/office/drawing/2014/main" id="{697B69F3-FD9E-2141-BD39-FD7EFFF4F902}"/>
                </a:ext>
              </a:extLst>
            </p:cNvPr>
            <p:cNvCxnSpPr>
              <a:cxnSpLocks/>
              <a:stCxn id="60" idx="3"/>
              <a:endCxn id="63" idx="0"/>
            </p:cNvCxnSpPr>
            <p:nvPr/>
          </p:nvCxnSpPr>
          <p:spPr bwMode="auto">
            <a:xfrm>
              <a:off x="7922812" y="3127903"/>
              <a:ext cx="38526" cy="396028"/>
            </a:xfrm>
            <a:prstGeom prst="line">
              <a:avLst/>
            </a:prstGeom>
            <a:grpFill/>
            <a:ln w="12700" cap="flat" cmpd="sng" algn="ctr">
              <a:solidFill>
                <a:schemeClr val="tx1"/>
              </a:solidFill>
              <a:prstDash val="solid"/>
              <a:round/>
              <a:headEnd type="none" w="med" len="med"/>
              <a:tailEnd type="none" w="med" len="med"/>
            </a:ln>
            <a:effectLst/>
          </p:spPr>
        </p:cxnSp>
      </p:grpSp>
      <p:grpSp>
        <p:nvGrpSpPr>
          <p:cNvPr id="3" name="组合 2">
            <a:extLst>
              <a:ext uri="{FF2B5EF4-FFF2-40B4-BE49-F238E27FC236}">
                <a16:creationId xmlns:a16="http://schemas.microsoft.com/office/drawing/2014/main" id="{60E6EC5F-F59E-E447-8DB4-41A29A3F47FA}"/>
              </a:ext>
            </a:extLst>
          </p:cNvPr>
          <p:cNvGrpSpPr/>
          <p:nvPr/>
        </p:nvGrpSpPr>
        <p:grpSpPr>
          <a:xfrm>
            <a:off x="7717305" y="1284706"/>
            <a:ext cx="1972752" cy="1907456"/>
            <a:chOff x="7717305" y="1031484"/>
            <a:chExt cx="1972752" cy="1907456"/>
          </a:xfrm>
        </p:grpSpPr>
        <p:sp>
          <p:nvSpPr>
            <p:cNvPr id="104" name="流程图: 联系 9">
              <a:extLst>
                <a:ext uri="{FF2B5EF4-FFF2-40B4-BE49-F238E27FC236}">
                  <a16:creationId xmlns:a16="http://schemas.microsoft.com/office/drawing/2014/main" id="{CB38554E-5210-654C-BFF3-582BA71EE704}"/>
                </a:ext>
              </a:extLst>
            </p:cNvPr>
            <p:cNvSpPr/>
            <p:nvPr/>
          </p:nvSpPr>
          <p:spPr bwMode="auto">
            <a:xfrm>
              <a:off x="8511908" y="1842728"/>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05" name="流程图: 联系 10">
              <a:extLst>
                <a:ext uri="{FF2B5EF4-FFF2-40B4-BE49-F238E27FC236}">
                  <a16:creationId xmlns:a16="http://schemas.microsoft.com/office/drawing/2014/main" id="{4FB7286F-91E7-D446-AFA1-210181AFB451}"/>
                </a:ext>
              </a:extLst>
            </p:cNvPr>
            <p:cNvSpPr/>
            <p:nvPr/>
          </p:nvSpPr>
          <p:spPr bwMode="auto">
            <a:xfrm>
              <a:off x="8957671" y="2577290"/>
              <a:ext cx="360000" cy="324000"/>
            </a:xfrm>
            <a:prstGeom prst="flowChartConnector">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07" name="流程图: 联系 15">
              <a:extLst>
                <a:ext uri="{FF2B5EF4-FFF2-40B4-BE49-F238E27FC236}">
                  <a16:creationId xmlns:a16="http://schemas.microsoft.com/office/drawing/2014/main" id="{DBDE4B05-EBEB-1343-8C94-3DFE1A18237E}"/>
                </a:ext>
              </a:extLst>
            </p:cNvPr>
            <p:cNvSpPr/>
            <p:nvPr/>
          </p:nvSpPr>
          <p:spPr bwMode="auto">
            <a:xfrm>
              <a:off x="8220623" y="1249606"/>
              <a:ext cx="389313" cy="324000"/>
            </a:xfrm>
            <a:prstGeom prst="flowChartConnector">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M1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09" name="流程图: 联系 19">
              <a:extLst>
                <a:ext uri="{FF2B5EF4-FFF2-40B4-BE49-F238E27FC236}">
                  <a16:creationId xmlns:a16="http://schemas.microsoft.com/office/drawing/2014/main" id="{9A93D661-1A5D-DB44-9F25-31F55FFB6BE1}"/>
                </a:ext>
              </a:extLst>
            </p:cNvPr>
            <p:cNvSpPr/>
            <p:nvPr/>
          </p:nvSpPr>
          <p:spPr bwMode="auto">
            <a:xfrm>
              <a:off x="7717305" y="1711283"/>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R1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10" name="直接连接符 5">
              <a:extLst>
                <a:ext uri="{FF2B5EF4-FFF2-40B4-BE49-F238E27FC236}">
                  <a16:creationId xmlns:a16="http://schemas.microsoft.com/office/drawing/2014/main" id="{57AEB0A0-5D48-B846-A197-77FBE5334025}"/>
                </a:ext>
              </a:extLst>
            </p:cNvPr>
            <p:cNvCxnSpPr>
              <a:cxnSpLocks/>
              <a:stCxn id="104" idx="1"/>
              <a:endCxn id="107" idx="4"/>
            </p:cNvCxnSpPr>
            <p:nvPr/>
          </p:nvCxnSpPr>
          <p:spPr bwMode="auto">
            <a:xfrm flipH="1" flipV="1">
              <a:off x="8415280" y="1573606"/>
              <a:ext cx="153642" cy="316602"/>
            </a:xfrm>
            <a:prstGeom prst="line">
              <a:avLst/>
            </a:prstGeom>
            <a:noFill/>
            <a:ln w="12700" cap="flat" cmpd="sng" algn="ctr">
              <a:solidFill>
                <a:schemeClr val="tx1"/>
              </a:solidFill>
              <a:prstDash val="solid"/>
              <a:round/>
              <a:headEnd type="none" w="med" len="med"/>
              <a:tailEnd type="none" w="med" len="med"/>
            </a:ln>
            <a:effectLst/>
          </p:spPr>
        </p:cxnSp>
        <p:cxnSp>
          <p:nvCxnSpPr>
            <p:cNvPr id="112" name="直接连接符 27">
              <a:extLst>
                <a:ext uri="{FF2B5EF4-FFF2-40B4-BE49-F238E27FC236}">
                  <a16:creationId xmlns:a16="http://schemas.microsoft.com/office/drawing/2014/main" id="{943B5C6E-4081-C14B-9B18-93E1A3AB825A}"/>
                </a:ext>
              </a:extLst>
            </p:cNvPr>
            <p:cNvCxnSpPr>
              <a:stCxn id="104" idx="2"/>
              <a:endCxn id="109" idx="6"/>
            </p:cNvCxnSpPr>
            <p:nvPr/>
          </p:nvCxnSpPr>
          <p:spPr bwMode="auto">
            <a:xfrm flipH="1" flipV="1">
              <a:off x="8106618" y="1873283"/>
              <a:ext cx="405290" cy="131553"/>
            </a:xfrm>
            <a:prstGeom prst="line">
              <a:avLst/>
            </a:prstGeom>
            <a:noFill/>
            <a:ln w="12700" cap="flat" cmpd="sng" algn="ctr">
              <a:solidFill>
                <a:schemeClr val="tx1"/>
              </a:solidFill>
              <a:prstDash val="solid"/>
              <a:round/>
              <a:headEnd type="none" w="med" len="med"/>
              <a:tailEnd type="none" w="med" len="med"/>
            </a:ln>
            <a:effectLst/>
          </p:spPr>
        </p:cxnSp>
        <p:grpSp>
          <p:nvGrpSpPr>
            <p:cNvPr id="113" name="组合 112">
              <a:extLst>
                <a:ext uri="{FF2B5EF4-FFF2-40B4-BE49-F238E27FC236}">
                  <a16:creationId xmlns:a16="http://schemas.microsoft.com/office/drawing/2014/main" id="{BEE5E5EF-02CB-7742-9619-9DDC9F4EE67A}"/>
                </a:ext>
              </a:extLst>
            </p:cNvPr>
            <p:cNvGrpSpPr/>
            <p:nvPr/>
          </p:nvGrpSpPr>
          <p:grpSpPr>
            <a:xfrm>
              <a:off x="7875336" y="2119466"/>
              <a:ext cx="693585" cy="376204"/>
              <a:chOff x="5826773" y="3564661"/>
              <a:chExt cx="664509" cy="397689"/>
            </a:xfrm>
            <a:noFill/>
          </p:grpSpPr>
          <p:sp>
            <p:nvSpPr>
              <p:cNvPr id="138" name="流程图: 联系 20">
                <a:extLst>
                  <a:ext uri="{FF2B5EF4-FFF2-40B4-BE49-F238E27FC236}">
                    <a16:creationId xmlns:a16="http://schemas.microsoft.com/office/drawing/2014/main" id="{AB2C7F05-3AE4-AD4F-83FB-0E8D273ADA1B}"/>
                  </a:ext>
                </a:extLst>
              </p:cNvPr>
              <p:cNvSpPr/>
              <p:nvPr/>
            </p:nvSpPr>
            <p:spPr bwMode="auto">
              <a:xfrm>
                <a:off x="5826773" y="3619846"/>
                <a:ext cx="372992" cy="342504"/>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R2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39" name="直接连接符 30">
                <a:extLst>
                  <a:ext uri="{FF2B5EF4-FFF2-40B4-BE49-F238E27FC236}">
                    <a16:creationId xmlns:a16="http://schemas.microsoft.com/office/drawing/2014/main" id="{9CC865E3-4617-994A-AADE-E90AA4C5428C}"/>
                  </a:ext>
                </a:extLst>
              </p:cNvPr>
              <p:cNvCxnSpPr>
                <a:cxnSpLocks/>
                <a:stCxn id="104" idx="3"/>
                <a:endCxn id="138" idx="6"/>
              </p:cNvCxnSpPr>
              <p:nvPr/>
            </p:nvCxnSpPr>
            <p:spPr bwMode="auto">
              <a:xfrm flipH="1">
                <a:off x="6199765" y="3564661"/>
                <a:ext cx="291517" cy="226437"/>
              </a:xfrm>
              <a:prstGeom prst="line">
                <a:avLst/>
              </a:prstGeom>
              <a:grpFill/>
              <a:ln w="12700" cap="flat" cmpd="sng" algn="ctr">
                <a:solidFill>
                  <a:schemeClr val="tx1"/>
                </a:solidFill>
                <a:prstDash val="solid"/>
                <a:round/>
                <a:headEnd type="none" w="med" len="med"/>
                <a:tailEnd type="none" w="med" len="med"/>
              </a:ln>
              <a:effectLst/>
            </p:spPr>
          </p:cxnSp>
        </p:grpSp>
        <p:grpSp>
          <p:nvGrpSpPr>
            <p:cNvPr id="115" name="组合 114">
              <a:extLst>
                <a:ext uri="{FF2B5EF4-FFF2-40B4-BE49-F238E27FC236}">
                  <a16:creationId xmlns:a16="http://schemas.microsoft.com/office/drawing/2014/main" id="{1849AA76-4222-594B-AFFD-ECC6601A373F}"/>
                </a:ext>
              </a:extLst>
            </p:cNvPr>
            <p:cNvGrpSpPr/>
            <p:nvPr/>
          </p:nvGrpSpPr>
          <p:grpSpPr>
            <a:xfrm>
              <a:off x="8303213" y="2166944"/>
              <a:ext cx="403353" cy="771996"/>
              <a:chOff x="5931903" y="2906626"/>
              <a:chExt cx="386443" cy="816085"/>
            </a:xfrm>
            <a:noFill/>
          </p:grpSpPr>
          <p:sp>
            <p:nvSpPr>
              <p:cNvPr id="134" name="流程图: 联系 38">
                <a:extLst>
                  <a:ext uri="{FF2B5EF4-FFF2-40B4-BE49-F238E27FC236}">
                    <a16:creationId xmlns:a16="http://schemas.microsoft.com/office/drawing/2014/main" id="{F6ED2327-DE62-FA44-A8DB-1E1B508B4648}"/>
                  </a:ext>
                </a:extLst>
              </p:cNvPr>
              <p:cNvSpPr/>
              <p:nvPr/>
            </p:nvSpPr>
            <p:spPr bwMode="auto">
              <a:xfrm>
                <a:off x="5931903" y="3380207"/>
                <a:ext cx="355353" cy="342504"/>
              </a:xfrm>
              <a:prstGeom prst="flowChartConnector">
                <a:avLst/>
              </a:prstGeom>
              <a:grpFill/>
              <a:ln w="1270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35" name="直接连接符 39">
                <a:extLst>
                  <a:ext uri="{FF2B5EF4-FFF2-40B4-BE49-F238E27FC236}">
                    <a16:creationId xmlns:a16="http://schemas.microsoft.com/office/drawing/2014/main" id="{0435E9CD-FBFC-2744-9E07-921FC9148D94}"/>
                  </a:ext>
                </a:extLst>
              </p:cNvPr>
              <p:cNvCxnSpPr>
                <a:cxnSpLocks/>
                <a:stCxn id="104" idx="4"/>
                <a:endCxn id="134" idx="0"/>
              </p:cNvCxnSpPr>
              <p:nvPr/>
            </p:nvCxnSpPr>
            <p:spPr bwMode="auto">
              <a:xfrm flipH="1">
                <a:off x="6109580" y="2906626"/>
                <a:ext cx="208766" cy="473581"/>
              </a:xfrm>
              <a:prstGeom prst="line">
                <a:avLst/>
              </a:prstGeom>
              <a:grpFill/>
              <a:ln w="12700" cap="flat" cmpd="sng" algn="ctr">
                <a:solidFill>
                  <a:schemeClr val="tx1"/>
                </a:solidFill>
                <a:prstDash val="solid"/>
                <a:round/>
                <a:headEnd type="none" w="med" len="med"/>
                <a:tailEnd type="none" w="med" len="med"/>
              </a:ln>
              <a:effectLst/>
            </p:spPr>
          </p:cxnSp>
        </p:grpSp>
        <p:cxnSp>
          <p:nvCxnSpPr>
            <p:cNvPr id="118" name="直接连接符 60">
              <a:extLst>
                <a:ext uri="{FF2B5EF4-FFF2-40B4-BE49-F238E27FC236}">
                  <a16:creationId xmlns:a16="http://schemas.microsoft.com/office/drawing/2014/main" id="{9F0AD8D0-F561-4F4B-8E16-AE5A8C8FA0AE}"/>
                </a:ext>
              </a:extLst>
            </p:cNvPr>
            <p:cNvCxnSpPr>
              <a:cxnSpLocks/>
              <a:stCxn id="104" idx="5"/>
              <a:endCxn id="105" idx="0"/>
            </p:cNvCxnSpPr>
            <p:nvPr/>
          </p:nvCxnSpPr>
          <p:spPr bwMode="auto">
            <a:xfrm>
              <a:off x="8844207" y="2119464"/>
              <a:ext cx="293464" cy="457826"/>
            </a:xfrm>
            <a:prstGeom prst="line">
              <a:avLst/>
            </a:prstGeom>
            <a:noFill/>
            <a:ln w="12700" cap="flat" cmpd="sng" algn="ctr">
              <a:solidFill>
                <a:schemeClr val="tx1"/>
              </a:solidFill>
              <a:prstDash val="solid"/>
              <a:round/>
              <a:headEnd type="none" w="med" len="med"/>
              <a:tailEnd type="none" w="med" len="med"/>
            </a:ln>
            <a:effectLst/>
          </p:spPr>
        </p:cxnSp>
        <p:cxnSp>
          <p:nvCxnSpPr>
            <p:cNvPr id="119" name="直接连接符 63">
              <a:extLst>
                <a:ext uri="{FF2B5EF4-FFF2-40B4-BE49-F238E27FC236}">
                  <a16:creationId xmlns:a16="http://schemas.microsoft.com/office/drawing/2014/main" id="{C82D9187-4B14-674D-9B90-76FCA9D8972C}"/>
                </a:ext>
              </a:extLst>
            </p:cNvPr>
            <p:cNvCxnSpPr>
              <a:cxnSpLocks/>
              <a:stCxn id="104" idx="6"/>
              <a:endCxn id="122" idx="1"/>
            </p:cNvCxnSpPr>
            <p:nvPr/>
          </p:nvCxnSpPr>
          <p:spPr bwMode="auto">
            <a:xfrm>
              <a:off x="8901221" y="2004836"/>
              <a:ext cx="456537" cy="121592"/>
            </a:xfrm>
            <a:prstGeom prst="line">
              <a:avLst/>
            </a:prstGeom>
            <a:noFill/>
            <a:ln w="12700" cap="flat" cmpd="sng" algn="ctr">
              <a:solidFill>
                <a:schemeClr val="tx1"/>
              </a:solidFill>
              <a:prstDash val="solid"/>
              <a:round/>
              <a:headEnd type="none" w="med" len="med"/>
              <a:tailEnd type="none" w="med" len="med"/>
            </a:ln>
            <a:effectLst/>
          </p:spPr>
        </p:cxnSp>
        <p:grpSp>
          <p:nvGrpSpPr>
            <p:cNvPr id="120" name="组合 119">
              <a:extLst>
                <a:ext uri="{FF2B5EF4-FFF2-40B4-BE49-F238E27FC236}">
                  <a16:creationId xmlns:a16="http://schemas.microsoft.com/office/drawing/2014/main" id="{78DCC937-4FAA-654B-8A33-0DDABD77F744}"/>
                </a:ext>
              </a:extLst>
            </p:cNvPr>
            <p:cNvGrpSpPr/>
            <p:nvPr/>
          </p:nvGrpSpPr>
          <p:grpSpPr>
            <a:xfrm>
              <a:off x="8687543" y="1031484"/>
              <a:ext cx="389312" cy="811244"/>
              <a:chOff x="4884519" y="3601611"/>
              <a:chExt cx="372991" cy="857574"/>
            </a:xfrm>
            <a:noFill/>
          </p:grpSpPr>
          <p:sp>
            <p:nvSpPr>
              <p:cNvPr id="132" name="流程图: 联系 70">
                <a:extLst>
                  <a:ext uri="{FF2B5EF4-FFF2-40B4-BE49-F238E27FC236}">
                    <a16:creationId xmlns:a16="http://schemas.microsoft.com/office/drawing/2014/main" id="{4FCA684F-21FB-BC43-8FA7-CD0CD7E072D7}"/>
                  </a:ext>
                </a:extLst>
              </p:cNvPr>
              <p:cNvSpPr/>
              <p:nvPr/>
            </p:nvSpPr>
            <p:spPr bwMode="auto">
              <a:xfrm>
                <a:off x="4884519" y="3601611"/>
                <a:ext cx="372991" cy="342733"/>
              </a:xfrm>
              <a:prstGeom prst="flowChartConnector">
                <a:avLst/>
              </a:prstGeom>
              <a:grp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33" name="直接连接符 71">
                <a:extLst>
                  <a:ext uri="{FF2B5EF4-FFF2-40B4-BE49-F238E27FC236}">
                    <a16:creationId xmlns:a16="http://schemas.microsoft.com/office/drawing/2014/main" id="{BC0B159C-91FC-5F4F-B417-F907D82638F5}"/>
                  </a:ext>
                </a:extLst>
              </p:cNvPr>
              <p:cNvCxnSpPr>
                <a:stCxn id="104" idx="0"/>
                <a:endCxn id="132" idx="4"/>
              </p:cNvCxnSpPr>
              <p:nvPr/>
            </p:nvCxnSpPr>
            <p:spPr bwMode="auto">
              <a:xfrm flipV="1">
                <a:off x="4902744" y="3944344"/>
                <a:ext cx="168271" cy="514841"/>
              </a:xfrm>
              <a:prstGeom prst="line">
                <a:avLst/>
              </a:prstGeom>
              <a:grpFill/>
              <a:ln w="12700" cap="flat" cmpd="sng" algn="ctr">
                <a:solidFill>
                  <a:schemeClr val="tx1"/>
                </a:solidFill>
                <a:prstDash val="solid"/>
                <a:round/>
                <a:headEnd type="none" w="med" len="med"/>
                <a:tailEnd type="none" w="med" len="med"/>
              </a:ln>
              <a:effectLst/>
            </p:spPr>
          </p:cxnSp>
        </p:grpSp>
        <p:grpSp>
          <p:nvGrpSpPr>
            <p:cNvPr id="121" name="组合 120">
              <a:extLst>
                <a:ext uri="{FF2B5EF4-FFF2-40B4-BE49-F238E27FC236}">
                  <a16:creationId xmlns:a16="http://schemas.microsoft.com/office/drawing/2014/main" id="{A1EC16A6-A0C5-2A41-8A1B-D83F2E086C94}"/>
                </a:ext>
              </a:extLst>
            </p:cNvPr>
            <p:cNvGrpSpPr/>
            <p:nvPr/>
          </p:nvGrpSpPr>
          <p:grpSpPr>
            <a:xfrm>
              <a:off x="8844208" y="1356093"/>
              <a:ext cx="681127" cy="534115"/>
              <a:chOff x="5123806" y="3801417"/>
              <a:chExt cx="652573" cy="564618"/>
            </a:xfrm>
            <a:noFill/>
          </p:grpSpPr>
          <p:sp>
            <p:nvSpPr>
              <p:cNvPr id="130" name="流程图: 联系 75">
                <a:extLst>
                  <a:ext uri="{FF2B5EF4-FFF2-40B4-BE49-F238E27FC236}">
                    <a16:creationId xmlns:a16="http://schemas.microsoft.com/office/drawing/2014/main" id="{9C557009-7D94-3149-87C5-EAFDAB4D13B6}"/>
                  </a:ext>
                </a:extLst>
              </p:cNvPr>
              <p:cNvSpPr/>
              <p:nvPr/>
            </p:nvSpPr>
            <p:spPr bwMode="auto">
              <a:xfrm>
                <a:off x="5403387" y="3801417"/>
                <a:ext cx="372992" cy="342732"/>
              </a:xfrm>
              <a:prstGeom prst="flowChartConnector">
                <a:avLst/>
              </a:prstGeom>
              <a:grp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31" name="直接连接符 76">
                <a:extLst>
                  <a:ext uri="{FF2B5EF4-FFF2-40B4-BE49-F238E27FC236}">
                    <a16:creationId xmlns:a16="http://schemas.microsoft.com/office/drawing/2014/main" id="{50398B06-E541-6A42-94C6-BCB4C16047C4}"/>
                  </a:ext>
                </a:extLst>
              </p:cNvPr>
              <p:cNvCxnSpPr>
                <a:cxnSpLocks/>
                <a:stCxn id="104" idx="7"/>
                <a:endCxn id="130" idx="3"/>
              </p:cNvCxnSpPr>
              <p:nvPr/>
            </p:nvCxnSpPr>
            <p:spPr bwMode="auto">
              <a:xfrm flipV="1">
                <a:off x="5123806" y="4093957"/>
                <a:ext cx="334204" cy="272078"/>
              </a:xfrm>
              <a:prstGeom prst="line">
                <a:avLst/>
              </a:prstGeom>
              <a:grpFill/>
              <a:ln w="12700" cap="flat" cmpd="sng" algn="ctr">
                <a:solidFill>
                  <a:schemeClr val="tx1"/>
                </a:solidFill>
                <a:prstDash val="solid"/>
                <a:round/>
                <a:headEnd type="none" w="med" len="med"/>
                <a:tailEnd type="none" w="med" len="med"/>
              </a:ln>
              <a:effectLst/>
            </p:spPr>
          </p:cxnSp>
        </p:grpSp>
        <p:sp>
          <p:nvSpPr>
            <p:cNvPr id="122" name="流程图: 联系 80">
              <a:extLst>
                <a:ext uri="{FF2B5EF4-FFF2-40B4-BE49-F238E27FC236}">
                  <a16:creationId xmlns:a16="http://schemas.microsoft.com/office/drawing/2014/main" id="{1D54C8E4-B618-CC4B-B743-868EFC7EAD1E}"/>
                </a:ext>
              </a:extLst>
            </p:cNvPr>
            <p:cNvSpPr/>
            <p:nvPr/>
          </p:nvSpPr>
          <p:spPr bwMode="auto">
            <a:xfrm>
              <a:off x="9300744" y="2078948"/>
              <a:ext cx="389313" cy="324217"/>
            </a:xfrm>
            <a:prstGeom prst="flowChartConnector">
              <a:avLst/>
            </a:prstGeom>
            <a:no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F</a:t>
              </a:r>
              <a:r>
                <a:rPr lang="en-US" altLang="zh-CN" sz="1200" dirty="0">
                  <a:latin typeface="Times New Roman" panose="02020603050405020304" pitchFamily="18" charset="0"/>
                  <a:ea typeface="宋体" pitchFamily="2" charset="-122"/>
                  <a:cs typeface="Times New Roman" panose="02020603050405020304" pitchFamily="18" charset="0"/>
                </a:rPr>
                <a:t>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pic>
        <p:nvPicPr>
          <p:cNvPr id="141" name="图片 140" descr="图示&#10;&#10;描述已自动生成">
            <a:extLst>
              <a:ext uri="{FF2B5EF4-FFF2-40B4-BE49-F238E27FC236}">
                <a16:creationId xmlns:a16="http://schemas.microsoft.com/office/drawing/2014/main" id="{DDD19851-E40A-C14E-A730-F23EB5FEA36E}"/>
              </a:ext>
            </a:extLst>
          </p:cNvPr>
          <p:cNvPicPr>
            <a:picLocks noChangeAspect="1"/>
          </p:cNvPicPr>
          <p:nvPr/>
        </p:nvPicPr>
        <p:blipFill>
          <a:blip r:embed="rId3"/>
          <a:stretch>
            <a:fillRect/>
          </a:stretch>
        </p:blipFill>
        <p:spPr>
          <a:xfrm>
            <a:off x="1566347" y="1312063"/>
            <a:ext cx="3791018" cy="1829166"/>
          </a:xfrm>
          <a:prstGeom prst="rect">
            <a:avLst/>
          </a:prstGeom>
        </p:spPr>
      </p:pic>
      <p:sp>
        <p:nvSpPr>
          <p:cNvPr id="142" name="文本框 141">
            <a:extLst>
              <a:ext uri="{FF2B5EF4-FFF2-40B4-BE49-F238E27FC236}">
                <a16:creationId xmlns:a16="http://schemas.microsoft.com/office/drawing/2014/main" id="{3CAA51C6-5125-8B42-8FB0-0B0DEC2E4E22}"/>
              </a:ext>
            </a:extLst>
          </p:cNvPr>
          <p:cNvSpPr txBox="1"/>
          <p:nvPr/>
        </p:nvSpPr>
        <p:spPr>
          <a:xfrm>
            <a:off x="175493" y="1888946"/>
            <a:ext cx="1378904"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instance</a:t>
            </a:r>
            <a:r>
              <a:rPr kumimoji="1" lang="en-US" altLang="zh-CN" sz="2400" baseline="-25000" dirty="0">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43" name="文本框 142">
            <a:extLst>
              <a:ext uri="{FF2B5EF4-FFF2-40B4-BE49-F238E27FC236}">
                <a16:creationId xmlns:a16="http://schemas.microsoft.com/office/drawing/2014/main" id="{16225F76-9FFA-FC48-9DBF-202E124D22A1}"/>
              </a:ext>
            </a:extLst>
          </p:cNvPr>
          <p:cNvSpPr txBox="1"/>
          <p:nvPr/>
        </p:nvSpPr>
        <p:spPr>
          <a:xfrm>
            <a:off x="148748" y="4897625"/>
            <a:ext cx="1378904"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instance</a:t>
            </a:r>
            <a:r>
              <a:rPr kumimoji="1" lang="en-US" altLang="zh-CN" sz="2400" baseline="-25000" dirty="0">
                <a:latin typeface="Times New Roman" panose="02020603050405020304" pitchFamily="18" charset="0"/>
                <a:cs typeface="Times New Roman" panose="02020603050405020304" pitchFamily="18" charset="0"/>
              </a:rPr>
              <a:t>2</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44" name="右箭头 143">
            <a:extLst>
              <a:ext uri="{FF2B5EF4-FFF2-40B4-BE49-F238E27FC236}">
                <a16:creationId xmlns:a16="http://schemas.microsoft.com/office/drawing/2014/main" id="{C0F9A4E1-8A6F-854D-8E1E-FFBD7B051E4E}"/>
              </a:ext>
            </a:extLst>
          </p:cNvPr>
          <p:cNvSpPr/>
          <p:nvPr/>
        </p:nvSpPr>
        <p:spPr>
          <a:xfrm>
            <a:off x="6236098" y="1992804"/>
            <a:ext cx="756139" cy="371721"/>
          </a:xfrm>
          <a:prstGeom prst="right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 name="右箭头 144">
            <a:extLst>
              <a:ext uri="{FF2B5EF4-FFF2-40B4-BE49-F238E27FC236}">
                <a16:creationId xmlns:a16="http://schemas.microsoft.com/office/drawing/2014/main" id="{2574B01F-45B0-8D4B-90FA-ED6BF4A61F16}"/>
              </a:ext>
            </a:extLst>
          </p:cNvPr>
          <p:cNvSpPr/>
          <p:nvPr/>
        </p:nvSpPr>
        <p:spPr>
          <a:xfrm>
            <a:off x="6193430" y="5075906"/>
            <a:ext cx="756139" cy="371721"/>
          </a:xfrm>
          <a:prstGeom prst="right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9927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365125"/>
            <a:ext cx="7700889" cy="816561"/>
          </a:xfrm>
        </p:spPr>
        <p:txBody>
          <a:bodyPr>
            <a:normAutofit fontScale="90000"/>
          </a:bodyPr>
          <a:lstStyle/>
          <a:p>
            <a:r>
              <a:rPr kumimoji="1" lang="zh-CN" altLang="en-US" sz="4000" dirty="0"/>
              <a:t>正负样本生成</a:t>
            </a:r>
            <a:r>
              <a:rPr kumimoji="1" lang="en-US" altLang="zh-CN" sz="4000" dirty="0"/>
              <a:t>(</a:t>
            </a:r>
            <a:r>
              <a:rPr kumimoji="1" lang="zh-CN" altLang="en-US" sz="4000" dirty="0"/>
              <a:t>从语义和结构两层考虑</a:t>
            </a:r>
            <a:r>
              <a:rPr kumimoji="1" lang="en-US" altLang="zh-CN" sz="4000" dirty="0"/>
              <a:t>)</a:t>
            </a:r>
            <a:br>
              <a:rPr kumimoji="1" lang="en-US" altLang="zh-CN" sz="4000" dirty="0"/>
            </a:br>
            <a:r>
              <a:rPr lang="en" altLang="zh-CN" sz="2200" dirty="0">
                <a:latin typeface="Times New Roman" panose="02020603050405020304" pitchFamily="18" charset="0"/>
                <a:cs typeface="Times New Roman" panose="02020603050405020304" pitchFamily="18" charset="0"/>
              </a:rPr>
              <a:t>How to define positive and negative instance pairs in and across graph?</a:t>
            </a:r>
            <a:endParaRPr kumimoji="1" lang="zh-CN" altLang="en-US" sz="2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CF4D3F7-59D9-DD4F-837B-670B84398CA6}"/>
              </a:ext>
            </a:extLst>
          </p:cNvPr>
          <p:cNvSpPr txBox="1"/>
          <p:nvPr/>
        </p:nvSpPr>
        <p:spPr>
          <a:xfrm>
            <a:off x="862818" y="1181686"/>
            <a:ext cx="10466363" cy="646331"/>
          </a:xfrm>
          <a:prstGeom prst="rect">
            <a:avLst/>
          </a:prstGeom>
          <a:noFill/>
        </p:spPr>
        <p:txBody>
          <a:bodyPr wrap="square" rtlCol="0">
            <a:spAutoFit/>
          </a:bodyPr>
          <a:lstStyle/>
          <a:p>
            <a:r>
              <a:rPr kumimoji="1" lang="zh-CN" altLang="en-US" dirty="0"/>
              <a:t>正、负样本都需要仔细考虑，否则都会因为对比不强而影响检测效果。考虑多个正样本</a:t>
            </a:r>
            <a:r>
              <a:rPr kumimoji="1" lang="en-US" altLang="zh-CN" dirty="0"/>
              <a:t>+1</a:t>
            </a:r>
            <a:r>
              <a:rPr kumimoji="1" lang="zh-CN" altLang="en-US" dirty="0"/>
              <a:t>个负样本</a:t>
            </a:r>
            <a:r>
              <a:rPr kumimoji="1" lang="en-US" altLang="zh-CN" dirty="0"/>
              <a:t>(CMC)</a:t>
            </a:r>
            <a:r>
              <a:rPr kumimoji="1" lang="zh-CN" altLang="en-US" dirty="0"/>
              <a:t>，结果受限；而采取过于简单的正样本策略，会导致正样本太易区分</a:t>
            </a:r>
            <a:r>
              <a:rPr kumimoji="1" lang="en-US" altLang="zh-CN" dirty="0"/>
              <a:t>(</a:t>
            </a:r>
            <a:r>
              <a:rPr kumimoji="1" lang="en-US" altLang="zh-CN" dirty="0" err="1"/>
              <a:t>MoCo</a:t>
            </a:r>
            <a:r>
              <a:rPr kumimoji="1" lang="en-US" altLang="zh-CN" dirty="0"/>
              <a:t>)</a:t>
            </a:r>
            <a:endParaRPr kumimoji="1" lang="zh-CN" altLang="en-US" dirty="0"/>
          </a:p>
        </p:txBody>
      </p:sp>
      <p:sp>
        <p:nvSpPr>
          <p:cNvPr id="4" name="文本框 3">
            <a:extLst>
              <a:ext uri="{FF2B5EF4-FFF2-40B4-BE49-F238E27FC236}">
                <a16:creationId xmlns:a16="http://schemas.microsoft.com/office/drawing/2014/main" id="{27E9759E-3ABC-CA4E-AD6A-33EAE8B32054}"/>
              </a:ext>
            </a:extLst>
          </p:cNvPr>
          <p:cNvSpPr txBox="1"/>
          <p:nvPr/>
        </p:nvSpPr>
        <p:spPr>
          <a:xfrm>
            <a:off x="6415751" y="2970703"/>
            <a:ext cx="4246675" cy="2397644"/>
          </a:xfrm>
          <a:prstGeom prst="rect">
            <a:avLst/>
          </a:prstGeom>
          <a:noFill/>
        </p:spPr>
        <p:txBody>
          <a:bodyPr wrap="none" rtlCol="0">
            <a:spAutoFit/>
          </a:bodyPr>
          <a:lstStyle/>
          <a:p>
            <a:pPr>
              <a:lnSpc>
                <a:spcPct val="120000"/>
              </a:lnSpc>
            </a:pPr>
            <a:r>
              <a:rPr kumimoji="1" lang="zh-CN" altLang="en-US" dirty="0"/>
              <a:t>输入原始的异构图</a:t>
            </a:r>
            <a:r>
              <a:rPr kumimoji="1" lang="en-US" altLang="zh-CN" dirty="0"/>
              <a:t>G</a:t>
            </a:r>
            <a:r>
              <a:rPr kumimoji="1" lang="en-US" altLang="zh-CN" dirty="0">
                <a:sym typeface="Wingdings" pitchFamily="2" charset="2"/>
              </a:rPr>
              <a:t>:(A,X)</a:t>
            </a:r>
            <a:endParaRPr kumimoji="1" lang="en-US" altLang="zh-CN" dirty="0"/>
          </a:p>
          <a:p>
            <a:pPr>
              <a:lnSpc>
                <a:spcPct val="120000"/>
              </a:lnSpc>
            </a:pPr>
            <a:r>
              <a:rPr kumimoji="1" lang="zh-CN" altLang="en-US" dirty="0"/>
              <a:t>语义级别</a:t>
            </a:r>
            <a:r>
              <a:rPr kumimoji="1" lang="en-US" altLang="zh-CN" dirty="0"/>
              <a:t>—</a:t>
            </a:r>
            <a:r>
              <a:rPr kumimoji="1" lang="zh-CN" altLang="en-US" dirty="0"/>
              <a:t>只改变</a:t>
            </a:r>
            <a:r>
              <a:rPr kumimoji="1" lang="en-US" altLang="zh-CN" dirty="0"/>
              <a:t>X</a:t>
            </a:r>
            <a:r>
              <a:rPr kumimoji="1" lang="zh-CN" altLang="en-US" dirty="0"/>
              <a:t>：</a:t>
            </a:r>
            <a:endParaRPr kumimoji="1" lang="en-US" altLang="zh-CN" dirty="0"/>
          </a:p>
          <a:p>
            <a:pPr marL="285750" indent="-285750">
              <a:lnSpc>
                <a:spcPct val="120000"/>
              </a:lnSpc>
              <a:buFont typeface="Arial" panose="020B0604020202020204" pitchFamily="34" charset="0"/>
              <a:buChar char="•"/>
            </a:pPr>
            <a:r>
              <a:rPr kumimoji="1" lang="en-US" altLang="zh-CN" dirty="0"/>
              <a:t>API</a:t>
            </a:r>
            <a:r>
              <a:rPr kumimoji="1" lang="zh-CN" altLang="en-US" dirty="0"/>
              <a:t> </a:t>
            </a:r>
            <a:r>
              <a:rPr kumimoji="1" lang="en-US" altLang="zh-CN" dirty="0"/>
              <a:t>attribute masking</a:t>
            </a:r>
            <a:r>
              <a:rPr kumimoji="1" lang="zh-CN" altLang="en-US" dirty="0"/>
              <a:t>（</a:t>
            </a:r>
            <a:r>
              <a:rPr kumimoji="1" lang="en-US" altLang="zh-CN" dirty="0"/>
              <a:t>X</a:t>
            </a:r>
            <a:r>
              <a:rPr kumimoji="1" lang="zh-CN" altLang="en-US" dirty="0"/>
              <a:t>属于</a:t>
            </a:r>
            <a:r>
              <a:rPr kumimoji="1" lang="en-US" altLang="zh-CN" dirty="0"/>
              <a:t>340</a:t>
            </a:r>
            <a:r>
              <a:rPr kumimoji="1" lang="zh-CN" altLang="en-US" dirty="0"/>
              <a:t>*</a:t>
            </a:r>
            <a:r>
              <a:rPr kumimoji="1" lang="en-US" altLang="zh-CN" dirty="0"/>
              <a:t>76);</a:t>
            </a:r>
          </a:p>
          <a:p>
            <a:pPr>
              <a:lnSpc>
                <a:spcPct val="120000"/>
              </a:lnSpc>
            </a:pPr>
            <a:r>
              <a:rPr kumimoji="1" lang="zh-CN" altLang="en-US" dirty="0"/>
              <a:t>结构级别</a:t>
            </a:r>
            <a:r>
              <a:rPr kumimoji="1" lang="en-US" altLang="zh-CN" dirty="0"/>
              <a:t>—</a:t>
            </a:r>
            <a:r>
              <a:rPr kumimoji="1" lang="zh-CN" altLang="en-US" dirty="0"/>
              <a:t>只改变</a:t>
            </a:r>
            <a:r>
              <a:rPr kumimoji="1" lang="en-US" altLang="zh-CN" dirty="0"/>
              <a:t>A</a:t>
            </a:r>
            <a:r>
              <a:rPr kumimoji="1" lang="zh-CN" altLang="en-US" dirty="0"/>
              <a:t>：</a:t>
            </a:r>
            <a:endParaRPr kumimoji="1" lang="en-US" altLang="zh-CN" dirty="0"/>
          </a:p>
          <a:p>
            <a:pPr marL="285750" indent="-285750">
              <a:lnSpc>
                <a:spcPct val="120000"/>
              </a:lnSpc>
              <a:buFont typeface="Arial" panose="020B0604020202020204" pitchFamily="34" charset="0"/>
              <a:buChar char="•"/>
            </a:pPr>
            <a:r>
              <a:rPr kumimoji="1" lang="zh-CN" altLang="en-US" dirty="0"/>
              <a:t>交互增强</a:t>
            </a:r>
            <a:endParaRPr kumimoji="1" lang="en-US" altLang="zh-CN" dirty="0"/>
          </a:p>
          <a:p>
            <a:pPr marL="285750" indent="-285750">
              <a:lnSpc>
                <a:spcPct val="120000"/>
              </a:lnSpc>
              <a:buFont typeface="Arial" panose="020B0604020202020204" pitchFamily="34" charset="0"/>
              <a:buChar char="•"/>
            </a:pPr>
            <a:r>
              <a:rPr kumimoji="1" lang="zh-CN" altLang="en-US" dirty="0"/>
              <a:t>元路径指导的取样</a:t>
            </a:r>
            <a:endParaRPr kumimoji="1" lang="en-US" altLang="zh-CN" dirty="0"/>
          </a:p>
          <a:p>
            <a:pPr>
              <a:lnSpc>
                <a:spcPct val="120000"/>
              </a:lnSpc>
            </a:pPr>
            <a:endParaRPr kumimoji="1" lang="en-US" altLang="zh-CN" dirty="0"/>
          </a:p>
        </p:txBody>
      </p:sp>
      <p:pic>
        <p:nvPicPr>
          <p:cNvPr id="6" name="图片 5" descr="图示&#10;&#10;描述已自动生成">
            <a:extLst>
              <a:ext uri="{FF2B5EF4-FFF2-40B4-BE49-F238E27FC236}">
                <a16:creationId xmlns:a16="http://schemas.microsoft.com/office/drawing/2014/main" id="{0731E673-AE06-1143-A932-370DD1A135D3}"/>
              </a:ext>
            </a:extLst>
          </p:cNvPr>
          <p:cNvPicPr>
            <a:picLocks noChangeAspect="1"/>
          </p:cNvPicPr>
          <p:nvPr/>
        </p:nvPicPr>
        <p:blipFill>
          <a:blip r:embed="rId3"/>
          <a:stretch>
            <a:fillRect/>
          </a:stretch>
        </p:blipFill>
        <p:spPr>
          <a:xfrm>
            <a:off x="838200" y="1998247"/>
            <a:ext cx="5185204" cy="4737100"/>
          </a:xfrm>
          <a:prstGeom prst="rect">
            <a:avLst/>
          </a:prstGeom>
        </p:spPr>
      </p:pic>
    </p:spTree>
    <p:extLst>
      <p:ext uri="{BB962C8B-B14F-4D97-AF65-F5344CB8AC3E}">
        <p14:creationId xmlns:p14="http://schemas.microsoft.com/office/powerpoint/2010/main" val="97769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238515"/>
            <a:ext cx="7700889" cy="816561"/>
          </a:xfrm>
        </p:spPr>
        <p:txBody>
          <a:bodyPr>
            <a:normAutofit/>
          </a:bodyPr>
          <a:lstStyle/>
          <a:p>
            <a:r>
              <a:rPr kumimoji="1" lang="en-US" altLang="zh-CN" sz="4000" dirty="0"/>
              <a:t>API</a:t>
            </a:r>
            <a:r>
              <a:rPr kumimoji="1" lang="zh-CN" altLang="en-US" sz="4000" dirty="0"/>
              <a:t>属性</a:t>
            </a:r>
            <a:r>
              <a:rPr kumimoji="1" lang="en-US" altLang="zh-CN" sz="4000" dirty="0"/>
              <a:t>masking</a:t>
            </a:r>
            <a:endParaRPr kumimoji="1" lang="zh-CN" altLang="en-US" sz="2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1E3562A-32F1-B342-A11C-92D51FC7551F}"/>
              </a:ext>
            </a:extLst>
          </p:cNvPr>
          <p:cNvPicPr>
            <a:picLocks noChangeAspect="1"/>
          </p:cNvPicPr>
          <p:nvPr/>
        </p:nvPicPr>
        <p:blipFill>
          <a:blip r:embed="rId3"/>
          <a:stretch>
            <a:fillRect/>
          </a:stretch>
        </p:blipFill>
        <p:spPr>
          <a:xfrm>
            <a:off x="9059789" y="0"/>
            <a:ext cx="3132211" cy="2365472"/>
          </a:xfrm>
          <a:prstGeom prst="rect">
            <a:avLst/>
          </a:prstGeom>
        </p:spPr>
      </p:pic>
      <p:sp>
        <p:nvSpPr>
          <p:cNvPr id="5" name="文本框 4">
            <a:extLst>
              <a:ext uri="{FF2B5EF4-FFF2-40B4-BE49-F238E27FC236}">
                <a16:creationId xmlns:a16="http://schemas.microsoft.com/office/drawing/2014/main" id="{1E2EE2A4-055A-004A-8810-8B8CE6D64751}"/>
              </a:ext>
            </a:extLst>
          </p:cNvPr>
          <p:cNvSpPr txBox="1"/>
          <p:nvPr/>
        </p:nvSpPr>
        <p:spPr>
          <a:xfrm>
            <a:off x="127086" y="1055076"/>
            <a:ext cx="8932703" cy="1200329"/>
          </a:xfrm>
          <a:prstGeom prst="rect">
            <a:avLst/>
          </a:prstGeom>
          <a:noFill/>
        </p:spPr>
        <p:txBody>
          <a:bodyPr wrap="square" rtlCol="0">
            <a:spAutoFit/>
          </a:bodyPr>
          <a:lstStyle/>
          <a:p>
            <a:pPr algn="just"/>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节点的属性包括名称、类型、参数，据统计，所有</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共有</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340</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种名称，</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17</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种类型，因此使用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one-hot</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生成的属性向量太稀疏，我们采用</a:t>
            </a:r>
            <a:r>
              <a:rPr lang="en" altLang="zh-CN" dirty="0">
                <a:latin typeface="Times New Roman" panose="02020603050405020304" pitchFamily="18" charset="0"/>
                <a:ea typeface="SimSun" panose="02010600030101010101" pitchFamily="2" charset="-122"/>
                <a:cs typeface="Times New Roman" panose="02020603050405020304" pitchFamily="18" charset="0"/>
              </a:rPr>
              <a:t>feature hashing</a:t>
            </a:r>
            <a:r>
              <a:rPr lang="zh-CN" altLang="en" dirty="0">
                <a:latin typeface="Times New Roman" panose="02020603050405020304" pitchFamily="18" charset="0"/>
                <a:ea typeface="SimSun" panose="02010600030101010101" pitchFamily="2" charset="-122"/>
                <a:cs typeface="Times New Roman" panose="02020603050405020304" pitchFamily="18" charset="0"/>
              </a:rPr>
              <a:t>生成</a:t>
            </a:r>
            <a:r>
              <a:rPr lang="zh-CN" altLang="en-US" dirty="0">
                <a:latin typeface="Times New Roman" panose="02020603050405020304" pitchFamily="18" charset="0"/>
                <a:ea typeface="SimSun"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SimSun" panose="02010600030101010101" pitchFamily="2" charset="-122"/>
                <a:cs typeface="Times New Roman" panose="02020603050405020304" pitchFamily="18" charset="0"/>
              </a:rPr>
              <a:t>76bin</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SimSun"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SimSun" panose="02010600030101010101" pitchFamily="2" charset="-122"/>
                <a:cs typeface="Times New Roman" panose="02020603050405020304" pitchFamily="18" charset="0"/>
              </a:rPr>
              <a:t>A</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 altLang="zh-CN" dirty="0">
                <a:latin typeface="Times New Roman" panose="02020603050405020304" pitchFamily="18" charset="0"/>
                <a:ea typeface="SimSun" panose="02010600030101010101" pitchFamily="2" charset="-122"/>
                <a:cs typeface="Times New Roman" panose="02020603050405020304" pitchFamily="18" charset="0"/>
              </a:rPr>
              <a:t> </a:t>
            </a:r>
          </a:p>
          <a:p>
            <a:pPr algn="just"/>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7" name="表格 7">
            <a:extLst>
              <a:ext uri="{FF2B5EF4-FFF2-40B4-BE49-F238E27FC236}">
                <a16:creationId xmlns:a16="http://schemas.microsoft.com/office/drawing/2014/main" id="{B508AEC9-C830-874E-A8A4-065FBBA58257}"/>
              </a:ext>
            </a:extLst>
          </p:cNvPr>
          <p:cNvGraphicFramePr>
            <a:graphicFrameLocks noGrp="1"/>
          </p:cNvGraphicFramePr>
          <p:nvPr/>
        </p:nvGraphicFramePr>
        <p:xfrm>
          <a:off x="127085" y="2058082"/>
          <a:ext cx="5480150" cy="3474720"/>
        </p:xfrm>
        <a:graphic>
          <a:graphicData uri="http://schemas.openxmlformats.org/drawingml/2006/table">
            <a:tbl>
              <a:tblPr firstRow="1" bandRow="1">
                <a:tableStyleId>{2D5ABB26-0587-4C30-8999-92F81FD0307C}</a:tableStyleId>
              </a:tblPr>
              <a:tblGrid>
                <a:gridCol w="1207383">
                  <a:extLst>
                    <a:ext uri="{9D8B030D-6E8A-4147-A177-3AD203B41FA5}">
                      <a16:colId xmlns:a16="http://schemas.microsoft.com/office/drawing/2014/main" val="3082159101"/>
                    </a:ext>
                  </a:extLst>
                </a:gridCol>
                <a:gridCol w="801858">
                  <a:extLst>
                    <a:ext uri="{9D8B030D-6E8A-4147-A177-3AD203B41FA5}">
                      <a16:colId xmlns:a16="http://schemas.microsoft.com/office/drawing/2014/main" val="1070234548"/>
                    </a:ext>
                  </a:extLst>
                </a:gridCol>
                <a:gridCol w="900333">
                  <a:extLst>
                    <a:ext uri="{9D8B030D-6E8A-4147-A177-3AD203B41FA5}">
                      <a16:colId xmlns:a16="http://schemas.microsoft.com/office/drawing/2014/main" val="2249727893"/>
                    </a:ext>
                  </a:extLst>
                </a:gridCol>
                <a:gridCol w="1271659">
                  <a:extLst>
                    <a:ext uri="{9D8B030D-6E8A-4147-A177-3AD203B41FA5}">
                      <a16:colId xmlns:a16="http://schemas.microsoft.com/office/drawing/2014/main" val="1426186564"/>
                    </a:ext>
                  </a:extLst>
                </a:gridCol>
                <a:gridCol w="1298917">
                  <a:extLst>
                    <a:ext uri="{9D8B030D-6E8A-4147-A177-3AD203B41FA5}">
                      <a16:colId xmlns:a16="http://schemas.microsoft.com/office/drawing/2014/main" val="626811202"/>
                    </a:ext>
                  </a:extLst>
                </a:gridCol>
              </a:tblGrid>
              <a:tr h="0">
                <a:tc gridSpan="3">
                  <a:txBody>
                    <a:bodyPr/>
                    <a:lstStyle/>
                    <a:p>
                      <a:pPr algn="ctr"/>
                      <a:r>
                        <a:rPr lang="en-US" altLang="zh-CN" b="1" dirty="0">
                          <a:latin typeface="Times New Roman" panose="02020603050405020304" pitchFamily="18" charset="0"/>
                          <a:cs typeface="Times New Roman" panose="02020603050405020304" pitchFamily="18" charset="0"/>
                        </a:rPr>
                        <a:t>Attribute Type</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Details</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altLang="zh-CN" b="1" dirty="0">
                          <a:latin typeface="Times New Roman" panose="02020603050405020304" pitchFamily="18" charset="0"/>
                          <a:cs typeface="Times New Roman" panose="02020603050405020304" pitchFamily="18" charset="0"/>
                        </a:rPr>
                        <a:t>Dimension</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647934"/>
                  </a:ext>
                </a:extLst>
              </a:tr>
              <a:tr h="333572">
                <a:tc>
                  <a:txBody>
                    <a:bodyPr/>
                    <a:lstStyle/>
                    <a:p>
                      <a:pPr algn="ctr"/>
                      <a:r>
                        <a:rPr lang="en-US" altLang="zh-CN" dirty="0">
                          <a:latin typeface="Times New Roman" panose="02020603050405020304" pitchFamily="18" charset="0"/>
                          <a:cs typeface="Times New Roman" panose="02020603050405020304" pitchFamily="18" charset="0"/>
                        </a:rPr>
                        <a:t>name</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dirty="0">
                          <a:latin typeface="Times New Roman" panose="02020603050405020304" pitchFamily="18" charset="0"/>
                          <a:cs typeface="Times New Roman" panose="02020603050405020304" pitchFamily="18" charset="0"/>
                        </a:rPr>
                        <a:t>strings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Hashing trick</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08086"/>
                  </a:ext>
                </a:extLst>
              </a:tr>
              <a:tr h="333572">
                <a:tc>
                  <a:txBody>
                    <a:bodyPr/>
                    <a:lstStyle/>
                    <a:p>
                      <a:pPr algn="ctr"/>
                      <a:r>
                        <a:rPr lang="en-US" altLang="zh-CN" dirty="0">
                          <a:latin typeface="Times New Roman" panose="02020603050405020304" pitchFamily="18" charset="0"/>
                          <a:cs typeface="Times New Roman" panose="02020603050405020304" pitchFamily="18" charset="0"/>
                        </a:rPr>
                        <a:t>category</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dirty="0">
                          <a:latin typeface="Times New Roman" panose="02020603050405020304" pitchFamily="18" charset="0"/>
                          <a:cs typeface="Times New Roman" panose="02020603050405020304" pitchFamily="18" charset="0"/>
                        </a:rPr>
                        <a:t>strings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Hashing trick</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287501"/>
                  </a:ext>
                </a:extLst>
              </a:tr>
              <a:tr h="333572">
                <a:tc rowSpan="5">
                  <a:txBody>
                    <a:bodyPr/>
                    <a:lstStyle/>
                    <a:p>
                      <a:pPr algn="ctr"/>
                      <a:r>
                        <a:rPr lang="en-US" altLang="zh-CN" dirty="0">
                          <a:latin typeface="Times New Roman" panose="02020603050405020304" pitchFamily="18" charset="0"/>
                          <a:cs typeface="Times New Roman" panose="02020603050405020304" pitchFamily="18" charset="0"/>
                        </a:rPr>
                        <a:t>Arguments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a:latin typeface="Times New Roman" panose="02020603050405020304" pitchFamily="18" charset="0"/>
                          <a:cs typeface="Times New Roman" panose="02020603050405020304" pitchFamily="18" charset="0"/>
                        </a:rPr>
                        <a:t>strings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paths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Hashing trick</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16</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349736"/>
                  </a:ext>
                </a:extLst>
              </a:tr>
              <a:tr h="333572">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latin typeface="Times New Roman" panose="02020603050405020304" pitchFamily="18" charset="0"/>
                          <a:cs typeface="Times New Roman" panose="02020603050405020304" pitchFamily="18" charset="0"/>
                        </a:rPr>
                        <a:t>Dlls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631885"/>
                  </a:ext>
                </a:extLst>
              </a:tr>
              <a:tr h="333572">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registry</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198624"/>
                  </a:ext>
                </a:extLst>
              </a:tr>
              <a:tr h="333572">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latin typeface="Times New Roman" panose="02020603050405020304" pitchFamily="18" charset="0"/>
                          <a:cs typeface="Times New Roman" panose="02020603050405020304" pitchFamily="18" charset="0"/>
                        </a:rPr>
                        <a:t>Urls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16</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1107980"/>
                  </a:ext>
                </a:extLst>
              </a:tr>
              <a:tr h="333572">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IPs</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441102"/>
                  </a:ext>
                </a:extLst>
              </a:tr>
            </a:tbl>
          </a:graphicData>
        </a:graphic>
      </p:graphicFrame>
      <p:pic>
        <p:nvPicPr>
          <p:cNvPr id="9" name="图片 8" descr="文本&#10;&#10;描述已自动生成">
            <a:extLst>
              <a:ext uri="{FF2B5EF4-FFF2-40B4-BE49-F238E27FC236}">
                <a16:creationId xmlns:a16="http://schemas.microsoft.com/office/drawing/2014/main" id="{7EE68E04-B9A7-3942-A141-D2ED5E39810C}"/>
              </a:ext>
            </a:extLst>
          </p:cNvPr>
          <p:cNvPicPr>
            <a:picLocks noChangeAspect="1"/>
          </p:cNvPicPr>
          <p:nvPr/>
        </p:nvPicPr>
        <p:blipFill>
          <a:blip r:embed="rId4"/>
          <a:stretch>
            <a:fillRect/>
          </a:stretch>
        </p:blipFill>
        <p:spPr>
          <a:xfrm>
            <a:off x="6263444" y="2090945"/>
            <a:ext cx="3735363" cy="2487626"/>
          </a:xfrm>
          <a:prstGeom prst="rect">
            <a:avLst/>
          </a:prstGeom>
        </p:spPr>
      </p:pic>
      <p:pic>
        <p:nvPicPr>
          <p:cNvPr id="11" name="图片 10" descr="图片包含 形状&#10;&#10;描述已自动生成">
            <a:extLst>
              <a:ext uri="{FF2B5EF4-FFF2-40B4-BE49-F238E27FC236}">
                <a16:creationId xmlns:a16="http://schemas.microsoft.com/office/drawing/2014/main" id="{112D5B99-0175-B74E-8F9A-A561EFD65376}"/>
              </a:ext>
            </a:extLst>
          </p:cNvPr>
          <p:cNvPicPr>
            <a:picLocks noChangeAspect="1"/>
          </p:cNvPicPr>
          <p:nvPr/>
        </p:nvPicPr>
        <p:blipFill>
          <a:blip r:embed="rId5"/>
          <a:stretch>
            <a:fillRect/>
          </a:stretch>
        </p:blipFill>
        <p:spPr>
          <a:xfrm>
            <a:off x="1102653" y="5565378"/>
            <a:ext cx="2755900" cy="8255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995C2A-647D-1D45-B3B9-F0FF14AAF35A}"/>
                  </a:ext>
                </a:extLst>
              </p:cNvPr>
              <p:cNvSpPr txBox="1"/>
              <p:nvPr/>
            </p:nvSpPr>
            <p:spPr>
              <a:xfrm>
                <a:off x="6365187" y="5360896"/>
                <a:ext cx="4278928" cy="328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𝑇</m:t>
                          </m:r>
                        </m:e>
                        <m:sup>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𝑚𝑎𝑠𝑘</m:t>
                              </m:r>
                            </m:e>
                          </m:d>
                        </m:sup>
                      </m:sSup>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r>
                                <a:rPr kumimoji="1" lang="en-US" altLang="zh-CN" sz="2000" b="0" i="1" smtClean="0">
                                  <a:latin typeface="Cambria Math" panose="02040503050406030204" pitchFamily="18" charset="0"/>
                                </a:rPr>
                                <m:t>𝐴</m:t>
                              </m:r>
                            </m:sub>
                          </m:sSub>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r>
                            <a:rPr kumimoji="1" lang="en-US" altLang="zh-CN" sz="2000" b="0" i="1" smtClean="0">
                              <a:latin typeface="Cambria Math" panose="02040503050406030204" pitchFamily="18" charset="0"/>
                            </a:rPr>
                            <m:t>𝐴</m:t>
                          </m:r>
                        </m:sub>
                      </m:sSub>
                      <m:r>
                        <a:rPr kumimoji="1" lang="en-US" altLang="zh-CN" sz="2000" b="0" i="1" smtClean="0">
                          <a:latin typeface="Cambria Math" panose="02040503050406030204" pitchFamily="18" charset="0"/>
                          <a:ea typeface="Cambria Math" panose="02040503050406030204" pitchFamily="18" charset="0"/>
                        </a:rPr>
                        <m:t>×</m:t>
                      </m:r>
                      <m:d>
                        <m:dPr>
                          <m:ctrlPr>
                            <a:rPr kumimoji="1" lang="en-US" altLang="zh-CN" sz="2000" b="0" i="1" smtClean="0">
                              <a:latin typeface="Cambria Math" panose="02040503050406030204" pitchFamily="18" charset="0"/>
                              <a:ea typeface="Cambria Math" panose="02040503050406030204" pitchFamily="18" charset="0"/>
                            </a:rPr>
                          </m:ctrlPr>
                        </m:dPr>
                        <m:e>
                          <m:r>
                            <a:rPr kumimoji="1" lang="en-US" altLang="zh-CN" sz="2000" b="0" i="1" smtClean="0">
                              <a:latin typeface="Cambria Math" panose="02040503050406030204" pitchFamily="18" charset="0"/>
                              <a:ea typeface="Cambria Math" panose="02040503050406030204" pitchFamily="18" charset="0"/>
                            </a:rPr>
                            <m:t>1−</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𝐿</m:t>
                              </m:r>
                            </m:e>
                            <m:sub>
                              <m:r>
                                <a:rPr kumimoji="1" lang="en-US" altLang="zh-CN" sz="2000" b="0" i="1" smtClean="0">
                                  <a:latin typeface="Cambria Math" panose="02040503050406030204" pitchFamily="18" charset="0"/>
                                  <a:ea typeface="Cambria Math" panose="02040503050406030204" pitchFamily="18" charset="0"/>
                                </a:rPr>
                                <m:t>𝑚</m:t>
                              </m:r>
                            </m:sub>
                          </m:sSub>
                        </m:e>
                      </m:d>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𝑉</m:t>
                          </m:r>
                        </m:e>
                        <m:sub>
                          <m:r>
                            <a:rPr kumimoji="1" lang="en-US" altLang="zh-CN" sz="2000" b="0" i="1" smtClean="0">
                              <a:latin typeface="Cambria Math" panose="02040503050406030204" pitchFamily="18" charset="0"/>
                              <a:ea typeface="Cambria Math" panose="02040503050406030204" pitchFamily="18" charset="0"/>
                            </a:rPr>
                            <m:t>𝑚</m:t>
                          </m:r>
                        </m:sub>
                      </m:sSub>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𝐿</m:t>
                          </m:r>
                        </m:e>
                        <m:sub>
                          <m:r>
                            <a:rPr kumimoji="1" lang="en-US" altLang="zh-CN" sz="2000" b="0" i="1" smtClean="0">
                              <a:latin typeface="Cambria Math" panose="02040503050406030204" pitchFamily="18" charset="0"/>
                              <a:ea typeface="Cambria Math" panose="02040503050406030204" pitchFamily="18" charset="0"/>
                            </a:rPr>
                            <m:t>𝑚</m:t>
                          </m:r>
                        </m:sub>
                      </m:sSub>
                    </m:oMath>
                  </m:oMathPara>
                </a14:m>
                <a:endParaRPr kumimoji="1" lang="zh-CN" altLang="en-US" sz="2000" dirty="0"/>
              </a:p>
            </p:txBody>
          </p:sp>
        </mc:Choice>
        <mc:Fallback xmlns="">
          <p:sp>
            <p:nvSpPr>
              <p:cNvPr id="12" name="文本框 11">
                <a:extLst>
                  <a:ext uri="{FF2B5EF4-FFF2-40B4-BE49-F238E27FC236}">
                    <a16:creationId xmlns:a16="http://schemas.microsoft.com/office/drawing/2014/main" id="{5C995C2A-647D-1D45-B3B9-F0FF14AAF35A}"/>
                  </a:ext>
                </a:extLst>
              </p:cNvPr>
              <p:cNvSpPr txBox="1">
                <a:spLocks noRot="1" noChangeAspect="1" noMove="1" noResize="1" noEditPoints="1" noAdjustHandles="1" noChangeArrowheads="1" noChangeShapeType="1" noTextEdit="1"/>
              </p:cNvSpPr>
              <p:nvPr/>
            </p:nvSpPr>
            <p:spPr>
              <a:xfrm>
                <a:off x="6365187" y="5360896"/>
                <a:ext cx="4278928" cy="328680"/>
              </a:xfrm>
              <a:prstGeom prst="rect">
                <a:avLst/>
              </a:prstGeom>
              <a:blipFill>
                <a:blip r:embed="rId6"/>
                <a:stretch>
                  <a:fillRect l="-888" b="-11111"/>
                </a:stretch>
              </a:blipFill>
            </p:spPr>
            <p:txBody>
              <a:bodyPr/>
              <a:lstStyle/>
              <a:p>
                <a:r>
                  <a:rPr lang="zh-CN" altLang="en-US">
                    <a:noFill/>
                  </a:rPr>
                  <a:t> </a:t>
                </a:r>
              </a:p>
            </p:txBody>
          </p:sp>
        </mc:Fallback>
      </mc:AlternateContent>
      <p:sp>
        <p:nvSpPr>
          <p:cNvPr id="13" name="上箭头标注 12">
            <a:extLst>
              <a:ext uri="{FF2B5EF4-FFF2-40B4-BE49-F238E27FC236}">
                <a16:creationId xmlns:a16="http://schemas.microsoft.com/office/drawing/2014/main" id="{4F545A6A-19B4-7542-82D0-C009403AD941}"/>
              </a:ext>
            </a:extLst>
          </p:cNvPr>
          <p:cNvSpPr/>
          <p:nvPr/>
        </p:nvSpPr>
        <p:spPr>
          <a:xfrm>
            <a:off x="1694790" y="6283565"/>
            <a:ext cx="1948523" cy="651265"/>
          </a:xfrm>
          <a:prstGeom prst="upArrowCallout">
            <a:avLst>
              <a:gd name="adj1" fmla="val 0"/>
              <a:gd name="adj2" fmla="val 25000"/>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哈希函数用作</a:t>
            </a:r>
            <a:r>
              <a:rPr kumimoji="1" lang="en-US" altLang="zh-CN" sz="1400" dirty="0">
                <a:solidFill>
                  <a:srgbClr val="0070C0"/>
                </a:solidFill>
              </a:rPr>
              <a:t>bin</a:t>
            </a:r>
            <a:r>
              <a:rPr kumimoji="1" lang="zh-CN" altLang="en-US" sz="1400" dirty="0">
                <a:solidFill>
                  <a:srgbClr val="0070C0"/>
                </a:solidFill>
              </a:rPr>
              <a:t>索引</a:t>
            </a:r>
            <a:r>
              <a:rPr kumimoji="1" lang="en-US" altLang="zh-CN" sz="1400" dirty="0">
                <a:solidFill>
                  <a:srgbClr val="0070C0"/>
                </a:solidFill>
              </a:rPr>
              <a:t>—</a:t>
            </a:r>
            <a:r>
              <a:rPr kumimoji="1" lang="zh-CN" altLang="en-US" sz="1400" dirty="0">
                <a:solidFill>
                  <a:srgbClr val="0070C0"/>
                </a:solidFill>
              </a:rPr>
              <a:t>将</a:t>
            </a:r>
            <a:r>
              <a:rPr kumimoji="1" lang="en-US" altLang="zh-CN" sz="1400" dirty="0" err="1">
                <a:solidFill>
                  <a:srgbClr val="0070C0"/>
                </a:solidFill>
              </a:rPr>
              <a:t>x</a:t>
            </a:r>
            <a:r>
              <a:rPr kumimoji="1" lang="en-US" altLang="zh-CN" sz="1400" baseline="-25000" dirty="0" err="1">
                <a:solidFill>
                  <a:srgbClr val="0070C0"/>
                </a:solidFill>
              </a:rPr>
              <a:t>j</a:t>
            </a:r>
            <a:r>
              <a:rPr kumimoji="1" lang="zh-CN" altLang="en-US" sz="1400" dirty="0">
                <a:solidFill>
                  <a:srgbClr val="0070C0"/>
                </a:solidFill>
              </a:rPr>
              <a:t>映射到整数</a:t>
            </a:r>
            <a:r>
              <a:rPr kumimoji="1" lang="en-US" altLang="zh-CN" sz="1400" dirty="0" err="1">
                <a:solidFill>
                  <a:srgbClr val="0070C0"/>
                </a:solidFill>
              </a:rPr>
              <a:t>i</a:t>
            </a:r>
            <a:endParaRPr kumimoji="1" lang="zh-CN" altLang="en-US" sz="1400" dirty="0">
              <a:solidFill>
                <a:srgbClr val="0070C0"/>
              </a:solidFill>
            </a:endParaRPr>
          </a:p>
        </p:txBody>
      </p:sp>
      <p:grpSp>
        <p:nvGrpSpPr>
          <p:cNvPr id="17" name="组合 16">
            <a:extLst>
              <a:ext uri="{FF2B5EF4-FFF2-40B4-BE49-F238E27FC236}">
                <a16:creationId xmlns:a16="http://schemas.microsoft.com/office/drawing/2014/main" id="{1DB97777-B5C4-CF42-869E-4E84B5177C38}"/>
              </a:ext>
            </a:extLst>
          </p:cNvPr>
          <p:cNvGrpSpPr/>
          <p:nvPr/>
        </p:nvGrpSpPr>
        <p:grpSpPr>
          <a:xfrm>
            <a:off x="3643313" y="5402864"/>
            <a:ext cx="1139947" cy="991836"/>
            <a:chOff x="3643313" y="5802924"/>
            <a:chExt cx="1139947" cy="991836"/>
          </a:xfrm>
        </p:grpSpPr>
        <p:sp>
          <p:nvSpPr>
            <p:cNvPr id="14" name="左箭头标注 13">
              <a:extLst>
                <a:ext uri="{FF2B5EF4-FFF2-40B4-BE49-F238E27FC236}">
                  <a16:creationId xmlns:a16="http://schemas.microsoft.com/office/drawing/2014/main" id="{9C7FC409-2FA9-5F44-8A49-9D0A2508F55E}"/>
                </a:ext>
              </a:extLst>
            </p:cNvPr>
            <p:cNvSpPr/>
            <p:nvPr/>
          </p:nvSpPr>
          <p:spPr>
            <a:xfrm>
              <a:off x="3643313" y="5802924"/>
              <a:ext cx="1068507" cy="991835"/>
            </a:xfrm>
            <a:prstGeom prst="leftArrow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8EE0592-000C-8446-A7F1-AF28EE38C1D8}"/>
                    </a:ext>
                  </a:extLst>
                </p:cNvPr>
                <p:cNvSpPr txBox="1"/>
                <p:nvPr/>
              </p:nvSpPr>
              <p:spPr>
                <a:xfrm>
                  <a:off x="3983160" y="5840653"/>
                  <a:ext cx="800100" cy="954107"/>
                </a:xfrm>
                <a:prstGeom prst="rect">
                  <a:avLst/>
                </a:prstGeom>
                <a:noFill/>
              </p:spPr>
              <p:txBody>
                <a:bodyPr wrap="square" rtlCol="0">
                  <a:spAutoFit/>
                </a:bodyPr>
                <a:lstStyle/>
                <a:p>
                  <a:r>
                    <a:rPr kumimoji="1" lang="zh-CN" altLang="en-US" sz="1400" dirty="0">
                      <a:solidFill>
                        <a:srgbClr val="0070C0"/>
                      </a:solidFill>
                    </a:rPr>
                    <a:t>哈希函数将元素</a:t>
                  </a:r>
                  <a:r>
                    <a:rPr kumimoji="1" lang="en-US" altLang="zh-CN" sz="1400" dirty="0" err="1">
                      <a:solidFill>
                        <a:srgbClr val="0070C0"/>
                      </a:solidFill>
                    </a:rPr>
                    <a:t>x</a:t>
                  </a:r>
                  <a:r>
                    <a:rPr kumimoji="1" lang="en-US" altLang="zh-CN" sz="1400" baseline="-25000" dirty="0" err="1">
                      <a:solidFill>
                        <a:srgbClr val="0070C0"/>
                      </a:solidFill>
                    </a:rPr>
                    <a:t>j</a:t>
                  </a:r>
                  <a:r>
                    <a:rPr kumimoji="1" lang="zh-CN" altLang="en-US" sz="1400" dirty="0">
                      <a:solidFill>
                        <a:srgbClr val="0070C0"/>
                      </a:solidFill>
                    </a:rPr>
                    <a:t>映射到</a:t>
                  </a:r>
                  <a14:m>
                    <m:oMath xmlns:m="http://schemas.openxmlformats.org/officeDocument/2006/math">
                      <m:r>
                        <a:rPr kumimoji="1" lang="en-US" altLang="zh-CN" sz="1400" i="1" smtClean="0">
                          <a:solidFill>
                            <a:srgbClr val="0070C0"/>
                          </a:solidFill>
                          <a:latin typeface="Cambria Math" panose="02040503050406030204" pitchFamily="18" charset="0"/>
                          <a:ea typeface="Cambria Math" panose="02040503050406030204" pitchFamily="18" charset="0"/>
                        </a:rPr>
                        <m:t>±</m:t>
                      </m:r>
                      <m:r>
                        <a:rPr kumimoji="1" lang="en-US" altLang="zh-CN" sz="1400" b="0" i="1" smtClean="0">
                          <a:solidFill>
                            <a:srgbClr val="0070C0"/>
                          </a:solidFill>
                          <a:latin typeface="Cambria Math" panose="02040503050406030204" pitchFamily="18" charset="0"/>
                          <a:ea typeface="Cambria Math" panose="02040503050406030204" pitchFamily="18" charset="0"/>
                        </a:rPr>
                        <m:t>1</m:t>
                      </m:r>
                    </m:oMath>
                  </a14:m>
                  <a:endParaRPr kumimoji="1" lang="zh-CN" altLang="en-US" sz="1400" dirty="0">
                    <a:solidFill>
                      <a:srgbClr val="0070C0"/>
                    </a:solidFill>
                  </a:endParaRPr>
                </a:p>
              </p:txBody>
            </p:sp>
          </mc:Choice>
          <mc:Fallback xmlns="">
            <p:sp>
              <p:nvSpPr>
                <p:cNvPr id="16" name="文本框 15">
                  <a:extLst>
                    <a:ext uri="{FF2B5EF4-FFF2-40B4-BE49-F238E27FC236}">
                      <a16:creationId xmlns:a16="http://schemas.microsoft.com/office/drawing/2014/main" id="{F8EE0592-000C-8446-A7F1-AF28EE38C1D8}"/>
                    </a:ext>
                  </a:extLst>
                </p:cNvPr>
                <p:cNvSpPr txBox="1">
                  <a:spLocks noRot="1" noChangeAspect="1" noMove="1" noResize="1" noEditPoints="1" noAdjustHandles="1" noChangeArrowheads="1" noChangeShapeType="1" noTextEdit="1"/>
                </p:cNvSpPr>
                <p:nvPr/>
              </p:nvSpPr>
              <p:spPr>
                <a:xfrm>
                  <a:off x="3983160" y="5840653"/>
                  <a:ext cx="800100" cy="954107"/>
                </a:xfrm>
                <a:prstGeom prst="rect">
                  <a:avLst/>
                </a:prstGeom>
                <a:blipFill>
                  <a:blip r:embed="rId7"/>
                  <a:stretch>
                    <a:fillRect l="-1563" t="-1316" b="-6579"/>
                  </a:stretch>
                </a:blipFill>
              </p:spPr>
              <p:txBody>
                <a:bodyPr/>
                <a:lstStyle/>
                <a:p>
                  <a:r>
                    <a:rPr lang="zh-CN" altLang="en-US">
                      <a:noFill/>
                    </a:rPr>
                    <a:t> </a:t>
                  </a:r>
                </a:p>
              </p:txBody>
            </p:sp>
          </mc:Fallback>
        </mc:AlternateContent>
      </p:grpSp>
      <p:sp>
        <p:nvSpPr>
          <p:cNvPr id="18" name="上箭头标注 17">
            <a:extLst>
              <a:ext uri="{FF2B5EF4-FFF2-40B4-BE49-F238E27FC236}">
                <a16:creationId xmlns:a16="http://schemas.microsoft.com/office/drawing/2014/main" id="{2B6E1873-661C-2B48-A3E6-268BF48227AD}"/>
              </a:ext>
            </a:extLst>
          </p:cNvPr>
          <p:cNvSpPr/>
          <p:nvPr/>
        </p:nvSpPr>
        <p:spPr>
          <a:xfrm>
            <a:off x="9383197" y="5739613"/>
            <a:ext cx="1172773" cy="651265"/>
          </a:xfrm>
          <a:prstGeom prst="upArrowCallout">
            <a:avLst>
              <a:gd name="adj1" fmla="val 0"/>
              <a:gd name="adj2" fmla="val 25000"/>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掩蔽值矩阵</a:t>
            </a:r>
          </a:p>
        </p:txBody>
      </p:sp>
      <p:sp>
        <p:nvSpPr>
          <p:cNvPr id="21" name="下箭头标注 20">
            <a:extLst>
              <a:ext uri="{FF2B5EF4-FFF2-40B4-BE49-F238E27FC236}">
                <a16:creationId xmlns:a16="http://schemas.microsoft.com/office/drawing/2014/main" id="{8BC3DB01-B7AE-5047-AB72-0AEE726C91D7}"/>
              </a:ext>
            </a:extLst>
          </p:cNvPr>
          <p:cNvSpPr/>
          <p:nvPr/>
        </p:nvSpPr>
        <p:spPr>
          <a:xfrm>
            <a:off x="8539089" y="4602764"/>
            <a:ext cx="1285875" cy="800100"/>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掩蔽位置矩阵</a:t>
            </a:r>
          </a:p>
        </p:txBody>
      </p:sp>
    </p:spTree>
    <p:extLst>
      <p:ext uri="{BB962C8B-B14F-4D97-AF65-F5344CB8AC3E}">
        <p14:creationId xmlns:p14="http://schemas.microsoft.com/office/powerpoint/2010/main" val="135780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238515"/>
            <a:ext cx="7700889" cy="816561"/>
          </a:xfrm>
        </p:spPr>
        <p:txBody>
          <a:bodyPr>
            <a:normAutofit/>
          </a:bodyPr>
          <a:lstStyle/>
          <a:p>
            <a:r>
              <a:rPr kumimoji="1" lang="zh-CN" altLang="en-US" sz="4000" dirty="0"/>
              <a:t>图扩散</a:t>
            </a:r>
            <a:r>
              <a:rPr kumimoji="1" lang="en-US" altLang="zh-CN" sz="4000" dirty="0"/>
              <a:t>-</a:t>
            </a:r>
            <a:r>
              <a:rPr kumimoji="1" lang="zh-CN" altLang="en-US" sz="4000" dirty="0"/>
              <a:t>交互增强</a:t>
            </a:r>
            <a:endParaRPr kumimoji="1" lang="zh-CN" altLang="en-US" sz="2200" dirty="0">
              <a:latin typeface="Times New Roman" panose="02020603050405020304" pitchFamily="18" charset="0"/>
              <a:cs typeface="Times New Roman" panose="02020603050405020304" pitchFamily="18" charset="0"/>
            </a:endParaRPr>
          </a:p>
        </p:txBody>
      </p:sp>
      <p:sp>
        <p:nvSpPr>
          <p:cNvPr id="15" name="内容占位符 16">
            <a:extLst>
              <a:ext uri="{FF2B5EF4-FFF2-40B4-BE49-F238E27FC236}">
                <a16:creationId xmlns:a16="http://schemas.microsoft.com/office/drawing/2014/main" id="{C5BC5382-39CA-374F-BC42-2CAD2B774E70}"/>
              </a:ext>
            </a:extLst>
          </p:cNvPr>
          <p:cNvSpPr>
            <a:spLocks noGrp="1"/>
          </p:cNvSpPr>
          <p:nvPr>
            <p:ph idx="1"/>
          </p:nvPr>
        </p:nvSpPr>
        <p:spPr>
          <a:xfrm>
            <a:off x="1138616" y="1364999"/>
            <a:ext cx="10322689" cy="1659835"/>
          </a:xfrm>
        </p:spPr>
        <p:txBody>
          <a:bodyPr/>
          <a:lstStyle/>
          <a:p>
            <a:pPr algn="just">
              <a:lnSpc>
                <a:spcPct val="150000"/>
              </a:lnSpc>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Step1</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基于</a:t>
            </a:r>
            <a:r>
              <a:rPr lang="zh-CN" altLang="en-US" sz="2000" b="1" dirty="0">
                <a:solidFill>
                  <a:schemeClr val="tx2">
                    <a:lumMod val="60000"/>
                    <a:lumOff val="40000"/>
                  </a:schemeClr>
                </a:solidFill>
                <a:latin typeface="Times New Roman" panose="02020603050405020304" pitchFamily="18" charset="0"/>
                <a:ea typeface="SimSun" panose="02010600030101010101" pitchFamily="2" charset="-122"/>
                <a:cs typeface="Times New Roman" panose="02020603050405020304" pitchFamily="18" charset="0"/>
              </a:rPr>
              <a:t>元路径集</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找到</a:t>
            </a:r>
            <a:r>
              <a:rPr lang="zh-CN" altLang="en-US" sz="20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邻居集</a:t>
            </a:r>
            <a:r>
              <a:rPr lang="en-US" altLang="zh-CN" sz="2000" b="1" i="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en-US" sz="2000" dirty="0">
              <a:solidFill>
                <a:srgbClr val="0070C0"/>
              </a:solidFill>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Step2</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考虑目标节点和扩充后的</a:t>
            </a:r>
            <a:r>
              <a:rPr lang="en-US" altLang="zh-CN" sz="2000" i="1" dirty="0">
                <a:latin typeface="Times New Roman" panose="02020603050405020304" pitchFamily="18" charset="0"/>
                <a:ea typeface="SimSun" panose="02010600030101010101" pitchFamily="2" charset="-122"/>
                <a:cs typeface="Times New Roman" panose="02020603050405020304" pitchFamily="18" charset="0"/>
              </a:rPr>
              <a:t>N</a:t>
            </a:r>
            <a:r>
              <a:rPr lang="en-US" altLang="zh-CN" sz="2000" i="1" baseline="-25000" dirty="0">
                <a:latin typeface="Times New Roman" panose="02020603050405020304" pitchFamily="18" charset="0"/>
                <a:ea typeface="SimSun"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b="1" dirty="0">
                <a:solidFill>
                  <a:schemeClr val="tx2">
                    <a:lumMod val="60000"/>
                    <a:lumOff val="40000"/>
                  </a:schemeClr>
                </a:solidFill>
                <a:latin typeface="Times New Roman" panose="02020603050405020304" pitchFamily="18" charset="0"/>
                <a:ea typeface="SimSun" panose="02010600030101010101" pitchFamily="2" charset="-122"/>
                <a:cs typeface="Times New Roman" panose="02020603050405020304" pitchFamily="18" charset="0"/>
              </a:rPr>
              <a:t>非重复</a:t>
            </a:r>
            <a:r>
              <a:rPr lang="en-US" altLang="zh-CN" sz="2000" b="1" dirty="0">
                <a:solidFill>
                  <a:schemeClr val="tx2">
                    <a:lumMod val="60000"/>
                    <a:lumOff val="40000"/>
                  </a:schemeClr>
                </a:solidFill>
                <a:latin typeface="Times New Roman" panose="02020603050405020304" pitchFamily="18" charset="0"/>
                <a:ea typeface="SimSun" panose="02010600030101010101" pitchFamily="2" charset="-122"/>
                <a:cs typeface="Times New Roman" panose="02020603050405020304" pitchFamily="18" charset="0"/>
              </a:rPr>
              <a:t>0-1</a:t>
            </a:r>
            <a:r>
              <a:rPr lang="zh-CN" altLang="en-US" sz="2000" b="1" dirty="0">
                <a:solidFill>
                  <a:schemeClr val="tx2">
                    <a:lumMod val="60000"/>
                    <a:lumOff val="40000"/>
                  </a:schemeClr>
                </a:solidFill>
                <a:latin typeface="Times New Roman" panose="02020603050405020304" pitchFamily="18" charset="0"/>
                <a:ea typeface="SimSun" panose="02010600030101010101" pitchFamily="2" charset="-122"/>
                <a:cs typeface="Times New Roman" panose="02020603050405020304" pitchFamily="18" charset="0"/>
              </a:rPr>
              <a:t>阶邻居</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）中的节点</a:t>
            </a:r>
            <a:r>
              <a:rPr lang="zh-CN" altLang="en-US" sz="2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俩俩交互；</a:t>
            </a:r>
            <a:endParaRPr lang="en-US" altLang="zh-CN" sz="2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Step3: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在原图上添加紧密连接的增强边，得到扩充后的正样本。</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93" name="组合 92">
            <a:extLst>
              <a:ext uri="{FF2B5EF4-FFF2-40B4-BE49-F238E27FC236}">
                <a16:creationId xmlns:a16="http://schemas.microsoft.com/office/drawing/2014/main" id="{28F5674B-CE0F-7743-A86D-633620BD8193}"/>
              </a:ext>
            </a:extLst>
          </p:cNvPr>
          <p:cNvGrpSpPr/>
          <p:nvPr/>
        </p:nvGrpSpPr>
        <p:grpSpPr>
          <a:xfrm>
            <a:off x="513490" y="4093865"/>
            <a:ext cx="1986549" cy="1558611"/>
            <a:chOff x="9347595" y="980178"/>
            <a:chExt cx="1986549" cy="1558611"/>
          </a:xfrm>
        </p:grpSpPr>
        <p:sp>
          <p:nvSpPr>
            <p:cNvPr id="69" name="流程图: 联系 9">
              <a:extLst>
                <a:ext uri="{FF2B5EF4-FFF2-40B4-BE49-F238E27FC236}">
                  <a16:creationId xmlns:a16="http://schemas.microsoft.com/office/drawing/2014/main" id="{5A191BAD-B734-EC46-921B-663DC8C42480}"/>
                </a:ext>
              </a:extLst>
            </p:cNvPr>
            <p:cNvSpPr/>
            <p:nvPr/>
          </p:nvSpPr>
          <p:spPr bwMode="auto">
            <a:xfrm>
              <a:off x="10175651" y="1156230"/>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70" name="流程图: 联系 10">
              <a:extLst>
                <a:ext uri="{FF2B5EF4-FFF2-40B4-BE49-F238E27FC236}">
                  <a16:creationId xmlns:a16="http://schemas.microsoft.com/office/drawing/2014/main" id="{DE31FA64-22AC-E945-8EEE-721C3BD5A28A}"/>
                </a:ext>
              </a:extLst>
            </p:cNvPr>
            <p:cNvSpPr/>
            <p:nvPr/>
          </p:nvSpPr>
          <p:spPr bwMode="auto">
            <a:xfrm>
              <a:off x="10835730" y="1733624"/>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71" name="流程图: 联系 15">
              <a:extLst>
                <a:ext uri="{FF2B5EF4-FFF2-40B4-BE49-F238E27FC236}">
                  <a16:creationId xmlns:a16="http://schemas.microsoft.com/office/drawing/2014/main" id="{DA3C779B-4576-084C-98E8-05382C7CD903}"/>
                </a:ext>
              </a:extLst>
            </p:cNvPr>
            <p:cNvSpPr/>
            <p:nvPr/>
          </p:nvSpPr>
          <p:spPr bwMode="auto">
            <a:xfrm>
              <a:off x="10944831" y="1168600"/>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72" name="流程图: 联系 19">
              <a:extLst>
                <a:ext uri="{FF2B5EF4-FFF2-40B4-BE49-F238E27FC236}">
                  <a16:creationId xmlns:a16="http://schemas.microsoft.com/office/drawing/2014/main" id="{76A7E1CE-1C7D-2A41-81A9-D556683E44B1}"/>
                </a:ext>
              </a:extLst>
            </p:cNvPr>
            <p:cNvSpPr/>
            <p:nvPr/>
          </p:nvSpPr>
          <p:spPr bwMode="auto">
            <a:xfrm>
              <a:off x="9347595" y="980178"/>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74" name="直接连接符 27">
              <a:extLst>
                <a:ext uri="{FF2B5EF4-FFF2-40B4-BE49-F238E27FC236}">
                  <a16:creationId xmlns:a16="http://schemas.microsoft.com/office/drawing/2014/main" id="{5186827D-1D7A-A54A-9CB8-B63B9CE2FA3C}"/>
                </a:ext>
              </a:extLst>
            </p:cNvPr>
            <p:cNvCxnSpPr>
              <a:stCxn id="69" idx="2"/>
              <a:endCxn id="72" idx="6"/>
            </p:cNvCxnSpPr>
            <p:nvPr/>
          </p:nvCxnSpPr>
          <p:spPr bwMode="auto">
            <a:xfrm flipH="1" flipV="1">
              <a:off x="9736908" y="1142178"/>
              <a:ext cx="438743" cy="176160"/>
            </a:xfrm>
            <a:prstGeom prst="line">
              <a:avLst/>
            </a:prstGeom>
            <a:noFill/>
            <a:ln w="12700" cap="flat" cmpd="sng" algn="ctr">
              <a:solidFill>
                <a:schemeClr val="tx1"/>
              </a:solidFill>
              <a:prstDash val="solid"/>
              <a:round/>
              <a:headEnd type="none" w="med" len="med"/>
              <a:tailEnd type="triangle" w="med" len="med"/>
            </a:ln>
            <a:effectLst/>
          </p:spPr>
        </p:cxnSp>
        <p:grpSp>
          <p:nvGrpSpPr>
            <p:cNvPr id="75" name="组合 74">
              <a:extLst>
                <a:ext uri="{FF2B5EF4-FFF2-40B4-BE49-F238E27FC236}">
                  <a16:creationId xmlns:a16="http://schemas.microsoft.com/office/drawing/2014/main" id="{67E0F985-4B73-C840-9F04-9214342C90B4}"/>
                </a:ext>
              </a:extLst>
            </p:cNvPr>
            <p:cNvGrpSpPr/>
            <p:nvPr/>
          </p:nvGrpSpPr>
          <p:grpSpPr>
            <a:xfrm>
              <a:off x="9396199" y="1432968"/>
              <a:ext cx="836466" cy="519087"/>
              <a:chOff x="5689883" y="3564656"/>
              <a:chExt cx="801400" cy="548731"/>
            </a:xfrm>
            <a:noFill/>
          </p:grpSpPr>
          <p:sp>
            <p:nvSpPr>
              <p:cNvPr id="88" name="流程图: 联系 20">
                <a:extLst>
                  <a:ext uri="{FF2B5EF4-FFF2-40B4-BE49-F238E27FC236}">
                    <a16:creationId xmlns:a16="http://schemas.microsoft.com/office/drawing/2014/main" id="{EAE89AFF-70C0-C84B-8B2D-7C7BC0C7C1ED}"/>
                  </a:ext>
                </a:extLst>
              </p:cNvPr>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89" name="直接连接符 30">
                <a:extLst>
                  <a:ext uri="{FF2B5EF4-FFF2-40B4-BE49-F238E27FC236}">
                    <a16:creationId xmlns:a16="http://schemas.microsoft.com/office/drawing/2014/main" id="{D8FD5D72-4940-F14F-8984-021DBFC6819B}"/>
                  </a:ext>
                </a:extLst>
              </p:cNvPr>
              <p:cNvCxnSpPr>
                <a:cxnSpLocks/>
                <a:stCxn id="69" idx="3"/>
                <a:endCxn id="88"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86" name="流程图: 联系 38">
              <a:extLst>
                <a:ext uri="{FF2B5EF4-FFF2-40B4-BE49-F238E27FC236}">
                  <a16:creationId xmlns:a16="http://schemas.microsoft.com/office/drawing/2014/main" id="{2ECC4646-CF1F-8D4B-88D1-99B37843E4BF}"/>
                </a:ext>
              </a:extLst>
            </p:cNvPr>
            <p:cNvSpPr/>
            <p:nvPr/>
          </p:nvSpPr>
          <p:spPr bwMode="auto">
            <a:xfrm>
              <a:off x="10137047" y="2214789"/>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solidFill>
                    <a:srgbClr val="FF0000"/>
                  </a:solidFill>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p:txBody>
        </p:sp>
        <p:cxnSp>
          <p:nvCxnSpPr>
            <p:cNvPr id="77" name="直接连接符 60">
              <a:extLst>
                <a:ext uri="{FF2B5EF4-FFF2-40B4-BE49-F238E27FC236}">
                  <a16:creationId xmlns:a16="http://schemas.microsoft.com/office/drawing/2014/main" id="{38089732-1D76-3A42-9C06-6E349D46C8FF}"/>
                </a:ext>
              </a:extLst>
            </p:cNvPr>
            <p:cNvCxnSpPr>
              <a:cxnSpLocks/>
              <a:stCxn id="69" idx="5"/>
              <a:endCxn id="70" idx="0"/>
            </p:cNvCxnSpPr>
            <p:nvPr/>
          </p:nvCxnSpPr>
          <p:spPr bwMode="auto">
            <a:xfrm>
              <a:off x="10507950" y="1432966"/>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78" name="直接连接符 63">
              <a:extLst>
                <a:ext uri="{FF2B5EF4-FFF2-40B4-BE49-F238E27FC236}">
                  <a16:creationId xmlns:a16="http://schemas.microsoft.com/office/drawing/2014/main" id="{65247EBF-5C17-0947-AEFB-7DF32F88D371}"/>
                </a:ext>
              </a:extLst>
            </p:cNvPr>
            <p:cNvCxnSpPr>
              <a:cxnSpLocks/>
              <a:stCxn id="69" idx="6"/>
            </p:cNvCxnSpPr>
            <p:nvPr/>
          </p:nvCxnSpPr>
          <p:spPr bwMode="auto">
            <a:xfrm>
              <a:off x="10564964" y="1318338"/>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90" name="直接连接符 30">
              <a:extLst>
                <a:ext uri="{FF2B5EF4-FFF2-40B4-BE49-F238E27FC236}">
                  <a16:creationId xmlns:a16="http://schemas.microsoft.com/office/drawing/2014/main" id="{AE453C6A-F6CD-134A-A34F-F9808E2B443E}"/>
                </a:ext>
              </a:extLst>
            </p:cNvPr>
            <p:cNvCxnSpPr>
              <a:cxnSpLocks/>
              <a:stCxn id="86" idx="1"/>
              <a:endCxn id="88" idx="5"/>
            </p:cNvCxnSpPr>
            <p:nvPr/>
          </p:nvCxnSpPr>
          <p:spPr bwMode="auto">
            <a:xfrm flipH="1" flipV="1">
              <a:off x="9728498" y="1904606"/>
              <a:ext cx="462866" cy="357632"/>
            </a:xfrm>
            <a:prstGeom prst="line">
              <a:avLst/>
            </a:prstGeom>
            <a:noFill/>
            <a:ln w="12700" cap="flat" cmpd="sng" algn="ctr">
              <a:solidFill>
                <a:schemeClr val="tx1"/>
              </a:solidFill>
              <a:prstDash val="solid"/>
              <a:round/>
              <a:headEnd type="none" w="med" len="med"/>
              <a:tailEnd type="triangle" w="med" len="med"/>
            </a:ln>
            <a:effectLst/>
          </p:spPr>
        </p:cxnSp>
        <p:cxnSp>
          <p:nvCxnSpPr>
            <p:cNvPr id="91" name="直接连接符 30">
              <a:extLst>
                <a:ext uri="{FF2B5EF4-FFF2-40B4-BE49-F238E27FC236}">
                  <a16:creationId xmlns:a16="http://schemas.microsoft.com/office/drawing/2014/main" id="{BBE3B9B8-F5F6-3844-A4E8-99A920F0FC3A}"/>
                </a:ext>
              </a:extLst>
            </p:cNvPr>
            <p:cNvCxnSpPr>
              <a:cxnSpLocks/>
              <a:stCxn id="86" idx="6"/>
              <a:endCxn id="70" idx="3"/>
            </p:cNvCxnSpPr>
            <p:nvPr/>
          </p:nvCxnSpPr>
          <p:spPr bwMode="auto">
            <a:xfrm flipV="1">
              <a:off x="10507950" y="2010175"/>
              <a:ext cx="380501" cy="366614"/>
            </a:xfrm>
            <a:prstGeom prst="line">
              <a:avLst/>
            </a:prstGeom>
            <a:noFill/>
            <a:ln w="12700" cap="flat" cmpd="sng" algn="ctr">
              <a:solidFill>
                <a:schemeClr val="tx1"/>
              </a:solidFill>
              <a:prstDash val="solid"/>
              <a:round/>
              <a:headEnd type="none" w="med" len="med"/>
              <a:tailEnd type="triangle" w="med" len="med"/>
            </a:ln>
            <a:effectLst/>
          </p:spPr>
        </p:cxnSp>
      </p:grpSp>
      <p:sp>
        <p:nvSpPr>
          <p:cNvPr id="112" name="文本框 111">
            <a:extLst>
              <a:ext uri="{FF2B5EF4-FFF2-40B4-BE49-F238E27FC236}">
                <a16:creationId xmlns:a16="http://schemas.microsoft.com/office/drawing/2014/main" id="{998D846E-7EB1-6F41-BE26-381444BA28C2}"/>
              </a:ext>
            </a:extLst>
          </p:cNvPr>
          <p:cNvSpPr txBox="1"/>
          <p:nvPr/>
        </p:nvSpPr>
        <p:spPr>
          <a:xfrm>
            <a:off x="4427651" y="4752462"/>
            <a:ext cx="2412232" cy="400110"/>
          </a:xfrm>
          <a:prstGeom prst="rect">
            <a:avLst/>
          </a:prstGeom>
          <a:noFill/>
        </p:spPr>
        <p:txBody>
          <a:bodyPr wrap="square" rtlCol="0">
            <a:spAutoFit/>
          </a:bodyPr>
          <a:lstStyle/>
          <a:p>
            <a:r>
              <a:rPr kumimoji="1" lang="en-US" altLang="zh-CN" sz="2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N</a:t>
            </a:r>
            <a:r>
              <a:rPr kumimoji="1" lang="en-US" altLang="zh-CN" sz="2000" baseline="-25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3</a:t>
            </a:r>
            <a:r>
              <a:rPr kumimoji="1" lang="en-US" altLang="zh-CN" sz="2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={P</a:t>
            </a:r>
            <a:r>
              <a:rPr kumimoji="1" lang="en-US" altLang="zh-CN" sz="2000" baseline="-25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1</a:t>
            </a:r>
            <a:r>
              <a:rPr kumimoji="1" lang="en-US" altLang="zh-CN" sz="2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,A</a:t>
            </a:r>
            <a:r>
              <a:rPr kumimoji="1" lang="en-US" altLang="zh-CN" sz="2000" baseline="-25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1</a:t>
            </a:r>
            <a:r>
              <a:rPr kumimoji="1" lang="en-US" altLang="zh-CN" sz="2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,P</a:t>
            </a:r>
            <a:r>
              <a:rPr kumimoji="1" lang="en-US" altLang="zh-CN" sz="2000" baseline="-25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2</a:t>
            </a:r>
            <a:r>
              <a:rPr kumimoji="1" lang="en-US" altLang="zh-CN" sz="2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rPr>
              <a:t>}</a:t>
            </a:r>
            <a:endParaRPr kumimoji="1" lang="zh-CN" altLang="en-US" sz="2000" dirty="0">
              <a:solidFill>
                <a:schemeClr val="accent6">
                  <a:lumMod val="50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122" name="燕尾形箭头 121">
            <a:extLst>
              <a:ext uri="{FF2B5EF4-FFF2-40B4-BE49-F238E27FC236}">
                <a16:creationId xmlns:a16="http://schemas.microsoft.com/office/drawing/2014/main" id="{774E4AD9-CBF1-BD44-954C-E15B4F19FB6B}"/>
              </a:ext>
            </a:extLst>
          </p:cNvPr>
          <p:cNvSpPr/>
          <p:nvPr/>
        </p:nvSpPr>
        <p:spPr bwMode="auto">
          <a:xfrm>
            <a:off x="2824400" y="4742118"/>
            <a:ext cx="1512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377" fontAlgn="base">
              <a:spcBef>
                <a:spcPct val="50000"/>
              </a:spcBef>
              <a:spcAft>
                <a:spcPct val="0"/>
              </a:spcAft>
            </a:pPr>
            <a:endParaRPr lang="zh-CN" altLang="en-US" sz="1400">
              <a:latin typeface="Arial" charset="0"/>
              <a:ea typeface="宋体" charset="-122"/>
            </a:endParaRPr>
          </a:p>
        </p:txBody>
      </p:sp>
      <p:sp>
        <p:nvSpPr>
          <p:cNvPr id="123" name="燕尾形箭头 122">
            <a:extLst>
              <a:ext uri="{FF2B5EF4-FFF2-40B4-BE49-F238E27FC236}">
                <a16:creationId xmlns:a16="http://schemas.microsoft.com/office/drawing/2014/main" id="{D332E4FD-C643-CB44-85E0-B744F9C44823}"/>
              </a:ext>
            </a:extLst>
          </p:cNvPr>
          <p:cNvSpPr/>
          <p:nvPr/>
        </p:nvSpPr>
        <p:spPr bwMode="auto">
          <a:xfrm>
            <a:off x="8648389" y="4785715"/>
            <a:ext cx="720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377" fontAlgn="base">
              <a:spcBef>
                <a:spcPct val="50000"/>
              </a:spcBef>
              <a:spcAft>
                <a:spcPct val="0"/>
              </a:spcAft>
            </a:pPr>
            <a:endParaRPr lang="zh-CN" altLang="en-US" sz="1400">
              <a:latin typeface="Arial" charset="0"/>
              <a:ea typeface="宋体" charset="-122"/>
            </a:endParaRPr>
          </a:p>
        </p:txBody>
      </p:sp>
      <p:grpSp>
        <p:nvGrpSpPr>
          <p:cNvPr id="128" name="组合 127">
            <a:extLst>
              <a:ext uri="{FF2B5EF4-FFF2-40B4-BE49-F238E27FC236}">
                <a16:creationId xmlns:a16="http://schemas.microsoft.com/office/drawing/2014/main" id="{5E3F3016-73BE-B547-AE6A-FAF02C0C0ED2}"/>
              </a:ext>
            </a:extLst>
          </p:cNvPr>
          <p:cNvGrpSpPr/>
          <p:nvPr/>
        </p:nvGrpSpPr>
        <p:grpSpPr>
          <a:xfrm>
            <a:off x="2643009" y="4336682"/>
            <a:ext cx="1921063" cy="432271"/>
            <a:chOff x="2497028" y="5596644"/>
            <a:chExt cx="2382534" cy="526867"/>
          </a:xfrm>
        </p:grpSpPr>
        <p:cxnSp>
          <p:nvCxnSpPr>
            <p:cNvPr id="105" name="直线箭头连接符 104">
              <a:extLst>
                <a:ext uri="{FF2B5EF4-FFF2-40B4-BE49-F238E27FC236}">
                  <a16:creationId xmlns:a16="http://schemas.microsoft.com/office/drawing/2014/main" id="{BC040DD4-5467-4349-9D69-11F00EDB6371}"/>
                </a:ext>
              </a:extLst>
            </p:cNvPr>
            <p:cNvCxnSpPr>
              <a:cxnSpLocks/>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6" name="直线箭头连接符 105">
              <a:extLst>
                <a:ext uri="{FF2B5EF4-FFF2-40B4-BE49-F238E27FC236}">
                  <a16:creationId xmlns:a16="http://schemas.microsoft.com/office/drawing/2014/main" id="{A2CE28A4-3D5D-9B4A-92D4-9BFC6C0E562E}"/>
                </a:ext>
              </a:extLst>
            </p:cNvPr>
            <p:cNvCxnSpPr>
              <a:cxnSpLocks/>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110" name="文本框 109">
              <a:extLst>
                <a:ext uri="{FF2B5EF4-FFF2-40B4-BE49-F238E27FC236}">
                  <a16:creationId xmlns:a16="http://schemas.microsoft.com/office/drawing/2014/main" id="{437E0E99-879F-2544-A33D-3E064263F30C}"/>
                </a:ext>
              </a:extLst>
            </p:cNvPr>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invoke</a:t>
              </a:r>
              <a:endParaRPr kumimoji="1" lang="zh-CN" altLang="en-US" sz="1200" dirty="0">
                <a:latin typeface="微软雅黑" pitchFamily="34" charset="-122"/>
                <a:ea typeface="微软雅黑" pitchFamily="34" charset="-122"/>
              </a:endParaRPr>
            </a:p>
          </p:txBody>
        </p:sp>
        <p:sp>
          <p:nvSpPr>
            <p:cNvPr id="111" name="文本框 110">
              <a:extLst>
                <a:ext uri="{FF2B5EF4-FFF2-40B4-BE49-F238E27FC236}">
                  <a16:creationId xmlns:a16="http://schemas.microsoft.com/office/drawing/2014/main" id="{8BA6249D-B819-194C-8EAB-BC8044A93E63}"/>
                </a:ext>
              </a:extLst>
            </p:cNvPr>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Invoke</a:t>
              </a:r>
              <a:r>
                <a:rPr kumimoji="1" lang="en-US" altLang="zh-CN" sz="1200" baseline="30000" dirty="0">
                  <a:latin typeface="微软雅黑" pitchFamily="34" charset="-122"/>
                  <a:ea typeface="微软雅黑" pitchFamily="34" charset="-122"/>
                </a:rPr>
                <a:t>-1</a:t>
              </a:r>
              <a:endParaRPr kumimoji="1" lang="zh-CN" altLang="en-US" sz="1200" baseline="30000" dirty="0">
                <a:latin typeface="微软雅黑" pitchFamily="34" charset="-122"/>
                <a:ea typeface="微软雅黑" pitchFamily="34" charset="-122"/>
              </a:endParaRPr>
            </a:p>
          </p:txBody>
        </p:sp>
        <p:sp>
          <p:nvSpPr>
            <p:cNvPr id="124" name="流程图: 联系 9">
              <a:extLst>
                <a:ext uri="{FF2B5EF4-FFF2-40B4-BE49-F238E27FC236}">
                  <a16:creationId xmlns:a16="http://schemas.microsoft.com/office/drawing/2014/main" id="{DA3E2FC4-96CE-AE46-9A90-8D17D0DD7505}"/>
                </a:ext>
              </a:extLst>
            </p:cNvPr>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6" name="流程图: 联系 38">
              <a:extLst>
                <a:ext uri="{FF2B5EF4-FFF2-40B4-BE49-F238E27FC236}">
                  <a16:creationId xmlns:a16="http://schemas.microsoft.com/office/drawing/2014/main" id="{38EB3AE8-17E3-A94C-8A49-E8EF919FECC1}"/>
                </a:ext>
              </a:extLst>
            </p:cNvPr>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7" name="流程图: 联系 20">
              <a:extLst>
                <a:ext uri="{FF2B5EF4-FFF2-40B4-BE49-F238E27FC236}">
                  <a16:creationId xmlns:a16="http://schemas.microsoft.com/office/drawing/2014/main" id="{8A71B451-2FE1-8741-ABCF-A8BCE4CD5402}"/>
                </a:ext>
              </a:extLst>
            </p:cNvPr>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sp>
        <p:nvSpPr>
          <p:cNvPr id="114" name="燕尾形箭头 113">
            <a:extLst>
              <a:ext uri="{FF2B5EF4-FFF2-40B4-BE49-F238E27FC236}">
                <a16:creationId xmlns:a16="http://schemas.microsoft.com/office/drawing/2014/main" id="{1D602C88-24D0-9C46-B70C-D2464988CC1B}"/>
              </a:ext>
            </a:extLst>
          </p:cNvPr>
          <p:cNvSpPr/>
          <p:nvPr/>
        </p:nvSpPr>
        <p:spPr bwMode="auto">
          <a:xfrm>
            <a:off x="5991819" y="4763216"/>
            <a:ext cx="720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377" fontAlgn="base">
              <a:spcBef>
                <a:spcPct val="50000"/>
              </a:spcBef>
              <a:spcAft>
                <a:spcPct val="0"/>
              </a:spcAft>
            </a:pPr>
            <a:endParaRPr lang="zh-CN" altLang="en-US" sz="1400">
              <a:latin typeface="Arial" charset="0"/>
              <a:ea typeface="宋体" charset="-122"/>
            </a:endParaRPr>
          </a:p>
        </p:txBody>
      </p:sp>
      <p:sp>
        <p:nvSpPr>
          <p:cNvPr id="102" name="圆角矩形 101">
            <a:extLst>
              <a:ext uri="{FF2B5EF4-FFF2-40B4-BE49-F238E27FC236}">
                <a16:creationId xmlns:a16="http://schemas.microsoft.com/office/drawing/2014/main" id="{4962AA29-C96D-D24C-BE30-9348BC41FE4F}"/>
              </a:ext>
            </a:extLst>
          </p:cNvPr>
          <p:cNvSpPr/>
          <p:nvPr/>
        </p:nvSpPr>
        <p:spPr bwMode="auto">
          <a:xfrm>
            <a:off x="6829710" y="4789770"/>
            <a:ext cx="376190" cy="432000"/>
          </a:xfrm>
          <a:prstGeom prst="roundRect">
            <a:avLst/>
          </a:prstGeom>
          <a:noFill/>
          <a:ln w="15875" cap="flat" cmpd="sng" algn="ctr">
            <a:solidFill>
              <a:srgbClr val="00B050"/>
            </a:solidFill>
            <a:prstDash val="sysDash"/>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400" b="0" i="0" u="none" strike="noStrike" cap="none" normalizeH="0" baseline="0">
              <a:ln>
                <a:noFill/>
              </a:ln>
              <a:solidFill>
                <a:schemeClr val="tx1"/>
              </a:solidFill>
              <a:effectLst/>
              <a:latin typeface="Arial" charset="0"/>
              <a:ea typeface="宋体" charset="-122"/>
            </a:endParaRPr>
          </a:p>
        </p:txBody>
      </p:sp>
      <p:sp>
        <p:nvSpPr>
          <p:cNvPr id="115" name="流程图: 联系 38">
            <a:extLst>
              <a:ext uri="{FF2B5EF4-FFF2-40B4-BE49-F238E27FC236}">
                <a16:creationId xmlns:a16="http://schemas.microsoft.com/office/drawing/2014/main" id="{3CD803D6-C091-7A47-A0F1-4142629E95ED}"/>
              </a:ext>
            </a:extLst>
          </p:cNvPr>
          <p:cNvSpPr/>
          <p:nvPr/>
        </p:nvSpPr>
        <p:spPr bwMode="auto">
          <a:xfrm>
            <a:off x="6865074" y="4854464"/>
            <a:ext cx="288000" cy="252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solidFill>
                  <a:srgbClr val="FF0000"/>
                </a:solidFill>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p:txBody>
      </p:sp>
      <p:grpSp>
        <p:nvGrpSpPr>
          <p:cNvPr id="118" name="组合 117">
            <a:extLst>
              <a:ext uri="{FF2B5EF4-FFF2-40B4-BE49-F238E27FC236}">
                <a16:creationId xmlns:a16="http://schemas.microsoft.com/office/drawing/2014/main" id="{CE107BAB-CBE8-994E-BD4D-CCF9414FAAA2}"/>
              </a:ext>
            </a:extLst>
          </p:cNvPr>
          <p:cNvGrpSpPr/>
          <p:nvPr/>
        </p:nvGrpSpPr>
        <p:grpSpPr>
          <a:xfrm>
            <a:off x="7991114" y="4059285"/>
            <a:ext cx="376190" cy="1835999"/>
            <a:chOff x="6593220" y="4663638"/>
            <a:chExt cx="376190" cy="1835999"/>
          </a:xfrm>
        </p:grpSpPr>
        <p:sp>
          <p:nvSpPr>
            <p:cNvPr id="119" name="圆角矩形 118">
              <a:extLst>
                <a:ext uri="{FF2B5EF4-FFF2-40B4-BE49-F238E27FC236}">
                  <a16:creationId xmlns:a16="http://schemas.microsoft.com/office/drawing/2014/main" id="{FB3957D6-7603-EB41-9B53-4F0FC88228D1}"/>
                </a:ext>
              </a:extLst>
            </p:cNvPr>
            <p:cNvSpPr/>
            <p:nvPr/>
          </p:nvSpPr>
          <p:spPr bwMode="auto">
            <a:xfrm>
              <a:off x="6593220" y="4663638"/>
              <a:ext cx="376190" cy="1835999"/>
            </a:xfrm>
            <a:prstGeom prst="roundRect">
              <a:avLst/>
            </a:prstGeom>
            <a:noFill/>
            <a:ln w="15875" cap="flat" cmpd="sng" algn="ctr">
              <a:solidFill>
                <a:srgbClr val="FF0000"/>
              </a:solidFill>
              <a:prstDash val="sysDash"/>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400" b="0" i="0" u="none" strike="noStrike" cap="none" normalizeH="0" baseline="0">
                <a:ln>
                  <a:noFill/>
                </a:ln>
                <a:effectLst/>
                <a:latin typeface="Arial" charset="0"/>
                <a:ea typeface="宋体" charset="-122"/>
              </a:endParaRPr>
            </a:p>
          </p:txBody>
        </p:sp>
        <p:sp>
          <p:nvSpPr>
            <p:cNvPr id="120" name="流程图: 联系 38">
              <a:extLst>
                <a:ext uri="{FF2B5EF4-FFF2-40B4-BE49-F238E27FC236}">
                  <a16:creationId xmlns:a16="http://schemas.microsoft.com/office/drawing/2014/main" id="{6268E86D-864E-254A-A58A-92DBFB5C5A04}"/>
                </a:ext>
              </a:extLst>
            </p:cNvPr>
            <p:cNvSpPr/>
            <p:nvPr/>
          </p:nvSpPr>
          <p:spPr bwMode="auto">
            <a:xfrm>
              <a:off x="6628584" y="4728336"/>
              <a:ext cx="288000" cy="252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solidFill>
                    <a:srgbClr val="FF0000"/>
                  </a:solidFill>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p:txBody>
        </p:sp>
        <p:sp>
          <p:nvSpPr>
            <p:cNvPr id="121" name="流程图: 联系 20">
              <a:extLst>
                <a:ext uri="{FF2B5EF4-FFF2-40B4-BE49-F238E27FC236}">
                  <a16:creationId xmlns:a16="http://schemas.microsoft.com/office/drawing/2014/main" id="{520F9C16-50FE-8449-85AC-C8037231103F}"/>
                </a:ext>
              </a:extLst>
            </p:cNvPr>
            <p:cNvSpPr/>
            <p:nvPr/>
          </p:nvSpPr>
          <p:spPr bwMode="auto">
            <a:xfrm>
              <a:off x="6628737" y="5039531"/>
              <a:ext cx="288000" cy="252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25" name="流程图: 联系 10">
              <a:extLst>
                <a:ext uri="{FF2B5EF4-FFF2-40B4-BE49-F238E27FC236}">
                  <a16:creationId xmlns:a16="http://schemas.microsoft.com/office/drawing/2014/main" id="{4D09CA67-6228-F143-9E9A-E92A6C837F97}"/>
                </a:ext>
              </a:extLst>
            </p:cNvPr>
            <p:cNvSpPr/>
            <p:nvPr/>
          </p:nvSpPr>
          <p:spPr bwMode="auto">
            <a:xfrm>
              <a:off x="6634925" y="5628304"/>
              <a:ext cx="288000" cy="252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sp>
        <p:nvSpPr>
          <p:cNvPr id="151" name="流程图: 联系 9">
            <a:extLst>
              <a:ext uri="{FF2B5EF4-FFF2-40B4-BE49-F238E27FC236}">
                <a16:creationId xmlns:a16="http://schemas.microsoft.com/office/drawing/2014/main" id="{DAA5E487-FA2D-D143-B1EE-13F6BF3E6B60}"/>
              </a:ext>
            </a:extLst>
          </p:cNvPr>
          <p:cNvSpPr/>
          <p:nvPr/>
        </p:nvSpPr>
        <p:spPr bwMode="auto">
          <a:xfrm>
            <a:off x="8031333" y="4731373"/>
            <a:ext cx="288000" cy="252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2" name="流程图: 联系 19">
            <a:extLst>
              <a:ext uri="{FF2B5EF4-FFF2-40B4-BE49-F238E27FC236}">
                <a16:creationId xmlns:a16="http://schemas.microsoft.com/office/drawing/2014/main" id="{F72F5354-6E31-8A4B-8A0F-E32515020FBF}"/>
              </a:ext>
            </a:extLst>
          </p:cNvPr>
          <p:cNvSpPr/>
          <p:nvPr/>
        </p:nvSpPr>
        <p:spPr bwMode="auto">
          <a:xfrm>
            <a:off x="8032593" y="5312042"/>
            <a:ext cx="288000" cy="252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3" name="流程图: 联系 15">
            <a:extLst>
              <a:ext uri="{FF2B5EF4-FFF2-40B4-BE49-F238E27FC236}">
                <a16:creationId xmlns:a16="http://schemas.microsoft.com/office/drawing/2014/main" id="{7A498F74-15E4-2347-985D-33ED3EE67535}"/>
              </a:ext>
            </a:extLst>
          </p:cNvPr>
          <p:cNvSpPr/>
          <p:nvPr/>
        </p:nvSpPr>
        <p:spPr bwMode="auto">
          <a:xfrm>
            <a:off x="8028899" y="5613921"/>
            <a:ext cx="288000" cy="252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58" name="直线连接符 157">
            <a:extLst>
              <a:ext uri="{FF2B5EF4-FFF2-40B4-BE49-F238E27FC236}">
                <a16:creationId xmlns:a16="http://schemas.microsoft.com/office/drawing/2014/main" id="{1451F7D2-1923-484D-A00F-00D45683DEEE}"/>
              </a:ext>
            </a:extLst>
          </p:cNvPr>
          <p:cNvCxnSpPr>
            <a:cxnSpLocks/>
            <a:stCxn id="102" idx="3"/>
            <a:endCxn id="120" idx="2"/>
          </p:cNvCxnSpPr>
          <p:nvPr/>
        </p:nvCxnSpPr>
        <p:spPr>
          <a:xfrm flipV="1">
            <a:off x="7205900" y="4249983"/>
            <a:ext cx="820578" cy="755787"/>
          </a:xfrm>
          <a:prstGeom prst="line">
            <a:avLst/>
          </a:prstGeom>
          <a:ln w="9525"/>
        </p:spPr>
        <p:style>
          <a:lnRef idx="1">
            <a:schemeClr val="dk1"/>
          </a:lnRef>
          <a:fillRef idx="0">
            <a:schemeClr val="dk1"/>
          </a:fillRef>
          <a:effectRef idx="0">
            <a:schemeClr val="dk1"/>
          </a:effectRef>
          <a:fontRef idx="minor">
            <a:schemeClr val="tx1"/>
          </a:fontRef>
        </p:style>
      </p:cxnSp>
      <p:cxnSp>
        <p:nvCxnSpPr>
          <p:cNvPr id="164" name="直线连接符 163">
            <a:extLst>
              <a:ext uri="{FF2B5EF4-FFF2-40B4-BE49-F238E27FC236}">
                <a16:creationId xmlns:a16="http://schemas.microsoft.com/office/drawing/2014/main" id="{4D9DCB55-49DA-D147-8E49-E2A091FEC12B}"/>
              </a:ext>
            </a:extLst>
          </p:cNvPr>
          <p:cNvCxnSpPr>
            <a:cxnSpLocks/>
            <a:stCxn id="102" idx="3"/>
            <a:endCxn id="153" idx="2"/>
          </p:cNvCxnSpPr>
          <p:nvPr/>
        </p:nvCxnSpPr>
        <p:spPr>
          <a:xfrm>
            <a:off x="7205900" y="5005770"/>
            <a:ext cx="822999" cy="734151"/>
          </a:xfrm>
          <a:prstGeom prst="line">
            <a:avLst/>
          </a:prstGeom>
          <a:ln w="9525"/>
        </p:spPr>
        <p:style>
          <a:lnRef idx="1">
            <a:schemeClr val="dk1"/>
          </a:lnRef>
          <a:fillRef idx="0">
            <a:schemeClr val="dk1"/>
          </a:fillRef>
          <a:effectRef idx="0">
            <a:schemeClr val="dk1"/>
          </a:effectRef>
          <a:fontRef idx="minor">
            <a:schemeClr val="tx1"/>
          </a:fontRef>
        </p:style>
      </p:cxnSp>
      <p:cxnSp>
        <p:nvCxnSpPr>
          <p:cNvPr id="168" name="直线连接符 167">
            <a:extLst>
              <a:ext uri="{FF2B5EF4-FFF2-40B4-BE49-F238E27FC236}">
                <a16:creationId xmlns:a16="http://schemas.microsoft.com/office/drawing/2014/main" id="{2EE267EC-13B1-4F4B-87BD-ACA014F318F8}"/>
              </a:ext>
            </a:extLst>
          </p:cNvPr>
          <p:cNvCxnSpPr>
            <a:cxnSpLocks/>
            <a:stCxn id="102" idx="3"/>
          </p:cNvCxnSpPr>
          <p:nvPr/>
        </p:nvCxnSpPr>
        <p:spPr>
          <a:xfrm>
            <a:off x="7205900" y="5005770"/>
            <a:ext cx="785213" cy="133989"/>
          </a:xfrm>
          <a:prstGeom prst="line">
            <a:avLst/>
          </a:prstGeom>
          <a:ln w="9525"/>
        </p:spPr>
        <p:style>
          <a:lnRef idx="1">
            <a:schemeClr val="dk1"/>
          </a:lnRef>
          <a:fillRef idx="0">
            <a:schemeClr val="dk1"/>
          </a:fillRef>
          <a:effectRef idx="0">
            <a:schemeClr val="dk1"/>
          </a:effectRef>
          <a:fontRef idx="minor">
            <a:schemeClr val="tx1"/>
          </a:fontRef>
        </p:style>
      </p:cxnSp>
      <p:grpSp>
        <p:nvGrpSpPr>
          <p:cNvPr id="198" name="组合 197">
            <a:extLst>
              <a:ext uri="{FF2B5EF4-FFF2-40B4-BE49-F238E27FC236}">
                <a16:creationId xmlns:a16="http://schemas.microsoft.com/office/drawing/2014/main" id="{59E25F5B-7982-D347-AD79-070406FFBE6A}"/>
              </a:ext>
            </a:extLst>
          </p:cNvPr>
          <p:cNvGrpSpPr/>
          <p:nvPr/>
        </p:nvGrpSpPr>
        <p:grpSpPr>
          <a:xfrm>
            <a:off x="9793170" y="4230005"/>
            <a:ext cx="1986550" cy="1558610"/>
            <a:chOff x="9556680" y="4356131"/>
            <a:chExt cx="1986550" cy="1558610"/>
          </a:xfrm>
        </p:grpSpPr>
        <p:grpSp>
          <p:nvGrpSpPr>
            <p:cNvPr id="61" name="组合 60">
              <a:extLst>
                <a:ext uri="{FF2B5EF4-FFF2-40B4-BE49-F238E27FC236}">
                  <a16:creationId xmlns:a16="http://schemas.microsoft.com/office/drawing/2014/main" id="{7CED9F75-4A90-E144-B1A7-C74E7421D884}"/>
                </a:ext>
              </a:extLst>
            </p:cNvPr>
            <p:cNvGrpSpPr/>
            <p:nvPr/>
          </p:nvGrpSpPr>
          <p:grpSpPr>
            <a:xfrm>
              <a:off x="9556680" y="4356131"/>
              <a:ext cx="1986549" cy="1558610"/>
              <a:chOff x="9347595" y="980180"/>
              <a:chExt cx="1986549" cy="1558610"/>
            </a:xfrm>
          </p:grpSpPr>
          <p:sp>
            <p:nvSpPr>
              <p:cNvPr id="62" name="流程图: 联系 9">
                <a:extLst>
                  <a:ext uri="{FF2B5EF4-FFF2-40B4-BE49-F238E27FC236}">
                    <a16:creationId xmlns:a16="http://schemas.microsoft.com/office/drawing/2014/main" id="{924B8DE8-7B5B-E349-B168-6764C6588DBB}"/>
                  </a:ext>
                </a:extLst>
              </p:cNvPr>
              <p:cNvSpPr/>
              <p:nvPr/>
            </p:nvSpPr>
            <p:spPr bwMode="auto">
              <a:xfrm>
                <a:off x="10175651" y="1156230"/>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3" name="流程图: 联系 10">
                <a:extLst>
                  <a:ext uri="{FF2B5EF4-FFF2-40B4-BE49-F238E27FC236}">
                    <a16:creationId xmlns:a16="http://schemas.microsoft.com/office/drawing/2014/main" id="{3711AF7E-E9E9-F74F-ADEE-AEF2DD3EE021}"/>
                  </a:ext>
                </a:extLst>
              </p:cNvPr>
              <p:cNvSpPr/>
              <p:nvPr/>
            </p:nvSpPr>
            <p:spPr bwMode="auto">
              <a:xfrm>
                <a:off x="10835730" y="1733624"/>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4" name="流程图: 联系 15">
                <a:extLst>
                  <a:ext uri="{FF2B5EF4-FFF2-40B4-BE49-F238E27FC236}">
                    <a16:creationId xmlns:a16="http://schemas.microsoft.com/office/drawing/2014/main" id="{BD44DCA5-B8F2-9E4B-A492-C8DC2616DFCB}"/>
                  </a:ext>
                </a:extLst>
              </p:cNvPr>
              <p:cNvSpPr/>
              <p:nvPr/>
            </p:nvSpPr>
            <p:spPr bwMode="auto">
              <a:xfrm>
                <a:off x="10944831" y="1168600"/>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5" name="流程图: 联系 19">
                <a:extLst>
                  <a:ext uri="{FF2B5EF4-FFF2-40B4-BE49-F238E27FC236}">
                    <a16:creationId xmlns:a16="http://schemas.microsoft.com/office/drawing/2014/main" id="{D2A681E9-0193-8144-87DA-99CCFB3863B1}"/>
                  </a:ext>
                </a:extLst>
              </p:cNvPr>
              <p:cNvSpPr/>
              <p:nvPr/>
            </p:nvSpPr>
            <p:spPr bwMode="auto">
              <a:xfrm>
                <a:off x="9347595" y="980180"/>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66" name="直接连接符 27">
                <a:extLst>
                  <a:ext uri="{FF2B5EF4-FFF2-40B4-BE49-F238E27FC236}">
                    <a16:creationId xmlns:a16="http://schemas.microsoft.com/office/drawing/2014/main" id="{E54D261C-1681-F144-9387-128724C3F295}"/>
                  </a:ext>
                </a:extLst>
              </p:cNvPr>
              <p:cNvCxnSpPr>
                <a:stCxn id="62" idx="2"/>
                <a:endCxn id="65" idx="6"/>
              </p:cNvCxnSpPr>
              <p:nvPr/>
            </p:nvCxnSpPr>
            <p:spPr bwMode="auto">
              <a:xfrm flipH="1" flipV="1">
                <a:off x="9736908" y="1142180"/>
                <a:ext cx="438743" cy="176158"/>
              </a:xfrm>
              <a:prstGeom prst="line">
                <a:avLst/>
              </a:prstGeom>
              <a:noFill/>
              <a:ln w="12700" cap="flat" cmpd="sng" algn="ctr">
                <a:solidFill>
                  <a:schemeClr val="tx1"/>
                </a:solidFill>
                <a:prstDash val="solid"/>
                <a:round/>
                <a:headEnd type="none" w="med" len="med"/>
                <a:tailEnd type="triangle" w="med" len="med"/>
              </a:ln>
              <a:effectLst/>
            </p:spPr>
          </p:cxnSp>
          <p:grpSp>
            <p:nvGrpSpPr>
              <p:cNvPr id="67" name="组合 66">
                <a:extLst>
                  <a:ext uri="{FF2B5EF4-FFF2-40B4-BE49-F238E27FC236}">
                    <a16:creationId xmlns:a16="http://schemas.microsoft.com/office/drawing/2014/main" id="{2CEB92FF-5F79-6F44-B91B-F3AE8D938695}"/>
                  </a:ext>
                </a:extLst>
              </p:cNvPr>
              <p:cNvGrpSpPr/>
              <p:nvPr/>
            </p:nvGrpSpPr>
            <p:grpSpPr>
              <a:xfrm>
                <a:off x="9396199" y="1432968"/>
                <a:ext cx="836466" cy="519087"/>
                <a:chOff x="5689883" y="3564656"/>
                <a:chExt cx="801400" cy="548731"/>
              </a:xfrm>
              <a:noFill/>
            </p:grpSpPr>
            <p:sp>
              <p:nvSpPr>
                <p:cNvPr id="95" name="流程图: 联系 20">
                  <a:extLst>
                    <a:ext uri="{FF2B5EF4-FFF2-40B4-BE49-F238E27FC236}">
                      <a16:creationId xmlns:a16="http://schemas.microsoft.com/office/drawing/2014/main" id="{09C3B0A0-F071-BB4B-AD6D-A091E2147BB7}"/>
                    </a:ext>
                  </a:extLst>
                </p:cNvPr>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96" name="直接连接符 30">
                  <a:extLst>
                    <a:ext uri="{FF2B5EF4-FFF2-40B4-BE49-F238E27FC236}">
                      <a16:creationId xmlns:a16="http://schemas.microsoft.com/office/drawing/2014/main" id="{5AAF4906-36A3-7047-931C-B158BF18C3D0}"/>
                    </a:ext>
                  </a:extLst>
                </p:cNvPr>
                <p:cNvCxnSpPr>
                  <a:cxnSpLocks/>
                  <a:stCxn id="62" idx="3"/>
                  <a:endCxn id="95"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68" name="流程图: 联系 38">
                <a:extLst>
                  <a:ext uri="{FF2B5EF4-FFF2-40B4-BE49-F238E27FC236}">
                    <a16:creationId xmlns:a16="http://schemas.microsoft.com/office/drawing/2014/main" id="{43A636DE-A969-5F4A-BA7C-52D4C4AF2F07}"/>
                  </a:ext>
                </a:extLst>
              </p:cNvPr>
              <p:cNvSpPr/>
              <p:nvPr/>
            </p:nvSpPr>
            <p:spPr bwMode="auto">
              <a:xfrm>
                <a:off x="10137047" y="2214790"/>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solidFill>
                      <a:srgbClr val="FF0000"/>
                    </a:solidFill>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p:txBody>
          </p:sp>
          <p:cxnSp>
            <p:nvCxnSpPr>
              <p:cNvPr id="76" name="直接连接符 60">
                <a:extLst>
                  <a:ext uri="{FF2B5EF4-FFF2-40B4-BE49-F238E27FC236}">
                    <a16:creationId xmlns:a16="http://schemas.microsoft.com/office/drawing/2014/main" id="{4E5E8E3D-42C4-434F-859D-F52792C8651E}"/>
                  </a:ext>
                </a:extLst>
              </p:cNvPr>
              <p:cNvCxnSpPr>
                <a:cxnSpLocks/>
                <a:stCxn id="62" idx="5"/>
                <a:endCxn id="63" idx="0"/>
              </p:cNvCxnSpPr>
              <p:nvPr/>
            </p:nvCxnSpPr>
            <p:spPr bwMode="auto">
              <a:xfrm>
                <a:off x="10507950" y="1432966"/>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87" name="直接连接符 63">
                <a:extLst>
                  <a:ext uri="{FF2B5EF4-FFF2-40B4-BE49-F238E27FC236}">
                    <a16:creationId xmlns:a16="http://schemas.microsoft.com/office/drawing/2014/main" id="{8D7FD83D-8209-9045-97E9-76B94ACEC486}"/>
                  </a:ext>
                </a:extLst>
              </p:cNvPr>
              <p:cNvCxnSpPr>
                <a:cxnSpLocks/>
                <a:stCxn id="62" idx="6"/>
              </p:cNvCxnSpPr>
              <p:nvPr/>
            </p:nvCxnSpPr>
            <p:spPr bwMode="auto">
              <a:xfrm>
                <a:off x="10564964" y="1318338"/>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92" name="直接连接符 30">
                <a:extLst>
                  <a:ext uri="{FF2B5EF4-FFF2-40B4-BE49-F238E27FC236}">
                    <a16:creationId xmlns:a16="http://schemas.microsoft.com/office/drawing/2014/main" id="{2293887A-D1A9-164D-B1E3-6CB625BFA1C4}"/>
                  </a:ext>
                </a:extLst>
              </p:cNvPr>
              <p:cNvCxnSpPr>
                <a:cxnSpLocks/>
                <a:stCxn id="68" idx="1"/>
                <a:endCxn id="95" idx="5"/>
              </p:cNvCxnSpPr>
              <p:nvPr/>
            </p:nvCxnSpPr>
            <p:spPr bwMode="auto">
              <a:xfrm flipH="1" flipV="1">
                <a:off x="9728498" y="1904606"/>
                <a:ext cx="462866" cy="357633"/>
              </a:xfrm>
              <a:prstGeom prst="line">
                <a:avLst/>
              </a:prstGeom>
              <a:noFill/>
              <a:ln w="12700" cap="flat" cmpd="sng" algn="ctr">
                <a:solidFill>
                  <a:schemeClr val="tx1"/>
                </a:solidFill>
                <a:prstDash val="solid"/>
                <a:round/>
                <a:headEnd type="none" w="med" len="med"/>
                <a:tailEnd type="triangle" w="med" len="med"/>
              </a:ln>
              <a:effectLst/>
            </p:spPr>
          </p:cxnSp>
          <p:cxnSp>
            <p:nvCxnSpPr>
              <p:cNvPr id="94" name="直接连接符 30">
                <a:extLst>
                  <a:ext uri="{FF2B5EF4-FFF2-40B4-BE49-F238E27FC236}">
                    <a16:creationId xmlns:a16="http://schemas.microsoft.com/office/drawing/2014/main" id="{7A813C3D-2EBD-6B4B-AC7A-5B5776441261}"/>
                  </a:ext>
                </a:extLst>
              </p:cNvPr>
              <p:cNvCxnSpPr>
                <a:cxnSpLocks/>
                <a:stCxn id="68" idx="6"/>
                <a:endCxn id="63" idx="3"/>
              </p:cNvCxnSpPr>
              <p:nvPr/>
            </p:nvCxnSpPr>
            <p:spPr bwMode="auto">
              <a:xfrm flipV="1">
                <a:off x="10507950" y="2010175"/>
                <a:ext cx="380501" cy="366615"/>
              </a:xfrm>
              <a:prstGeom prst="line">
                <a:avLst/>
              </a:prstGeom>
              <a:noFill/>
              <a:ln w="12700" cap="flat" cmpd="sng" algn="ctr">
                <a:solidFill>
                  <a:schemeClr val="tx1"/>
                </a:solidFill>
                <a:prstDash val="solid"/>
                <a:round/>
                <a:headEnd type="none" w="med" len="med"/>
                <a:tailEnd type="triangle" w="med" len="med"/>
              </a:ln>
              <a:effectLst/>
            </p:spPr>
          </p:cxnSp>
        </p:grpSp>
        <p:cxnSp>
          <p:nvCxnSpPr>
            <p:cNvPr id="5" name="曲线连接符 4">
              <a:extLst>
                <a:ext uri="{FF2B5EF4-FFF2-40B4-BE49-F238E27FC236}">
                  <a16:creationId xmlns:a16="http://schemas.microsoft.com/office/drawing/2014/main" id="{516A5854-0074-4042-AD18-504442B8003E}"/>
                </a:ext>
              </a:extLst>
            </p:cNvPr>
            <p:cNvCxnSpPr>
              <a:cxnSpLocks/>
            </p:cNvCxnSpPr>
            <p:nvPr/>
          </p:nvCxnSpPr>
          <p:spPr>
            <a:xfrm rot="5400000" flipH="1" flipV="1">
              <a:off x="10196454" y="5223569"/>
              <a:ext cx="734344" cy="0"/>
            </a:xfrm>
            <a:prstGeom prst="curvedConnector3">
              <a:avLst/>
            </a:prstGeom>
            <a:ln w="127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曲线连接符 172">
              <a:extLst>
                <a:ext uri="{FF2B5EF4-FFF2-40B4-BE49-F238E27FC236}">
                  <a16:creationId xmlns:a16="http://schemas.microsoft.com/office/drawing/2014/main" id="{C764CDDC-5821-0149-A6EB-CFACE8A9E541}"/>
                </a:ext>
              </a:extLst>
            </p:cNvPr>
            <p:cNvCxnSpPr>
              <a:cxnSpLocks/>
              <a:stCxn id="68" idx="2"/>
              <a:endCxn id="65" idx="2"/>
            </p:cNvCxnSpPr>
            <p:nvPr/>
          </p:nvCxnSpPr>
          <p:spPr>
            <a:xfrm rot="10800000">
              <a:off x="9556680" y="4518131"/>
              <a:ext cx="789452" cy="1234610"/>
            </a:xfrm>
            <a:prstGeom prst="curvedConnector3">
              <a:avLst>
                <a:gd name="adj1" fmla="val 128957"/>
              </a:avLst>
            </a:prstGeom>
            <a:ln w="12700">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曲线连接符 173">
              <a:extLst>
                <a:ext uri="{FF2B5EF4-FFF2-40B4-BE49-F238E27FC236}">
                  <a16:creationId xmlns:a16="http://schemas.microsoft.com/office/drawing/2014/main" id="{A4CE539D-BEEE-AE42-9AA2-344FE9A4F013}"/>
                </a:ext>
              </a:extLst>
            </p:cNvPr>
            <p:cNvCxnSpPr>
              <a:cxnSpLocks/>
              <a:endCxn id="64" idx="6"/>
            </p:cNvCxnSpPr>
            <p:nvPr/>
          </p:nvCxnSpPr>
          <p:spPr>
            <a:xfrm rot="5400000" flipH="1" flipV="1">
              <a:off x="10611332" y="4811245"/>
              <a:ext cx="1036591" cy="827204"/>
            </a:xfrm>
            <a:prstGeom prst="curvedConnector4">
              <a:avLst>
                <a:gd name="adj1" fmla="val -399"/>
                <a:gd name="adj2" fmla="val 127635"/>
              </a:avLst>
            </a:prstGeom>
            <a:ln w="12700">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89" name="直线连接符 188">
            <a:extLst>
              <a:ext uri="{FF2B5EF4-FFF2-40B4-BE49-F238E27FC236}">
                <a16:creationId xmlns:a16="http://schemas.microsoft.com/office/drawing/2014/main" id="{7CCF69C9-B174-F041-B7EB-92EBA55CE56D}"/>
              </a:ext>
            </a:extLst>
          </p:cNvPr>
          <p:cNvCxnSpPr>
            <a:cxnSpLocks/>
            <a:stCxn id="102" idx="3"/>
            <a:endCxn id="152" idx="2"/>
          </p:cNvCxnSpPr>
          <p:nvPr/>
        </p:nvCxnSpPr>
        <p:spPr>
          <a:xfrm>
            <a:off x="7205900" y="5005770"/>
            <a:ext cx="826693" cy="432272"/>
          </a:xfrm>
          <a:prstGeom prst="line">
            <a:avLst/>
          </a:prstGeom>
          <a:ln w="9525"/>
        </p:spPr>
        <p:style>
          <a:lnRef idx="1">
            <a:schemeClr val="dk1"/>
          </a:lnRef>
          <a:fillRef idx="0">
            <a:schemeClr val="dk1"/>
          </a:fillRef>
          <a:effectRef idx="0">
            <a:schemeClr val="dk1"/>
          </a:effectRef>
          <a:fontRef idx="minor">
            <a:schemeClr val="tx1"/>
          </a:fontRef>
        </p:style>
      </p:cxnSp>
      <p:cxnSp>
        <p:nvCxnSpPr>
          <p:cNvPr id="192" name="直线连接符 191">
            <a:extLst>
              <a:ext uri="{FF2B5EF4-FFF2-40B4-BE49-F238E27FC236}">
                <a16:creationId xmlns:a16="http://schemas.microsoft.com/office/drawing/2014/main" id="{3773E9CB-964B-D34E-9CBE-91C588333964}"/>
              </a:ext>
            </a:extLst>
          </p:cNvPr>
          <p:cNvCxnSpPr>
            <a:cxnSpLocks/>
            <a:stCxn id="102" idx="3"/>
            <a:endCxn id="151" idx="2"/>
          </p:cNvCxnSpPr>
          <p:nvPr/>
        </p:nvCxnSpPr>
        <p:spPr>
          <a:xfrm flipV="1">
            <a:off x="7205900" y="4857373"/>
            <a:ext cx="825433" cy="148397"/>
          </a:xfrm>
          <a:prstGeom prst="line">
            <a:avLst/>
          </a:prstGeom>
          <a:ln w="9525"/>
        </p:spPr>
        <p:style>
          <a:lnRef idx="1">
            <a:schemeClr val="dk1"/>
          </a:lnRef>
          <a:fillRef idx="0">
            <a:schemeClr val="dk1"/>
          </a:fillRef>
          <a:effectRef idx="0">
            <a:schemeClr val="dk1"/>
          </a:effectRef>
          <a:fontRef idx="minor">
            <a:schemeClr val="tx1"/>
          </a:fontRef>
        </p:style>
      </p:cxnSp>
      <p:cxnSp>
        <p:nvCxnSpPr>
          <p:cNvPr id="195" name="直线连接符 194">
            <a:extLst>
              <a:ext uri="{FF2B5EF4-FFF2-40B4-BE49-F238E27FC236}">
                <a16:creationId xmlns:a16="http://schemas.microsoft.com/office/drawing/2014/main" id="{3494AEDA-2CFF-6E48-B796-83097344A758}"/>
              </a:ext>
            </a:extLst>
          </p:cNvPr>
          <p:cNvCxnSpPr>
            <a:cxnSpLocks/>
            <a:stCxn id="102" idx="3"/>
          </p:cNvCxnSpPr>
          <p:nvPr/>
        </p:nvCxnSpPr>
        <p:spPr>
          <a:xfrm flipV="1">
            <a:off x="7205900" y="4553074"/>
            <a:ext cx="768797" cy="452696"/>
          </a:xfrm>
          <a:prstGeom prst="line">
            <a:avLst/>
          </a:prstGeom>
          <a:ln w="9525"/>
        </p:spPr>
        <p:style>
          <a:lnRef idx="1">
            <a:schemeClr val="dk1"/>
          </a:lnRef>
          <a:fillRef idx="0">
            <a:schemeClr val="dk1"/>
          </a:fillRef>
          <a:effectRef idx="0">
            <a:schemeClr val="dk1"/>
          </a:effectRef>
          <a:fontRef idx="minor">
            <a:schemeClr val="tx1"/>
          </a:fontRef>
        </p:style>
      </p:cxnSp>
      <p:sp>
        <p:nvSpPr>
          <p:cNvPr id="200" name="文本框 199">
            <a:extLst>
              <a:ext uri="{FF2B5EF4-FFF2-40B4-BE49-F238E27FC236}">
                <a16:creationId xmlns:a16="http://schemas.microsoft.com/office/drawing/2014/main" id="{40F7D145-9755-3348-89B9-27C3AAF4BB94}"/>
              </a:ext>
            </a:extLst>
          </p:cNvPr>
          <p:cNvSpPr txBox="1"/>
          <p:nvPr/>
        </p:nvSpPr>
        <p:spPr>
          <a:xfrm>
            <a:off x="519019" y="5954836"/>
            <a:ext cx="185178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 Original graph</a:t>
            </a:r>
            <a:endParaRPr kumimoji="1" lang="zh-CN" altLang="en-US" dirty="0">
              <a:latin typeface="Times New Roman" panose="02020603050405020304" pitchFamily="18" charset="0"/>
              <a:cs typeface="Times New Roman" panose="02020603050405020304" pitchFamily="18" charset="0"/>
            </a:endParaRPr>
          </a:p>
        </p:txBody>
      </p:sp>
      <p:sp>
        <p:nvSpPr>
          <p:cNvPr id="201" name="文本框 200">
            <a:extLst>
              <a:ext uri="{FF2B5EF4-FFF2-40B4-BE49-F238E27FC236}">
                <a16:creationId xmlns:a16="http://schemas.microsoft.com/office/drawing/2014/main" id="{43E6AC1F-E37D-D044-982E-47134E7A475C}"/>
              </a:ext>
            </a:extLst>
          </p:cNvPr>
          <p:cNvSpPr txBox="1"/>
          <p:nvPr/>
        </p:nvSpPr>
        <p:spPr>
          <a:xfrm>
            <a:off x="2901011" y="6002134"/>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(b) </a:t>
            </a:r>
            <a:r>
              <a:rPr kumimoji="1" lang="en-US" altLang="zh-CN" dirty="0" err="1">
                <a:latin typeface="Times New Roman" panose="02020603050405020304" pitchFamily="18" charset="0"/>
                <a:cs typeface="Times New Roman" panose="02020603050405020304" pitchFamily="18" charset="0"/>
              </a:rPr>
              <a:t>Metapath</a:t>
            </a:r>
            <a:r>
              <a:rPr kumimoji="1" lang="en-US" altLang="zh-CN" dirty="0">
                <a:latin typeface="Times New Roman" panose="02020603050405020304" pitchFamily="18" charset="0"/>
                <a:cs typeface="Times New Roman" panose="02020603050405020304" pitchFamily="18" charset="0"/>
              </a:rPr>
              <a:t>-based neighborhood</a:t>
            </a:r>
            <a:endParaRPr kumimoji="1" lang="zh-CN" altLang="en-US" dirty="0">
              <a:latin typeface="Times New Roman" panose="02020603050405020304" pitchFamily="18" charset="0"/>
              <a:cs typeface="Times New Roman" panose="02020603050405020304" pitchFamily="18" charset="0"/>
            </a:endParaRPr>
          </a:p>
        </p:txBody>
      </p:sp>
      <p:sp>
        <p:nvSpPr>
          <p:cNvPr id="202" name="文本框 201">
            <a:extLst>
              <a:ext uri="{FF2B5EF4-FFF2-40B4-BE49-F238E27FC236}">
                <a16:creationId xmlns:a16="http://schemas.microsoft.com/office/drawing/2014/main" id="{27F5B067-879F-ED48-8CB0-32C1C0FB03B6}"/>
              </a:ext>
            </a:extLst>
          </p:cNvPr>
          <p:cNvSpPr txBox="1"/>
          <p:nvPr/>
        </p:nvSpPr>
        <p:spPr>
          <a:xfrm>
            <a:off x="6099922" y="6025049"/>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(c) Interaction-enhanced</a:t>
            </a:r>
            <a:endParaRPr kumimoji="1" lang="zh-CN" altLang="en-US" dirty="0">
              <a:latin typeface="Times New Roman" panose="02020603050405020304" pitchFamily="18" charset="0"/>
              <a:cs typeface="Times New Roman" panose="02020603050405020304" pitchFamily="18" charset="0"/>
            </a:endParaRPr>
          </a:p>
        </p:txBody>
      </p:sp>
      <p:sp>
        <p:nvSpPr>
          <p:cNvPr id="203" name="文本框 202">
            <a:extLst>
              <a:ext uri="{FF2B5EF4-FFF2-40B4-BE49-F238E27FC236}">
                <a16:creationId xmlns:a16="http://schemas.microsoft.com/office/drawing/2014/main" id="{36E70197-D758-5A4E-8020-796F8DDC6DA4}"/>
              </a:ext>
            </a:extLst>
          </p:cNvPr>
          <p:cNvSpPr txBox="1"/>
          <p:nvPr/>
        </p:nvSpPr>
        <p:spPr>
          <a:xfrm>
            <a:off x="8776313" y="6036290"/>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(d) Diffusion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98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365125"/>
            <a:ext cx="7700889" cy="816561"/>
          </a:xfrm>
        </p:spPr>
        <p:txBody>
          <a:bodyPr>
            <a:normAutofit/>
          </a:bodyPr>
          <a:lstStyle/>
          <a:p>
            <a:r>
              <a:rPr kumimoji="1" lang="zh-CN" altLang="en-US" sz="4000" dirty="0"/>
              <a:t>元路径指导的取样</a:t>
            </a:r>
          </a:p>
        </p:txBody>
      </p:sp>
      <p:grpSp>
        <p:nvGrpSpPr>
          <p:cNvPr id="161" name="组合 160">
            <a:extLst>
              <a:ext uri="{FF2B5EF4-FFF2-40B4-BE49-F238E27FC236}">
                <a16:creationId xmlns:a16="http://schemas.microsoft.com/office/drawing/2014/main" id="{B5758470-06AB-0942-83DA-6896718FA33B}"/>
              </a:ext>
            </a:extLst>
          </p:cNvPr>
          <p:cNvGrpSpPr/>
          <p:nvPr/>
        </p:nvGrpSpPr>
        <p:grpSpPr>
          <a:xfrm>
            <a:off x="2783735" y="4346118"/>
            <a:ext cx="1986549" cy="1558611"/>
            <a:chOff x="2373829" y="4093865"/>
            <a:chExt cx="1986549" cy="1558611"/>
          </a:xfrm>
        </p:grpSpPr>
        <p:sp>
          <p:nvSpPr>
            <p:cNvPr id="6" name="流程图: 联系 9">
              <a:extLst>
                <a:ext uri="{FF2B5EF4-FFF2-40B4-BE49-F238E27FC236}">
                  <a16:creationId xmlns:a16="http://schemas.microsoft.com/office/drawing/2014/main" id="{9A69253C-12FC-CE45-B28F-9D708BCDF4A2}"/>
                </a:ext>
              </a:extLst>
            </p:cNvPr>
            <p:cNvSpPr/>
            <p:nvPr/>
          </p:nvSpPr>
          <p:spPr bwMode="auto">
            <a:xfrm>
              <a:off x="3201885" y="4269917"/>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7" name="流程图: 联系 10">
              <a:extLst>
                <a:ext uri="{FF2B5EF4-FFF2-40B4-BE49-F238E27FC236}">
                  <a16:creationId xmlns:a16="http://schemas.microsoft.com/office/drawing/2014/main" id="{8DDC8558-9AAE-C34C-AF53-EB49ECB02536}"/>
                </a:ext>
              </a:extLst>
            </p:cNvPr>
            <p:cNvSpPr/>
            <p:nvPr/>
          </p:nvSpPr>
          <p:spPr bwMode="auto">
            <a:xfrm>
              <a:off x="3861964" y="4847311"/>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8" name="流程图: 联系 15">
              <a:extLst>
                <a:ext uri="{FF2B5EF4-FFF2-40B4-BE49-F238E27FC236}">
                  <a16:creationId xmlns:a16="http://schemas.microsoft.com/office/drawing/2014/main" id="{A0B56205-9145-AA4D-9158-DBB200290476}"/>
                </a:ext>
              </a:extLst>
            </p:cNvPr>
            <p:cNvSpPr/>
            <p:nvPr/>
          </p:nvSpPr>
          <p:spPr bwMode="auto">
            <a:xfrm>
              <a:off x="3971065" y="4282287"/>
              <a:ext cx="389313" cy="324000"/>
            </a:xfrm>
            <a:prstGeom prst="flowChartConnector">
              <a:avLst/>
            </a:prstGeom>
            <a:no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9" name="流程图: 联系 19">
              <a:extLst>
                <a:ext uri="{FF2B5EF4-FFF2-40B4-BE49-F238E27FC236}">
                  <a16:creationId xmlns:a16="http://schemas.microsoft.com/office/drawing/2014/main" id="{B4EF1439-98F9-3F49-8E56-4C35072362D4}"/>
                </a:ext>
              </a:extLst>
            </p:cNvPr>
            <p:cNvSpPr/>
            <p:nvPr/>
          </p:nvSpPr>
          <p:spPr bwMode="auto">
            <a:xfrm>
              <a:off x="2373829" y="4093865"/>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A2</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0" name="直接连接符 27">
              <a:extLst>
                <a:ext uri="{FF2B5EF4-FFF2-40B4-BE49-F238E27FC236}">
                  <a16:creationId xmlns:a16="http://schemas.microsoft.com/office/drawing/2014/main" id="{FB606002-246E-4148-ACC4-8ACE99DF492D}"/>
                </a:ext>
              </a:extLst>
            </p:cNvPr>
            <p:cNvCxnSpPr>
              <a:stCxn id="6" idx="2"/>
              <a:endCxn id="9" idx="6"/>
            </p:cNvCxnSpPr>
            <p:nvPr/>
          </p:nvCxnSpPr>
          <p:spPr bwMode="auto">
            <a:xfrm flipH="1" flipV="1">
              <a:off x="2763142" y="4255865"/>
              <a:ext cx="438743" cy="176160"/>
            </a:xfrm>
            <a:prstGeom prst="line">
              <a:avLst/>
            </a:prstGeom>
            <a:noFill/>
            <a:ln w="12700" cap="flat" cmpd="sng" algn="ctr">
              <a:solidFill>
                <a:schemeClr val="tx1"/>
              </a:solidFill>
              <a:prstDash val="solid"/>
              <a:round/>
              <a:headEnd type="none" w="med" len="med"/>
              <a:tailEnd type="triangle" w="med" len="med"/>
            </a:ln>
            <a:effectLst/>
          </p:spPr>
        </p:cxnSp>
        <p:grpSp>
          <p:nvGrpSpPr>
            <p:cNvPr id="11" name="组合 10">
              <a:extLst>
                <a:ext uri="{FF2B5EF4-FFF2-40B4-BE49-F238E27FC236}">
                  <a16:creationId xmlns:a16="http://schemas.microsoft.com/office/drawing/2014/main" id="{3514B08F-0692-134C-A99B-D2AD779DEDB7}"/>
                </a:ext>
              </a:extLst>
            </p:cNvPr>
            <p:cNvGrpSpPr/>
            <p:nvPr/>
          </p:nvGrpSpPr>
          <p:grpSpPr>
            <a:xfrm>
              <a:off x="2422433" y="4546655"/>
              <a:ext cx="836466" cy="519087"/>
              <a:chOff x="5689883" y="3564656"/>
              <a:chExt cx="801400" cy="548731"/>
            </a:xfrm>
            <a:noFill/>
          </p:grpSpPr>
          <p:sp>
            <p:nvSpPr>
              <p:cNvPr id="17" name="流程图: 联系 20">
                <a:extLst>
                  <a:ext uri="{FF2B5EF4-FFF2-40B4-BE49-F238E27FC236}">
                    <a16:creationId xmlns:a16="http://schemas.microsoft.com/office/drawing/2014/main" id="{A4D4A0A1-EF16-0448-8AAD-090366370F0C}"/>
                  </a:ext>
                </a:extLst>
              </p:cNvPr>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cxnSp>
            <p:nvCxnSpPr>
              <p:cNvPr id="18" name="直接连接符 30">
                <a:extLst>
                  <a:ext uri="{FF2B5EF4-FFF2-40B4-BE49-F238E27FC236}">
                    <a16:creationId xmlns:a16="http://schemas.microsoft.com/office/drawing/2014/main" id="{31CD03F1-52B6-524E-8906-720E1E370EFE}"/>
                  </a:ext>
                </a:extLst>
              </p:cNvPr>
              <p:cNvCxnSpPr>
                <a:cxnSpLocks/>
                <a:stCxn id="6" idx="3"/>
                <a:endCxn id="17"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12" name="流程图: 联系 38">
              <a:extLst>
                <a:ext uri="{FF2B5EF4-FFF2-40B4-BE49-F238E27FC236}">
                  <a16:creationId xmlns:a16="http://schemas.microsoft.com/office/drawing/2014/main" id="{4BAB90D5-EE41-5347-AACA-5EA78CFDCAED}"/>
                </a:ext>
              </a:extLst>
            </p:cNvPr>
            <p:cNvSpPr/>
            <p:nvPr/>
          </p:nvSpPr>
          <p:spPr bwMode="auto">
            <a:xfrm>
              <a:off x="3163281" y="5328476"/>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solidFill>
                    <a:srgbClr val="FF0000"/>
                  </a:solidFill>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p:txBody>
        </p:sp>
        <p:cxnSp>
          <p:nvCxnSpPr>
            <p:cNvPr id="13" name="直接连接符 60">
              <a:extLst>
                <a:ext uri="{FF2B5EF4-FFF2-40B4-BE49-F238E27FC236}">
                  <a16:creationId xmlns:a16="http://schemas.microsoft.com/office/drawing/2014/main" id="{1ED84530-C95B-A641-B966-B96C3EEF86C4}"/>
                </a:ext>
              </a:extLst>
            </p:cNvPr>
            <p:cNvCxnSpPr>
              <a:cxnSpLocks/>
              <a:stCxn id="6" idx="5"/>
              <a:endCxn id="7" idx="0"/>
            </p:cNvCxnSpPr>
            <p:nvPr/>
          </p:nvCxnSpPr>
          <p:spPr bwMode="auto">
            <a:xfrm>
              <a:off x="3534184" y="4546653"/>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14" name="直接连接符 63">
              <a:extLst>
                <a:ext uri="{FF2B5EF4-FFF2-40B4-BE49-F238E27FC236}">
                  <a16:creationId xmlns:a16="http://schemas.microsoft.com/office/drawing/2014/main" id="{6B8248D7-9E8A-6C40-89D6-C51130164160}"/>
                </a:ext>
              </a:extLst>
            </p:cNvPr>
            <p:cNvCxnSpPr>
              <a:cxnSpLocks/>
              <a:stCxn id="6" idx="6"/>
            </p:cNvCxnSpPr>
            <p:nvPr/>
          </p:nvCxnSpPr>
          <p:spPr bwMode="auto">
            <a:xfrm>
              <a:off x="3591198" y="4432025"/>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15" name="直接连接符 30">
              <a:extLst>
                <a:ext uri="{FF2B5EF4-FFF2-40B4-BE49-F238E27FC236}">
                  <a16:creationId xmlns:a16="http://schemas.microsoft.com/office/drawing/2014/main" id="{2A7901C3-1687-994C-BB74-FA93882F8270}"/>
                </a:ext>
              </a:extLst>
            </p:cNvPr>
            <p:cNvCxnSpPr>
              <a:cxnSpLocks/>
              <a:stCxn id="12" idx="1"/>
              <a:endCxn id="17" idx="5"/>
            </p:cNvCxnSpPr>
            <p:nvPr/>
          </p:nvCxnSpPr>
          <p:spPr bwMode="auto">
            <a:xfrm flipH="1" flipV="1">
              <a:off x="2754732" y="5018293"/>
              <a:ext cx="462866" cy="357632"/>
            </a:xfrm>
            <a:prstGeom prst="line">
              <a:avLst/>
            </a:prstGeom>
            <a:noFill/>
            <a:ln w="12700" cap="flat" cmpd="sng" algn="ctr">
              <a:solidFill>
                <a:schemeClr val="tx1"/>
              </a:solidFill>
              <a:prstDash val="solid"/>
              <a:round/>
              <a:headEnd type="none" w="med" len="med"/>
              <a:tailEnd type="triangle" w="med" len="med"/>
            </a:ln>
            <a:effectLst/>
          </p:spPr>
        </p:cxnSp>
        <p:cxnSp>
          <p:nvCxnSpPr>
            <p:cNvPr id="16" name="直接连接符 30">
              <a:extLst>
                <a:ext uri="{FF2B5EF4-FFF2-40B4-BE49-F238E27FC236}">
                  <a16:creationId xmlns:a16="http://schemas.microsoft.com/office/drawing/2014/main" id="{CA9F0F33-6A84-9F4D-8F91-179F6FDEF84E}"/>
                </a:ext>
              </a:extLst>
            </p:cNvPr>
            <p:cNvCxnSpPr>
              <a:cxnSpLocks/>
              <a:stCxn id="12" idx="6"/>
              <a:endCxn id="7" idx="3"/>
            </p:cNvCxnSpPr>
            <p:nvPr/>
          </p:nvCxnSpPr>
          <p:spPr bwMode="auto">
            <a:xfrm flipV="1">
              <a:off x="3534184" y="5123862"/>
              <a:ext cx="380501" cy="366614"/>
            </a:xfrm>
            <a:prstGeom prst="line">
              <a:avLst/>
            </a:prstGeom>
            <a:noFill/>
            <a:ln w="12700" cap="flat" cmpd="sng" algn="ctr">
              <a:solidFill>
                <a:schemeClr val="tx1"/>
              </a:solidFill>
              <a:prstDash val="solid"/>
              <a:round/>
              <a:headEnd type="none" w="med" len="med"/>
              <a:tailEnd type="triangle" w="med" len="med"/>
            </a:ln>
            <a:effectLst/>
          </p:spPr>
        </p:cxnSp>
      </p:grpSp>
      <p:sp>
        <p:nvSpPr>
          <p:cNvPr id="20" name="燕尾形箭头 19">
            <a:extLst>
              <a:ext uri="{FF2B5EF4-FFF2-40B4-BE49-F238E27FC236}">
                <a16:creationId xmlns:a16="http://schemas.microsoft.com/office/drawing/2014/main" id="{11372AC5-E741-9945-95DB-0907449A533C}"/>
              </a:ext>
            </a:extLst>
          </p:cNvPr>
          <p:cNvSpPr/>
          <p:nvPr/>
        </p:nvSpPr>
        <p:spPr bwMode="auto">
          <a:xfrm>
            <a:off x="5299599" y="4931306"/>
            <a:ext cx="2012040" cy="454943"/>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377" fontAlgn="base">
              <a:spcBef>
                <a:spcPct val="50000"/>
              </a:spcBef>
              <a:spcAft>
                <a:spcPct val="0"/>
              </a:spcAft>
            </a:pPr>
            <a:endParaRPr lang="zh-CN" altLang="en-US" sz="1400">
              <a:latin typeface="Arial" charset="0"/>
              <a:ea typeface="宋体" charset="-122"/>
            </a:endParaRPr>
          </a:p>
        </p:txBody>
      </p:sp>
      <p:grpSp>
        <p:nvGrpSpPr>
          <p:cNvPr id="21" name="组合 20">
            <a:extLst>
              <a:ext uri="{FF2B5EF4-FFF2-40B4-BE49-F238E27FC236}">
                <a16:creationId xmlns:a16="http://schemas.microsoft.com/office/drawing/2014/main" id="{BB68BAE6-3290-B846-97D9-515212CA234B}"/>
              </a:ext>
            </a:extLst>
          </p:cNvPr>
          <p:cNvGrpSpPr/>
          <p:nvPr/>
        </p:nvGrpSpPr>
        <p:grpSpPr>
          <a:xfrm>
            <a:off x="5244334" y="4478573"/>
            <a:ext cx="1921063" cy="432271"/>
            <a:chOff x="2497028" y="5596644"/>
            <a:chExt cx="2382534" cy="526867"/>
          </a:xfrm>
        </p:grpSpPr>
        <p:cxnSp>
          <p:nvCxnSpPr>
            <p:cNvPr id="22" name="直线箭头连接符 21">
              <a:extLst>
                <a:ext uri="{FF2B5EF4-FFF2-40B4-BE49-F238E27FC236}">
                  <a16:creationId xmlns:a16="http://schemas.microsoft.com/office/drawing/2014/main" id="{D360E511-D6FD-7241-9319-8E623143F92E}"/>
                </a:ext>
              </a:extLst>
            </p:cNvPr>
            <p:cNvCxnSpPr>
              <a:cxnSpLocks/>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C1588B4-FC3F-EE41-8DB3-C69B5A1586E6}"/>
                </a:ext>
              </a:extLst>
            </p:cNvPr>
            <p:cNvCxnSpPr>
              <a:cxnSpLocks/>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E2019711-CBC2-9642-B7B7-0EADB9CB8EDB}"/>
                </a:ext>
              </a:extLst>
            </p:cNvPr>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invoke</a:t>
              </a:r>
              <a:endParaRPr kumimoji="1" lang="zh-CN" altLang="en-US" sz="1200" dirty="0">
                <a:latin typeface="微软雅黑" pitchFamily="34" charset="-122"/>
                <a:ea typeface="微软雅黑" pitchFamily="34" charset="-122"/>
              </a:endParaRPr>
            </a:p>
          </p:txBody>
        </p:sp>
        <p:sp>
          <p:nvSpPr>
            <p:cNvPr id="25" name="文本框 24">
              <a:extLst>
                <a:ext uri="{FF2B5EF4-FFF2-40B4-BE49-F238E27FC236}">
                  <a16:creationId xmlns:a16="http://schemas.microsoft.com/office/drawing/2014/main" id="{69888559-FA27-4D4A-87C3-946569B3AE7F}"/>
                </a:ext>
              </a:extLst>
            </p:cNvPr>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Invoke</a:t>
              </a:r>
              <a:r>
                <a:rPr kumimoji="1" lang="en-US" altLang="zh-CN" sz="1200" baseline="30000" dirty="0">
                  <a:latin typeface="微软雅黑" pitchFamily="34" charset="-122"/>
                  <a:ea typeface="微软雅黑" pitchFamily="34" charset="-122"/>
                </a:rPr>
                <a:t>-1</a:t>
              </a:r>
              <a:endParaRPr kumimoji="1" lang="zh-CN" altLang="en-US" sz="1200" baseline="30000" dirty="0">
                <a:latin typeface="微软雅黑" pitchFamily="34" charset="-122"/>
                <a:ea typeface="微软雅黑" pitchFamily="34" charset="-122"/>
              </a:endParaRPr>
            </a:p>
          </p:txBody>
        </p:sp>
        <p:sp>
          <p:nvSpPr>
            <p:cNvPr id="26" name="流程图: 联系 9">
              <a:extLst>
                <a:ext uri="{FF2B5EF4-FFF2-40B4-BE49-F238E27FC236}">
                  <a16:creationId xmlns:a16="http://schemas.microsoft.com/office/drawing/2014/main" id="{58A516CD-155C-D044-B873-4E48EB5208BB}"/>
                </a:ext>
              </a:extLst>
            </p:cNvPr>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27" name="流程图: 联系 38">
              <a:extLst>
                <a:ext uri="{FF2B5EF4-FFF2-40B4-BE49-F238E27FC236}">
                  <a16:creationId xmlns:a16="http://schemas.microsoft.com/office/drawing/2014/main" id="{DEA30F5A-F30B-3A42-8ED6-7FF220370781}"/>
                </a:ext>
              </a:extLst>
            </p:cNvPr>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28" name="流程图: 联系 20">
              <a:extLst>
                <a:ext uri="{FF2B5EF4-FFF2-40B4-BE49-F238E27FC236}">
                  <a16:creationId xmlns:a16="http://schemas.microsoft.com/office/drawing/2014/main" id="{84730346-AC4F-7C41-ADE5-B83DCE9ECDEF}"/>
                </a:ext>
              </a:extLst>
            </p:cNvPr>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sp>
        <p:nvSpPr>
          <p:cNvPr id="29" name="文本框 28">
            <a:extLst>
              <a:ext uri="{FF2B5EF4-FFF2-40B4-BE49-F238E27FC236}">
                <a16:creationId xmlns:a16="http://schemas.microsoft.com/office/drawing/2014/main" id="{D2DC026C-F0FE-1840-A57F-E67C92677077}"/>
              </a:ext>
            </a:extLst>
          </p:cNvPr>
          <p:cNvSpPr txBox="1"/>
          <p:nvPr/>
        </p:nvSpPr>
        <p:spPr>
          <a:xfrm>
            <a:off x="2994218" y="6144025"/>
            <a:ext cx="185178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 Original graph</a:t>
            </a:r>
            <a:endParaRPr kumimoji="1" lang="zh-CN" altLang="en-US" dirty="0">
              <a:latin typeface="Times New Roman" panose="02020603050405020304" pitchFamily="18" charset="0"/>
              <a:cs typeface="Times New Roman" panose="02020603050405020304" pitchFamily="18" charset="0"/>
            </a:endParaRPr>
          </a:p>
        </p:txBody>
      </p:sp>
      <p:grpSp>
        <p:nvGrpSpPr>
          <p:cNvPr id="151" name="组合 150">
            <a:extLst>
              <a:ext uri="{FF2B5EF4-FFF2-40B4-BE49-F238E27FC236}">
                <a16:creationId xmlns:a16="http://schemas.microsoft.com/office/drawing/2014/main" id="{C407511C-1140-5D47-A8B3-40CC2DB01A67}"/>
              </a:ext>
            </a:extLst>
          </p:cNvPr>
          <p:cNvGrpSpPr/>
          <p:nvPr/>
        </p:nvGrpSpPr>
        <p:grpSpPr>
          <a:xfrm>
            <a:off x="2648614" y="1427359"/>
            <a:ext cx="6882171" cy="2384387"/>
            <a:chOff x="1355834" y="1064749"/>
            <a:chExt cx="6882171" cy="2384387"/>
          </a:xfrm>
        </p:grpSpPr>
        <p:grpSp>
          <p:nvGrpSpPr>
            <p:cNvPr id="72" name="组合 71">
              <a:extLst>
                <a:ext uri="{FF2B5EF4-FFF2-40B4-BE49-F238E27FC236}">
                  <a16:creationId xmlns:a16="http://schemas.microsoft.com/office/drawing/2014/main" id="{2B2ABDA2-5B91-4340-9992-E5195A7BBA41}"/>
                </a:ext>
              </a:extLst>
            </p:cNvPr>
            <p:cNvGrpSpPr/>
            <p:nvPr/>
          </p:nvGrpSpPr>
          <p:grpSpPr>
            <a:xfrm>
              <a:off x="1607066" y="1064749"/>
              <a:ext cx="2015659" cy="2203292"/>
              <a:chOff x="1607066" y="1064749"/>
              <a:chExt cx="2015659" cy="2203292"/>
            </a:xfrm>
          </p:grpSpPr>
          <p:grpSp>
            <p:nvGrpSpPr>
              <p:cNvPr id="31" name="组合 30">
                <a:extLst>
                  <a:ext uri="{FF2B5EF4-FFF2-40B4-BE49-F238E27FC236}">
                    <a16:creationId xmlns:a16="http://schemas.microsoft.com/office/drawing/2014/main" id="{5D3750EA-C598-AE44-85E3-50B947D31078}"/>
                  </a:ext>
                </a:extLst>
              </p:cNvPr>
              <p:cNvGrpSpPr/>
              <p:nvPr/>
            </p:nvGrpSpPr>
            <p:grpSpPr>
              <a:xfrm>
                <a:off x="1670135" y="1464153"/>
                <a:ext cx="1921063" cy="432271"/>
                <a:chOff x="2497028" y="5596644"/>
                <a:chExt cx="2382534" cy="526867"/>
              </a:xfrm>
            </p:grpSpPr>
            <p:cxnSp>
              <p:nvCxnSpPr>
                <p:cNvPr id="32" name="直线箭头连接符 31">
                  <a:extLst>
                    <a:ext uri="{FF2B5EF4-FFF2-40B4-BE49-F238E27FC236}">
                      <a16:creationId xmlns:a16="http://schemas.microsoft.com/office/drawing/2014/main" id="{8AAF1550-76BA-FD46-9D9D-561C9B987ED1}"/>
                    </a:ext>
                  </a:extLst>
                </p:cNvPr>
                <p:cNvCxnSpPr>
                  <a:cxnSpLocks/>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63D96D91-9B83-9144-B3FC-D5AB768C2F27}"/>
                    </a:ext>
                  </a:extLst>
                </p:cNvPr>
                <p:cNvCxnSpPr>
                  <a:cxnSpLocks/>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5A28AA28-AA93-D340-B034-93E210CD1D8B}"/>
                    </a:ext>
                  </a:extLst>
                </p:cNvPr>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invoke</a:t>
                  </a:r>
                  <a:endParaRPr kumimoji="1" lang="zh-CN" altLang="en-US" sz="1200" dirty="0">
                    <a:latin typeface="微软雅黑" pitchFamily="34" charset="-122"/>
                    <a:ea typeface="微软雅黑" pitchFamily="34" charset="-122"/>
                  </a:endParaRPr>
                </a:p>
              </p:txBody>
            </p:sp>
            <p:sp>
              <p:nvSpPr>
                <p:cNvPr id="35" name="文本框 34">
                  <a:extLst>
                    <a:ext uri="{FF2B5EF4-FFF2-40B4-BE49-F238E27FC236}">
                      <a16:creationId xmlns:a16="http://schemas.microsoft.com/office/drawing/2014/main" id="{7CFF9673-02E4-334E-B6CF-27805F9C69C7}"/>
                    </a:ext>
                  </a:extLst>
                </p:cNvPr>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invoke</a:t>
                  </a:r>
                  <a:r>
                    <a:rPr kumimoji="1" lang="en-US" altLang="zh-CN" sz="1200" baseline="30000" dirty="0">
                      <a:latin typeface="微软雅黑" pitchFamily="34" charset="-122"/>
                      <a:ea typeface="微软雅黑" pitchFamily="34" charset="-122"/>
                    </a:rPr>
                    <a:t>-1</a:t>
                  </a:r>
                  <a:endParaRPr kumimoji="1" lang="zh-CN" altLang="en-US" sz="1200" baseline="30000" dirty="0">
                    <a:latin typeface="微软雅黑" pitchFamily="34" charset="-122"/>
                    <a:ea typeface="微软雅黑" pitchFamily="34" charset="-122"/>
                  </a:endParaRPr>
                </a:p>
              </p:txBody>
            </p:sp>
            <p:sp>
              <p:nvSpPr>
                <p:cNvPr id="36" name="流程图: 联系 9">
                  <a:extLst>
                    <a:ext uri="{FF2B5EF4-FFF2-40B4-BE49-F238E27FC236}">
                      <a16:creationId xmlns:a16="http://schemas.microsoft.com/office/drawing/2014/main" id="{4D9926C2-7AB0-B649-987F-E66372DFF812}"/>
                    </a:ext>
                  </a:extLst>
                </p:cNvPr>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37" name="流程图: 联系 38">
                  <a:extLst>
                    <a:ext uri="{FF2B5EF4-FFF2-40B4-BE49-F238E27FC236}">
                      <a16:creationId xmlns:a16="http://schemas.microsoft.com/office/drawing/2014/main" id="{CBBEB02E-CC5C-864D-A962-201205BC8AC0}"/>
                    </a:ext>
                  </a:extLst>
                </p:cNvPr>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38" name="流程图: 联系 20">
                  <a:extLst>
                    <a:ext uri="{FF2B5EF4-FFF2-40B4-BE49-F238E27FC236}">
                      <a16:creationId xmlns:a16="http://schemas.microsoft.com/office/drawing/2014/main" id="{40033A9C-2C4F-EA4C-A215-CEE5B086D8C0}"/>
                    </a:ext>
                  </a:extLst>
                </p:cNvPr>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grpSp>
            <p:nvGrpSpPr>
              <p:cNvPr id="39" name="组合 38">
                <a:extLst>
                  <a:ext uri="{FF2B5EF4-FFF2-40B4-BE49-F238E27FC236}">
                    <a16:creationId xmlns:a16="http://schemas.microsoft.com/office/drawing/2014/main" id="{74378CEF-B5AB-DD46-B128-EB34A42EBBEE}"/>
                  </a:ext>
                </a:extLst>
              </p:cNvPr>
              <p:cNvGrpSpPr/>
              <p:nvPr/>
            </p:nvGrpSpPr>
            <p:grpSpPr>
              <a:xfrm>
                <a:off x="1664878" y="1963400"/>
                <a:ext cx="1921063" cy="432271"/>
                <a:chOff x="2497028" y="5596644"/>
                <a:chExt cx="2382534" cy="526867"/>
              </a:xfrm>
            </p:grpSpPr>
            <p:cxnSp>
              <p:nvCxnSpPr>
                <p:cNvPr id="40" name="直线箭头连接符 39">
                  <a:extLst>
                    <a:ext uri="{FF2B5EF4-FFF2-40B4-BE49-F238E27FC236}">
                      <a16:creationId xmlns:a16="http://schemas.microsoft.com/office/drawing/2014/main" id="{71B70AC9-E74F-9E4E-99D1-D7DC3206A43E}"/>
                    </a:ext>
                  </a:extLst>
                </p:cNvPr>
                <p:cNvCxnSpPr>
                  <a:cxnSpLocks/>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9082E1AC-8052-444F-956F-942483F26CA4}"/>
                    </a:ext>
                  </a:extLst>
                </p:cNvPr>
                <p:cNvCxnSpPr>
                  <a:cxnSpLocks/>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AD28DBE8-EE28-434A-AADD-48784E4B9919}"/>
                    </a:ext>
                  </a:extLst>
                </p:cNvPr>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access</a:t>
                  </a:r>
                  <a:endParaRPr kumimoji="1" lang="zh-CN" altLang="en-US" sz="1200" dirty="0">
                    <a:latin typeface="微软雅黑" pitchFamily="34" charset="-122"/>
                    <a:ea typeface="微软雅黑" pitchFamily="34" charset="-122"/>
                  </a:endParaRPr>
                </a:p>
              </p:txBody>
            </p:sp>
            <p:sp>
              <p:nvSpPr>
                <p:cNvPr id="43" name="文本框 42">
                  <a:extLst>
                    <a:ext uri="{FF2B5EF4-FFF2-40B4-BE49-F238E27FC236}">
                      <a16:creationId xmlns:a16="http://schemas.microsoft.com/office/drawing/2014/main" id="{843B616F-F7A1-A04C-8D9F-1BF7873CEB7C}"/>
                    </a:ext>
                  </a:extLst>
                </p:cNvPr>
                <p:cNvSpPr txBox="1"/>
                <p:nvPr/>
              </p:nvSpPr>
              <p:spPr>
                <a:xfrm>
                  <a:off x="3758586" y="5602997"/>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access</a:t>
                  </a:r>
                  <a:r>
                    <a:rPr kumimoji="1" lang="en-US" altLang="zh-CN" sz="1200" baseline="30000" dirty="0">
                      <a:latin typeface="微软雅黑" pitchFamily="34" charset="-122"/>
                      <a:ea typeface="微软雅黑" pitchFamily="34" charset="-122"/>
                    </a:rPr>
                    <a:t>-1</a:t>
                  </a:r>
                  <a:endParaRPr kumimoji="1" lang="zh-CN" altLang="en-US" sz="1200" baseline="30000" dirty="0">
                    <a:latin typeface="微软雅黑" pitchFamily="34" charset="-122"/>
                    <a:ea typeface="微软雅黑" pitchFamily="34" charset="-122"/>
                  </a:endParaRPr>
                </a:p>
              </p:txBody>
            </p:sp>
            <p:sp>
              <p:nvSpPr>
                <p:cNvPr id="44" name="流程图: 联系 9">
                  <a:extLst>
                    <a:ext uri="{FF2B5EF4-FFF2-40B4-BE49-F238E27FC236}">
                      <a16:creationId xmlns:a16="http://schemas.microsoft.com/office/drawing/2014/main" id="{7FF9B97C-7054-784F-99DE-C0C6500D776F}"/>
                    </a:ext>
                  </a:extLst>
                </p:cNvPr>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45" name="流程图: 联系 38">
                  <a:extLst>
                    <a:ext uri="{FF2B5EF4-FFF2-40B4-BE49-F238E27FC236}">
                      <a16:creationId xmlns:a16="http://schemas.microsoft.com/office/drawing/2014/main" id="{F312C6FE-9955-104F-8290-8096F55EB0B1}"/>
                    </a:ext>
                  </a:extLst>
                </p:cNvPr>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46" name="流程图: 联系 20">
                  <a:extLst>
                    <a:ext uri="{FF2B5EF4-FFF2-40B4-BE49-F238E27FC236}">
                      <a16:creationId xmlns:a16="http://schemas.microsoft.com/office/drawing/2014/main" id="{7C954C76-A333-4342-9EA7-C0FCEF6ECB57}"/>
                    </a:ext>
                  </a:extLst>
                </p:cNvPr>
                <p:cNvSpPr/>
                <p:nvPr/>
              </p:nvSpPr>
              <p:spPr bwMode="auto">
                <a:xfrm>
                  <a:off x="3487919" y="5771011"/>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F</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grpSp>
            <p:nvGrpSpPr>
              <p:cNvPr id="47" name="组合 46">
                <a:extLst>
                  <a:ext uri="{FF2B5EF4-FFF2-40B4-BE49-F238E27FC236}">
                    <a16:creationId xmlns:a16="http://schemas.microsoft.com/office/drawing/2014/main" id="{8C2C19BE-F286-9C47-BC90-1E273BD447BC}"/>
                  </a:ext>
                </a:extLst>
              </p:cNvPr>
              <p:cNvGrpSpPr/>
              <p:nvPr/>
            </p:nvGrpSpPr>
            <p:grpSpPr>
              <a:xfrm>
                <a:off x="1659621" y="2368052"/>
                <a:ext cx="1921063" cy="432271"/>
                <a:chOff x="2497028" y="5596644"/>
                <a:chExt cx="2382534" cy="526867"/>
              </a:xfrm>
            </p:grpSpPr>
            <p:cxnSp>
              <p:nvCxnSpPr>
                <p:cNvPr id="48" name="直线箭头连接符 47">
                  <a:extLst>
                    <a:ext uri="{FF2B5EF4-FFF2-40B4-BE49-F238E27FC236}">
                      <a16:creationId xmlns:a16="http://schemas.microsoft.com/office/drawing/2014/main" id="{F8E1C841-9E5C-E34C-B29F-85784E89D840}"/>
                    </a:ext>
                  </a:extLst>
                </p:cNvPr>
                <p:cNvCxnSpPr>
                  <a:cxnSpLocks/>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直线箭头连接符 48">
                  <a:extLst>
                    <a:ext uri="{FF2B5EF4-FFF2-40B4-BE49-F238E27FC236}">
                      <a16:creationId xmlns:a16="http://schemas.microsoft.com/office/drawing/2014/main" id="{B0B5BD87-69CD-F747-8351-24F15FB7E30C}"/>
                    </a:ext>
                  </a:extLst>
                </p:cNvPr>
                <p:cNvCxnSpPr>
                  <a:cxnSpLocks/>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7D766649-11B0-334A-8151-EE4E143ED84E}"/>
                    </a:ext>
                  </a:extLst>
                </p:cNvPr>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certify</a:t>
                  </a:r>
                  <a:endParaRPr kumimoji="1" lang="zh-CN" altLang="en-US" sz="1200" dirty="0">
                    <a:latin typeface="微软雅黑" pitchFamily="34" charset="-122"/>
                    <a:ea typeface="微软雅黑" pitchFamily="34" charset="-122"/>
                  </a:endParaRPr>
                </a:p>
              </p:txBody>
            </p:sp>
            <p:sp>
              <p:nvSpPr>
                <p:cNvPr id="51" name="文本框 50">
                  <a:extLst>
                    <a:ext uri="{FF2B5EF4-FFF2-40B4-BE49-F238E27FC236}">
                      <a16:creationId xmlns:a16="http://schemas.microsoft.com/office/drawing/2014/main" id="{D60858F9-4A7A-3547-9077-09C234DEAFD2}"/>
                    </a:ext>
                  </a:extLst>
                </p:cNvPr>
                <p:cNvSpPr txBox="1"/>
                <p:nvPr/>
              </p:nvSpPr>
              <p:spPr>
                <a:xfrm>
                  <a:off x="3758586" y="5602997"/>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certify</a:t>
                  </a:r>
                  <a:r>
                    <a:rPr kumimoji="1" lang="en-US" altLang="zh-CN" sz="1200" baseline="30000" dirty="0">
                      <a:latin typeface="微软雅黑" pitchFamily="34" charset="-122"/>
                      <a:ea typeface="微软雅黑" pitchFamily="34" charset="-122"/>
                    </a:rPr>
                    <a:t>-1</a:t>
                  </a:r>
                  <a:endParaRPr kumimoji="1" lang="zh-CN" altLang="en-US" sz="1200" baseline="30000" dirty="0">
                    <a:latin typeface="微软雅黑" pitchFamily="34" charset="-122"/>
                    <a:ea typeface="微软雅黑" pitchFamily="34" charset="-122"/>
                  </a:endParaRPr>
                </a:p>
              </p:txBody>
            </p:sp>
            <p:sp>
              <p:nvSpPr>
                <p:cNvPr id="52" name="流程图: 联系 9">
                  <a:extLst>
                    <a:ext uri="{FF2B5EF4-FFF2-40B4-BE49-F238E27FC236}">
                      <a16:creationId xmlns:a16="http://schemas.microsoft.com/office/drawing/2014/main" id="{45435EDC-D55B-7641-9D2B-F3D5D9BFF946}"/>
                    </a:ext>
                  </a:extLst>
                </p:cNvPr>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53" name="流程图: 联系 38">
                  <a:extLst>
                    <a:ext uri="{FF2B5EF4-FFF2-40B4-BE49-F238E27FC236}">
                      <a16:creationId xmlns:a16="http://schemas.microsoft.com/office/drawing/2014/main" id="{6125883F-C6B6-9D45-A763-E266E07325BF}"/>
                    </a:ext>
                  </a:extLst>
                </p:cNvPr>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54" name="流程图: 联系 20">
                  <a:extLst>
                    <a:ext uri="{FF2B5EF4-FFF2-40B4-BE49-F238E27FC236}">
                      <a16:creationId xmlns:a16="http://schemas.microsoft.com/office/drawing/2014/main" id="{6C0CC2C2-3D75-7140-BE12-280E5D7F8FF5}"/>
                    </a:ext>
                  </a:extLst>
                </p:cNvPr>
                <p:cNvSpPr/>
                <p:nvPr/>
              </p:nvSpPr>
              <p:spPr bwMode="auto">
                <a:xfrm>
                  <a:off x="3487919" y="5771011"/>
                  <a:ext cx="389313"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S</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grpSp>
            <p:nvGrpSpPr>
              <p:cNvPr id="55" name="组合 54">
                <a:extLst>
                  <a:ext uri="{FF2B5EF4-FFF2-40B4-BE49-F238E27FC236}">
                    <a16:creationId xmlns:a16="http://schemas.microsoft.com/office/drawing/2014/main" id="{5C6C811C-4DAF-874E-BFB7-0E6700318583}"/>
                  </a:ext>
                </a:extLst>
              </p:cNvPr>
              <p:cNvGrpSpPr/>
              <p:nvPr/>
            </p:nvGrpSpPr>
            <p:grpSpPr>
              <a:xfrm>
                <a:off x="1995958" y="1064749"/>
                <a:ext cx="1118524" cy="432271"/>
                <a:chOff x="2497028" y="5596644"/>
                <a:chExt cx="1387213" cy="526867"/>
              </a:xfrm>
            </p:grpSpPr>
            <p:cxnSp>
              <p:nvCxnSpPr>
                <p:cNvPr id="56" name="直线箭头连接符 55">
                  <a:extLst>
                    <a:ext uri="{FF2B5EF4-FFF2-40B4-BE49-F238E27FC236}">
                      <a16:creationId xmlns:a16="http://schemas.microsoft.com/office/drawing/2014/main" id="{802804B6-C267-C449-B758-C188C03D9ACB}"/>
                    </a:ext>
                  </a:extLst>
                </p:cNvPr>
                <p:cNvCxnSpPr>
                  <a:cxnSpLocks/>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4F431D25-A48F-D142-A941-C32503204F32}"/>
                    </a:ext>
                  </a:extLst>
                </p:cNvPr>
                <p:cNvSpPr txBox="1"/>
                <p:nvPr/>
              </p:nvSpPr>
              <p:spPr>
                <a:xfrm>
                  <a:off x="2887290" y="5596644"/>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fork</a:t>
                  </a:r>
                  <a:endParaRPr kumimoji="1" lang="zh-CN" altLang="en-US" sz="1200" dirty="0">
                    <a:latin typeface="微软雅黑" pitchFamily="34" charset="-122"/>
                    <a:ea typeface="微软雅黑" pitchFamily="34" charset="-122"/>
                  </a:endParaRPr>
                </a:p>
              </p:txBody>
            </p:sp>
            <p:sp>
              <p:nvSpPr>
                <p:cNvPr id="60" name="流程图: 联系 9">
                  <a:extLst>
                    <a:ext uri="{FF2B5EF4-FFF2-40B4-BE49-F238E27FC236}">
                      <a16:creationId xmlns:a16="http://schemas.microsoft.com/office/drawing/2014/main" id="{0499BA0F-AFC2-B84D-AECE-02B840D7F24A}"/>
                    </a:ext>
                  </a:extLst>
                </p:cNvPr>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1" name="流程图: 联系 38">
                  <a:extLst>
                    <a:ext uri="{FF2B5EF4-FFF2-40B4-BE49-F238E27FC236}">
                      <a16:creationId xmlns:a16="http://schemas.microsoft.com/office/drawing/2014/main" id="{98C5511D-415C-BB47-82F9-4E720E8A3EFE}"/>
                    </a:ext>
                  </a:extLst>
                </p:cNvPr>
                <p:cNvSpPr/>
                <p:nvPr/>
              </p:nvSpPr>
              <p:spPr bwMode="auto">
                <a:xfrm>
                  <a:off x="3511463"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grpSp>
            <p:nvGrpSpPr>
              <p:cNvPr id="63" name="组合 62">
                <a:extLst>
                  <a:ext uri="{FF2B5EF4-FFF2-40B4-BE49-F238E27FC236}">
                    <a16:creationId xmlns:a16="http://schemas.microsoft.com/office/drawing/2014/main" id="{FF819D45-850F-D94C-842E-2EDEE483A1E3}"/>
                  </a:ext>
                </a:extLst>
              </p:cNvPr>
              <p:cNvGrpSpPr/>
              <p:nvPr/>
            </p:nvGrpSpPr>
            <p:grpSpPr>
              <a:xfrm>
                <a:off x="1607066" y="2840982"/>
                <a:ext cx="2015659" cy="427059"/>
                <a:chOff x="2438369" y="5602997"/>
                <a:chExt cx="2499852" cy="520514"/>
              </a:xfrm>
            </p:grpSpPr>
            <p:cxnSp>
              <p:nvCxnSpPr>
                <p:cNvPr id="64" name="直线箭头连接符 63">
                  <a:extLst>
                    <a:ext uri="{FF2B5EF4-FFF2-40B4-BE49-F238E27FC236}">
                      <a16:creationId xmlns:a16="http://schemas.microsoft.com/office/drawing/2014/main" id="{C2FABBB6-0DD8-A145-BFA8-809391B7F9DE}"/>
                    </a:ext>
                  </a:extLst>
                </p:cNvPr>
                <p:cNvCxnSpPr>
                  <a:cxnSpLocks/>
                </p:cNvCxnSpPr>
                <p:nvPr/>
              </p:nvCxnSpPr>
              <p:spPr bwMode="auto">
                <a:xfrm>
                  <a:off x="2844772" y="5953189"/>
                  <a:ext cx="669716"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直线箭头连接符 64">
                  <a:extLst>
                    <a:ext uri="{FF2B5EF4-FFF2-40B4-BE49-F238E27FC236}">
                      <a16:creationId xmlns:a16="http://schemas.microsoft.com/office/drawing/2014/main" id="{8AB9E474-898D-A543-9CC9-C22244DF7E13}"/>
                    </a:ext>
                  </a:extLst>
                </p:cNvPr>
                <p:cNvCxnSpPr>
                  <a:cxnSpLocks/>
                </p:cNvCxnSpPr>
                <p:nvPr/>
              </p:nvCxnSpPr>
              <p:spPr bwMode="auto">
                <a:xfrm flipH="1">
                  <a:off x="3888173" y="5950887"/>
                  <a:ext cx="669717"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DBC70F59-EEC5-9B4B-82A4-A8DB4A97FD86}"/>
                    </a:ext>
                  </a:extLst>
                </p:cNvPr>
                <p:cNvSpPr txBox="1"/>
                <p:nvPr/>
              </p:nvSpPr>
              <p:spPr>
                <a:xfrm>
                  <a:off x="2691757" y="5615860"/>
                  <a:ext cx="996951"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connect</a:t>
                  </a:r>
                  <a:endParaRPr kumimoji="1" lang="zh-CN" altLang="en-US" sz="1200" dirty="0">
                    <a:latin typeface="微软雅黑" pitchFamily="34" charset="-122"/>
                    <a:ea typeface="微软雅黑" pitchFamily="34" charset="-122"/>
                  </a:endParaRPr>
                </a:p>
              </p:txBody>
            </p:sp>
            <p:sp>
              <p:nvSpPr>
                <p:cNvPr id="67" name="文本框 66">
                  <a:extLst>
                    <a:ext uri="{FF2B5EF4-FFF2-40B4-BE49-F238E27FC236}">
                      <a16:creationId xmlns:a16="http://schemas.microsoft.com/office/drawing/2014/main" id="{AF0A3719-D6DB-F24F-864C-C252265DFAE8}"/>
                    </a:ext>
                  </a:extLst>
                </p:cNvPr>
                <p:cNvSpPr txBox="1"/>
                <p:nvPr/>
              </p:nvSpPr>
              <p:spPr>
                <a:xfrm>
                  <a:off x="3758586" y="5602997"/>
                  <a:ext cx="1069825" cy="33761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connect</a:t>
                  </a:r>
                  <a:r>
                    <a:rPr kumimoji="1" lang="en-US" altLang="zh-CN" sz="1200" baseline="30000" dirty="0">
                      <a:latin typeface="微软雅黑" pitchFamily="34" charset="-122"/>
                      <a:ea typeface="微软雅黑" pitchFamily="34" charset="-122"/>
                    </a:rPr>
                    <a:t>-1</a:t>
                  </a:r>
                  <a:endParaRPr kumimoji="1" lang="zh-CN" altLang="en-US" sz="1200" baseline="30000" dirty="0">
                    <a:latin typeface="微软雅黑" pitchFamily="34" charset="-122"/>
                    <a:ea typeface="微软雅黑" pitchFamily="34" charset="-122"/>
                  </a:endParaRPr>
                </a:p>
              </p:txBody>
            </p:sp>
            <p:sp>
              <p:nvSpPr>
                <p:cNvPr id="68" name="流程图: 联系 9">
                  <a:extLst>
                    <a:ext uri="{FF2B5EF4-FFF2-40B4-BE49-F238E27FC236}">
                      <a16:creationId xmlns:a16="http://schemas.microsoft.com/office/drawing/2014/main" id="{CEE7E500-ACB5-FD47-9114-D77166B3AA03}"/>
                    </a:ext>
                  </a:extLst>
                </p:cNvPr>
                <p:cNvSpPr/>
                <p:nvPr/>
              </p:nvSpPr>
              <p:spPr bwMode="auto">
                <a:xfrm>
                  <a:off x="2438369" y="5799295"/>
                  <a:ext cx="389312"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69" name="流程图: 联系 38">
                  <a:extLst>
                    <a:ext uri="{FF2B5EF4-FFF2-40B4-BE49-F238E27FC236}">
                      <a16:creationId xmlns:a16="http://schemas.microsoft.com/office/drawing/2014/main" id="{0AE46C7E-18A8-DE4D-980D-1A264C0FE16B}"/>
                    </a:ext>
                  </a:extLst>
                </p:cNvPr>
                <p:cNvSpPr/>
                <p:nvPr/>
              </p:nvSpPr>
              <p:spPr bwMode="auto">
                <a:xfrm>
                  <a:off x="4567318"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70" name="流程图: 联系 20">
                  <a:extLst>
                    <a:ext uri="{FF2B5EF4-FFF2-40B4-BE49-F238E27FC236}">
                      <a16:creationId xmlns:a16="http://schemas.microsoft.com/office/drawing/2014/main" id="{0345F988-4A7E-104F-9AE5-64C1CFCD407D}"/>
                    </a:ext>
                  </a:extLst>
                </p:cNvPr>
                <p:cNvSpPr/>
                <p:nvPr/>
              </p:nvSpPr>
              <p:spPr bwMode="auto">
                <a:xfrm>
                  <a:off x="3487919" y="5771011"/>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N</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grpSp>
        </p:grpSp>
        <p:sp>
          <p:nvSpPr>
            <p:cNvPr id="3" name="矩形 2">
              <a:extLst>
                <a:ext uri="{FF2B5EF4-FFF2-40B4-BE49-F238E27FC236}">
                  <a16:creationId xmlns:a16="http://schemas.microsoft.com/office/drawing/2014/main" id="{722C06F7-649F-D34B-9B7C-3C390CD99298}"/>
                </a:ext>
              </a:extLst>
            </p:cNvPr>
            <p:cNvSpPr/>
            <p:nvPr/>
          </p:nvSpPr>
          <p:spPr>
            <a:xfrm>
              <a:off x="1355834" y="1064749"/>
              <a:ext cx="2634887" cy="2364251"/>
            </a:xfrm>
            <a:prstGeom prst="rect">
              <a:avLst/>
            </a:prstGeom>
            <a:no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加号 70">
              <a:extLst>
                <a:ext uri="{FF2B5EF4-FFF2-40B4-BE49-F238E27FC236}">
                  <a16:creationId xmlns:a16="http://schemas.microsoft.com/office/drawing/2014/main" id="{271AB2F2-C241-E64B-8726-B60858A2E9E7}"/>
                </a:ext>
              </a:extLst>
            </p:cNvPr>
            <p:cNvSpPr/>
            <p:nvPr/>
          </p:nvSpPr>
          <p:spPr>
            <a:xfrm>
              <a:off x="4503348" y="1963400"/>
              <a:ext cx="636211" cy="57091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B195A612-8B51-1447-A5C7-C9E6840C0F51}"/>
                </a:ext>
              </a:extLst>
            </p:cNvPr>
            <p:cNvSpPr/>
            <p:nvPr/>
          </p:nvSpPr>
          <p:spPr>
            <a:xfrm>
              <a:off x="5424942" y="1084885"/>
              <a:ext cx="2634887" cy="2364251"/>
            </a:xfrm>
            <a:prstGeom prst="rect">
              <a:avLst/>
            </a:prstGeom>
            <a:no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文本框 149">
              <a:extLst>
                <a:ext uri="{FF2B5EF4-FFF2-40B4-BE49-F238E27FC236}">
                  <a16:creationId xmlns:a16="http://schemas.microsoft.com/office/drawing/2014/main" id="{678F8CEF-48A2-A246-B2FE-D34E0BD03927}"/>
                </a:ext>
              </a:extLst>
            </p:cNvPr>
            <p:cNvSpPr txBox="1"/>
            <p:nvPr/>
          </p:nvSpPr>
          <p:spPr>
            <a:xfrm>
              <a:off x="5456474" y="1500222"/>
              <a:ext cx="2781531" cy="168937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指导随机游走取样；</a:t>
              </a:r>
              <a:endParaRPr kumimoji="1" lang="en-US" altLang="zh-CN"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刻画不同异构语义；</a:t>
              </a:r>
              <a:endParaRPr kumimoji="1" lang="en-US" altLang="zh-CN"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提高正样本可解释性；</a:t>
              </a:r>
              <a:endParaRPr kumimoji="1" lang="en-US" altLang="zh-CN"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endParaRPr kumimoji="1" lang="zh-CN" altLang="en-US" dirty="0">
                <a:latin typeface="SimSun" panose="02010600030101010101" pitchFamily="2" charset="-122"/>
                <a:ea typeface="SimSun" panose="02010600030101010101" pitchFamily="2" charset="-122"/>
              </a:endParaRPr>
            </a:p>
          </p:txBody>
        </p:sp>
      </p:grpSp>
      <p:grpSp>
        <p:nvGrpSpPr>
          <p:cNvPr id="160" name="组合 159">
            <a:extLst>
              <a:ext uri="{FF2B5EF4-FFF2-40B4-BE49-F238E27FC236}">
                <a16:creationId xmlns:a16="http://schemas.microsoft.com/office/drawing/2014/main" id="{1ED19BB8-B17F-5149-9509-AF37A45CF345}"/>
              </a:ext>
            </a:extLst>
          </p:cNvPr>
          <p:cNvGrpSpPr/>
          <p:nvPr/>
        </p:nvGrpSpPr>
        <p:grpSpPr>
          <a:xfrm>
            <a:off x="7787993" y="4523035"/>
            <a:ext cx="1168765" cy="1382559"/>
            <a:chOff x="8182133" y="4333846"/>
            <a:chExt cx="1168765" cy="1382559"/>
          </a:xfrm>
        </p:grpSpPr>
        <p:sp>
          <p:nvSpPr>
            <p:cNvPr id="152" name="流程图: 联系 9">
              <a:extLst>
                <a:ext uri="{FF2B5EF4-FFF2-40B4-BE49-F238E27FC236}">
                  <a16:creationId xmlns:a16="http://schemas.microsoft.com/office/drawing/2014/main" id="{57B65C83-0723-F64A-B06B-CA5895D60682}"/>
                </a:ext>
              </a:extLst>
            </p:cNvPr>
            <p:cNvSpPr/>
            <p:nvPr/>
          </p:nvSpPr>
          <p:spPr bwMode="auto">
            <a:xfrm>
              <a:off x="8961585" y="4333846"/>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latin typeface="Times New Roman" panose="02020603050405020304" pitchFamily="18" charset="0"/>
                  <a:ea typeface="宋体"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4" name="流程图: 联系 20">
              <a:extLst>
                <a:ext uri="{FF2B5EF4-FFF2-40B4-BE49-F238E27FC236}">
                  <a16:creationId xmlns:a16="http://schemas.microsoft.com/office/drawing/2014/main" id="{6F9E8CE1-6FD3-A34E-AAB0-A8F469714D50}"/>
                </a:ext>
              </a:extLst>
            </p:cNvPr>
            <p:cNvSpPr/>
            <p:nvPr/>
          </p:nvSpPr>
          <p:spPr bwMode="auto">
            <a:xfrm>
              <a:off x="8182133" y="4846846"/>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itchFamily="2" charset="-122"/>
                <a:cs typeface="Times New Roman" panose="02020603050405020304" pitchFamily="18" charset="0"/>
              </a:endParaRPr>
            </a:p>
          </p:txBody>
        </p:sp>
        <p:sp>
          <p:nvSpPr>
            <p:cNvPr id="156" name="流程图: 联系 38">
              <a:extLst>
                <a:ext uri="{FF2B5EF4-FFF2-40B4-BE49-F238E27FC236}">
                  <a16:creationId xmlns:a16="http://schemas.microsoft.com/office/drawing/2014/main" id="{14EC9E6C-D8C0-B14F-A7AA-6FBC43D0B7C6}"/>
                </a:ext>
              </a:extLst>
            </p:cNvPr>
            <p:cNvSpPr/>
            <p:nvPr/>
          </p:nvSpPr>
          <p:spPr bwMode="auto">
            <a:xfrm>
              <a:off x="8922981" y="5392405"/>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1200" dirty="0">
                  <a:solidFill>
                    <a:srgbClr val="FF0000"/>
                  </a:solidFill>
                  <a:latin typeface="Times New Roman" panose="02020603050405020304" pitchFamily="18" charset="0"/>
                  <a:ea typeface="宋体"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p:txBody>
        </p:sp>
        <p:cxnSp>
          <p:nvCxnSpPr>
            <p:cNvPr id="157" name="直接连接符 30">
              <a:extLst>
                <a:ext uri="{FF2B5EF4-FFF2-40B4-BE49-F238E27FC236}">
                  <a16:creationId xmlns:a16="http://schemas.microsoft.com/office/drawing/2014/main" id="{D37EBDEF-D038-8743-8F84-40CF12CF5F7F}"/>
                </a:ext>
              </a:extLst>
            </p:cNvPr>
            <p:cNvCxnSpPr>
              <a:cxnSpLocks/>
              <a:stCxn id="156" idx="1"/>
              <a:endCxn id="154" idx="5"/>
            </p:cNvCxnSpPr>
            <p:nvPr/>
          </p:nvCxnSpPr>
          <p:spPr bwMode="auto">
            <a:xfrm flipH="1" flipV="1">
              <a:off x="8514432" y="5123397"/>
              <a:ext cx="462866" cy="316457"/>
            </a:xfrm>
            <a:prstGeom prst="line">
              <a:avLst/>
            </a:prstGeom>
            <a:noFill/>
            <a:ln w="12700" cap="flat" cmpd="sng" algn="ctr">
              <a:solidFill>
                <a:schemeClr val="tx1"/>
              </a:solidFill>
              <a:prstDash val="solid"/>
              <a:round/>
              <a:headEnd type="none" w="med" len="med"/>
              <a:tailEnd type="triangle" w="med" len="med"/>
            </a:ln>
            <a:effectLst/>
          </p:spPr>
        </p:cxnSp>
        <p:cxnSp>
          <p:nvCxnSpPr>
            <p:cNvPr id="159" name="直接连接符 30">
              <a:extLst>
                <a:ext uri="{FF2B5EF4-FFF2-40B4-BE49-F238E27FC236}">
                  <a16:creationId xmlns:a16="http://schemas.microsoft.com/office/drawing/2014/main" id="{821C85A0-A49F-4C49-9DE2-0881942DD946}"/>
                </a:ext>
              </a:extLst>
            </p:cNvPr>
            <p:cNvCxnSpPr>
              <a:cxnSpLocks/>
            </p:cNvCxnSpPr>
            <p:nvPr/>
          </p:nvCxnSpPr>
          <p:spPr bwMode="auto">
            <a:xfrm flipH="1">
              <a:off x="8530145" y="4546089"/>
              <a:ext cx="447153" cy="357082"/>
            </a:xfrm>
            <a:prstGeom prst="line">
              <a:avLst/>
            </a:prstGeom>
            <a:noFill/>
            <a:ln w="12700" cap="flat" cmpd="sng" algn="ctr">
              <a:solidFill>
                <a:schemeClr val="tx1"/>
              </a:solidFill>
              <a:prstDash val="solid"/>
              <a:round/>
              <a:headEnd type="none" w="med" len="med"/>
              <a:tailEnd type="triangle" w="med" len="med"/>
            </a:ln>
            <a:effectLst/>
          </p:spPr>
        </p:cxnSp>
      </p:grpSp>
      <p:sp>
        <p:nvSpPr>
          <p:cNvPr id="162" name="文本框 161">
            <a:extLst>
              <a:ext uri="{FF2B5EF4-FFF2-40B4-BE49-F238E27FC236}">
                <a16:creationId xmlns:a16="http://schemas.microsoft.com/office/drawing/2014/main" id="{6453F273-31F1-6F4D-9DE6-55E26CD485BC}"/>
              </a:ext>
            </a:extLst>
          </p:cNvPr>
          <p:cNvSpPr txBox="1"/>
          <p:nvPr/>
        </p:nvSpPr>
        <p:spPr>
          <a:xfrm>
            <a:off x="6650781" y="6194396"/>
            <a:ext cx="3474028"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 </a:t>
            </a:r>
            <a:r>
              <a:rPr kumimoji="1" lang="en-US" altLang="zh-CN" dirty="0" err="1">
                <a:latin typeface="Times New Roman" panose="02020603050405020304" pitchFamily="18" charset="0"/>
                <a:cs typeface="Times New Roman" panose="02020603050405020304" pitchFamily="18" charset="0"/>
              </a:rPr>
              <a:t>Metapath</a:t>
            </a:r>
            <a:r>
              <a:rPr kumimoji="1" lang="en-US" altLang="zh-CN" dirty="0">
                <a:latin typeface="Times New Roman" panose="02020603050405020304" pitchFamily="18" charset="0"/>
                <a:cs typeface="Times New Roman" panose="02020603050405020304" pitchFamily="18" charset="0"/>
              </a:rPr>
              <a:t>-based sampling graph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02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365125"/>
            <a:ext cx="7700889" cy="816561"/>
          </a:xfrm>
        </p:spPr>
        <p:txBody>
          <a:bodyPr>
            <a:normAutofit/>
          </a:bodyPr>
          <a:lstStyle/>
          <a:p>
            <a:r>
              <a:rPr kumimoji="1" lang="en-US" altLang="zh-CN" sz="4000" dirty="0"/>
              <a:t>GIN</a:t>
            </a:r>
            <a:r>
              <a:rPr kumimoji="1" lang="zh-CN" altLang="en-US" sz="4000" dirty="0"/>
              <a:t>编码器</a:t>
            </a:r>
          </a:p>
        </p:txBody>
      </p:sp>
      <p:pic>
        <p:nvPicPr>
          <p:cNvPr id="6" name="图片 5">
            <a:extLst>
              <a:ext uri="{FF2B5EF4-FFF2-40B4-BE49-F238E27FC236}">
                <a16:creationId xmlns:a16="http://schemas.microsoft.com/office/drawing/2014/main" id="{6A1C3EF0-4BB5-6540-BDC8-18D39F66B1BE}"/>
              </a:ext>
            </a:extLst>
          </p:cNvPr>
          <p:cNvPicPr>
            <a:picLocks noChangeAspect="1"/>
          </p:cNvPicPr>
          <p:nvPr/>
        </p:nvPicPr>
        <p:blipFill>
          <a:blip r:embed="rId2"/>
          <a:stretch>
            <a:fillRect/>
          </a:stretch>
        </p:blipFill>
        <p:spPr>
          <a:xfrm>
            <a:off x="2716268" y="2166191"/>
            <a:ext cx="7893926" cy="1909642"/>
          </a:xfrm>
          <a:prstGeom prst="rect">
            <a:avLst/>
          </a:prstGeom>
        </p:spPr>
      </p:pic>
      <p:pic>
        <p:nvPicPr>
          <p:cNvPr id="8" name="图片 7">
            <a:extLst>
              <a:ext uri="{FF2B5EF4-FFF2-40B4-BE49-F238E27FC236}">
                <a16:creationId xmlns:a16="http://schemas.microsoft.com/office/drawing/2014/main" id="{27071B62-3235-214C-A403-0B279E854FB7}"/>
              </a:ext>
            </a:extLst>
          </p:cNvPr>
          <p:cNvPicPr>
            <a:picLocks noChangeAspect="1"/>
          </p:cNvPicPr>
          <p:nvPr/>
        </p:nvPicPr>
        <p:blipFill>
          <a:blip r:embed="rId3"/>
          <a:stretch>
            <a:fillRect/>
          </a:stretch>
        </p:blipFill>
        <p:spPr>
          <a:xfrm>
            <a:off x="2469857" y="4941476"/>
            <a:ext cx="8285615" cy="930018"/>
          </a:xfrm>
          <a:prstGeom prst="rect">
            <a:avLst/>
          </a:prstGeom>
        </p:spPr>
      </p:pic>
      <p:sp>
        <p:nvSpPr>
          <p:cNvPr id="9" name="文本框 8">
            <a:extLst>
              <a:ext uri="{FF2B5EF4-FFF2-40B4-BE49-F238E27FC236}">
                <a16:creationId xmlns:a16="http://schemas.microsoft.com/office/drawing/2014/main" id="{91A9A9B0-81A9-9E4C-8E87-6DCB76C02167}"/>
              </a:ext>
            </a:extLst>
          </p:cNvPr>
          <p:cNvSpPr txBox="1"/>
          <p:nvPr/>
        </p:nvSpPr>
        <p:spPr>
          <a:xfrm>
            <a:off x="1608083" y="1451515"/>
            <a:ext cx="1723549" cy="461665"/>
          </a:xfrm>
          <a:prstGeom prst="rect">
            <a:avLst/>
          </a:prstGeom>
          <a:noFill/>
        </p:spPr>
        <p:txBody>
          <a:bodyPr wrap="none" rtlCol="0">
            <a:spAutoFit/>
          </a:bodyPr>
          <a:lstStyle/>
          <a:p>
            <a:r>
              <a:rPr kumimoji="1" lang="zh-CN" altLang="en-US" sz="2400" dirty="0">
                <a:solidFill>
                  <a:schemeClr val="accent5"/>
                </a:solidFill>
                <a:latin typeface="SimSun" panose="02010600030101010101" pitchFamily="2" charset="-122"/>
                <a:ea typeface="SimSun" panose="02010600030101010101" pitchFamily="2" charset="-122"/>
              </a:rPr>
              <a:t>节点嵌入：</a:t>
            </a:r>
          </a:p>
        </p:txBody>
      </p:sp>
      <p:sp>
        <p:nvSpPr>
          <p:cNvPr id="10" name="文本框 9">
            <a:extLst>
              <a:ext uri="{FF2B5EF4-FFF2-40B4-BE49-F238E27FC236}">
                <a16:creationId xmlns:a16="http://schemas.microsoft.com/office/drawing/2014/main" id="{D47394D3-737D-4A43-A35D-4975CBB59CAF}"/>
              </a:ext>
            </a:extLst>
          </p:cNvPr>
          <p:cNvSpPr txBox="1"/>
          <p:nvPr/>
        </p:nvSpPr>
        <p:spPr>
          <a:xfrm>
            <a:off x="1608083" y="4334396"/>
            <a:ext cx="1415772" cy="461665"/>
          </a:xfrm>
          <a:prstGeom prst="rect">
            <a:avLst/>
          </a:prstGeom>
          <a:noFill/>
        </p:spPr>
        <p:txBody>
          <a:bodyPr wrap="none" rtlCol="0">
            <a:spAutoFit/>
          </a:bodyPr>
          <a:lstStyle/>
          <a:p>
            <a:r>
              <a:rPr kumimoji="1" lang="zh-CN" altLang="en-US" sz="2400" dirty="0">
                <a:solidFill>
                  <a:schemeClr val="accent5"/>
                </a:solidFill>
                <a:latin typeface="SimSun" panose="02010600030101010101" pitchFamily="2" charset="-122"/>
                <a:ea typeface="SimSun" panose="02010600030101010101" pitchFamily="2" charset="-122"/>
              </a:rPr>
              <a:t>图嵌入：</a:t>
            </a:r>
          </a:p>
        </p:txBody>
      </p:sp>
    </p:spTree>
    <p:extLst>
      <p:ext uri="{BB962C8B-B14F-4D97-AF65-F5344CB8AC3E}">
        <p14:creationId xmlns:p14="http://schemas.microsoft.com/office/powerpoint/2010/main" val="279376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556D-8D57-7247-878D-EA073587E5CC}"/>
              </a:ext>
            </a:extLst>
          </p:cNvPr>
          <p:cNvSpPr>
            <a:spLocks noGrp="1"/>
          </p:cNvSpPr>
          <p:nvPr>
            <p:ph type="title"/>
          </p:nvPr>
        </p:nvSpPr>
        <p:spPr/>
        <p:txBody>
          <a:bodyPr/>
          <a:lstStyle/>
          <a:p>
            <a:r>
              <a:rPr kumimoji="1" lang="zh-CN" altLang="en-US" dirty="0"/>
              <a:t>背景</a:t>
            </a:r>
          </a:p>
        </p:txBody>
      </p:sp>
      <p:sp>
        <p:nvSpPr>
          <p:cNvPr id="3" name="内容占位符 2">
            <a:extLst>
              <a:ext uri="{FF2B5EF4-FFF2-40B4-BE49-F238E27FC236}">
                <a16:creationId xmlns:a16="http://schemas.microsoft.com/office/drawing/2014/main" id="{502B28AF-38BA-BF4C-AB1E-7CB60D6C65D4}"/>
              </a:ext>
            </a:extLst>
          </p:cNvPr>
          <p:cNvSpPr>
            <a:spLocks noGrp="1"/>
          </p:cNvSpPr>
          <p:nvPr>
            <p:ph idx="1"/>
          </p:nvPr>
        </p:nvSpPr>
        <p:spPr>
          <a:xfrm>
            <a:off x="838200" y="1690688"/>
            <a:ext cx="10515600" cy="4351338"/>
          </a:xfrm>
        </p:spPr>
        <p:txBody>
          <a:bodyPr/>
          <a:lstStyle/>
          <a:p>
            <a:pPr marL="0" indent="0">
              <a:buNone/>
            </a:pPr>
            <a:r>
              <a:rPr kumimoji="1" lang="zh-CN" altLang="en-US" dirty="0"/>
              <a:t>恶意软件攻击形势严峻</a:t>
            </a:r>
          </a:p>
        </p:txBody>
      </p:sp>
    </p:spTree>
    <p:extLst>
      <p:ext uri="{BB962C8B-B14F-4D97-AF65-F5344CB8AC3E}">
        <p14:creationId xmlns:p14="http://schemas.microsoft.com/office/powerpoint/2010/main" val="361678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78FD-92BC-8D49-9145-866BC40F6803}"/>
              </a:ext>
            </a:extLst>
          </p:cNvPr>
          <p:cNvSpPr>
            <a:spLocks noGrp="1"/>
          </p:cNvSpPr>
          <p:nvPr>
            <p:ph type="title"/>
          </p:nvPr>
        </p:nvSpPr>
        <p:spPr>
          <a:xfrm>
            <a:off x="838200" y="365125"/>
            <a:ext cx="7700889" cy="816561"/>
          </a:xfrm>
        </p:spPr>
        <p:txBody>
          <a:bodyPr>
            <a:normAutofit/>
          </a:bodyPr>
          <a:lstStyle/>
          <a:p>
            <a:r>
              <a:rPr kumimoji="1" lang="zh-CN" altLang="en-US" sz="4000" dirty="0"/>
              <a:t>对比学习目标函数</a:t>
            </a:r>
          </a:p>
        </p:txBody>
      </p:sp>
      <p:pic>
        <p:nvPicPr>
          <p:cNvPr id="4" name="图片 3" descr="文本&#10;&#10;中度可信度描述已自动生成">
            <a:extLst>
              <a:ext uri="{FF2B5EF4-FFF2-40B4-BE49-F238E27FC236}">
                <a16:creationId xmlns:a16="http://schemas.microsoft.com/office/drawing/2014/main" id="{D2BF830B-EABE-414C-A491-9C52203B3CAC}"/>
              </a:ext>
            </a:extLst>
          </p:cNvPr>
          <p:cNvPicPr>
            <a:picLocks noChangeAspect="1"/>
          </p:cNvPicPr>
          <p:nvPr/>
        </p:nvPicPr>
        <p:blipFill>
          <a:blip r:embed="rId3"/>
          <a:stretch>
            <a:fillRect/>
          </a:stretch>
        </p:blipFill>
        <p:spPr>
          <a:xfrm>
            <a:off x="3131380" y="2947949"/>
            <a:ext cx="5929239" cy="1868413"/>
          </a:xfrm>
          <a:prstGeom prst="rect">
            <a:avLst/>
          </a:prstGeom>
        </p:spPr>
      </p:pic>
      <p:sp>
        <p:nvSpPr>
          <p:cNvPr id="5" name="文本框 4">
            <a:extLst>
              <a:ext uri="{FF2B5EF4-FFF2-40B4-BE49-F238E27FC236}">
                <a16:creationId xmlns:a16="http://schemas.microsoft.com/office/drawing/2014/main" id="{5B7BACDD-04A8-D04A-9D10-AEB5D274C109}"/>
              </a:ext>
            </a:extLst>
          </p:cNvPr>
          <p:cNvSpPr txBox="1"/>
          <p:nvPr/>
        </p:nvSpPr>
        <p:spPr>
          <a:xfrm>
            <a:off x="2065283" y="1371596"/>
            <a:ext cx="1620957" cy="461665"/>
          </a:xfrm>
          <a:prstGeom prst="rect">
            <a:avLst/>
          </a:prstGeom>
          <a:noFill/>
        </p:spPr>
        <p:txBody>
          <a:bodyPr wrap="none" rtlCol="0">
            <a:spAutoFit/>
          </a:bodyPr>
          <a:lstStyle/>
          <a:p>
            <a:r>
              <a:rPr kumimoji="1" lang="en-US" altLang="zh-CN" sz="2400" dirty="0" err="1">
                <a:latin typeface="Times New Roman" panose="02020603050405020304" pitchFamily="18" charset="0"/>
                <a:cs typeface="Times New Roman" panose="02020603050405020304" pitchFamily="18" charset="0"/>
              </a:rPr>
              <a:t>InfoNCE</a:t>
            </a:r>
            <a:r>
              <a:rPr kumimoji="1" lang="zh-CN" altLang="en-US" sz="2400" dirty="0">
                <a:latin typeface="Times New Roman" panose="02020603050405020304" pitchFamily="18" charset="0"/>
                <a:cs typeface="Times New Roman" panose="02020603050405020304" pitchFamily="18" charset="0"/>
              </a:rPr>
              <a:t>：</a:t>
            </a:r>
          </a:p>
        </p:txBody>
      </p:sp>
      <p:sp>
        <p:nvSpPr>
          <p:cNvPr id="7" name="下箭头标注 6">
            <a:extLst>
              <a:ext uri="{FF2B5EF4-FFF2-40B4-BE49-F238E27FC236}">
                <a16:creationId xmlns:a16="http://schemas.microsoft.com/office/drawing/2014/main" id="{2D796AA9-3368-B243-A490-32B8F62C724A}"/>
              </a:ext>
            </a:extLst>
          </p:cNvPr>
          <p:cNvSpPr/>
          <p:nvPr/>
        </p:nvSpPr>
        <p:spPr>
          <a:xfrm>
            <a:off x="5938347" y="2345117"/>
            <a:ext cx="1660636" cy="800100"/>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solidFill>
                  <a:srgbClr val="0070C0"/>
                </a:solidFill>
                <a:latin typeface="Times New Roman" panose="02020603050405020304" pitchFamily="18" charset="0"/>
                <a:cs typeface="Times New Roman" panose="02020603050405020304" pitchFamily="18" charset="0"/>
              </a:rPr>
              <a:t>q</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i="1" dirty="0">
                <a:solidFill>
                  <a:srgbClr val="0070C0"/>
                </a:solidFill>
                <a:latin typeface="Times New Roman" panose="02020603050405020304" pitchFamily="18" charset="0"/>
                <a:cs typeface="Times New Roman" panose="02020603050405020304" pitchFamily="18" charset="0"/>
              </a:rPr>
              <a:t>f</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b="1" i="1" dirty="0" err="1">
                <a:solidFill>
                  <a:srgbClr val="0070C0"/>
                </a:solidFill>
                <a:latin typeface="Times New Roman" panose="02020603050405020304" pitchFamily="18" charset="0"/>
                <a:cs typeface="Times New Roman" panose="02020603050405020304" pitchFamily="18" charset="0"/>
              </a:rPr>
              <a:t>X</a:t>
            </a:r>
            <a:r>
              <a:rPr kumimoji="1" lang="en-US" altLang="zh-CN" b="1" i="1" baseline="-25000" dirty="0" err="1">
                <a:solidFill>
                  <a:srgbClr val="0070C0"/>
                </a:solidFill>
                <a:latin typeface="Times New Roman" panose="02020603050405020304" pitchFamily="18" charset="0"/>
                <a:cs typeface="Times New Roman" panose="02020603050405020304" pitchFamily="18" charset="0"/>
              </a:rPr>
              <a:t>q</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原图的低维表征</a:t>
            </a:r>
          </a:p>
        </p:txBody>
      </p:sp>
      <p:sp>
        <p:nvSpPr>
          <p:cNvPr id="8" name="下箭头标注 7">
            <a:extLst>
              <a:ext uri="{FF2B5EF4-FFF2-40B4-BE49-F238E27FC236}">
                <a16:creationId xmlns:a16="http://schemas.microsoft.com/office/drawing/2014/main" id="{B5A4DFC6-BCBB-0C41-AB49-74A87DE6B2A7}"/>
              </a:ext>
            </a:extLst>
          </p:cNvPr>
          <p:cNvSpPr/>
          <p:nvPr/>
        </p:nvSpPr>
        <p:spPr>
          <a:xfrm>
            <a:off x="6768665" y="1288282"/>
            <a:ext cx="1885906" cy="2113670"/>
          </a:xfrm>
          <a:prstGeom prst="downArrowCallout">
            <a:avLst>
              <a:gd name="adj1" fmla="val 3795"/>
              <a:gd name="adj2" fmla="val 7762"/>
              <a:gd name="adj3" fmla="val 19687"/>
              <a:gd name="adj4" fmla="val 343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solidFill>
                  <a:srgbClr val="0070C0"/>
                </a:solidFill>
                <a:latin typeface="Times New Roman" panose="02020603050405020304" pitchFamily="18" charset="0"/>
                <a:cs typeface="Times New Roman" panose="02020603050405020304" pitchFamily="18" charset="0"/>
              </a:rPr>
              <a:t>k</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i="1" dirty="0">
                <a:solidFill>
                  <a:srgbClr val="0070C0"/>
                </a:solidFill>
                <a:latin typeface="Times New Roman" panose="02020603050405020304" pitchFamily="18" charset="0"/>
                <a:cs typeface="Times New Roman" panose="02020603050405020304" pitchFamily="18" charset="0"/>
              </a:rPr>
              <a:t>f</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b="1" i="1" dirty="0" err="1">
                <a:solidFill>
                  <a:srgbClr val="0070C0"/>
                </a:solidFill>
                <a:latin typeface="Times New Roman" panose="02020603050405020304" pitchFamily="18" charset="0"/>
                <a:cs typeface="Times New Roman" panose="02020603050405020304" pitchFamily="18" charset="0"/>
              </a:rPr>
              <a:t>X</a:t>
            </a:r>
            <a:r>
              <a:rPr kumimoji="1" lang="en-US" altLang="zh-CN" b="1" i="1" baseline="-25000" dirty="0" err="1">
                <a:solidFill>
                  <a:srgbClr val="0070C0"/>
                </a:solidFill>
                <a:latin typeface="Times New Roman" panose="02020603050405020304" pitchFamily="18" charset="0"/>
                <a:cs typeface="Times New Roman" panose="02020603050405020304" pitchFamily="18" charset="0"/>
              </a:rPr>
              <a:t>k</a:t>
            </a:r>
            <a:r>
              <a:rPr kumimoji="1" lang="en-US" altLang="zh-CN" i="1" baseline="-25000" dirty="0">
                <a:solidFill>
                  <a:srgbClr val="0070C0"/>
                </a:solidFill>
                <a:latin typeface="Times New Roman" panose="02020603050405020304" pitchFamily="18" charset="0"/>
                <a:cs typeface="Times New Roman" panose="02020603050405020304" pitchFamily="18" charset="0"/>
              </a:rPr>
              <a:t>+</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正样本的低维表征</a:t>
            </a:r>
          </a:p>
        </p:txBody>
      </p:sp>
      <p:sp>
        <p:nvSpPr>
          <p:cNvPr id="9" name="矩形 8">
            <a:extLst>
              <a:ext uri="{FF2B5EF4-FFF2-40B4-BE49-F238E27FC236}">
                <a16:creationId xmlns:a16="http://schemas.microsoft.com/office/drawing/2014/main" id="{5E8E3E7B-EFA7-DE4E-BFD1-73863E79FE79}"/>
              </a:ext>
            </a:extLst>
          </p:cNvPr>
          <p:cNvSpPr/>
          <p:nvPr/>
        </p:nvSpPr>
        <p:spPr>
          <a:xfrm>
            <a:off x="712072" y="5235227"/>
            <a:ext cx="10799379" cy="1051620"/>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4FA7D414-3C9F-BE45-8EA8-DC31FC9924DE}"/>
              </a:ext>
            </a:extLst>
          </p:cNvPr>
          <p:cNvSpPr txBox="1"/>
          <p:nvPr/>
        </p:nvSpPr>
        <p:spPr>
          <a:xfrm>
            <a:off x="794754" y="5432499"/>
            <a:ext cx="10685174" cy="646331"/>
          </a:xfrm>
          <a:prstGeom prst="rect">
            <a:avLst/>
          </a:prstGeom>
          <a:noFill/>
        </p:spPr>
        <p:txBody>
          <a:bodyPr wrap="square" rtlCol="0">
            <a:spAutoFit/>
          </a:bodyPr>
          <a:lstStyle/>
          <a:p>
            <a:pPr algn="ct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K</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越大越好，为了解决学习的时候大量的计算开销，采取</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momentum</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策略在不增加反向传播成本的情况下增加</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K</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的大小</a:t>
            </a:r>
          </a:p>
        </p:txBody>
      </p:sp>
      <p:pic>
        <p:nvPicPr>
          <p:cNvPr id="16" name="图片 15" descr="卡通人物&#10;&#10;中度可信度描述已自动生成">
            <a:extLst>
              <a:ext uri="{FF2B5EF4-FFF2-40B4-BE49-F238E27FC236}">
                <a16:creationId xmlns:a16="http://schemas.microsoft.com/office/drawing/2014/main" id="{07DAD084-E4AE-AD47-AA16-9DC7AD7E3F37}"/>
              </a:ext>
            </a:extLst>
          </p:cNvPr>
          <p:cNvPicPr>
            <a:picLocks noChangeAspect="1"/>
          </p:cNvPicPr>
          <p:nvPr/>
        </p:nvPicPr>
        <p:blipFill>
          <a:blip r:embed="rId4"/>
          <a:stretch>
            <a:fillRect/>
          </a:stretch>
        </p:blipFill>
        <p:spPr>
          <a:xfrm>
            <a:off x="9060619" y="3659905"/>
            <a:ext cx="3098800" cy="444500"/>
          </a:xfrm>
          <a:prstGeom prst="rect">
            <a:avLst/>
          </a:prstGeom>
        </p:spPr>
      </p:pic>
    </p:spTree>
    <p:extLst>
      <p:ext uri="{BB962C8B-B14F-4D97-AF65-F5344CB8AC3E}">
        <p14:creationId xmlns:p14="http://schemas.microsoft.com/office/powerpoint/2010/main" val="247433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5DF6B4B-103A-8847-A0D2-4EEAA37DA6C0}"/>
              </a:ext>
            </a:extLst>
          </p:cNvPr>
          <p:cNvSpPr/>
          <p:nvPr/>
        </p:nvSpPr>
        <p:spPr>
          <a:xfrm>
            <a:off x="450166" y="2588455"/>
            <a:ext cx="731520" cy="1885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D4AA0F17-2D41-E347-BF5A-25192F860AE4}"/>
              </a:ext>
            </a:extLst>
          </p:cNvPr>
          <p:cNvSpPr txBox="1"/>
          <p:nvPr/>
        </p:nvSpPr>
        <p:spPr>
          <a:xfrm>
            <a:off x="568615" y="2822014"/>
            <a:ext cx="492443" cy="1374735"/>
          </a:xfrm>
          <a:prstGeom prst="rect">
            <a:avLst/>
          </a:prstGeom>
          <a:noFill/>
        </p:spPr>
        <p:txBody>
          <a:bodyPr vert="eaVert" wrap="none" rtlCol="0">
            <a:spAutoFit/>
          </a:bodyPr>
          <a:lstStyle/>
          <a:p>
            <a:r>
              <a:rPr kumimoji="1" lang="zh-CN" altLang="en-US" sz="2000" dirty="0">
                <a:latin typeface="SimSun" panose="02010600030101010101" pitchFamily="2" charset="-122"/>
                <a:ea typeface="SimSun" panose="02010600030101010101" pitchFamily="2" charset="-122"/>
              </a:rPr>
              <a:t>小样本学习</a:t>
            </a:r>
          </a:p>
        </p:txBody>
      </p:sp>
      <p:cxnSp>
        <p:nvCxnSpPr>
          <p:cNvPr id="10" name="肘形连接符 9">
            <a:extLst>
              <a:ext uri="{FF2B5EF4-FFF2-40B4-BE49-F238E27FC236}">
                <a16:creationId xmlns:a16="http://schemas.microsoft.com/office/drawing/2014/main" id="{B3E421D6-01B5-4F46-8088-2739390B1737}"/>
              </a:ext>
            </a:extLst>
          </p:cNvPr>
          <p:cNvCxnSpPr>
            <a:cxnSpLocks/>
            <a:stCxn id="4" idx="3"/>
            <a:endCxn id="29" idx="1"/>
          </p:cNvCxnSpPr>
          <p:nvPr/>
        </p:nvCxnSpPr>
        <p:spPr>
          <a:xfrm flipV="1">
            <a:off x="1181686" y="1946776"/>
            <a:ext cx="2285405" cy="158421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D1BD82CD-3715-DC42-BCE8-6352380F0228}"/>
              </a:ext>
            </a:extLst>
          </p:cNvPr>
          <p:cNvCxnSpPr>
            <a:cxnSpLocks/>
          </p:cNvCxnSpPr>
          <p:nvPr/>
        </p:nvCxnSpPr>
        <p:spPr>
          <a:xfrm>
            <a:off x="1205494" y="3526224"/>
            <a:ext cx="2318750" cy="1746868"/>
          </a:xfrm>
          <a:prstGeom prst="bentConnector3">
            <a:avLst>
              <a:gd name="adj1" fmla="val 4815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7EBECA9C-2773-CC4F-A34B-F00E963F2FE2}"/>
              </a:ext>
            </a:extLst>
          </p:cNvPr>
          <p:cNvCxnSpPr/>
          <p:nvPr/>
        </p:nvCxnSpPr>
        <p:spPr>
          <a:xfrm>
            <a:off x="2800349" y="1171579"/>
            <a:ext cx="0" cy="1471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ED12E5E1-53A2-F14E-8779-27C807C788E7}"/>
              </a:ext>
            </a:extLst>
          </p:cNvPr>
          <p:cNvCxnSpPr/>
          <p:nvPr/>
        </p:nvCxnSpPr>
        <p:spPr>
          <a:xfrm>
            <a:off x="2800347" y="1185866"/>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512BB6CE-6169-BD48-AF78-6A0ECE1D04DD}"/>
              </a:ext>
            </a:extLst>
          </p:cNvPr>
          <p:cNvCxnSpPr/>
          <p:nvPr/>
        </p:nvCxnSpPr>
        <p:spPr>
          <a:xfrm>
            <a:off x="2800347" y="2643191"/>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0C785DEF-2AD7-2E40-B1E3-EF15DFC5E8E9}"/>
              </a:ext>
            </a:extLst>
          </p:cNvPr>
          <p:cNvCxnSpPr/>
          <p:nvPr/>
        </p:nvCxnSpPr>
        <p:spPr>
          <a:xfrm>
            <a:off x="2838446" y="4495812"/>
            <a:ext cx="0" cy="1471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368C4DE8-7696-BD4F-A71C-FCA9C73D0D6E}"/>
              </a:ext>
            </a:extLst>
          </p:cNvPr>
          <p:cNvCxnSpPr/>
          <p:nvPr/>
        </p:nvCxnSpPr>
        <p:spPr>
          <a:xfrm>
            <a:off x="2838444" y="4510099"/>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25D0958F-8F18-D940-B863-B25E21816884}"/>
              </a:ext>
            </a:extLst>
          </p:cNvPr>
          <p:cNvCxnSpPr/>
          <p:nvPr/>
        </p:nvCxnSpPr>
        <p:spPr>
          <a:xfrm>
            <a:off x="2838444" y="5967424"/>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7400E30-EA8C-1549-BB69-D2740A7336A4}"/>
              </a:ext>
            </a:extLst>
          </p:cNvPr>
          <p:cNvSpPr/>
          <p:nvPr/>
        </p:nvSpPr>
        <p:spPr>
          <a:xfrm>
            <a:off x="3457571" y="814507"/>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文本框 27">
            <a:extLst>
              <a:ext uri="{FF2B5EF4-FFF2-40B4-BE49-F238E27FC236}">
                <a16:creationId xmlns:a16="http://schemas.microsoft.com/office/drawing/2014/main" id="{776891F5-0854-CC4A-B4DD-7F96A23A6566}"/>
              </a:ext>
            </a:extLst>
          </p:cNvPr>
          <p:cNvSpPr txBox="1"/>
          <p:nvPr/>
        </p:nvSpPr>
        <p:spPr>
          <a:xfrm>
            <a:off x="3824326" y="966769"/>
            <a:ext cx="1210588" cy="400110"/>
          </a:xfrm>
          <a:prstGeom prst="rect">
            <a:avLst/>
          </a:prstGeom>
          <a:noFill/>
        </p:spPr>
        <p:txBody>
          <a:bodyPr wrap="none" rtlCol="0">
            <a:spAutoFit/>
          </a:bodyPr>
          <a:lstStyle/>
          <a:p>
            <a:r>
              <a:rPr kumimoji="1" lang="zh-CN" altLang="en-US" sz="2000" dirty="0">
                <a:latin typeface="SimSun" panose="02010600030101010101" pitchFamily="2" charset="-122"/>
                <a:ea typeface="SimSun" panose="02010600030101010101" pitchFamily="2" charset="-122"/>
              </a:rPr>
              <a:t>数据增强</a:t>
            </a:r>
          </a:p>
        </p:txBody>
      </p:sp>
      <p:sp>
        <p:nvSpPr>
          <p:cNvPr id="29" name="矩形 28">
            <a:extLst>
              <a:ext uri="{FF2B5EF4-FFF2-40B4-BE49-F238E27FC236}">
                <a16:creationId xmlns:a16="http://schemas.microsoft.com/office/drawing/2014/main" id="{326AA0EE-F41F-7544-A89B-21C8F04338CB}"/>
              </a:ext>
            </a:extLst>
          </p:cNvPr>
          <p:cNvSpPr/>
          <p:nvPr/>
        </p:nvSpPr>
        <p:spPr>
          <a:xfrm>
            <a:off x="3467091" y="1595559"/>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文本框 29">
            <a:extLst>
              <a:ext uri="{FF2B5EF4-FFF2-40B4-BE49-F238E27FC236}">
                <a16:creationId xmlns:a16="http://schemas.microsoft.com/office/drawing/2014/main" id="{DBB1CBBE-02A1-C747-8604-5B9D6A6625CD}"/>
              </a:ext>
            </a:extLst>
          </p:cNvPr>
          <p:cNvSpPr txBox="1"/>
          <p:nvPr/>
        </p:nvSpPr>
        <p:spPr>
          <a:xfrm>
            <a:off x="3933862" y="1747821"/>
            <a:ext cx="954107" cy="400110"/>
          </a:xfrm>
          <a:prstGeom prst="rect">
            <a:avLst/>
          </a:prstGeom>
          <a:noFill/>
        </p:spPr>
        <p:txBody>
          <a:bodyPr wrap="none" rtlCol="0">
            <a:spAutoFit/>
          </a:bodyPr>
          <a:lstStyle/>
          <a:p>
            <a:r>
              <a:rPr kumimoji="1" lang="zh-CN" altLang="en-US" sz="2000" dirty="0">
                <a:latin typeface="SimSun" panose="02010600030101010101" pitchFamily="2" charset="-122"/>
                <a:ea typeface="SimSun" panose="02010600030101010101" pitchFamily="2" charset="-122"/>
              </a:rPr>
              <a:t>元学习</a:t>
            </a:r>
          </a:p>
        </p:txBody>
      </p:sp>
      <p:sp>
        <p:nvSpPr>
          <p:cNvPr id="32" name="矩形 31">
            <a:extLst>
              <a:ext uri="{FF2B5EF4-FFF2-40B4-BE49-F238E27FC236}">
                <a16:creationId xmlns:a16="http://schemas.microsoft.com/office/drawing/2014/main" id="{F5BC0E72-3892-524D-A4E0-BC5515E0363A}"/>
              </a:ext>
            </a:extLst>
          </p:cNvPr>
          <p:cNvSpPr/>
          <p:nvPr/>
        </p:nvSpPr>
        <p:spPr>
          <a:xfrm>
            <a:off x="3452804" y="2352803"/>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文本框 32">
            <a:extLst>
              <a:ext uri="{FF2B5EF4-FFF2-40B4-BE49-F238E27FC236}">
                <a16:creationId xmlns:a16="http://schemas.microsoft.com/office/drawing/2014/main" id="{0E6B54C2-D551-D048-9ED4-87E1BBB2E83B}"/>
              </a:ext>
            </a:extLst>
          </p:cNvPr>
          <p:cNvSpPr txBox="1"/>
          <p:nvPr/>
        </p:nvSpPr>
        <p:spPr>
          <a:xfrm>
            <a:off x="3819559" y="2505065"/>
            <a:ext cx="1210588" cy="400110"/>
          </a:xfrm>
          <a:prstGeom prst="rect">
            <a:avLst/>
          </a:prstGeom>
          <a:noFill/>
        </p:spPr>
        <p:txBody>
          <a:bodyPr wrap="none" rtlCol="0">
            <a:spAutoFit/>
          </a:bodyPr>
          <a:lstStyle/>
          <a:p>
            <a:r>
              <a:rPr kumimoji="1" lang="zh-CN" altLang="en-US" sz="2000" dirty="0">
                <a:latin typeface="SimSun" panose="02010600030101010101" pitchFamily="2" charset="-122"/>
                <a:ea typeface="SimSun" panose="02010600030101010101" pitchFamily="2" charset="-122"/>
              </a:rPr>
              <a:t>迁移学习</a:t>
            </a:r>
          </a:p>
        </p:txBody>
      </p:sp>
      <p:sp>
        <p:nvSpPr>
          <p:cNvPr id="35" name="矩形 34">
            <a:extLst>
              <a:ext uri="{FF2B5EF4-FFF2-40B4-BE49-F238E27FC236}">
                <a16:creationId xmlns:a16="http://schemas.microsoft.com/office/drawing/2014/main" id="{E366D433-53AB-8D40-949A-1CA6CD0AF956}"/>
              </a:ext>
            </a:extLst>
          </p:cNvPr>
          <p:cNvSpPr/>
          <p:nvPr/>
        </p:nvSpPr>
        <p:spPr>
          <a:xfrm>
            <a:off x="3538531" y="4081591"/>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6" name="文本框 35">
            <a:extLst>
              <a:ext uri="{FF2B5EF4-FFF2-40B4-BE49-F238E27FC236}">
                <a16:creationId xmlns:a16="http://schemas.microsoft.com/office/drawing/2014/main" id="{707EB52D-97AB-DE43-9432-444E7A7DEB1F}"/>
              </a:ext>
            </a:extLst>
          </p:cNvPr>
          <p:cNvSpPr txBox="1"/>
          <p:nvPr/>
        </p:nvSpPr>
        <p:spPr>
          <a:xfrm>
            <a:off x="3776694" y="4248141"/>
            <a:ext cx="1467068" cy="400110"/>
          </a:xfrm>
          <a:prstGeom prst="rect">
            <a:avLst/>
          </a:prstGeom>
          <a:noFill/>
        </p:spPr>
        <p:txBody>
          <a:bodyPr wrap="none" rtlCol="0">
            <a:spAutoFit/>
          </a:bodyPr>
          <a:lstStyle/>
          <a:p>
            <a:r>
              <a:rPr kumimoji="1" lang="zh-CN" altLang="en-US" sz="2000" dirty="0">
                <a:latin typeface="SimSun" panose="02010600030101010101" pitchFamily="2" charset="-122"/>
                <a:ea typeface="SimSun" panose="02010600030101010101" pitchFamily="2" charset="-122"/>
              </a:rPr>
              <a:t>生成式学习</a:t>
            </a:r>
          </a:p>
        </p:txBody>
      </p:sp>
      <p:sp>
        <p:nvSpPr>
          <p:cNvPr id="37" name="矩形 36">
            <a:extLst>
              <a:ext uri="{FF2B5EF4-FFF2-40B4-BE49-F238E27FC236}">
                <a16:creationId xmlns:a16="http://schemas.microsoft.com/office/drawing/2014/main" id="{D9737F52-7AF3-9843-B224-C4E83EF94278}"/>
              </a:ext>
            </a:extLst>
          </p:cNvPr>
          <p:cNvSpPr/>
          <p:nvPr/>
        </p:nvSpPr>
        <p:spPr>
          <a:xfrm>
            <a:off x="3548051" y="4862643"/>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文本框 37">
            <a:extLst>
              <a:ext uri="{FF2B5EF4-FFF2-40B4-BE49-F238E27FC236}">
                <a16:creationId xmlns:a16="http://schemas.microsoft.com/office/drawing/2014/main" id="{0C39BD09-A805-CD41-A150-299346604B52}"/>
              </a:ext>
            </a:extLst>
          </p:cNvPr>
          <p:cNvSpPr txBox="1"/>
          <p:nvPr/>
        </p:nvSpPr>
        <p:spPr>
          <a:xfrm>
            <a:off x="3914806" y="5014905"/>
            <a:ext cx="1210588" cy="400110"/>
          </a:xfrm>
          <a:prstGeom prst="rect">
            <a:avLst/>
          </a:prstGeom>
          <a:noFill/>
        </p:spPr>
        <p:txBody>
          <a:bodyPr wrap="none" rtlCol="0">
            <a:spAutoFit/>
          </a:bodyPr>
          <a:lstStyle/>
          <a:p>
            <a:r>
              <a:rPr kumimoji="1" lang="zh-CN" altLang="en-US" sz="2000" dirty="0">
                <a:latin typeface="SimSun" panose="02010600030101010101" pitchFamily="2" charset="-122"/>
                <a:ea typeface="SimSun" panose="02010600030101010101" pitchFamily="2" charset="-122"/>
              </a:rPr>
              <a:t>对比学习</a:t>
            </a:r>
          </a:p>
        </p:txBody>
      </p:sp>
      <p:sp>
        <p:nvSpPr>
          <p:cNvPr id="39" name="矩形 38">
            <a:extLst>
              <a:ext uri="{FF2B5EF4-FFF2-40B4-BE49-F238E27FC236}">
                <a16:creationId xmlns:a16="http://schemas.microsoft.com/office/drawing/2014/main" id="{0C5778AD-E66D-6043-8FF5-2A45E57DB9B7}"/>
              </a:ext>
            </a:extLst>
          </p:cNvPr>
          <p:cNvSpPr/>
          <p:nvPr/>
        </p:nvSpPr>
        <p:spPr>
          <a:xfrm>
            <a:off x="3533764" y="5619887"/>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文本框 39">
            <a:extLst>
              <a:ext uri="{FF2B5EF4-FFF2-40B4-BE49-F238E27FC236}">
                <a16:creationId xmlns:a16="http://schemas.microsoft.com/office/drawing/2014/main" id="{865DD250-435B-134E-BC33-356D03B13B42}"/>
              </a:ext>
            </a:extLst>
          </p:cNvPr>
          <p:cNvSpPr txBox="1"/>
          <p:nvPr/>
        </p:nvSpPr>
        <p:spPr>
          <a:xfrm>
            <a:off x="3900519" y="5772149"/>
            <a:ext cx="1210588" cy="400110"/>
          </a:xfrm>
          <a:prstGeom prst="rect">
            <a:avLst/>
          </a:prstGeom>
          <a:noFill/>
        </p:spPr>
        <p:txBody>
          <a:bodyPr wrap="none" rtlCol="0">
            <a:spAutoFit/>
          </a:bodyPr>
          <a:lstStyle/>
          <a:p>
            <a:r>
              <a:rPr kumimoji="1" lang="zh-CN" altLang="en-US" sz="2000" dirty="0">
                <a:latin typeface="SimSun" panose="02010600030101010101" pitchFamily="2" charset="-122"/>
                <a:ea typeface="SimSun" panose="02010600030101010101" pitchFamily="2" charset="-122"/>
              </a:rPr>
              <a:t>对抗学习</a:t>
            </a:r>
          </a:p>
        </p:txBody>
      </p:sp>
      <p:sp>
        <p:nvSpPr>
          <p:cNvPr id="42" name="文本框 41">
            <a:extLst>
              <a:ext uri="{FF2B5EF4-FFF2-40B4-BE49-F238E27FC236}">
                <a16:creationId xmlns:a16="http://schemas.microsoft.com/office/drawing/2014/main" id="{762D4244-4E36-1B4E-A84C-B7E6C3E453B4}"/>
              </a:ext>
            </a:extLst>
          </p:cNvPr>
          <p:cNvSpPr txBox="1"/>
          <p:nvPr/>
        </p:nvSpPr>
        <p:spPr>
          <a:xfrm>
            <a:off x="1775572" y="2178854"/>
            <a:ext cx="461665" cy="1246495"/>
          </a:xfrm>
          <a:prstGeom prst="rect">
            <a:avLst/>
          </a:prstGeom>
          <a:noFill/>
        </p:spPr>
        <p:txBody>
          <a:bodyPr vert="eaVert" wrap="none" rtlCol="0">
            <a:spAutoFit/>
          </a:bodyPr>
          <a:lstStyle/>
          <a:p>
            <a:r>
              <a:rPr kumimoji="1" lang="zh-CN" altLang="en-US" dirty="0">
                <a:latin typeface="SimSun" panose="02010600030101010101" pitchFamily="2" charset="-122"/>
                <a:ea typeface="SimSun" panose="02010600030101010101" pitchFamily="2" charset="-122"/>
              </a:rPr>
              <a:t>有监督学习</a:t>
            </a:r>
          </a:p>
        </p:txBody>
      </p:sp>
      <p:sp>
        <p:nvSpPr>
          <p:cNvPr id="43" name="文本框 42">
            <a:extLst>
              <a:ext uri="{FF2B5EF4-FFF2-40B4-BE49-F238E27FC236}">
                <a16:creationId xmlns:a16="http://schemas.microsoft.com/office/drawing/2014/main" id="{A128E338-CF92-3241-BE75-40EEFE6EE808}"/>
              </a:ext>
            </a:extLst>
          </p:cNvPr>
          <p:cNvSpPr txBox="1"/>
          <p:nvPr/>
        </p:nvSpPr>
        <p:spPr>
          <a:xfrm>
            <a:off x="1791145" y="3888090"/>
            <a:ext cx="461665" cy="1246495"/>
          </a:xfrm>
          <a:prstGeom prst="rect">
            <a:avLst/>
          </a:prstGeom>
          <a:noFill/>
        </p:spPr>
        <p:txBody>
          <a:bodyPr vert="eaVert" wrap="none" rtlCol="0">
            <a:spAutoFit/>
          </a:bodyPr>
          <a:lstStyle/>
          <a:p>
            <a:r>
              <a:rPr kumimoji="1" lang="zh-CN" altLang="en-US" dirty="0">
                <a:latin typeface="SimSun" panose="02010600030101010101" pitchFamily="2" charset="-122"/>
                <a:ea typeface="SimSun" panose="02010600030101010101" pitchFamily="2" charset="-122"/>
              </a:rPr>
              <a:t>自监督学习</a:t>
            </a:r>
          </a:p>
        </p:txBody>
      </p:sp>
    </p:spTree>
    <p:extLst>
      <p:ext uri="{BB962C8B-B14F-4D97-AF65-F5344CB8AC3E}">
        <p14:creationId xmlns:p14="http://schemas.microsoft.com/office/powerpoint/2010/main" val="221833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556D-8D57-7247-878D-EA073587E5CC}"/>
              </a:ext>
            </a:extLst>
          </p:cNvPr>
          <p:cNvSpPr>
            <a:spLocks noGrp="1"/>
          </p:cNvSpPr>
          <p:nvPr>
            <p:ph type="title"/>
          </p:nvPr>
        </p:nvSpPr>
        <p:spPr/>
        <p:txBody>
          <a:bodyPr/>
          <a:lstStyle/>
          <a:p>
            <a:r>
              <a:rPr kumimoji="1" lang="zh-CN" altLang="en-US" dirty="0"/>
              <a:t>研究现状</a:t>
            </a:r>
          </a:p>
        </p:txBody>
      </p:sp>
      <p:sp>
        <p:nvSpPr>
          <p:cNvPr id="3" name="内容占位符 2">
            <a:extLst>
              <a:ext uri="{FF2B5EF4-FFF2-40B4-BE49-F238E27FC236}">
                <a16:creationId xmlns:a16="http://schemas.microsoft.com/office/drawing/2014/main" id="{502B28AF-38BA-BF4C-AB1E-7CB60D6C65D4}"/>
              </a:ext>
            </a:extLst>
          </p:cNvPr>
          <p:cNvSpPr>
            <a:spLocks noGrp="1"/>
          </p:cNvSpPr>
          <p:nvPr>
            <p:ph idx="1"/>
          </p:nvPr>
        </p:nvSpPr>
        <p:spPr/>
        <p:txBody>
          <a:bodyPr>
            <a:normAutofit/>
          </a:bodyPr>
          <a:lstStyle/>
          <a:p>
            <a:r>
              <a:rPr kumimoji="1" lang="zh-CN" altLang="en-US" dirty="0"/>
              <a:t>恶意软件检测</a:t>
            </a:r>
            <a:endParaRPr kumimoji="1" lang="en-US" altLang="zh-CN" dirty="0"/>
          </a:p>
          <a:p>
            <a:pPr>
              <a:buSzPct val="60000"/>
              <a:buFont typeface="Wingdings" pitchFamily="2" charset="2"/>
              <a:buChar char="ü"/>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static-based SL</a:t>
            </a:r>
            <a:r>
              <a:rPr kumimoji="1" lang="zh-CN" altLang="en-US" sz="2000" dirty="0"/>
              <a:t>   </a:t>
            </a:r>
            <a:endParaRPr kumimoji="1" lang="en-US" altLang="zh-CN" sz="2000" dirty="0"/>
          </a:p>
          <a:p>
            <a:pPr>
              <a:buSzPct val="60000"/>
              <a:buFont typeface="Wingdings" pitchFamily="2" charset="2"/>
              <a:buChar char="ü"/>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behavior-based</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SL</a:t>
            </a:r>
          </a:p>
          <a:p>
            <a:pPr>
              <a:buSzPct val="60000"/>
              <a:buFont typeface="Wingdings" pitchFamily="2" charset="2"/>
              <a:buChar char="ü"/>
            </a:pPr>
            <a:r>
              <a:rPr kumimoji="1" lang="zh-CN" altLang="en-US" sz="2000" dirty="0"/>
              <a:t>自监督学习（有一篇生成式模型</a:t>
            </a:r>
            <a:r>
              <a:rPr kumimoji="1" lang="en-US" altLang="zh-CN" sz="2000" dirty="0">
                <a:latin typeface="Times New Roman" panose="02020603050405020304" pitchFamily="18" charset="0"/>
                <a:cs typeface="Times New Roman" panose="02020603050405020304" pitchFamily="18" charset="0"/>
              </a:rPr>
              <a:t>very limited work exists in the filed of malware detection contrastive learning to date, a very recent one is to extend ** by processing API sequence features </a:t>
            </a:r>
            <a:r>
              <a:rPr kumimoji="1" lang="zh-CN" altLang="en-US" sz="2000" dirty="0"/>
              <a:t>）</a:t>
            </a:r>
          </a:p>
          <a:p>
            <a:r>
              <a:rPr kumimoji="1" lang="zh-CN" altLang="en-US" dirty="0"/>
              <a:t>图对比学习</a:t>
            </a:r>
            <a:endParaRPr kumimoji="1" lang="en-US" altLang="zh-CN" dirty="0"/>
          </a:p>
          <a:p>
            <a:pPr>
              <a:buSzPct val="60000"/>
              <a:buFont typeface="Wingdings" pitchFamily="2" charset="2"/>
              <a:buChar char="ü"/>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Local-global(node-graph)</a:t>
            </a:r>
          </a:p>
          <a:p>
            <a:pPr>
              <a:buSzPct val="60000"/>
              <a:buFont typeface="Wingdings" pitchFamily="2" charset="2"/>
              <a:buChar char="ü"/>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Global-global(subfigure-subfigure)</a:t>
            </a:r>
          </a:p>
          <a:p>
            <a:pPr>
              <a:buFont typeface="Wingdings" pitchFamily="2" charset="2"/>
              <a:buChar char="ü"/>
            </a:pPr>
            <a:endPar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2510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556D-8D57-7247-878D-EA073587E5CC}"/>
              </a:ext>
            </a:extLst>
          </p:cNvPr>
          <p:cNvSpPr>
            <a:spLocks noGrp="1"/>
          </p:cNvSpPr>
          <p:nvPr>
            <p:ph type="title"/>
          </p:nvPr>
        </p:nvSpPr>
        <p:spPr/>
        <p:txBody>
          <a:bodyPr/>
          <a:lstStyle/>
          <a:p>
            <a:r>
              <a:rPr kumimoji="1" lang="zh-CN" altLang="en-US" dirty="0"/>
              <a:t>研究现状</a:t>
            </a:r>
          </a:p>
        </p:txBody>
      </p:sp>
      <p:sp>
        <p:nvSpPr>
          <p:cNvPr id="3" name="内容占位符 2">
            <a:extLst>
              <a:ext uri="{FF2B5EF4-FFF2-40B4-BE49-F238E27FC236}">
                <a16:creationId xmlns:a16="http://schemas.microsoft.com/office/drawing/2014/main" id="{502B28AF-38BA-BF4C-AB1E-7CB60D6C65D4}"/>
              </a:ext>
            </a:extLst>
          </p:cNvPr>
          <p:cNvSpPr>
            <a:spLocks noGrp="1"/>
          </p:cNvSpPr>
          <p:nvPr>
            <p:ph idx="1"/>
          </p:nvPr>
        </p:nvSpPr>
        <p:spPr>
          <a:xfrm>
            <a:off x="838200" y="1505243"/>
            <a:ext cx="10515600" cy="4671720"/>
          </a:xfrm>
        </p:spPr>
        <p:txBody>
          <a:bodyPr>
            <a:normAutofit/>
          </a:bodyPr>
          <a:lstStyle/>
          <a:p>
            <a:r>
              <a:rPr kumimoji="1" lang="zh-CN" altLang="en-US" dirty="0"/>
              <a:t>恶意软件检测</a:t>
            </a:r>
            <a:endParaRPr kumimoji="1" lang="en-US" altLang="zh-CN" dirty="0"/>
          </a:p>
          <a:p>
            <a:pPr algn="just">
              <a:lnSpc>
                <a:spcPct val="130000"/>
              </a:lnSpc>
              <a:buSzPct val="60000"/>
              <a:buFont typeface="Wingdings" pitchFamily="2" charset="2"/>
              <a:buChar char="ü"/>
            </a:pPr>
            <a:r>
              <a:rPr kumimoji="1" lang="en-US" altLang="zh-CN" sz="1800" dirty="0">
                <a:latin typeface="Times New Roman" panose="02020603050405020304" pitchFamily="18" charset="0"/>
                <a:ea typeface="SimSun" panose="02010600030101010101" pitchFamily="2" charset="-122"/>
                <a:cs typeface="Times New Roman" panose="02020603050405020304" pitchFamily="18" charset="0"/>
              </a:rPr>
              <a:t>Park</a:t>
            </a:r>
            <a:r>
              <a:rPr kumimoji="1" lang="zh-CN" altLang="en-US" sz="1800" dirty="0">
                <a:latin typeface="Times New Roman" panose="02020603050405020304" pitchFamily="18" charset="0"/>
                <a:ea typeface="SimSun" panose="02010600030101010101" pitchFamily="2" charset="-122"/>
                <a:cs typeface="Times New Roman" panose="02020603050405020304" pitchFamily="18" charset="0"/>
              </a:rPr>
              <a:t>等人为了解决</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现有的方法都是基于大量标注样本才能取得好的检测效果，但实际场景大都只有很少的分析样本的挑战，提出将</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CV</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领域的</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AAE</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模型运用到了</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Malware Detection</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上，通过计算原始</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调用序列输入到生成式编码器得到的低维表征和来自高斯分布的正负样本的表征对抗损失，来检测类似的变种。但是该方法的缺陷有</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，一方面只提取</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序列本身就无法检测反沙箱的变种，还会由于一些新型变种就是在良性</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中注入隐蔽的攻击行为，可能只有不到</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的差异而导致只提取</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特征假阳性过高；另一方面，生成式模型</a:t>
            </a:r>
            <a:r>
              <a:rPr kumimoji="1" lang="zh-CN" altLang="en-US" sz="1800" dirty="0"/>
              <a:t>依赖</a:t>
            </a:r>
            <a:r>
              <a:rPr lang="zh-CN" altLang="en-US" sz="1800" dirty="0"/>
              <a:t>样本的每一个细节，生成的正负样本足够精准才有好的效果。</a:t>
            </a:r>
            <a:endParaRPr lang="zh-CN" altLang="en-US" sz="1800" dirty="0">
              <a:latin typeface="Times New Roman" panose="02020603050405020304" pitchFamily="18" charset="0"/>
              <a:ea typeface="SimSun" panose="02010600030101010101" pitchFamily="2" charset="-122"/>
              <a:cs typeface="Times New Roman" panose="02020603050405020304" pitchFamily="18" charset="0"/>
            </a:endParaRPr>
          </a:p>
          <a:p>
            <a:pPr marL="0" indent="0">
              <a:buSzPct val="60000"/>
              <a:buNone/>
            </a:pPr>
            <a:endParaRPr kumimoji="1" lang="en-US" altLang="zh-CN" sz="2000" dirty="0"/>
          </a:p>
        </p:txBody>
      </p:sp>
      <p:sp>
        <p:nvSpPr>
          <p:cNvPr id="4" name="矩形 3">
            <a:extLst>
              <a:ext uri="{FF2B5EF4-FFF2-40B4-BE49-F238E27FC236}">
                <a16:creationId xmlns:a16="http://schemas.microsoft.com/office/drawing/2014/main" id="{3F40B120-9A6D-B442-ACA1-15BFA7F79F8F}"/>
              </a:ext>
            </a:extLst>
          </p:cNvPr>
          <p:cNvSpPr/>
          <p:nvPr/>
        </p:nvSpPr>
        <p:spPr>
          <a:xfrm>
            <a:off x="712072" y="5235227"/>
            <a:ext cx="10799379" cy="1051620"/>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ED0560EA-835F-9044-A3B2-2BE2BF063AA4}"/>
              </a:ext>
            </a:extLst>
          </p:cNvPr>
          <p:cNvSpPr txBox="1"/>
          <p:nvPr/>
        </p:nvSpPr>
        <p:spPr>
          <a:xfrm>
            <a:off x="794754" y="5305887"/>
            <a:ext cx="10685174" cy="92333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Times New Roman" panose="02020603050405020304" pitchFamily="18" charset="0"/>
                <a:ea typeface="SimSun" panose="02010600030101010101" pitchFamily="2" charset="-122"/>
                <a:cs typeface="Times New Roman" panose="02020603050405020304" pitchFamily="18" charset="0"/>
              </a:rPr>
              <a:t>但是，只提取</a:t>
            </a:r>
            <a:r>
              <a:rPr lang="en-US" altLang="zh-CN"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dirty="0">
                <a:latin typeface="Times New Roman" panose="02020603050405020304" pitchFamily="18" charset="0"/>
                <a:ea typeface="SimSun" panose="02010600030101010101" pitchFamily="2" charset="-122"/>
                <a:cs typeface="Times New Roman" panose="02020603050405020304" pitchFamily="18" charset="0"/>
              </a:rPr>
              <a:t>序列本身就无法检测反沙箱的变种，还会由于一些新型变种就是在良性</a:t>
            </a:r>
            <a:r>
              <a:rPr lang="en-US" altLang="zh-CN"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中注入隐蔽的攻击行为，可能只有不到</a:t>
            </a:r>
            <a:r>
              <a:rPr lang="en-US" altLang="zh-CN"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的差异而导致只提取</a:t>
            </a:r>
            <a:r>
              <a:rPr lang="en-US" altLang="zh-CN" dirty="0">
                <a:latin typeface="Times New Roman" panose="02020603050405020304" pitchFamily="18" charset="0"/>
                <a:ea typeface="SimSun" panose="02010600030101010101" pitchFamily="2" charset="-122"/>
                <a:cs typeface="Times New Roman" panose="02020603050405020304" pitchFamily="18" charset="0"/>
              </a:rPr>
              <a:t>API</a:t>
            </a:r>
            <a:r>
              <a:rPr lang="zh-CN" altLang="en-US" dirty="0">
                <a:latin typeface="Times New Roman" panose="02020603050405020304" pitchFamily="18" charset="0"/>
                <a:ea typeface="SimSun" panose="02010600030101010101" pitchFamily="2" charset="-122"/>
                <a:cs typeface="Times New Roman" panose="02020603050405020304" pitchFamily="18" charset="0"/>
              </a:rPr>
              <a:t>特征假阳性过高；</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dirty="0">
                <a:latin typeface="Times New Roman" panose="02020603050405020304" pitchFamily="18" charset="0"/>
                <a:ea typeface="SimSun" panose="02010600030101010101" pitchFamily="2" charset="-122"/>
                <a:cs typeface="Times New Roman" panose="02020603050405020304" pitchFamily="18" charset="0"/>
              </a:rPr>
              <a:t>另一方面，生成式模型</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依赖</a:t>
            </a:r>
            <a:r>
              <a:rPr lang="zh-CN" altLang="en-US" dirty="0">
                <a:latin typeface="Times New Roman" panose="02020603050405020304" pitchFamily="18" charset="0"/>
                <a:ea typeface="SimSun" panose="02010600030101010101" pitchFamily="2" charset="-122"/>
                <a:cs typeface="Times New Roman" panose="02020603050405020304" pitchFamily="18" charset="0"/>
              </a:rPr>
              <a:t>样本的每一个细节，生成的正负样本足够精准才有好的效果。</a:t>
            </a:r>
          </a:p>
        </p:txBody>
      </p:sp>
    </p:spTree>
    <p:extLst>
      <p:ext uri="{BB962C8B-B14F-4D97-AF65-F5344CB8AC3E}">
        <p14:creationId xmlns:p14="http://schemas.microsoft.com/office/powerpoint/2010/main" val="156110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556D-8D57-7247-878D-EA073587E5CC}"/>
              </a:ext>
            </a:extLst>
          </p:cNvPr>
          <p:cNvSpPr>
            <a:spLocks noGrp="1"/>
          </p:cNvSpPr>
          <p:nvPr>
            <p:ph type="title"/>
          </p:nvPr>
        </p:nvSpPr>
        <p:spPr>
          <a:xfrm>
            <a:off x="838200" y="-636"/>
            <a:ext cx="10515600" cy="1325563"/>
          </a:xfrm>
        </p:spPr>
        <p:txBody>
          <a:bodyPr/>
          <a:lstStyle/>
          <a:p>
            <a:r>
              <a:rPr kumimoji="1" lang="zh-CN" altLang="en-US" dirty="0"/>
              <a:t>研究现状</a:t>
            </a:r>
          </a:p>
        </p:txBody>
      </p:sp>
      <p:sp>
        <p:nvSpPr>
          <p:cNvPr id="3" name="内容占位符 2">
            <a:extLst>
              <a:ext uri="{FF2B5EF4-FFF2-40B4-BE49-F238E27FC236}">
                <a16:creationId xmlns:a16="http://schemas.microsoft.com/office/drawing/2014/main" id="{502B28AF-38BA-BF4C-AB1E-7CB60D6C65D4}"/>
              </a:ext>
            </a:extLst>
          </p:cNvPr>
          <p:cNvSpPr>
            <a:spLocks noGrp="1"/>
          </p:cNvSpPr>
          <p:nvPr>
            <p:ph idx="1"/>
          </p:nvPr>
        </p:nvSpPr>
        <p:spPr>
          <a:xfrm>
            <a:off x="838200" y="1195754"/>
            <a:ext cx="10515600" cy="5206292"/>
          </a:xfrm>
        </p:spPr>
        <p:txBody>
          <a:bodyPr>
            <a:normAutofit fontScale="85000" lnSpcReduction="20000"/>
          </a:bodyPr>
          <a:lstStyle/>
          <a:p>
            <a:pPr marL="0" indent="0" algn="just">
              <a:lnSpc>
                <a:spcPct val="120000"/>
              </a:lnSpc>
              <a:buSzPct val="60000"/>
              <a:buNone/>
            </a:pPr>
            <a:r>
              <a:rPr kumimoji="1" lang="zh-CN" altLang="en-US" sz="2400" dirty="0">
                <a:latin typeface="SimSun" panose="02010600030101010101" pitchFamily="2" charset="-122"/>
                <a:ea typeface="SimSun" panose="02010600030101010101" pitchFamily="2" charset="-122"/>
              </a:rPr>
              <a:t>图对比学习：</a:t>
            </a:r>
            <a:r>
              <a:rPr lang="zh-CN" altLang="en-US" sz="2400" dirty="0">
                <a:latin typeface="SimSun" panose="02010600030101010101" pitchFamily="2" charset="-122"/>
                <a:ea typeface="SimSun" panose="02010600030101010101" pitchFamily="2" charset="-122"/>
              </a:rPr>
              <a:t>主要定义一个前置训练任务来捕获不同增强的</a:t>
            </a:r>
            <a:r>
              <a:rPr lang="en" altLang="zh-CN" sz="2400" dirty="0">
                <a:latin typeface="SimSun" panose="02010600030101010101" pitchFamily="2" charset="-122"/>
                <a:ea typeface="SimSun" panose="02010600030101010101" pitchFamily="2" charset="-122"/>
              </a:rPr>
              <a:t>views</a:t>
            </a:r>
            <a:r>
              <a:rPr lang="zh-CN" altLang="en-US" sz="2400" dirty="0">
                <a:latin typeface="SimSun" panose="02010600030101010101" pitchFamily="2" charset="-122"/>
                <a:ea typeface="SimSun" panose="02010600030101010101" pitchFamily="2" charset="-122"/>
              </a:rPr>
              <a:t>之间的依赖性，实现对未标记样本的分类 </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 </a:t>
            </a:r>
            <a:r>
              <a:rPr lang="zh-CN" altLang="en-US" sz="2000" dirty="0">
                <a:latin typeface="SimSun" panose="02010600030101010101" pitchFamily="2" charset="-122"/>
                <a:ea typeface="SimSun" panose="02010600030101010101" pitchFamily="2" charset="-122"/>
              </a:rPr>
              <a:t>图对比学习三要素：目标函数，数据增强方法，图编码器，根据综述</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，图对比学习主要分为：</a:t>
            </a:r>
            <a:endParaRPr kumimoji="1" lang="en-US" altLang="zh-CN" sz="2000" dirty="0">
              <a:latin typeface="SimSun" panose="02010600030101010101" pitchFamily="2" charset="-122"/>
              <a:ea typeface="SimSun" panose="02010600030101010101" pitchFamily="2" charset="-122"/>
            </a:endParaRPr>
          </a:p>
          <a:p>
            <a:pPr>
              <a:lnSpc>
                <a:spcPct val="120000"/>
              </a:lnSpc>
              <a:buSzPct val="60000"/>
              <a:buFont typeface="Wingdings" pitchFamily="2" charset="2"/>
              <a:buChar char="ü"/>
            </a:pPr>
            <a:r>
              <a:rPr lang="en" altLang="zh-CN" sz="2000" dirty="0">
                <a:latin typeface="Times New Roman" panose="02020603050405020304" pitchFamily="18" charset="0"/>
                <a:cs typeface="Times New Roman" panose="02020603050405020304" pitchFamily="18" charset="0"/>
              </a:rPr>
              <a:t>Context-Instance</a:t>
            </a:r>
            <a:r>
              <a:rPr lang="en" altLang="zh-CN" sz="2000" dirty="0"/>
              <a:t> </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(node-graph)</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SimSun" panose="02010600030101010101" pitchFamily="2" charset="-122"/>
                <a:cs typeface="Times New Roman" panose="02020603050405020304" pitchFamily="18" charset="0"/>
              </a:rPr>
              <a:t>InfoGraph</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CMC-Graph</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S</a:t>
            </a:r>
            <a:r>
              <a:rPr kumimoji="1" lang="en-US" altLang="zh-CN" sz="2000" baseline="30000" dirty="0">
                <a:latin typeface="Times New Roman" panose="02020603050405020304" pitchFamily="18" charset="0"/>
                <a:ea typeface="SimSun" panose="02010600030101010101" pitchFamily="2" charset="-122"/>
                <a:cs typeface="Times New Roman" panose="02020603050405020304" pitchFamily="18" charset="0"/>
              </a:rPr>
              <a:t>2</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GRL</a:t>
            </a:r>
          </a:p>
          <a:p>
            <a:pPr>
              <a:lnSpc>
                <a:spcPct val="120000"/>
              </a:lnSpc>
              <a:buSzPct val="60000"/>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将</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CV</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领域的</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Deep Infomax</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算法“迁移”地应用到图领域中，</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为了衡量学习出来的信息是该样本独特的特征，通过最大化输入与输出的互信息。具体是采用</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GCN</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来学习节点的向量作为局部特征，在采用</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readout</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生成全局特征，属于节点级。针对很难在单个图上生成负面上下文，</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DGI </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提出通过保留子图结构和排列节点特征来破坏原始上下文。</a:t>
            </a:r>
            <a:endPar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buSzPct val="60000"/>
            </a:pPr>
            <a:r>
              <a:rPr kumimoji="1" lang="en-US" altLang="zh-CN" sz="2000" dirty="0" err="1">
                <a:latin typeface="Times New Roman" panose="02020603050405020304" pitchFamily="18" charset="0"/>
                <a:ea typeface="SimSun" panose="02010600030101010101" pitchFamily="2" charset="-122"/>
                <a:cs typeface="Times New Roman" panose="02020603050405020304" pitchFamily="18" charset="0"/>
              </a:rPr>
              <a:t>InfoGraph</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沿用</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的思想，为了解决之前论文没有图级的表示，具体是最大化图级表示和不同级别子结构之间的互信息。论文提出了无监督和半监督两种情况的框架。但是虽然说的是图级别的，但是他还是用</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GCN</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对结构中的每个节点都进行了编码再合并得到了一个高级的特征向量只不过它的目标是学习图级表示而不是节点级。</a:t>
            </a:r>
            <a:endPar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buSzPct val="60000"/>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CMC-Graph</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：受</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CV</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里提出</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来改善</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Deep Infomax</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算法启发，本论文也提出将</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用到图对比学习，作者提出了一种用于图的对比多视图表示学习方法。他们认为通过跨视图对比节点和图的编码能够取得更好的结果。具体是对图做数据增广，通过随机断掉一些边生成增强的正样本，每个</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学习自己的顶点表示和图表示利用一个</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的点表示和另一个</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的图表示，学习分类器，同时学习一个</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score</a:t>
            </a:r>
          </a:p>
        </p:txBody>
      </p:sp>
      <p:sp>
        <p:nvSpPr>
          <p:cNvPr id="4" name="矩形 3">
            <a:extLst>
              <a:ext uri="{FF2B5EF4-FFF2-40B4-BE49-F238E27FC236}">
                <a16:creationId xmlns:a16="http://schemas.microsoft.com/office/drawing/2014/main" id="{B7747AAC-04E9-0F45-B0F9-EB9B1A4EF4C8}"/>
              </a:ext>
            </a:extLst>
          </p:cNvPr>
          <p:cNvSpPr/>
          <p:nvPr/>
        </p:nvSpPr>
        <p:spPr>
          <a:xfrm>
            <a:off x="838200" y="6089745"/>
            <a:ext cx="10814910" cy="624601"/>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上下文</a:t>
            </a:r>
            <a:r>
              <a:rPr kumimoji="1" lang="en-US" altLang="zh-CN" dirty="0">
                <a:solidFill>
                  <a:schemeClr val="tx1"/>
                </a:solidFill>
              </a:rPr>
              <a:t>-</a:t>
            </a:r>
            <a:r>
              <a:rPr kumimoji="1" lang="zh-CN" altLang="en-US" dirty="0">
                <a:solidFill>
                  <a:schemeClr val="tx1"/>
                </a:solidFill>
              </a:rPr>
              <a:t>实例比较依赖正样本的生成，在找基于上下文的局部特征时，需要找到有识别度的邻域</a:t>
            </a:r>
          </a:p>
        </p:txBody>
      </p:sp>
    </p:spTree>
    <p:extLst>
      <p:ext uri="{BB962C8B-B14F-4D97-AF65-F5344CB8AC3E}">
        <p14:creationId xmlns:p14="http://schemas.microsoft.com/office/powerpoint/2010/main" val="405287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556D-8D57-7247-878D-EA073587E5CC}"/>
              </a:ext>
            </a:extLst>
          </p:cNvPr>
          <p:cNvSpPr>
            <a:spLocks noGrp="1"/>
          </p:cNvSpPr>
          <p:nvPr>
            <p:ph type="title"/>
          </p:nvPr>
        </p:nvSpPr>
        <p:spPr>
          <a:xfrm>
            <a:off x="838200" y="-636"/>
            <a:ext cx="10515600" cy="1325563"/>
          </a:xfrm>
        </p:spPr>
        <p:txBody>
          <a:bodyPr/>
          <a:lstStyle/>
          <a:p>
            <a:r>
              <a:rPr kumimoji="1" lang="zh-CN" altLang="en-US" dirty="0"/>
              <a:t>研究现状</a:t>
            </a:r>
          </a:p>
        </p:txBody>
      </p:sp>
      <p:sp>
        <p:nvSpPr>
          <p:cNvPr id="3" name="内容占位符 2">
            <a:extLst>
              <a:ext uri="{FF2B5EF4-FFF2-40B4-BE49-F238E27FC236}">
                <a16:creationId xmlns:a16="http://schemas.microsoft.com/office/drawing/2014/main" id="{502B28AF-38BA-BF4C-AB1E-7CB60D6C65D4}"/>
              </a:ext>
            </a:extLst>
          </p:cNvPr>
          <p:cNvSpPr>
            <a:spLocks noGrp="1"/>
          </p:cNvSpPr>
          <p:nvPr>
            <p:ph idx="1"/>
          </p:nvPr>
        </p:nvSpPr>
        <p:spPr>
          <a:xfrm>
            <a:off x="838200" y="1195754"/>
            <a:ext cx="10515600" cy="5206292"/>
          </a:xfrm>
        </p:spPr>
        <p:txBody>
          <a:bodyPr>
            <a:normAutofit/>
          </a:bodyPr>
          <a:lstStyle/>
          <a:p>
            <a:pPr>
              <a:lnSpc>
                <a:spcPct val="120000"/>
              </a:lnSpc>
              <a:buSzPct val="60000"/>
              <a:buFont typeface="Wingdings" pitchFamily="2" charset="2"/>
              <a:buChar char="ü"/>
            </a:pPr>
            <a:r>
              <a:rPr lang="en" altLang="zh-CN" sz="2000" dirty="0">
                <a:latin typeface="Times New Roman" panose="02020603050405020304" pitchFamily="18" charset="0"/>
                <a:cs typeface="Times New Roman" panose="02020603050405020304" pitchFamily="18" charset="0"/>
              </a:rPr>
              <a:t>Instance-Instance</a:t>
            </a:r>
            <a:r>
              <a:rPr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(subfigure-subfigure)</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SimSun" panose="02010600030101010101" pitchFamily="2" charset="-122"/>
                <a:cs typeface="Times New Roman" panose="02020603050405020304" pitchFamily="18" charset="0"/>
              </a:rPr>
              <a:t>GraphCL</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GCC</a:t>
            </a:r>
          </a:p>
          <a:p>
            <a:pPr>
              <a:lnSpc>
                <a:spcPct val="120000"/>
              </a:lnSpc>
            </a:pP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GCC</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首次尝试实例</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实例的图对比学习，他们定义</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RWR</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取样的子图为实例，这样对大规模的图也很友好。使用 </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GIN </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作为编码器并计算 </a:t>
            </a:r>
            <a:r>
              <a:rPr kumimoji="1" lang="en" altLang="zh-CN" sz="2000" dirty="0" err="1">
                <a:latin typeface="Times New Roman" panose="02020603050405020304" pitchFamily="18" charset="0"/>
                <a:ea typeface="SimSun" panose="02010600030101010101" pitchFamily="2" charset="-122"/>
                <a:cs typeface="Times New Roman" panose="02020603050405020304" pitchFamily="18" charset="0"/>
              </a:rPr>
              <a:t>InfoNCE</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损失，结果表明，</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GCC </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比以前的工作（如 </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struc2vec [110]</a:t>
            </a:r>
            <a:r>
              <a:rPr kumimoji="1" lang="zh-CN" altLang="en" sz="2000" dirty="0">
                <a:latin typeface="Times New Roman" panose="02020603050405020304" pitchFamily="18" charset="0"/>
                <a:ea typeface="SimSun" panose="02010600030101010101" pitchFamily="2" charset="-122"/>
                <a:cs typeface="Times New Roman" panose="02020603050405020304" pitchFamily="18" charset="0"/>
              </a:rPr>
              <a:t>、</a:t>
            </a:r>
            <a:r>
              <a:rPr kumimoji="1" lang="en" altLang="zh-CN" sz="2000" dirty="0" err="1">
                <a:latin typeface="Times New Roman" panose="02020603050405020304" pitchFamily="18" charset="0"/>
                <a:ea typeface="SimSun" panose="02010600030101010101" pitchFamily="2" charset="-122"/>
                <a:cs typeface="Times New Roman" panose="02020603050405020304" pitchFamily="18" charset="0"/>
              </a:rPr>
              <a:t>GraphWave</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 [40] </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和 </a:t>
            </a:r>
            <a:r>
              <a:rPr kumimoji="1" lang="en" altLang="zh-CN" sz="2000" dirty="0" err="1">
                <a:latin typeface="Times New Roman" panose="02020603050405020304" pitchFamily="18" charset="0"/>
                <a:ea typeface="SimSun" panose="02010600030101010101" pitchFamily="2" charset="-122"/>
                <a:cs typeface="Times New Roman" panose="02020603050405020304" pitchFamily="18" charset="0"/>
              </a:rPr>
              <a:t>ProNE</a:t>
            </a:r>
            <a:r>
              <a:rPr kumimoji="1" lang="zh-CN" altLang="en" sz="20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学习了更好的可转移结构知识。</a:t>
            </a:r>
            <a:endPar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pPr>
            <a:r>
              <a:rPr kumimoji="1" lang="en" altLang="zh-CN" sz="2000" dirty="0" err="1">
                <a:latin typeface="Times New Roman" panose="02020603050405020304" pitchFamily="18" charset="0"/>
                <a:ea typeface="SimSun" panose="02010600030101010101" pitchFamily="2" charset="-122"/>
                <a:cs typeface="Times New Roman" panose="02020603050405020304" pitchFamily="18" charset="0"/>
              </a:rPr>
              <a:t>GraphCL</a:t>
            </a:r>
            <a:r>
              <a:rPr kumimoji="1" lang="en" altLang="zh-CN" sz="2000" dirty="0">
                <a:latin typeface="Times New Roman" panose="02020603050405020304" pitchFamily="18" charset="0"/>
                <a:ea typeface="SimSun" panose="02010600030101010101" pitchFamily="2" charset="-122"/>
                <a:cs typeface="Times New Roman" panose="02020603050405020304" pitchFamily="18" charset="0"/>
              </a:rPr>
              <a:t> [152] </a:t>
            </a:r>
            <a:r>
              <a:rPr kumimoji="1" lang="zh-CN" altLang="en" sz="2000" dirty="0">
                <a:latin typeface="Times New Roman" panose="02020603050405020304" pitchFamily="18" charset="0"/>
                <a:ea typeface="SimSun" panose="02010600030101010101" pitchFamily="2" charset="-122"/>
                <a:cs typeface="Times New Roman" panose="02020603050405020304" pitchFamily="18" charset="0"/>
              </a:rPr>
              <a:t>认为</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节点邻域重构属于局部对比，过分强调邻近的信息而破坏了结构信息，只有采用全局和局部的对比才能很好的保护图数据的结构信息。因此，作者提出了</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4</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个普遍适用的图数据增强方法，维护长度为</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N</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的</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batch</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，选择第</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n</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个图，他的增强作为正样本，另外</a:t>
            </a:r>
            <a:r>
              <a:rPr kumimoji="1" lang="en-US" altLang="zh-CN" sz="2000" dirty="0">
                <a:latin typeface="Times New Roman" panose="02020603050405020304" pitchFamily="18" charset="0"/>
                <a:ea typeface="SimSun" panose="02010600030101010101" pitchFamily="2" charset="-122"/>
                <a:cs typeface="Times New Roman" panose="02020603050405020304" pitchFamily="18" charset="0"/>
              </a:rPr>
              <a:t>N-1</a:t>
            </a:r>
            <a:r>
              <a:rPr kumimoji="1" lang="zh-CN" altLang="en-US" sz="2000" dirty="0">
                <a:latin typeface="Times New Roman" panose="02020603050405020304" pitchFamily="18" charset="0"/>
                <a:ea typeface="SimSun" panose="02010600030101010101" pitchFamily="2" charset="-122"/>
                <a:cs typeface="Times New Roman" panose="02020603050405020304" pitchFamily="18" charset="0"/>
              </a:rPr>
              <a:t>个图作为负样本。</a:t>
            </a:r>
          </a:p>
        </p:txBody>
      </p:sp>
      <p:sp>
        <p:nvSpPr>
          <p:cNvPr id="4" name="矩形 3">
            <a:extLst>
              <a:ext uri="{FF2B5EF4-FFF2-40B4-BE49-F238E27FC236}">
                <a16:creationId xmlns:a16="http://schemas.microsoft.com/office/drawing/2014/main" id="{4896D184-06F6-CE4B-BB8E-00DCEB821F94}"/>
              </a:ext>
            </a:extLst>
          </p:cNvPr>
          <p:cNvSpPr/>
          <p:nvPr/>
        </p:nvSpPr>
        <p:spPr>
          <a:xfrm>
            <a:off x="838200" y="5349945"/>
            <a:ext cx="10814910" cy="624601"/>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实例</a:t>
            </a:r>
            <a:r>
              <a:rPr kumimoji="1" lang="en-US" altLang="zh-CN" dirty="0">
                <a:solidFill>
                  <a:schemeClr val="tx1"/>
                </a:solidFill>
              </a:rPr>
              <a:t>-</a:t>
            </a:r>
            <a:r>
              <a:rPr kumimoji="1" lang="zh-CN" altLang="en-US" dirty="0">
                <a:solidFill>
                  <a:schemeClr val="tx1"/>
                </a:solidFill>
              </a:rPr>
              <a:t>实例直接依赖不同样本做为实例进行对比</a:t>
            </a:r>
          </a:p>
        </p:txBody>
      </p:sp>
    </p:spTree>
    <p:extLst>
      <p:ext uri="{BB962C8B-B14F-4D97-AF65-F5344CB8AC3E}">
        <p14:creationId xmlns:p14="http://schemas.microsoft.com/office/powerpoint/2010/main" val="301862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DCEA7-367F-F94A-B89A-C6AB71F389E9}"/>
              </a:ext>
            </a:extLst>
          </p:cNvPr>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p>
        </p:txBody>
      </p:sp>
      <p:sp>
        <p:nvSpPr>
          <p:cNvPr id="3" name="内容占位符 2">
            <a:extLst>
              <a:ext uri="{FF2B5EF4-FFF2-40B4-BE49-F238E27FC236}">
                <a16:creationId xmlns:a16="http://schemas.microsoft.com/office/drawing/2014/main" id="{70A7B8D4-9B0A-5F4A-B480-57C82B088CB6}"/>
              </a:ext>
            </a:extLst>
          </p:cNvPr>
          <p:cNvSpPr>
            <a:spLocks noGrp="1"/>
          </p:cNvSpPr>
          <p:nvPr>
            <p:ph idx="1"/>
          </p:nvPr>
        </p:nvSpPr>
        <p:spPr/>
        <p:txBody>
          <a:bodyPr/>
          <a:lstStyle/>
          <a:p>
            <a:r>
              <a:rPr kumimoji="1" lang="zh-CN" altLang="en-US" dirty="0">
                <a:solidFill>
                  <a:srgbClr val="FF0000"/>
                </a:solidFill>
              </a:rPr>
              <a:t>有价值的细粒度标记很费时，昂贵</a:t>
            </a:r>
            <a:r>
              <a:rPr kumimoji="1" lang="en-US" altLang="zh-CN" dirty="0">
                <a:solidFill>
                  <a:srgbClr val="FF0000"/>
                </a:solidFill>
              </a:rPr>
              <a:t>(</a:t>
            </a:r>
            <a:r>
              <a:rPr kumimoji="1" lang="zh-CN" altLang="en-US" dirty="0">
                <a:solidFill>
                  <a:srgbClr val="FF0000"/>
                </a:solidFill>
              </a:rPr>
              <a:t>现有的数据集样本标注只到类型，越细的家族甚至变种标注还没有</a:t>
            </a:r>
            <a:r>
              <a:rPr kumimoji="1" lang="en-US" altLang="zh-CN" dirty="0">
                <a:solidFill>
                  <a:srgbClr val="FF0000"/>
                </a:solidFill>
              </a:rPr>
              <a:t>)</a:t>
            </a:r>
          </a:p>
          <a:p>
            <a:r>
              <a:rPr kumimoji="1" lang="zh-CN" altLang="en-US" dirty="0"/>
              <a:t>样本分布不均匀，</a:t>
            </a:r>
            <a:endParaRPr kumimoji="1" lang="en-US" altLang="zh-CN" dirty="0"/>
          </a:p>
          <a:p>
            <a:r>
              <a:rPr kumimoji="1" lang="zh-CN" altLang="en-US" dirty="0"/>
              <a:t>新型高级变种、</a:t>
            </a:r>
            <a:r>
              <a:rPr kumimoji="1" lang="en-US" altLang="zh-CN" dirty="0"/>
              <a:t>zero-day</a:t>
            </a:r>
            <a:r>
              <a:rPr kumimoji="1" lang="zh-CN" altLang="en-US" dirty="0"/>
              <a:t>、</a:t>
            </a:r>
            <a:r>
              <a:rPr lang="en" altLang="zh-CN" dirty="0"/>
              <a:t>stealthy malware</a:t>
            </a:r>
            <a:r>
              <a:rPr lang="zh-CN" altLang="en-US" dirty="0"/>
              <a:t>层出不穷，无法标记，逃避检测。</a:t>
            </a:r>
            <a:endParaRPr kumimoji="1" lang="zh-CN" altLang="en-US" dirty="0"/>
          </a:p>
        </p:txBody>
      </p:sp>
      <p:grpSp>
        <p:nvGrpSpPr>
          <p:cNvPr id="43" name="组合 42">
            <a:extLst>
              <a:ext uri="{FF2B5EF4-FFF2-40B4-BE49-F238E27FC236}">
                <a16:creationId xmlns:a16="http://schemas.microsoft.com/office/drawing/2014/main" id="{346A2DBB-BD41-B74D-B2E6-9D4838806C13}"/>
              </a:ext>
            </a:extLst>
          </p:cNvPr>
          <p:cNvGrpSpPr/>
          <p:nvPr/>
        </p:nvGrpSpPr>
        <p:grpSpPr>
          <a:xfrm>
            <a:off x="771510" y="3900276"/>
            <a:ext cx="9222015" cy="1795366"/>
            <a:chOff x="771510" y="3900276"/>
            <a:chExt cx="9222015" cy="1795366"/>
          </a:xfrm>
        </p:grpSpPr>
        <p:sp>
          <p:nvSpPr>
            <p:cNvPr id="5" name="矩形 4">
              <a:extLst>
                <a:ext uri="{FF2B5EF4-FFF2-40B4-BE49-F238E27FC236}">
                  <a16:creationId xmlns:a16="http://schemas.microsoft.com/office/drawing/2014/main" id="{D5E71066-E940-9F46-BF2C-7E548E6108C5}"/>
                </a:ext>
              </a:extLst>
            </p:cNvPr>
            <p:cNvSpPr/>
            <p:nvPr/>
          </p:nvSpPr>
          <p:spPr>
            <a:xfrm>
              <a:off x="2826936" y="3946967"/>
              <a:ext cx="1238491"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Worm</a:t>
              </a:r>
              <a:endParaRPr kumimoji="1" lang="zh-CN" altLang="en-US"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0B02260D-6B50-AD45-9B36-133D9AC3A7E0}"/>
                </a:ext>
              </a:extLst>
            </p:cNvPr>
            <p:cNvSpPr txBox="1"/>
            <p:nvPr/>
          </p:nvSpPr>
          <p:spPr>
            <a:xfrm>
              <a:off x="3971924" y="3900485"/>
              <a:ext cx="570990" cy="553998"/>
            </a:xfrm>
            <a:prstGeom prst="rect">
              <a:avLst/>
            </a:prstGeom>
            <a:noFill/>
          </p:spPr>
          <p:txBody>
            <a:bodyPr wrap="none" rtlCol="0">
              <a:spAutoFit/>
            </a:bodyPr>
            <a:lstStyle/>
            <a:p>
              <a:r>
                <a:rPr kumimoji="1" lang="zh-CN" altLang="en-US" sz="3000" b="1" dirty="0">
                  <a:latin typeface="SimSun" panose="02010600030101010101" pitchFamily="2" charset="-122"/>
                  <a:ea typeface="SimSun" panose="0201060003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CB578D33-778B-7744-9A25-EBEE50AC095C}"/>
                </a:ext>
              </a:extLst>
            </p:cNvPr>
            <p:cNvSpPr/>
            <p:nvPr/>
          </p:nvSpPr>
          <p:spPr>
            <a:xfrm>
              <a:off x="4211634" y="3943140"/>
              <a:ext cx="1346203"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Win32</a:t>
              </a:r>
              <a:endParaRPr kumimoji="1" lang="zh-CN" altLang="en-US"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3A7C0A22-1762-7D44-9870-08C966E11204}"/>
                </a:ext>
              </a:extLst>
            </p:cNvPr>
            <p:cNvSpPr txBox="1"/>
            <p:nvPr/>
          </p:nvSpPr>
          <p:spPr>
            <a:xfrm>
              <a:off x="5507278" y="3900276"/>
              <a:ext cx="298480" cy="584775"/>
            </a:xfrm>
            <a:prstGeom prst="rect">
              <a:avLst/>
            </a:prstGeom>
            <a:noFill/>
          </p:spPr>
          <p:txBody>
            <a:bodyPr wrap="none" rtlCol="0">
              <a:spAutoFit/>
            </a:bodyPr>
            <a:lstStyle/>
            <a:p>
              <a:r>
                <a:rPr kumimoji="1" lang="en-US" altLang="zh-CN" sz="3200" b="1" dirty="0">
                  <a:latin typeface="Times New Roman" panose="02020603050405020304" pitchFamily="18" charset="0"/>
                  <a:ea typeface="SimSun" panose="02010600030101010101" pitchFamily="2" charset="-122"/>
                  <a:cs typeface="Times New Roman" panose="02020603050405020304" pitchFamily="18" charset="0"/>
                </a:rPr>
                <a:t>/</a:t>
              </a:r>
              <a:endParaRPr kumimoji="1" lang="zh-CN" altLang="en-US" sz="32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2298A31-8D3B-6741-AD91-2DA1D3D63C21}"/>
                </a:ext>
              </a:extLst>
            </p:cNvPr>
            <p:cNvSpPr/>
            <p:nvPr/>
          </p:nvSpPr>
          <p:spPr>
            <a:xfrm>
              <a:off x="5732620" y="3943139"/>
              <a:ext cx="1284021"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err="1">
                  <a:solidFill>
                    <a:schemeClr val="tx1"/>
                  </a:solidFill>
                  <a:latin typeface="Times New Roman" panose="02020603050405020304" pitchFamily="18" charset="0"/>
                  <a:ea typeface="SimHei" panose="02010609060101010101" pitchFamily="49" charset="-122"/>
                  <a:cs typeface="Times New Roman" panose="02020603050405020304" pitchFamily="18" charset="0"/>
                </a:rPr>
                <a:t>Taterf</a:t>
              </a:r>
              <a:endParaRPr kumimoji="1" lang="zh-CN" altLang="en-US"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7948B349-2F11-6748-B903-F4FE664CFDAB}"/>
                </a:ext>
              </a:extLst>
            </p:cNvPr>
            <p:cNvSpPr txBox="1"/>
            <p:nvPr/>
          </p:nvSpPr>
          <p:spPr>
            <a:xfrm>
              <a:off x="6959489" y="3908218"/>
              <a:ext cx="378630" cy="553998"/>
            </a:xfrm>
            <a:prstGeom prst="rect">
              <a:avLst/>
            </a:prstGeom>
            <a:noFill/>
          </p:spPr>
          <p:txBody>
            <a:bodyPr wrap="none" rtlCol="0">
              <a:spAutoFit/>
            </a:bodyPr>
            <a:lstStyle/>
            <a:p>
              <a:r>
                <a:rPr kumimoji="1" lang="en-US" altLang="zh-CN" sz="3000" b="1" dirty="0">
                  <a:latin typeface="SimSun" panose="02010600030101010101" pitchFamily="2" charset="-122"/>
                  <a:ea typeface="SimSun" panose="02010600030101010101" pitchFamily="2" charset="-122"/>
                  <a:cs typeface="Times New Roman" panose="02020603050405020304" pitchFamily="18" charset="0"/>
                </a:rPr>
                <a:t>.</a:t>
              </a:r>
              <a:endParaRPr kumimoji="1" lang="zh-CN" altLang="en-US" sz="3000" b="1" dirty="0">
                <a:latin typeface="SimSun" panose="02010600030101010101" pitchFamily="2" charset="-122"/>
                <a:ea typeface="SimSun"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E88C6E71-9322-BC4C-81A2-CEC0075DAB6A}"/>
                </a:ext>
              </a:extLst>
            </p:cNvPr>
            <p:cNvSpPr/>
            <p:nvPr/>
          </p:nvSpPr>
          <p:spPr>
            <a:xfrm>
              <a:off x="7190711" y="3943138"/>
              <a:ext cx="396000"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K</a:t>
              </a:r>
              <a:endParaRPr kumimoji="1" lang="zh-CN" altLang="en-US"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B93930DC-B30F-BF45-9F2F-421F4AB7C214}"/>
                </a:ext>
              </a:extLst>
            </p:cNvPr>
            <p:cNvSpPr txBox="1"/>
            <p:nvPr/>
          </p:nvSpPr>
          <p:spPr>
            <a:xfrm>
              <a:off x="7497901" y="3906133"/>
              <a:ext cx="378630" cy="553998"/>
            </a:xfrm>
            <a:prstGeom prst="rect">
              <a:avLst/>
            </a:prstGeom>
            <a:noFill/>
          </p:spPr>
          <p:txBody>
            <a:bodyPr wrap="none" rtlCol="0">
              <a:spAutoFit/>
            </a:bodyPr>
            <a:lstStyle/>
            <a:p>
              <a:r>
                <a:rPr kumimoji="1" lang="en-US" altLang="zh-CN" sz="3000" b="1" dirty="0">
                  <a:latin typeface="SimSun" panose="02010600030101010101" pitchFamily="2" charset="-122"/>
                  <a:ea typeface="SimSun" panose="02010600030101010101" pitchFamily="2" charset="-122"/>
                  <a:cs typeface="Times New Roman" panose="02020603050405020304" pitchFamily="18" charset="0"/>
                </a:rPr>
                <a:t>!</a:t>
              </a:r>
              <a:endParaRPr kumimoji="1" lang="zh-CN" altLang="en-US" sz="3000" b="1" dirty="0">
                <a:latin typeface="SimSun" panose="02010600030101010101" pitchFamily="2" charset="-122"/>
                <a:ea typeface="SimSun"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894D93FD-6D74-CA4F-97FC-26DDA28D8311}"/>
                </a:ext>
              </a:extLst>
            </p:cNvPr>
            <p:cNvSpPr/>
            <p:nvPr/>
          </p:nvSpPr>
          <p:spPr>
            <a:xfrm>
              <a:off x="7757455" y="3938371"/>
              <a:ext cx="615020"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err="1">
                  <a:solidFill>
                    <a:schemeClr val="tx1"/>
                  </a:solidFill>
                  <a:latin typeface="Times New Roman" panose="02020603050405020304" pitchFamily="18" charset="0"/>
                  <a:ea typeface="SimHei" panose="02010609060101010101" pitchFamily="49" charset="-122"/>
                  <a:cs typeface="Times New Roman" panose="02020603050405020304" pitchFamily="18" charset="0"/>
                </a:rPr>
                <a:t>dll</a:t>
              </a:r>
              <a:endParaRPr kumimoji="1" lang="zh-CN" altLang="en-US" sz="3000" b="1"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cxnSp>
          <p:nvCxnSpPr>
            <p:cNvPr id="16" name="直线连接符 15">
              <a:extLst>
                <a:ext uri="{FF2B5EF4-FFF2-40B4-BE49-F238E27FC236}">
                  <a16:creationId xmlns:a16="http://schemas.microsoft.com/office/drawing/2014/main" id="{D18ED1DE-BA03-6A48-9D4D-50AC55584E26}"/>
                </a:ext>
              </a:extLst>
            </p:cNvPr>
            <p:cNvCxnSpPr>
              <a:cxnSpLocks/>
              <a:stCxn id="5" idx="2"/>
            </p:cNvCxnSpPr>
            <p:nvPr/>
          </p:nvCxnSpPr>
          <p:spPr>
            <a:xfrm flipH="1">
              <a:off x="2030009" y="4398380"/>
              <a:ext cx="1416173" cy="7736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36D5D4E4-EA69-6140-A0B3-A7800F263C37}"/>
                </a:ext>
              </a:extLst>
            </p:cNvPr>
            <p:cNvCxnSpPr>
              <a:cxnSpLocks/>
            </p:cNvCxnSpPr>
            <p:nvPr/>
          </p:nvCxnSpPr>
          <p:spPr>
            <a:xfrm flipH="1">
              <a:off x="1417352" y="5172070"/>
              <a:ext cx="123849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D50EA64-A2C1-484B-8741-B37058E9AF95}"/>
                </a:ext>
              </a:extLst>
            </p:cNvPr>
            <p:cNvSpPr txBox="1"/>
            <p:nvPr/>
          </p:nvSpPr>
          <p:spPr>
            <a:xfrm>
              <a:off x="771510" y="5214933"/>
              <a:ext cx="2271776"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&lt;</a:t>
              </a:r>
              <a:r>
                <a:rPr kumimoji="1" lang="en-US" altLang="zh-CN" sz="2400" dirty="0" err="1">
                  <a:latin typeface="Times New Roman" panose="02020603050405020304" pitchFamily="18" charset="0"/>
                  <a:cs typeface="Times New Roman" panose="02020603050405020304" pitchFamily="18" charset="0"/>
                </a:rPr>
                <a:t>malware_type</a:t>
              </a:r>
              <a:r>
                <a:rPr kumimoji="1" lang="en-US" altLang="zh-CN" sz="2400" dirty="0">
                  <a:latin typeface="Times New Roman" panose="02020603050405020304" pitchFamily="18" charset="0"/>
                  <a:cs typeface="Times New Roman" panose="02020603050405020304" pitchFamily="18" charset="0"/>
                </a:rPr>
                <a:t>&gt;</a:t>
              </a:r>
              <a:endParaRPr kumimoji="1" lang="zh-CN" altLang="en-US" sz="2400" dirty="0">
                <a:latin typeface="Times New Roman" panose="02020603050405020304" pitchFamily="18" charset="0"/>
                <a:cs typeface="Times New Roman" panose="02020603050405020304" pitchFamily="18" charset="0"/>
              </a:endParaRPr>
            </a:p>
          </p:txBody>
        </p:sp>
        <p:cxnSp>
          <p:nvCxnSpPr>
            <p:cNvPr id="22" name="直线连接符 21">
              <a:extLst>
                <a:ext uri="{FF2B5EF4-FFF2-40B4-BE49-F238E27FC236}">
                  <a16:creationId xmlns:a16="http://schemas.microsoft.com/office/drawing/2014/main" id="{CD652820-8732-F24D-B7C2-C97755E07CA7}"/>
                </a:ext>
              </a:extLst>
            </p:cNvPr>
            <p:cNvCxnSpPr/>
            <p:nvPr/>
          </p:nvCxnSpPr>
          <p:spPr>
            <a:xfrm flipH="1">
              <a:off x="4067186" y="4407901"/>
              <a:ext cx="988732" cy="7736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68A91FEF-C08C-254F-A986-D02517D13C33}"/>
                </a:ext>
              </a:extLst>
            </p:cNvPr>
            <p:cNvCxnSpPr>
              <a:cxnSpLocks/>
            </p:cNvCxnSpPr>
            <p:nvPr/>
          </p:nvCxnSpPr>
          <p:spPr>
            <a:xfrm flipH="1">
              <a:off x="3355704" y="5181591"/>
              <a:ext cx="123849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E3538A3-707D-9346-A58E-C8EF3EF86D00}"/>
                </a:ext>
              </a:extLst>
            </p:cNvPr>
            <p:cNvSpPr txBox="1"/>
            <p:nvPr/>
          </p:nvSpPr>
          <p:spPr>
            <a:xfrm>
              <a:off x="3052769" y="5224454"/>
              <a:ext cx="1742785"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&lt; platform &gt;</a:t>
              </a:r>
              <a:endParaRPr kumimoji="1" lang="zh-CN" altLang="en-US" sz="2400" dirty="0">
                <a:latin typeface="Times New Roman" panose="02020603050405020304" pitchFamily="18" charset="0"/>
                <a:cs typeface="Times New Roman" panose="02020603050405020304" pitchFamily="18" charset="0"/>
              </a:endParaRPr>
            </a:p>
          </p:txBody>
        </p:sp>
        <p:cxnSp>
          <p:nvCxnSpPr>
            <p:cNvPr id="26" name="直线连接符 25">
              <a:extLst>
                <a:ext uri="{FF2B5EF4-FFF2-40B4-BE49-F238E27FC236}">
                  <a16:creationId xmlns:a16="http://schemas.microsoft.com/office/drawing/2014/main" id="{14290275-28AC-5F4F-A5DC-E4D7810D176D}"/>
                </a:ext>
              </a:extLst>
            </p:cNvPr>
            <p:cNvCxnSpPr>
              <a:cxnSpLocks/>
            </p:cNvCxnSpPr>
            <p:nvPr/>
          </p:nvCxnSpPr>
          <p:spPr>
            <a:xfrm flipH="1">
              <a:off x="5934098" y="4403136"/>
              <a:ext cx="460085" cy="79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F3437239-18FF-DA4C-A728-1D7F374785F9}"/>
                </a:ext>
              </a:extLst>
            </p:cNvPr>
            <p:cNvCxnSpPr>
              <a:cxnSpLocks/>
            </p:cNvCxnSpPr>
            <p:nvPr/>
          </p:nvCxnSpPr>
          <p:spPr>
            <a:xfrm flipH="1">
              <a:off x="5251191" y="5191114"/>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66CC438-DD03-4942-B3E4-7E578D90A10E}"/>
                </a:ext>
              </a:extLst>
            </p:cNvPr>
            <p:cNvSpPr txBox="1"/>
            <p:nvPr/>
          </p:nvSpPr>
          <p:spPr>
            <a:xfrm>
              <a:off x="4748224" y="5233977"/>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a:t>
              </a:r>
              <a:r>
                <a:rPr kumimoji="1" lang="en-US" altLang="zh-CN" sz="2400" dirty="0" err="1">
                  <a:latin typeface="Times New Roman" panose="02020603050405020304" pitchFamily="18" charset="0"/>
                  <a:cs typeface="Times New Roman" panose="02020603050405020304" pitchFamily="18" charset="0"/>
                </a:rPr>
                <a:t>family_name</a:t>
              </a:r>
              <a:r>
                <a:rPr kumimoji="1" lang="en-US" altLang="zh-CN" sz="2400" dirty="0">
                  <a:latin typeface="Times New Roman" panose="02020603050405020304" pitchFamily="18" charset="0"/>
                  <a:cs typeface="Times New Roman" panose="02020603050405020304" pitchFamily="18" charset="0"/>
                </a:rPr>
                <a:t> &gt;</a:t>
              </a:r>
              <a:endParaRPr kumimoji="1" lang="zh-CN" altLang="en-US" sz="2400" dirty="0">
                <a:latin typeface="Times New Roman" panose="02020603050405020304" pitchFamily="18" charset="0"/>
                <a:cs typeface="Times New Roman" panose="02020603050405020304" pitchFamily="18" charset="0"/>
              </a:endParaRPr>
            </a:p>
          </p:txBody>
        </p:sp>
        <p:cxnSp>
          <p:nvCxnSpPr>
            <p:cNvPr id="31" name="直线连接符 30">
              <a:extLst>
                <a:ext uri="{FF2B5EF4-FFF2-40B4-BE49-F238E27FC236}">
                  <a16:creationId xmlns:a16="http://schemas.microsoft.com/office/drawing/2014/main" id="{17276BAD-B1F1-3441-9299-72C9F525A1B6}"/>
                </a:ext>
              </a:extLst>
            </p:cNvPr>
            <p:cNvCxnSpPr>
              <a:cxnSpLocks/>
            </p:cNvCxnSpPr>
            <p:nvPr/>
          </p:nvCxnSpPr>
          <p:spPr>
            <a:xfrm>
              <a:off x="7432415" y="4398370"/>
              <a:ext cx="210999" cy="7832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DCD65559-4CBA-C945-8F3C-C323868261D6}"/>
                </a:ext>
              </a:extLst>
            </p:cNvPr>
            <p:cNvCxnSpPr>
              <a:cxnSpLocks/>
            </p:cNvCxnSpPr>
            <p:nvPr/>
          </p:nvCxnSpPr>
          <p:spPr>
            <a:xfrm flipH="1">
              <a:off x="7087174" y="5186348"/>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C927615-3A8A-1242-912E-05603CB2CE12}"/>
                </a:ext>
              </a:extLst>
            </p:cNvPr>
            <p:cNvSpPr txBox="1"/>
            <p:nvPr/>
          </p:nvSpPr>
          <p:spPr>
            <a:xfrm>
              <a:off x="6958040" y="5229211"/>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Variant &gt;</a:t>
              </a:r>
              <a:endParaRPr kumimoji="1" lang="zh-CN" altLang="en-US" sz="2400" dirty="0">
                <a:latin typeface="Times New Roman" panose="02020603050405020304" pitchFamily="18" charset="0"/>
                <a:cs typeface="Times New Roman" panose="02020603050405020304" pitchFamily="18" charset="0"/>
              </a:endParaRPr>
            </a:p>
          </p:txBody>
        </p:sp>
        <p:cxnSp>
          <p:nvCxnSpPr>
            <p:cNvPr id="36" name="直线连接符 35">
              <a:extLst>
                <a:ext uri="{FF2B5EF4-FFF2-40B4-BE49-F238E27FC236}">
                  <a16:creationId xmlns:a16="http://schemas.microsoft.com/office/drawing/2014/main" id="{56AEE8A8-3D4B-374C-86EC-A3EB74F912E9}"/>
                </a:ext>
              </a:extLst>
            </p:cNvPr>
            <p:cNvCxnSpPr>
              <a:cxnSpLocks/>
              <a:stCxn id="14" idx="2"/>
            </p:cNvCxnSpPr>
            <p:nvPr/>
          </p:nvCxnSpPr>
          <p:spPr>
            <a:xfrm>
              <a:off x="8064965" y="4389784"/>
              <a:ext cx="1270592" cy="782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9A0F5076-7EEB-DE49-B1CF-480EA379E352}"/>
                </a:ext>
              </a:extLst>
            </p:cNvPr>
            <p:cNvCxnSpPr>
              <a:cxnSpLocks/>
            </p:cNvCxnSpPr>
            <p:nvPr/>
          </p:nvCxnSpPr>
          <p:spPr>
            <a:xfrm flipH="1">
              <a:off x="8755033" y="5179722"/>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8" name="文本框 37">
            <a:extLst>
              <a:ext uri="{FF2B5EF4-FFF2-40B4-BE49-F238E27FC236}">
                <a16:creationId xmlns:a16="http://schemas.microsoft.com/office/drawing/2014/main" id="{82FB4324-6764-2F4B-B699-FF1CA79CC047}"/>
              </a:ext>
            </a:extLst>
          </p:cNvPr>
          <p:cNvSpPr txBox="1"/>
          <p:nvPr/>
        </p:nvSpPr>
        <p:spPr>
          <a:xfrm>
            <a:off x="8506631" y="5222586"/>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modifiers &gt;</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78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DCEA7-367F-F94A-B89A-C6AB71F389E9}"/>
              </a:ext>
            </a:extLst>
          </p:cNvPr>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p>
        </p:txBody>
      </p:sp>
      <p:sp>
        <p:nvSpPr>
          <p:cNvPr id="3" name="内容占位符 2">
            <a:extLst>
              <a:ext uri="{FF2B5EF4-FFF2-40B4-BE49-F238E27FC236}">
                <a16:creationId xmlns:a16="http://schemas.microsoft.com/office/drawing/2014/main" id="{70A7B8D4-9B0A-5F4A-B480-57C82B088CB6}"/>
              </a:ext>
            </a:extLst>
          </p:cNvPr>
          <p:cNvSpPr>
            <a:spLocks noGrp="1"/>
          </p:cNvSpPr>
          <p:nvPr>
            <p:ph idx="1"/>
          </p:nvPr>
        </p:nvSpPr>
        <p:spPr>
          <a:xfrm>
            <a:off x="838200" y="1690688"/>
            <a:ext cx="10515600" cy="4486275"/>
          </a:xfrm>
        </p:spPr>
        <p:txBody>
          <a:bodyPr/>
          <a:lstStyle/>
          <a:p>
            <a:r>
              <a:rPr kumimoji="1" lang="zh-CN" altLang="en-US" dirty="0"/>
              <a:t>有价值的细粒度标记很费时，昂贵</a:t>
            </a:r>
            <a:r>
              <a:rPr kumimoji="1" lang="en-US" altLang="zh-CN" dirty="0"/>
              <a:t>(</a:t>
            </a:r>
            <a:r>
              <a:rPr kumimoji="1" lang="zh-CN" altLang="en-US" dirty="0"/>
              <a:t>现有的数据集样本标注只到类型，越细的家族甚至变种标注还没有</a:t>
            </a:r>
            <a:r>
              <a:rPr kumimoji="1" lang="en-US" altLang="zh-CN" dirty="0"/>
              <a:t>)</a:t>
            </a:r>
          </a:p>
          <a:p>
            <a:r>
              <a:rPr kumimoji="1" lang="zh-CN" altLang="en-US" dirty="0">
                <a:solidFill>
                  <a:srgbClr val="FF0000"/>
                </a:solidFill>
              </a:rPr>
              <a:t>样本分布不均匀，</a:t>
            </a:r>
            <a:endParaRPr kumimoji="1" lang="en-US" altLang="zh-CN" dirty="0">
              <a:solidFill>
                <a:srgbClr val="FF0000"/>
              </a:solidFill>
            </a:endParaRPr>
          </a:p>
          <a:p>
            <a:r>
              <a:rPr kumimoji="1" lang="zh-CN" altLang="en-US" dirty="0"/>
              <a:t>新型高级变种、</a:t>
            </a:r>
            <a:r>
              <a:rPr kumimoji="1" lang="en-US" altLang="zh-CN" dirty="0"/>
              <a:t>zero-day</a:t>
            </a:r>
            <a:r>
              <a:rPr kumimoji="1" lang="zh-CN" altLang="en-US" dirty="0"/>
              <a:t>、</a:t>
            </a:r>
            <a:r>
              <a:rPr lang="en" altLang="zh-CN" dirty="0"/>
              <a:t>stealthy malware</a:t>
            </a:r>
            <a:r>
              <a:rPr lang="zh-CN" altLang="en-US" dirty="0"/>
              <a:t>层出不穷，无法标记，逃避检测。</a:t>
            </a:r>
            <a:endParaRPr kumimoji="1" lang="zh-CN" altLang="en-US" dirty="0"/>
          </a:p>
        </p:txBody>
      </p:sp>
      <p:pic>
        <p:nvPicPr>
          <p:cNvPr id="29" name="图片 28">
            <a:extLst>
              <a:ext uri="{FF2B5EF4-FFF2-40B4-BE49-F238E27FC236}">
                <a16:creationId xmlns:a16="http://schemas.microsoft.com/office/drawing/2014/main" id="{418E2D53-6433-744F-8783-17F957858C4F}"/>
              </a:ext>
            </a:extLst>
          </p:cNvPr>
          <p:cNvPicPr>
            <a:picLocks noChangeAspect="1"/>
          </p:cNvPicPr>
          <p:nvPr/>
        </p:nvPicPr>
        <p:blipFill>
          <a:blip r:embed="rId3"/>
          <a:stretch>
            <a:fillRect/>
          </a:stretch>
        </p:blipFill>
        <p:spPr>
          <a:xfrm>
            <a:off x="1800022" y="3918088"/>
            <a:ext cx="2653900" cy="2258875"/>
          </a:xfrm>
          <a:prstGeom prst="rect">
            <a:avLst/>
          </a:prstGeom>
        </p:spPr>
      </p:pic>
      <p:pic>
        <p:nvPicPr>
          <p:cNvPr id="30" name="图片 29">
            <a:extLst>
              <a:ext uri="{FF2B5EF4-FFF2-40B4-BE49-F238E27FC236}">
                <a16:creationId xmlns:a16="http://schemas.microsoft.com/office/drawing/2014/main" id="{D6D6A3D4-6EBA-A34B-8B81-4E06A44EF917}"/>
              </a:ext>
            </a:extLst>
          </p:cNvPr>
          <p:cNvPicPr>
            <a:picLocks noChangeAspect="1"/>
          </p:cNvPicPr>
          <p:nvPr/>
        </p:nvPicPr>
        <p:blipFill>
          <a:blip r:embed="rId4"/>
          <a:stretch>
            <a:fillRect/>
          </a:stretch>
        </p:blipFill>
        <p:spPr>
          <a:xfrm>
            <a:off x="5814582" y="3746859"/>
            <a:ext cx="3846996" cy="2917797"/>
          </a:xfrm>
          <a:prstGeom prst="rect">
            <a:avLst/>
          </a:prstGeom>
        </p:spPr>
      </p:pic>
    </p:spTree>
    <p:extLst>
      <p:ext uri="{BB962C8B-B14F-4D97-AF65-F5344CB8AC3E}">
        <p14:creationId xmlns:p14="http://schemas.microsoft.com/office/powerpoint/2010/main" val="13609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DCEA7-367F-F94A-B89A-C6AB71F389E9}"/>
              </a:ext>
            </a:extLst>
          </p:cNvPr>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p>
        </p:txBody>
      </p:sp>
      <p:sp>
        <p:nvSpPr>
          <p:cNvPr id="3" name="内容占位符 2">
            <a:extLst>
              <a:ext uri="{FF2B5EF4-FFF2-40B4-BE49-F238E27FC236}">
                <a16:creationId xmlns:a16="http://schemas.microsoft.com/office/drawing/2014/main" id="{70A7B8D4-9B0A-5F4A-B480-57C82B088CB6}"/>
              </a:ext>
            </a:extLst>
          </p:cNvPr>
          <p:cNvSpPr>
            <a:spLocks noGrp="1"/>
          </p:cNvSpPr>
          <p:nvPr>
            <p:ph idx="1"/>
          </p:nvPr>
        </p:nvSpPr>
        <p:spPr>
          <a:xfrm>
            <a:off x="838200" y="1690688"/>
            <a:ext cx="10515600" cy="4486275"/>
          </a:xfrm>
        </p:spPr>
        <p:txBody>
          <a:bodyPr/>
          <a:lstStyle/>
          <a:p>
            <a:r>
              <a:rPr kumimoji="1" lang="zh-CN" altLang="en-US" dirty="0"/>
              <a:t>有价值的细粒度标记很费时，昂贵</a:t>
            </a:r>
            <a:r>
              <a:rPr kumimoji="1" lang="en-US" altLang="zh-CN" dirty="0"/>
              <a:t>(</a:t>
            </a:r>
            <a:r>
              <a:rPr kumimoji="1" lang="zh-CN" altLang="en-US" dirty="0"/>
              <a:t>现有的数据集样本标注只到类型，越细的家族甚至变种标注还没有</a:t>
            </a:r>
            <a:r>
              <a:rPr kumimoji="1" lang="en-US" altLang="zh-CN" dirty="0"/>
              <a:t>)</a:t>
            </a:r>
          </a:p>
          <a:p>
            <a:r>
              <a:rPr kumimoji="1" lang="zh-CN" altLang="en-US" dirty="0"/>
              <a:t>样本分布不均匀，</a:t>
            </a:r>
            <a:endParaRPr kumimoji="1" lang="en-US" altLang="zh-CN" dirty="0"/>
          </a:p>
          <a:p>
            <a:r>
              <a:rPr kumimoji="1" lang="zh-CN" altLang="en-US" dirty="0">
                <a:solidFill>
                  <a:srgbClr val="FF0000"/>
                </a:solidFill>
              </a:rPr>
              <a:t>新型高级变种（</a:t>
            </a:r>
            <a:r>
              <a:rPr kumimoji="1" lang="en-US" altLang="zh-CN" dirty="0">
                <a:solidFill>
                  <a:srgbClr val="FF0000"/>
                </a:solidFill>
              </a:rPr>
              <a:t>zero-day</a:t>
            </a:r>
            <a:r>
              <a:rPr kumimoji="1" lang="zh-CN" altLang="en-US" dirty="0">
                <a:solidFill>
                  <a:srgbClr val="FF0000"/>
                </a:solidFill>
              </a:rPr>
              <a:t>、</a:t>
            </a:r>
            <a:r>
              <a:rPr lang="en" altLang="zh-CN" dirty="0">
                <a:solidFill>
                  <a:srgbClr val="FF0000"/>
                </a:solidFill>
              </a:rPr>
              <a:t>stealthy malware</a:t>
            </a:r>
            <a:r>
              <a:rPr lang="zh-CN" altLang="en-US" dirty="0">
                <a:solidFill>
                  <a:srgbClr val="FF0000"/>
                </a:solidFill>
              </a:rPr>
              <a:t>）层出不穷，大都不存在于已知的训练集，无法标记，逃避检测。</a:t>
            </a:r>
            <a:endParaRPr kumimoji="1" lang="zh-CN" altLang="en-US" dirty="0">
              <a:solidFill>
                <a:srgbClr val="FF0000"/>
              </a:solidFill>
            </a:endParaRPr>
          </a:p>
        </p:txBody>
      </p:sp>
    </p:spTree>
    <p:extLst>
      <p:ext uri="{BB962C8B-B14F-4D97-AF65-F5344CB8AC3E}">
        <p14:creationId xmlns:p14="http://schemas.microsoft.com/office/powerpoint/2010/main" val="40553036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2982</TotalTime>
  <Words>2955</Words>
  <Application>Microsoft Macintosh PowerPoint</Application>
  <PresentationFormat>宽屏</PresentationFormat>
  <Paragraphs>302</Paragraphs>
  <Slides>21</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SimSun</vt:lpstr>
      <vt:lpstr>微软雅黑</vt:lpstr>
      <vt:lpstr>Arial</vt:lpstr>
      <vt:lpstr>Cambria Math</vt:lpstr>
      <vt:lpstr>Times New Roman</vt:lpstr>
      <vt:lpstr>Wingdings</vt:lpstr>
      <vt:lpstr>Office 主题​​</vt:lpstr>
      <vt:lpstr>Few-Shot Malware Detection on Heterogenous Information Network via Contrastive Learning</vt:lpstr>
      <vt:lpstr>背景</vt:lpstr>
      <vt:lpstr>研究现状</vt:lpstr>
      <vt:lpstr>研究现状</vt:lpstr>
      <vt:lpstr>研究现状</vt:lpstr>
      <vt:lpstr>研究现状</vt:lpstr>
      <vt:lpstr>问题与挑战1：监督学习受限于大量标注样本</vt:lpstr>
      <vt:lpstr>问题与挑战1：监督学习受限于大量标注样本</vt:lpstr>
      <vt:lpstr>问题与挑战1：监督学习受限于大量标注样本</vt:lpstr>
      <vt:lpstr>PowerPoint 演示文稿</vt:lpstr>
      <vt:lpstr>问题与挑战2：Contrastive Learning依赖图数据增强 HIN contrastive learning: how to design the augmented views for HIN</vt:lpstr>
      <vt:lpstr>贡献</vt:lpstr>
      <vt:lpstr>恶意软件对比学习总框架</vt:lpstr>
      <vt:lpstr>构造恶意家族异构信息网络实例 --How to define instances in malware detection?--treat each instance as a distinct class</vt:lpstr>
      <vt:lpstr>正负样本生成(从语义和结构两层考虑) How to define positive and negative instance pairs in and across graph?</vt:lpstr>
      <vt:lpstr>API属性masking</vt:lpstr>
      <vt:lpstr>图扩散-交互增强</vt:lpstr>
      <vt:lpstr>元路径指导的取样</vt:lpstr>
      <vt:lpstr>GIN编码器</vt:lpstr>
      <vt:lpstr>对比学习目标函数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Few-Shot Malware Detection on Temporal Network via Contrastive Learning</dc:title>
  <dc:creator>VIP</dc:creator>
  <cp:lastModifiedBy>VIP</cp:lastModifiedBy>
  <cp:revision>120</cp:revision>
  <dcterms:created xsi:type="dcterms:W3CDTF">2021-05-08T07:28:16Z</dcterms:created>
  <dcterms:modified xsi:type="dcterms:W3CDTF">2021-08-20T11:01:33Z</dcterms:modified>
</cp:coreProperties>
</file>