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7" r:id="rId4"/>
    <p:sldId id="269" r:id="rId5"/>
    <p:sldId id="274" r:id="rId7"/>
    <p:sldId id="275" r:id="rId8"/>
    <p:sldId id="276" r:id="rId9"/>
    <p:sldId id="259" r:id="rId10"/>
    <p:sldId id="260" r:id="rId11"/>
    <p:sldId id="261" r:id="rId12"/>
    <p:sldId id="262" r:id="rId13"/>
    <p:sldId id="263" r:id="rId14"/>
    <p:sldId id="258" r:id="rId15"/>
    <p:sldId id="279" r:id="rId16"/>
    <p:sldId id="264" r:id="rId17"/>
    <p:sldId id="265" r:id="rId18"/>
    <p:sldId id="270" r:id="rId19"/>
    <p:sldId id="272" r:id="rId20"/>
    <p:sldId id="280" r:id="rId21"/>
    <p:sldId id="273" r:id="rId22"/>
    <p:sldId id="267" r:id="rId23"/>
    <p:sldId id="271" r:id="rId24"/>
    <p:sldId id="268" r:id="rId25"/>
    <p:sldId id="278"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83618"/>
  </p:normalViewPr>
  <p:slideViewPr>
    <p:cSldViewPr snapToGrid="0" snapToObjects="1">
      <p:cViewPr>
        <p:scale>
          <a:sx n="97" d="100"/>
          <a:sy n="97" d="100"/>
        </p:scale>
        <p:origin x="11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47BA4-67D4-9F4C-932E-DE24325D131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AD50-380C-EF43-9A72-407C27B7176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具体做法是，只反向传播更新</a:t>
            </a:r>
            <a:r>
              <a:rPr kumimoji="1" lang="en-US" altLang="zh-CN" dirty="0"/>
              <a:t>q</a:t>
            </a:r>
            <a:r>
              <a:rPr kumimoji="1" lang="zh-CN" altLang="en-US" dirty="0"/>
              <a:t>的参数，动量更新规则将 </a:t>
            </a:r>
            <a:r>
              <a:rPr kumimoji="1" lang="en-GB" altLang="zh-CN" dirty="0"/>
              <a:t>q </a:t>
            </a:r>
            <a:r>
              <a:rPr kumimoji="1" lang="zh-CN" altLang="en-US" dirty="0"/>
              <a:t>中的更新逐渐传播到 </a:t>
            </a:r>
            <a:r>
              <a:rPr kumimoji="1" lang="en-GB" altLang="zh-CN" dirty="0"/>
              <a:t>k </a:t>
            </a:r>
            <a:r>
              <a:rPr kumimoji="1" lang="zh-CN" altLang="en-GB" dirty="0"/>
              <a:t>，</a:t>
            </a:r>
            <a:r>
              <a:rPr kumimoji="1" lang="zh-CN" altLang="en-US" dirty="0"/>
              <a:t>使 </a:t>
            </a:r>
            <a:r>
              <a:rPr kumimoji="1" lang="en-GB" altLang="zh-CN" dirty="0"/>
              <a:t>k </a:t>
            </a:r>
            <a:r>
              <a:rPr kumimoji="1" lang="zh-CN" altLang="en-US" dirty="0"/>
              <a:t>平滑且一致地演化。</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GB"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GB" altLang="zh-CN" dirty="0"/>
              <a:t>MI </a:t>
            </a:r>
            <a:r>
              <a:rPr kumimoji="1" lang="zh-CN" altLang="en-US" dirty="0"/>
              <a:t>带来的实际改进提出了质疑。</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GB"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GB" altLang="zh-CN" dirty="0"/>
              <a:t>MI </a:t>
            </a:r>
            <a:r>
              <a:rPr kumimoji="1" lang="zh-CN" altLang="en-US" dirty="0"/>
              <a:t>带来的实际改进提出了质疑。</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考虑异构图的数据增强，需要充分</a:t>
            </a:r>
            <a:r>
              <a:rPr kumimoji="1" lang="zh-CN" altLang="en-US" sz="1200" dirty="0">
                <a:latin typeface="Times New Roman" panose="02020603050405020304" pitchFamily="18" charset="0"/>
                <a:ea typeface="宋体" panose="02010600030101010101" pitchFamily="2" charset="-122"/>
                <a:cs typeface="Times New Roman" panose="02020603050405020304" pitchFamily="18" charset="0"/>
              </a:rPr>
              <a:t>遵守其语义信息和结构信息；</a:t>
            </a:r>
            <a:r>
              <a:rPr kumimoji="1"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200" dirty="0">
                <a:latin typeface="Times New Roman" panose="02020603050405020304" pitchFamily="18" charset="0"/>
                <a:ea typeface="宋体" panose="02010600030101010101" pitchFamily="2" charset="-122"/>
                <a:cs typeface="Times New Roman" panose="02020603050405020304" pitchFamily="18" charset="0"/>
              </a:rPr>
              <a:t>正负样本都要考虑，还有效率性的问题，要采取</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momentum</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策略</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数据增强的方法：考虑</a:t>
            </a:r>
            <a:r>
              <a:rPr kumimoji="1" lang="en-US" altLang="zh-CN" dirty="0"/>
              <a:t>API</a:t>
            </a:r>
            <a:r>
              <a:rPr kumimoji="1" lang="zh-CN" altLang="en-US" dirty="0"/>
              <a:t>的名称、类型、参数，</a:t>
            </a:r>
            <a:r>
              <a:rPr lang="zh-CN" altLang="en-US" sz="1200" kern="1200" dirty="0">
                <a:solidFill>
                  <a:schemeClr val="tx1"/>
                </a:solidFill>
                <a:effectLst/>
                <a:latin typeface="+mn-lt"/>
                <a:ea typeface="+mn-ea"/>
                <a:cs typeface="+mn-cs"/>
              </a:rPr>
              <a:t>只关注</a:t>
            </a:r>
            <a:r>
              <a:rPr lang="en-GB"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名称忽视参数信息会导致信息丢失而影响准确率，例如同样的</a:t>
            </a:r>
            <a:r>
              <a:rPr lang="en-GB" altLang="zh-CN" sz="1200" kern="1200" dirty="0">
                <a:solidFill>
                  <a:schemeClr val="tx1"/>
                </a:solidFill>
                <a:effectLst/>
                <a:latin typeface="+mn-lt"/>
                <a:ea typeface="+mn-ea"/>
                <a:cs typeface="+mn-cs"/>
              </a:rPr>
              <a:t>API</a:t>
            </a:r>
            <a:r>
              <a:rPr lang="zh-CN" altLang="en-GB"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良性软件的参数信息目标文件由程序本身创建时，写入操作可能是无害的，但如果目标文件是系统文件，则写入操作可能是恶意的。</a:t>
            </a:r>
            <a:endParaRPr lang="zh-CN" altLang="en-US"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6AA1-8988-6849-B041-86396FC6821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a:t>Few-Shot</a:t>
            </a:r>
            <a:r>
              <a:rPr lang="zh-CN" altLang="en-US" b="1" dirty="0"/>
              <a:t> </a:t>
            </a:r>
            <a:r>
              <a:rPr lang="en-US" altLang="zh-CN" b="1" dirty="0"/>
              <a:t>Malware Detection on Heterogenous</a:t>
            </a:r>
            <a:r>
              <a:rPr lang="zh-CN" altLang="en-US" b="1" dirty="0"/>
              <a:t> </a:t>
            </a:r>
            <a:r>
              <a:rPr lang="en-US" altLang="zh-CN" b="1" dirty="0"/>
              <a:t>Information Network via Contrastive Learning</a:t>
            </a:r>
            <a:endParaRPr kumimoji="1" lang="zh-CN" altLang="en-US" dirty="0"/>
          </a:p>
        </p:txBody>
      </p:sp>
      <p:sp>
        <p:nvSpPr>
          <p:cNvPr id="3" name="副标题 2"/>
          <p:cNvSpPr>
            <a:spLocks noGrp="1"/>
          </p:cNvSpPr>
          <p:nvPr>
            <p:ph type="subTitle" idx="1"/>
          </p:nvPr>
        </p:nvSpPr>
        <p:spPr>
          <a:xfrm>
            <a:off x="1524000" y="3756784"/>
            <a:ext cx="9144000" cy="1655762"/>
          </a:xfrm>
        </p:spPr>
        <p:txBody>
          <a:bodyPr/>
          <a:lstStyle/>
          <a:p>
            <a:r>
              <a:rPr kumimoji="1" lang="en-US" altLang="zh-CN" dirty="0"/>
              <a:t>2021.5.8</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704948" y="2652952"/>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椭圆 5"/>
          <p:cNvSpPr/>
          <p:nvPr/>
        </p:nvSpPr>
        <p:spPr>
          <a:xfrm>
            <a:off x="777836" y="3282430"/>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椭圆 6"/>
          <p:cNvSpPr/>
          <p:nvPr/>
        </p:nvSpPr>
        <p:spPr>
          <a:xfrm>
            <a:off x="638688" y="2964378"/>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椭圆 8"/>
          <p:cNvSpPr/>
          <p:nvPr/>
        </p:nvSpPr>
        <p:spPr>
          <a:xfrm>
            <a:off x="850722" y="299750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03122" y="33288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椭圆 10"/>
          <p:cNvSpPr/>
          <p:nvPr/>
        </p:nvSpPr>
        <p:spPr>
          <a:xfrm>
            <a:off x="618808" y="34812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3" name="直线箭头连接符 12"/>
          <p:cNvCxnSpPr/>
          <p:nvPr/>
        </p:nvCxnSpPr>
        <p:spPr>
          <a:xfrm flipV="1">
            <a:off x="1310618" y="1866728"/>
            <a:ext cx="1440355" cy="1276556"/>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V="1">
            <a:off x="1363627" y="3282430"/>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1320557" y="3570664"/>
            <a:ext cx="1425207" cy="96861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2588415" y="1572443"/>
            <a:ext cx="1094243" cy="906573"/>
            <a:chOff x="2583235" y="1073425"/>
            <a:chExt cx="2304939" cy="1980000"/>
          </a:xfrm>
          <a:scene3d>
            <a:camera prst="isometricLeftDown"/>
            <a:lightRig rig="threePt" dir="t"/>
          </a:scene3d>
        </p:grpSpPr>
        <p:sp>
          <p:nvSpPr>
            <p:cNvPr id="20" name="矩形 19"/>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3" name="组合 42"/>
          <p:cNvGrpSpPr/>
          <p:nvPr/>
        </p:nvGrpSpPr>
        <p:grpSpPr>
          <a:xfrm>
            <a:off x="2576389" y="2880059"/>
            <a:ext cx="1094243" cy="906573"/>
            <a:chOff x="2583235" y="1073425"/>
            <a:chExt cx="2304939" cy="1980000"/>
          </a:xfrm>
          <a:scene3d>
            <a:camera prst="isometricLeftDown"/>
            <a:lightRig rig="threePt" dir="t"/>
          </a:scene3d>
        </p:grpSpPr>
        <p:sp>
          <p:nvSpPr>
            <p:cNvPr id="44" name="矩形 43"/>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6" name="组合 65"/>
          <p:cNvGrpSpPr/>
          <p:nvPr/>
        </p:nvGrpSpPr>
        <p:grpSpPr>
          <a:xfrm>
            <a:off x="2579069" y="4147567"/>
            <a:ext cx="1094243" cy="906573"/>
            <a:chOff x="2583235" y="1073425"/>
            <a:chExt cx="2304939" cy="1980000"/>
          </a:xfrm>
          <a:scene3d>
            <a:camera prst="isometricLeftDown"/>
            <a:lightRig rig="threePt" dir="t"/>
          </a:scene3d>
        </p:grpSpPr>
        <p:sp>
          <p:nvSpPr>
            <p:cNvPr id="67" name="矩形 66"/>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矩形 72"/>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矩形 73"/>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矩形 77"/>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8"/>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矩形 82"/>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2" name="文本框 91"/>
          <p:cNvSpPr txBox="1"/>
          <p:nvPr/>
        </p:nvSpPr>
        <p:spPr>
          <a:xfrm rot="19109999">
            <a:off x="1242253" y="2114546"/>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sp>
        <p:nvSpPr>
          <p:cNvPr id="94" name="文本框 93"/>
          <p:cNvSpPr txBox="1"/>
          <p:nvPr/>
        </p:nvSpPr>
        <p:spPr>
          <a:xfrm rot="2227059">
            <a:off x="1394653" y="4016233"/>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6" name="图形 95"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62868" y="2794021"/>
            <a:ext cx="914400" cy="914400"/>
          </a:xfrm>
          <a:prstGeom prst="rect">
            <a:avLst/>
          </a:prstGeom>
        </p:spPr>
      </p:pic>
      <p:sp>
        <p:nvSpPr>
          <p:cNvPr id="97" name="文本框 96"/>
          <p:cNvSpPr txBox="1"/>
          <p:nvPr/>
        </p:nvSpPr>
        <p:spPr>
          <a:xfrm>
            <a:off x="1434409" y="2882258"/>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8" name="图形 97"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29093" y="4122065"/>
            <a:ext cx="914400" cy="914400"/>
          </a:xfrm>
          <a:prstGeom prst="rect">
            <a:avLst/>
          </a:prstGeom>
        </p:spPr>
      </p:pic>
      <p:cxnSp>
        <p:nvCxnSpPr>
          <p:cNvPr id="89" name="直线箭头连接符 88"/>
          <p:cNvCxnSpPr/>
          <p:nvPr/>
        </p:nvCxnSpPr>
        <p:spPr>
          <a:xfrm flipV="1">
            <a:off x="3528151" y="3328812"/>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3609951" y="2908049"/>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cxnSp>
        <p:nvCxnSpPr>
          <p:cNvPr id="91" name="直线箭头连接符 90"/>
          <p:cNvCxnSpPr/>
          <p:nvPr/>
        </p:nvCxnSpPr>
        <p:spPr>
          <a:xfrm flipV="1">
            <a:off x="3527172" y="4794635"/>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3624537" y="4336164"/>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grpSp>
        <p:nvGrpSpPr>
          <p:cNvPr id="181" name="组合 180"/>
          <p:cNvGrpSpPr/>
          <p:nvPr/>
        </p:nvGrpSpPr>
        <p:grpSpPr>
          <a:xfrm>
            <a:off x="4658594" y="2739060"/>
            <a:ext cx="1589216" cy="1280130"/>
            <a:chOff x="5597395" y="2313707"/>
            <a:chExt cx="2744280" cy="2868397"/>
          </a:xfrm>
          <a:noFill/>
          <a:scene3d>
            <a:camera prst="isometricLeftDown"/>
            <a:lightRig rig="threePt" dir="t"/>
          </a:scene3d>
        </p:grpSpPr>
        <p:sp>
          <p:nvSpPr>
            <p:cNvPr id="125" name="流程图: 联系 3"/>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流程图: 联系 7"/>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流程图: 联系 8"/>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 name="流程图: 联系 9"/>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流程图: 联系 10"/>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 name="流程图: 联系 13"/>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2" name="流程图: 联系 15"/>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流程图: 联系 18"/>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4" name="流程图: 联系 19"/>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连接符 5"/>
            <p:cNvCxnSpPr>
              <a:stCxn id="128" idx="0"/>
              <a:endCxn id="132"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36" name="直接连接符 24"/>
            <p:cNvCxnSpPr>
              <a:stCxn id="128" idx="1"/>
              <a:endCxn id="133"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37" name="直接连接符 27"/>
            <p:cNvCxnSpPr>
              <a:stCxn id="128" idx="2"/>
              <a:endCxn id="134"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38" name="组合 137"/>
            <p:cNvGrpSpPr/>
            <p:nvPr/>
          </p:nvGrpSpPr>
          <p:grpSpPr>
            <a:xfrm>
              <a:off x="5826773" y="3514115"/>
              <a:ext cx="609885" cy="589725"/>
              <a:chOff x="5826773" y="3514115"/>
              <a:chExt cx="609885" cy="589725"/>
            </a:xfrm>
            <a:grpFill/>
          </p:grpSpPr>
          <p:sp>
            <p:nvSpPr>
              <p:cNvPr id="139" name="流程图: 联系 20"/>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0" name="直接连接符 30"/>
              <p:cNvCxnSpPr>
                <a:stCxn id="128" idx="2"/>
                <a:endCxn id="139"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41" name="组合 140"/>
            <p:cNvGrpSpPr/>
            <p:nvPr/>
          </p:nvGrpSpPr>
          <p:grpSpPr>
            <a:xfrm>
              <a:off x="5748989" y="3685232"/>
              <a:ext cx="742292" cy="942211"/>
              <a:chOff x="5596589" y="3532832"/>
              <a:chExt cx="742292" cy="942211"/>
            </a:xfrm>
            <a:grpFill/>
          </p:grpSpPr>
          <p:sp>
            <p:nvSpPr>
              <p:cNvPr id="142" name="流程图: 联系 35"/>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3" name="直接连接符 36"/>
              <p:cNvCxnSpPr>
                <a:stCxn id="128" idx="3"/>
                <a:endCxn id="142"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44" name="组合 143"/>
            <p:cNvGrpSpPr/>
            <p:nvPr/>
          </p:nvGrpSpPr>
          <p:grpSpPr>
            <a:xfrm>
              <a:off x="6236703" y="3685233"/>
              <a:ext cx="372991" cy="1111456"/>
              <a:chOff x="5931903" y="2977008"/>
              <a:chExt cx="372991" cy="1111456"/>
            </a:xfrm>
            <a:grpFill/>
          </p:grpSpPr>
          <p:sp>
            <p:nvSpPr>
              <p:cNvPr id="145" name="流程图: 联系 38"/>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6" name="直接连接符 39"/>
              <p:cNvCxnSpPr>
                <a:stCxn id="128" idx="3"/>
                <a:endCxn id="145"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53" name="直接连接符 54"/>
            <p:cNvCxnSpPr>
              <a:stCxn id="128" idx="5"/>
              <a:endCxn id="125"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54" name="直接连接符 57"/>
            <p:cNvCxnSpPr>
              <a:stCxn id="128" idx="7"/>
              <a:endCxn id="126"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55" name="直接连接符 60"/>
            <p:cNvCxnSpPr>
              <a:stCxn id="128" idx="4"/>
              <a:endCxn id="129"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56" name="直接连接符 63"/>
            <p:cNvCxnSpPr>
              <a:stCxn id="128" idx="5"/>
              <a:endCxn id="164"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58" name="组合 157"/>
            <p:cNvGrpSpPr/>
            <p:nvPr/>
          </p:nvGrpSpPr>
          <p:grpSpPr>
            <a:xfrm>
              <a:off x="6623154" y="2414545"/>
              <a:ext cx="464274" cy="857573"/>
              <a:chOff x="4902748" y="3601611"/>
              <a:chExt cx="464274" cy="857573"/>
            </a:xfrm>
            <a:grpFill/>
          </p:grpSpPr>
          <p:sp>
            <p:nvSpPr>
              <p:cNvPr id="159" name="流程图: 联系 70"/>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0" name="直接连接符 71"/>
              <p:cNvCxnSpPr>
                <a:stCxn id="128" idx="0"/>
                <a:endCxn id="159"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61" name="组合 160"/>
            <p:cNvGrpSpPr/>
            <p:nvPr/>
          </p:nvGrpSpPr>
          <p:grpSpPr>
            <a:xfrm>
              <a:off x="6755026" y="2757693"/>
              <a:ext cx="652574" cy="585302"/>
              <a:chOff x="5123805" y="3801417"/>
              <a:chExt cx="652574" cy="585302"/>
            </a:xfrm>
            <a:grpFill/>
          </p:grpSpPr>
          <p:sp>
            <p:nvSpPr>
              <p:cNvPr id="162" name="流程图: 联系 75"/>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3" name="直接连接符 76"/>
              <p:cNvCxnSpPr>
                <a:stCxn id="128" idx="7"/>
                <a:endCxn id="162"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64" name="流程图: 联系 80"/>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5" name="直接连接符 81"/>
            <p:cNvCxnSpPr>
              <a:stCxn id="128" idx="7"/>
              <a:endCxn id="130"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66" name="直接连接符 96"/>
            <p:cNvCxnSpPr>
              <a:stCxn id="125" idx="2"/>
              <a:endCxn id="129"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67" name="直接连接符 108"/>
            <p:cNvCxnSpPr>
              <a:stCxn id="125" idx="0"/>
              <a:endCxn id="164"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68" name="直接连接符 112"/>
            <p:cNvCxnSpPr>
              <a:stCxn id="125" idx="7"/>
              <a:endCxn id="130"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69" name="直接连接符 52"/>
            <p:cNvCxnSpPr>
              <a:stCxn id="126" idx="6"/>
              <a:endCxn id="130"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72" name="直接连接符 67"/>
            <p:cNvCxnSpPr>
              <a:stCxn id="126" idx="6"/>
              <a:endCxn id="127"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73" name="直接连接符 72"/>
            <p:cNvCxnSpPr>
              <a:stCxn id="127" idx="3"/>
              <a:endCxn id="130"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75" name="矩形 174"/>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grpSp>
        <p:nvGrpSpPr>
          <p:cNvPr id="147" name="组合 146"/>
          <p:cNvGrpSpPr/>
          <p:nvPr/>
        </p:nvGrpSpPr>
        <p:grpSpPr>
          <a:xfrm>
            <a:off x="4625254" y="4239255"/>
            <a:ext cx="1589216" cy="1280130"/>
            <a:chOff x="5597395" y="2313707"/>
            <a:chExt cx="2744280" cy="2868397"/>
          </a:xfrm>
          <a:noFill/>
          <a:scene3d>
            <a:camera prst="isometricLeftDown"/>
            <a:lightRig rig="threePt" dir="t"/>
          </a:scene3d>
        </p:grpSpPr>
        <p:sp>
          <p:nvSpPr>
            <p:cNvPr id="148" name="流程图: 联系 3"/>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 name="流程图: 联系 7"/>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0" name="流程图: 联系 8"/>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1" name="流程图: 联系 9"/>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2" name="流程图: 联系 10"/>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7" name="流程图: 联系 13"/>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0" name="流程图: 联系 15"/>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 name="流程图: 联系 18"/>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流程图: 联系 19"/>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7" name="直接连接符 5"/>
            <p:cNvCxnSpPr>
              <a:stCxn id="151" idx="0"/>
              <a:endCxn id="170"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78" name="直接连接符 24"/>
            <p:cNvCxnSpPr>
              <a:stCxn id="151" idx="1"/>
              <a:endCxn id="174"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79" name="直接连接符 27"/>
            <p:cNvCxnSpPr>
              <a:stCxn id="151" idx="2"/>
              <a:endCxn id="176"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80" name="组合 179"/>
            <p:cNvGrpSpPr/>
            <p:nvPr/>
          </p:nvGrpSpPr>
          <p:grpSpPr>
            <a:xfrm>
              <a:off x="5826773" y="3514115"/>
              <a:ext cx="609885" cy="589725"/>
              <a:chOff x="5826773" y="3514115"/>
              <a:chExt cx="609885" cy="589725"/>
            </a:xfrm>
            <a:grpFill/>
          </p:grpSpPr>
          <p:sp>
            <p:nvSpPr>
              <p:cNvPr id="207" name="流程图: 联系 20"/>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8" name="直接连接符 30"/>
              <p:cNvCxnSpPr>
                <a:stCxn id="151" idx="2"/>
                <a:endCxn id="207"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82" name="组合 181"/>
            <p:cNvGrpSpPr/>
            <p:nvPr/>
          </p:nvGrpSpPr>
          <p:grpSpPr>
            <a:xfrm>
              <a:off x="5748989" y="3685232"/>
              <a:ext cx="742292" cy="942211"/>
              <a:chOff x="5596589" y="3532832"/>
              <a:chExt cx="742292" cy="942211"/>
            </a:xfrm>
            <a:grpFill/>
          </p:grpSpPr>
          <p:sp>
            <p:nvSpPr>
              <p:cNvPr id="205" name="流程图: 联系 35"/>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6" name="直接连接符 36"/>
              <p:cNvCxnSpPr>
                <a:stCxn id="151" idx="3"/>
                <a:endCxn id="205"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83" name="组合 182"/>
            <p:cNvGrpSpPr/>
            <p:nvPr/>
          </p:nvGrpSpPr>
          <p:grpSpPr>
            <a:xfrm>
              <a:off x="6236703" y="3685233"/>
              <a:ext cx="372991" cy="1111456"/>
              <a:chOff x="5931903" y="2977008"/>
              <a:chExt cx="372991" cy="1111456"/>
            </a:xfrm>
            <a:grpFill/>
          </p:grpSpPr>
          <p:sp>
            <p:nvSpPr>
              <p:cNvPr id="203" name="流程图: 联系 38"/>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4" name="直接连接符 39"/>
              <p:cNvCxnSpPr>
                <a:stCxn id="151" idx="3"/>
                <a:endCxn id="203"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84" name="直接连接符 54"/>
            <p:cNvCxnSpPr>
              <a:stCxn id="151" idx="5"/>
              <a:endCxn id="148"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85" name="直接连接符 57"/>
            <p:cNvCxnSpPr>
              <a:stCxn id="151" idx="7"/>
              <a:endCxn id="149"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86" name="直接连接符 60"/>
            <p:cNvCxnSpPr>
              <a:stCxn id="151" idx="4"/>
              <a:endCxn id="152"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87" name="直接连接符 63"/>
            <p:cNvCxnSpPr>
              <a:stCxn id="151" idx="5"/>
              <a:endCxn id="190"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88" name="组合 187"/>
            <p:cNvGrpSpPr/>
            <p:nvPr/>
          </p:nvGrpSpPr>
          <p:grpSpPr>
            <a:xfrm>
              <a:off x="6623154" y="2414545"/>
              <a:ext cx="464274" cy="857573"/>
              <a:chOff x="4902748" y="3601611"/>
              <a:chExt cx="464274" cy="857573"/>
            </a:xfrm>
            <a:grpFill/>
          </p:grpSpPr>
          <p:sp>
            <p:nvSpPr>
              <p:cNvPr id="201" name="流程图: 联系 70"/>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2" name="直接连接符 71"/>
              <p:cNvCxnSpPr>
                <a:stCxn id="151" idx="0"/>
                <a:endCxn id="201"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89" name="组合 188"/>
            <p:cNvGrpSpPr/>
            <p:nvPr/>
          </p:nvGrpSpPr>
          <p:grpSpPr>
            <a:xfrm>
              <a:off x="6755026" y="2757693"/>
              <a:ext cx="652574" cy="585302"/>
              <a:chOff x="5123805" y="3801417"/>
              <a:chExt cx="652574" cy="585302"/>
            </a:xfrm>
            <a:grpFill/>
          </p:grpSpPr>
          <p:sp>
            <p:nvSpPr>
              <p:cNvPr id="199" name="流程图: 联系 75"/>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0" name="直接连接符 76"/>
              <p:cNvCxnSpPr>
                <a:stCxn id="151" idx="7"/>
                <a:endCxn id="199"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90" name="流程图: 联系 80"/>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1" name="直接连接符 81"/>
            <p:cNvCxnSpPr>
              <a:stCxn id="151" idx="7"/>
              <a:endCxn id="157"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92" name="直接连接符 96"/>
            <p:cNvCxnSpPr>
              <a:stCxn id="148" idx="2"/>
              <a:endCxn id="152"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93" name="直接连接符 108"/>
            <p:cNvCxnSpPr>
              <a:stCxn id="148" idx="0"/>
              <a:endCxn id="190"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94" name="直接连接符 112"/>
            <p:cNvCxnSpPr>
              <a:stCxn id="148" idx="7"/>
              <a:endCxn id="157"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95" name="直接连接符 52"/>
            <p:cNvCxnSpPr>
              <a:stCxn id="149" idx="6"/>
              <a:endCxn id="157"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96" name="直接连接符 67"/>
            <p:cNvCxnSpPr>
              <a:stCxn id="149" idx="6"/>
              <a:endCxn id="150"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97" name="直接连接符 72"/>
            <p:cNvCxnSpPr>
              <a:stCxn id="150" idx="3"/>
              <a:endCxn id="157"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98" name="矩形 197"/>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pic>
        <p:nvPicPr>
          <p:cNvPr id="209" name="图形 208"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83760" y="4207068"/>
            <a:ext cx="914400" cy="914400"/>
          </a:xfrm>
          <a:prstGeom prst="rect">
            <a:avLst/>
          </a:prstGeom>
        </p:spPr>
      </p:pic>
      <p:sp>
        <p:nvSpPr>
          <p:cNvPr id="212" name="椭圆 211"/>
          <p:cNvSpPr/>
          <p:nvPr/>
        </p:nvSpPr>
        <p:spPr>
          <a:xfrm rot="3949741">
            <a:off x="3321265" y="245796"/>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3" name="椭圆 212"/>
          <p:cNvSpPr/>
          <p:nvPr/>
        </p:nvSpPr>
        <p:spPr>
          <a:xfrm rot="3949741">
            <a:off x="3075927" y="249200"/>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p:cNvSpPr/>
          <p:nvPr/>
        </p:nvSpPr>
        <p:spPr>
          <a:xfrm>
            <a:off x="1329672" y="788159"/>
            <a:ext cx="2207259" cy="5450421"/>
          </a:xfrm>
          <a:prstGeom prst="rect">
            <a:avLst/>
          </a:prstGeom>
          <a:noFill/>
          <a:ln w="25400">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50000"/>
                </a:schemeClr>
              </a:solidFill>
            </a:endParaRPr>
          </a:p>
        </p:txBody>
      </p:sp>
      <p:sp>
        <p:nvSpPr>
          <p:cNvPr id="16" name="文本框 15"/>
          <p:cNvSpPr txBox="1"/>
          <p:nvPr/>
        </p:nvSpPr>
        <p:spPr>
          <a:xfrm>
            <a:off x="1820737" y="733801"/>
            <a:ext cx="1112805" cy="461665"/>
          </a:xfrm>
          <a:prstGeom prst="rect">
            <a:avLst/>
          </a:prstGeom>
          <a:noFill/>
        </p:spPr>
        <p:txBody>
          <a:bodyPr wrap="none" rtlCol="0">
            <a:spAutoFit/>
          </a:bodyPr>
          <a:lstStyle/>
          <a:p>
            <a:r>
              <a:rPr kumimoji="1" lang="zh-CN" altLang="en-US" sz="2400" b="1" dirty="0">
                <a:solidFill>
                  <a:schemeClr val="bg1">
                    <a:lumMod val="50000"/>
                  </a:schemeClr>
                </a:solidFill>
                <a:latin typeface="宋体" panose="02010600030101010101" pitchFamily="2" charset="-122"/>
                <a:ea typeface="宋体" panose="02010600030101010101" pitchFamily="2" charset="-122"/>
              </a:rPr>
              <a:t>未运行</a:t>
            </a:r>
            <a:endParaRPr kumimoji="1" lang="zh-CN" altLang="en-US" sz="2400" b="1" dirty="0">
              <a:solidFill>
                <a:schemeClr val="bg1">
                  <a:lumMod val="50000"/>
                </a:schemeClr>
              </a:solidFill>
              <a:latin typeface="宋体" panose="02010600030101010101" pitchFamily="2" charset="-122"/>
              <a:ea typeface="宋体" panose="02010600030101010101" pitchFamily="2" charset="-122"/>
            </a:endParaRPr>
          </a:p>
        </p:txBody>
      </p:sp>
      <p:sp>
        <p:nvSpPr>
          <p:cNvPr id="214" name="矩形 213"/>
          <p:cNvSpPr/>
          <p:nvPr/>
        </p:nvSpPr>
        <p:spPr>
          <a:xfrm>
            <a:off x="3596630" y="797680"/>
            <a:ext cx="2505951" cy="5440900"/>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文本框 214"/>
          <p:cNvSpPr txBox="1"/>
          <p:nvPr/>
        </p:nvSpPr>
        <p:spPr>
          <a:xfrm>
            <a:off x="4437302" y="733800"/>
            <a:ext cx="803425" cy="461665"/>
          </a:xfrm>
          <a:prstGeom prst="rect">
            <a:avLst/>
          </a:prstGeom>
          <a:noFill/>
        </p:spPr>
        <p:txBody>
          <a:bodyPr wrap="none" rtlCol="0">
            <a:spAutoFit/>
          </a:bodyPr>
          <a:lstStyle/>
          <a:p>
            <a:r>
              <a:rPr kumimoji="1" lang="zh-CN" altLang="en-US" sz="2400" b="1" dirty="0">
                <a:latin typeface="宋体" panose="02010600030101010101" pitchFamily="2" charset="-122"/>
                <a:ea typeface="宋体" panose="02010600030101010101" pitchFamily="2" charset="-122"/>
              </a:rPr>
              <a:t>运行</a:t>
            </a:r>
            <a:endParaRPr kumimoji="1" lang="zh-CN" altLang="en-US" sz="2400" b="1" dirty="0">
              <a:latin typeface="宋体" panose="02010600030101010101" pitchFamily="2" charset="-122"/>
              <a:ea typeface="宋体" panose="02010600030101010101" pitchFamily="2" charset="-122"/>
            </a:endParaRPr>
          </a:p>
        </p:txBody>
      </p:sp>
      <p:sp>
        <p:nvSpPr>
          <p:cNvPr id="100" name="上箭头 99"/>
          <p:cNvSpPr/>
          <p:nvPr/>
        </p:nvSpPr>
        <p:spPr>
          <a:xfrm>
            <a:off x="2999654" y="440362"/>
            <a:ext cx="540000" cy="122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6" name="椭圆 215"/>
          <p:cNvSpPr/>
          <p:nvPr/>
        </p:nvSpPr>
        <p:spPr>
          <a:xfrm rot="3949741">
            <a:off x="5573139" y="23573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7" name="椭圆 216"/>
          <p:cNvSpPr/>
          <p:nvPr/>
        </p:nvSpPr>
        <p:spPr>
          <a:xfrm rot="3949741">
            <a:off x="5327801" y="239143"/>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8" name="上箭头 217"/>
          <p:cNvSpPr/>
          <p:nvPr/>
        </p:nvSpPr>
        <p:spPr>
          <a:xfrm>
            <a:off x="5266613" y="427626"/>
            <a:ext cx="540000" cy="2376000"/>
          </a:xfrm>
          <a:prstGeom prst="up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220" name="直线箭头连接符 219"/>
          <p:cNvCxnSpPr/>
          <p:nvPr/>
        </p:nvCxnSpPr>
        <p:spPr>
          <a:xfrm flipV="1">
            <a:off x="5979712" y="4823509"/>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1" name="文本框 220"/>
          <p:cNvSpPr txBox="1"/>
          <p:nvPr/>
        </p:nvSpPr>
        <p:spPr>
          <a:xfrm>
            <a:off x="6293435" y="4399685"/>
            <a:ext cx="822405"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affect</a:t>
            </a:r>
            <a:endParaRPr kumimoji="1" lang="zh-CN" altLang="en-US" sz="2200" dirty="0">
              <a:latin typeface="Times New Roman" panose="02020603050405020304" pitchFamily="18" charset="0"/>
              <a:cs typeface="Times New Roman" panose="02020603050405020304" pitchFamily="18" charset="0"/>
            </a:endParaRPr>
          </a:p>
        </p:txBody>
      </p:sp>
      <p:pic>
        <p:nvPicPr>
          <p:cNvPr id="102" name="图形 101" descr="便携式计算机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5115" y="4335713"/>
            <a:ext cx="1054582" cy="1054582"/>
          </a:xfrm>
          <a:prstGeom prst="rect">
            <a:avLst/>
          </a:prstGeom>
        </p:spPr>
      </p:pic>
      <p:grpSp>
        <p:nvGrpSpPr>
          <p:cNvPr id="2" name="组合 1"/>
          <p:cNvGrpSpPr/>
          <p:nvPr/>
        </p:nvGrpSpPr>
        <p:grpSpPr>
          <a:xfrm>
            <a:off x="1273200" y="6371578"/>
            <a:ext cx="8405470" cy="388732"/>
            <a:chOff x="1647285" y="6371578"/>
            <a:chExt cx="8405470" cy="388732"/>
          </a:xfrm>
        </p:grpSpPr>
        <p:sp>
          <p:nvSpPr>
            <p:cNvPr id="5" name="文本框 4"/>
            <p:cNvSpPr txBox="1"/>
            <p:nvPr/>
          </p:nvSpPr>
          <p:spPr>
            <a:xfrm>
              <a:off x="1791473" y="63715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Out-sample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2" name="椭圆 221"/>
            <p:cNvSpPr/>
            <p:nvPr/>
          </p:nvSpPr>
          <p:spPr>
            <a:xfrm>
              <a:off x="1647285" y="6475064"/>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3" name="文本框 222"/>
            <p:cNvSpPr txBox="1"/>
            <p:nvPr/>
          </p:nvSpPr>
          <p:spPr>
            <a:xfrm>
              <a:off x="4404436" y="63909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In-sample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4" name="椭圆 223"/>
            <p:cNvSpPr/>
            <p:nvPr/>
          </p:nvSpPr>
          <p:spPr>
            <a:xfrm>
              <a:off x="4260248" y="6505975"/>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5" name="文本框 224"/>
            <p:cNvSpPr txBox="1"/>
            <p:nvPr/>
          </p:nvSpPr>
          <p:spPr>
            <a:xfrm>
              <a:off x="7031247" y="6390976"/>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Known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Malware</a:t>
              </a:r>
              <a:endParaRPr kumimoji="1" lang="zh-CN" altLang="en-US" dirty="0">
                <a:latin typeface="Times New Roman" panose="02020603050405020304" pitchFamily="18" charset="0"/>
                <a:cs typeface="Times New Roman" panose="02020603050405020304" pitchFamily="18" charset="0"/>
              </a:endParaRPr>
            </a:p>
          </p:txBody>
        </p:sp>
        <p:sp>
          <p:nvSpPr>
            <p:cNvPr id="226" name="椭圆 225"/>
            <p:cNvSpPr/>
            <p:nvPr/>
          </p:nvSpPr>
          <p:spPr>
            <a:xfrm>
              <a:off x="6887059" y="6494462"/>
              <a:ext cx="178905" cy="17890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03" name="文本框 102"/>
          <p:cNvSpPr txBox="1"/>
          <p:nvPr/>
        </p:nvSpPr>
        <p:spPr>
          <a:xfrm>
            <a:off x="3041404" y="607536"/>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27" name="文本框 226"/>
          <p:cNvSpPr txBox="1"/>
          <p:nvPr/>
        </p:nvSpPr>
        <p:spPr>
          <a:xfrm>
            <a:off x="5319164" y="609898"/>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10" name="文本框 209"/>
          <p:cNvSpPr txBox="1"/>
          <p:nvPr/>
        </p:nvSpPr>
        <p:spPr>
          <a:xfrm>
            <a:off x="1313496" y="5508798"/>
            <a:ext cx="2311851" cy="707886"/>
          </a:xfrm>
          <a:prstGeom prst="rect">
            <a:avLst/>
          </a:prstGeom>
          <a:noFill/>
        </p:spPr>
        <p:txBody>
          <a:bodyPr wrap="none" rtlCol="0">
            <a:spAutoFit/>
          </a:bodyPr>
          <a:lstStyle/>
          <a:p>
            <a:pPr algn="ctr"/>
            <a:r>
              <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Static-based </a:t>
            </a:r>
            <a:endPar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Supervised Learning</a:t>
            </a:r>
            <a:endParaRPr kumimoji="1" lang="zh-CN" altLang="en-US"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1" name="文本框 210"/>
          <p:cNvSpPr txBox="1"/>
          <p:nvPr/>
        </p:nvSpPr>
        <p:spPr>
          <a:xfrm>
            <a:off x="3693081" y="5535851"/>
            <a:ext cx="2311851" cy="707886"/>
          </a:xfrm>
          <a:prstGeom prst="rect">
            <a:avLst/>
          </a:prstGeom>
          <a:noFill/>
        </p:spPr>
        <p:txBody>
          <a:bodyPr wrap="none" rtlCol="0">
            <a:spAutoFit/>
          </a:bodyPr>
          <a:lstStyle/>
          <a:p>
            <a:pPr algn="ct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Behavior-based </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Supervised Learning</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8548254" y="984494"/>
            <a:ext cx="3422819" cy="5711307"/>
          </a:xfrm>
          <a:prstGeom prst="rect">
            <a:avLst/>
          </a:prstGeom>
          <a:noFill/>
        </p:spPr>
        <p:txBody>
          <a:bodyPr wrap="square" rtlCol="0">
            <a:spAutoFit/>
          </a:bodyPr>
          <a:lstStyle/>
          <a:p>
            <a:pPr algn="just">
              <a:lnSpc>
                <a:spcPct val="120000"/>
              </a:lnSpc>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现有的检测方法</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(has thus far)</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都是以监督学习方式，依赖大量标注样本进行检测，无法处理样本外的数据，</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主要分为</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只能识别出签名库中包含其签名特征的已知恶意软件；</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可以识别加密加壳、代码混淆等已标注的简单变种；</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新型高级变种（标注样本以外的）可以规避</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，严重危害主机，甚至造成财产损失。</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287" y="252582"/>
            <a:ext cx="11593484" cy="1325563"/>
          </a:xfrm>
        </p:spPr>
        <p:txBody>
          <a:bodyPr>
            <a:normAutofit fontScale="90000"/>
          </a:bodyPr>
          <a:lstStyle/>
          <a:p>
            <a:r>
              <a:rPr kumimoji="1" lang="zh-CN" altLang="en-US" dirty="0"/>
              <a:t>问题与挑战</a:t>
            </a:r>
            <a:r>
              <a:rPr kumimoji="1" lang="en-US" altLang="zh-CN" dirty="0"/>
              <a:t>2</a:t>
            </a:r>
            <a:r>
              <a:rPr kumimoji="1" lang="zh-CN" altLang="en-US" dirty="0"/>
              <a:t>：</a:t>
            </a:r>
            <a:r>
              <a:rPr kumimoji="1" lang="en-GB" altLang="zh-CN" dirty="0"/>
              <a:t>Contrastive Learning</a:t>
            </a:r>
            <a:r>
              <a:rPr kumimoji="1" lang="zh-CN" altLang="en-GB" dirty="0"/>
              <a:t>依赖</a:t>
            </a:r>
            <a:r>
              <a:rPr kumimoji="1" lang="zh-CN" altLang="en-US" dirty="0"/>
              <a:t>图数据增强</a:t>
            </a:r>
            <a:br>
              <a:rPr kumimoji="1" lang="en-US" altLang="zh-CN" dirty="0"/>
            </a:br>
            <a:r>
              <a:rPr kumimoji="1" lang="en-US" altLang="zh-CN" sz="2000" dirty="0">
                <a:latin typeface="Times New Roman" panose="02020603050405020304" pitchFamily="18" charset="0"/>
                <a:cs typeface="Times New Roman" panose="02020603050405020304" pitchFamily="18" charset="0"/>
              </a:rPr>
              <a:t>HIN contrastive learning: how to design the augmented views for HIN</a:t>
            </a:r>
            <a:endParaRPr kumimoji="1" lang="zh-CN" altLang="en-US" sz="2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690688"/>
            <a:ext cx="10515600" cy="4802187"/>
          </a:xfrm>
        </p:spPr>
        <p:txBody>
          <a:bodyPr>
            <a:normAutofit/>
          </a:bodyPr>
          <a:lstStyle/>
          <a:p>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Image</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or</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NLP</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场景的正负样本很容易生成，但要为复杂的图数据生成合适的正负样本，需要遵守其语义信息和结构信息。</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正、负样本都需要仔细考虑，否则都会因为对比不强而影响检测效果。考虑多个正样本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个负样本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，结果受限；而采取过于简单的正样本策略，会导致正样本太易区分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MoCo</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GB"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lang="zh-CN" altLang="en-GB" sz="2000" dirty="0">
                <a:latin typeface="Times New Roman" panose="02020603050405020304" pitchFamily="18" charset="0"/>
                <a:ea typeface="宋体" panose="02010600030101010101" pitchFamily="2" charset="-122"/>
                <a:cs typeface="Times New Roman" panose="02020603050405020304" pitchFamily="18" charset="0"/>
              </a:rPr>
              <a:t>经验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表明合适的数据增强视图能产生更好的性能。</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现有图数据增强研究旨在为同质图生成简单的正负样本，包括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node attribute masking</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ego-nets</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sampling</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等，没有考虑到具体场景中异构实体，更没有考虑时序网络，不可避免引起基于</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HIN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的恶意软件检测对比学习效果较差，因此引入先验知识来促进图数据增强，提高恶意软件对比学习检测效果</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descr="图表, 气泡图&#10;&#10;描述已自动生成"/>
          <p:cNvPicPr>
            <a:picLocks noChangeAspect="1"/>
          </p:cNvPicPr>
          <p:nvPr/>
        </p:nvPicPr>
        <p:blipFill>
          <a:blip r:embed="rId1"/>
          <a:stretch>
            <a:fillRect/>
          </a:stretch>
        </p:blipFill>
        <p:spPr>
          <a:xfrm>
            <a:off x="1484532" y="4702712"/>
            <a:ext cx="3708400" cy="1422400"/>
          </a:xfrm>
          <a:prstGeom prst="rect">
            <a:avLst/>
          </a:prstGeom>
        </p:spPr>
      </p:pic>
      <p:pic>
        <p:nvPicPr>
          <p:cNvPr id="9" name="图片 8" descr="图片包含 设备, 室内, 照片, 桌子&#10;&#10;描述已自动生成"/>
          <p:cNvPicPr>
            <a:picLocks noChangeAspect="1"/>
          </p:cNvPicPr>
          <p:nvPr/>
        </p:nvPicPr>
        <p:blipFill>
          <a:blip r:embed="rId2"/>
          <a:stretch>
            <a:fillRect/>
          </a:stretch>
        </p:blipFill>
        <p:spPr>
          <a:xfrm>
            <a:off x="7118252" y="4639212"/>
            <a:ext cx="2384048" cy="15460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贡献</a:t>
            </a:r>
            <a:endParaRPr kumimoji="1" lang="zh-CN" altLang="en-US" dirty="0"/>
          </a:p>
        </p:txBody>
      </p:sp>
      <p:sp>
        <p:nvSpPr>
          <p:cNvPr id="3" name="内容占位符 2"/>
          <p:cNvSpPr>
            <a:spLocks noGrp="1"/>
          </p:cNvSpPr>
          <p:nvPr>
            <p:ph idx="1"/>
          </p:nvPr>
        </p:nvSpPr>
        <p:spPr/>
        <p:txBody>
          <a:bodyPr/>
          <a:lstStyle/>
          <a:p>
            <a:r>
              <a:rPr kumimoji="1" lang="zh-CN" altLang="en-US" dirty="0"/>
              <a:t>首次提出一个包含</a:t>
            </a:r>
            <a:r>
              <a:rPr kumimoji="1" lang="en-US" altLang="zh-CN" dirty="0"/>
              <a:t>100+</a:t>
            </a:r>
            <a:r>
              <a:rPr kumimoji="1" lang="zh-CN" altLang="en-US" dirty="0"/>
              <a:t>不同家族种类的少样本数据集</a:t>
            </a:r>
            <a:r>
              <a:rPr kumimoji="1" lang="en-US" altLang="zh-CN" dirty="0"/>
              <a:t>--</a:t>
            </a:r>
            <a:r>
              <a:rPr kumimoji="1" lang="zh-CN" altLang="en-US" dirty="0"/>
              <a:t>供后续研究</a:t>
            </a:r>
            <a:endParaRPr kumimoji="1" lang="en-US" altLang="zh-CN" dirty="0"/>
          </a:p>
          <a:p>
            <a:r>
              <a:rPr kumimoji="1" lang="zh-CN" altLang="en-US" dirty="0"/>
              <a:t>提出该场景下的两层图数据增强方法</a:t>
            </a:r>
            <a:r>
              <a:rPr kumimoji="1" lang="en-US" altLang="zh-CN" dirty="0"/>
              <a:t>(</a:t>
            </a:r>
            <a:r>
              <a:rPr kumimoji="1" lang="zh-CN" altLang="en-US" dirty="0"/>
              <a:t>语义级别</a:t>
            </a:r>
            <a:r>
              <a:rPr kumimoji="1" lang="en-US" altLang="zh-CN" dirty="0"/>
              <a:t>--API</a:t>
            </a:r>
            <a:r>
              <a:rPr kumimoji="1" lang="zh-CN" altLang="en-US" dirty="0"/>
              <a:t>属性遮蔽、结构级别</a:t>
            </a:r>
            <a:r>
              <a:rPr kumimoji="1" lang="en-US" altLang="zh-CN" dirty="0"/>
              <a:t>--</a:t>
            </a:r>
            <a:r>
              <a:rPr kumimoji="1" lang="zh-CN" altLang="en-US" dirty="0"/>
              <a:t>图增强、元路径指导采样</a:t>
            </a:r>
            <a:r>
              <a:rPr kumimoji="1" lang="en-US" altLang="zh-CN" dirty="0"/>
              <a:t>)—</a:t>
            </a:r>
            <a:r>
              <a:rPr kumimoji="1" lang="zh-CN" altLang="en-US" dirty="0"/>
              <a:t>可拓展到其他场景且解决了异构图数据增强的难题</a:t>
            </a:r>
            <a:endParaRPr kumimoji="1" lang="en-US" altLang="zh-CN" dirty="0"/>
          </a:p>
          <a:p>
            <a:r>
              <a:rPr kumimoji="1" lang="zh-CN" altLang="en-US" dirty="0"/>
              <a:t>设计一个有效的少样本恶意变种检测对比学习模型</a:t>
            </a:r>
            <a:r>
              <a:rPr kumimoji="1" lang="en-US" altLang="zh-CN" dirty="0"/>
              <a:t>(instance- instance)—</a:t>
            </a:r>
            <a:r>
              <a:rPr kumimoji="1" lang="zh-CN" altLang="en-US" dirty="0"/>
              <a:t>使用</a:t>
            </a:r>
            <a:r>
              <a:rPr kumimoji="1" lang="en-US" altLang="zh-CN" dirty="0"/>
              <a:t>graph instance- graph instance</a:t>
            </a:r>
            <a:r>
              <a:rPr kumimoji="1" lang="zh-CN" altLang="en-US" dirty="0"/>
              <a:t>的好处：</a:t>
            </a:r>
            <a:r>
              <a:rPr kumimoji="1" lang="en-US" altLang="zh-CN" sz="1800" dirty="0"/>
              <a:t>1.</a:t>
            </a:r>
            <a:r>
              <a:rPr kumimoji="1" lang="zh-CN" altLang="en-US" sz="1800" dirty="0"/>
              <a:t>正好一个实例可以代表一种类型的家族，捕获不同恶意家族网络中内在的的拓扑特性；</a:t>
            </a:r>
            <a:r>
              <a:rPr kumimoji="1" lang="en-US" altLang="zh-CN" sz="1800" dirty="0"/>
              <a:t>2.</a:t>
            </a:r>
            <a:r>
              <a:rPr kumimoji="1" lang="zh-CN" altLang="en-US" sz="1800" dirty="0"/>
              <a:t>它丢弃了</a:t>
            </a:r>
            <a:r>
              <a:rPr kumimoji="1" lang="en-US" altLang="zh-CN" sz="1800" dirty="0"/>
              <a:t>MI</a:t>
            </a:r>
            <a:r>
              <a:rPr kumimoji="1" lang="zh-CN" altLang="en-US" sz="1800" dirty="0"/>
              <a:t>，有经验的研究证明了</a:t>
            </a:r>
            <a:r>
              <a:rPr kumimoji="1" lang="en-US" altLang="zh-CN" sz="1800" dirty="0"/>
              <a:t>instance- instance</a:t>
            </a:r>
            <a:r>
              <a:rPr kumimoji="1" lang="zh-CN" altLang="en-US" sz="1800" dirty="0"/>
              <a:t>优于局部</a:t>
            </a:r>
            <a:r>
              <a:rPr kumimoji="1" lang="en-US" altLang="zh-CN" sz="1800" dirty="0"/>
              <a:t>-</a:t>
            </a:r>
            <a:r>
              <a:rPr kumimoji="1" lang="zh-CN" altLang="en-US" sz="1800" dirty="0"/>
              <a:t>全局。</a:t>
            </a:r>
            <a:r>
              <a:rPr kumimoji="1" lang="en-US" altLang="zh-CN" sz="1800" dirty="0"/>
              <a:t>3.</a:t>
            </a:r>
            <a:r>
              <a:rPr kumimoji="1" lang="zh-CN" altLang="en-US" sz="1800" dirty="0"/>
              <a:t>大多数类型的节点是没有属性的，所以这里的实例只能是图级别的</a:t>
            </a:r>
            <a:endParaRPr kumimoji="1" lang="zh-CN"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280718"/>
            <a:ext cx="11161542" cy="619613"/>
          </a:xfrm>
        </p:spPr>
        <p:txBody>
          <a:bodyPr>
            <a:normAutofit/>
          </a:bodyPr>
          <a:lstStyle/>
          <a:p>
            <a:r>
              <a:rPr kumimoji="1" lang="zh-CN" altLang="en-US" sz="2200" dirty="0"/>
              <a:t>定义</a:t>
            </a:r>
            <a:endParaRPr kumimoji="1" lang="zh-CN" altLang="en-US" sz="2200" dirty="0"/>
          </a:p>
        </p:txBody>
      </p:sp>
      <p:sp>
        <p:nvSpPr>
          <p:cNvPr id="3" name="文本框 2"/>
          <p:cNvSpPr txBox="1"/>
          <p:nvPr/>
        </p:nvSpPr>
        <p:spPr>
          <a:xfrm>
            <a:off x="1927274" y="1800665"/>
            <a:ext cx="3884397" cy="923330"/>
          </a:xfrm>
          <a:prstGeom prst="rect">
            <a:avLst/>
          </a:prstGeom>
          <a:noFill/>
        </p:spPr>
        <p:txBody>
          <a:bodyPr wrap="none" rtlCol="0">
            <a:spAutoFit/>
          </a:bodyPr>
          <a:lstStyle/>
          <a:p>
            <a:r>
              <a:rPr kumimoji="1" lang="en-US" altLang="zh-CN" dirty="0"/>
              <a:t>1.</a:t>
            </a:r>
            <a:r>
              <a:rPr kumimoji="1" lang="zh-CN" altLang="en-US" dirty="0"/>
              <a:t>恶意变种异构图</a:t>
            </a:r>
            <a:endParaRPr kumimoji="1" lang="en-US" altLang="zh-CN" dirty="0"/>
          </a:p>
          <a:p>
            <a:r>
              <a:rPr kumimoji="1" lang="en-US" altLang="zh-CN" dirty="0"/>
              <a:t>2.</a:t>
            </a:r>
            <a:r>
              <a:rPr kumimoji="1" lang="zh-CN" altLang="en-US" dirty="0"/>
              <a:t>元路径</a:t>
            </a:r>
            <a:endParaRPr kumimoji="1" lang="en-US" altLang="zh-CN" dirty="0"/>
          </a:p>
          <a:p>
            <a:r>
              <a:rPr kumimoji="1" lang="en-US" altLang="zh-CN" dirty="0"/>
              <a:t>3.</a:t>
            </a:r>
            <a:r>
              <a:rPr kumimoji="1" lang="zh-CN" altLang="en-US" dirty="0"/>
              <a:t>基于元路径的显性邻域和隐性邻域</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280718"/>
            <a:ext cx="11161542" cy="619613"/>
          </a:xfrm>
        </p:spPr>
        <p:txBody>
          <a:bodyPr>
            <a:normAutofit fontScale="90000"/>
          </a:bodyPr>
          <a:lstStyle/>
          <a:p>
            <a:r>
              <a:rPr kumimoji="1" lang="zh-CN" altLang="en-US" dirty="0"/>
              <a:t>恶意软件对比学习总框架</a:t>
            </a:r>
            <a:r>
              <a:rPr kumimoji="1" lang="zh-CN" altLang="en-US" sz="2200" dirty="0"/>
              <a:t>（</a:t>
            </a:r>
            <a:r>
              <a:rPr kumimoji="1" lang="en-US" altLang="zh-CN" sz="2200" dirty="0"/>
              <a:t>we design the few-shot malware detection task as self-supervised  graph-level instance discrimination </a:t>
            </a:r>
            <a:r>
              <a:rPr kumimoji="1" lang="zh-CN" altLang="en-US" sz="2200" dirty="0"/>
              <a:t>）</a:t>
            </a:r>
            <a:endParaRPr kumimoji="1" lang="zh-CN" altLang="en-US" sz="2200" dirty="0"/>
          </a:p>
        </p:txBody>
      </p:sp>
      <p:pic>
        <p:nvPicPr>
          <p:cNvPr id="4" name="图片 3" descr="图示&#10;&#10;描述已自动生成"/>
          <p:cNvPicPr>
            <a:picLocks noChangeAspect="1"/>
          </p:cNvPicPr>
          <p:nvPr/>
        </p:nvPicPr>
        <p:blipFill>
          <a:blip r:embed="rId1"/>
          <a:stretch>
            <a:fillRect/>
          </a:stretch>
        </p:blipFill>
        <p:spPr>
          <a:xfrm>
            <a:off x="2964011" y="1035009"/>
            <a:ext cx="6263977" cy="5642289"/>
          </a:xfrm>
          <a:prstGeom prst="rect">
            <a:avLst/>
          </a:prstGeom>
        </p:spPr>
      </p:pic>
      <p:sp>
        <p:nvSpPr>
          <p:cNvPr id="3" name="文本框 2"/>
          <p:cNvSpPr txBox="1"/>
          <p:nvPr/>
        </p:nvSpPr>
        <p:spPr>
          <a:xfrm>
            <a:off x="9986963" y="3429000"/>
            <a:ext cx="1571625" cy="3139321"/>
          </a:xfrm>
          <a:prstGeom prst="rect">
            <a:avLst/>
          </a:prstGeom>
          <a:noFill/>
        </p:spPr>
        <p:txBody>
          <a:bodyPr wrap="square" rtlCol="0">
            <a:spAutoFit/>
          </a:bodyPr>
          <a:lstStyle/>
          <a:p>
            <a:r>
              <a:rPr kumimoji="1" lang="en-US" altLang="zh-CN" dirty="0"/>
              <a:t>Instance discriminator mechanism is capable to learn the matching patterns and capture various mismatching patterns</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581"/>
            <a:ext cx="7700889" cy="816561"/>
          </a:xfrm>
        </p:spPr>
        <p:txBody>
          <a:bodyPr>
            <a:normAutofit fontScale="90000"/>
          </a:bodyPr>
          <a:lstStyle/>
          <a:p>
            <a:r>
              <a:rPr kumimoji="1" lang="zh-CN" altLang="en-US" sz="4000" dirty="0"/>
              <a:t>构造恶意家族异构信息网络实例</a:t>
            </a:r>
            <a:br>
              <a:rPr kumimoji="1" lang="en-US" altLang="zh-CN" sz="4000" dirty="0"/>
            </a:br>
            <a:r>
              <a:rPr kumimoji="1" lang="en-US" altLang="zh-CN" sz="4000" dirty="0"/>
              <a:t>--</a:t>
            </a:r>
            <a:r>
              <a:rPr kumimoji="1" lang="en-US" altLang="zh-CN" sz="2200" dirty="0">
                <a:latin typeface="Times New Roman" panose="02020603050405020304" pitchFamily="18" charset="0"/>
                <a:cs typeface="Times New Roman" panose="02020603050405020304" pitchFamily="18" charset="0"/>
              </a:rPr>
              <a:t>How to define instances in malware detection?--treat each instance as a distinct class</a:t>
            </a:r>
            <a:endParaRPr kumimoji="1" lang="zh-CN" altLang="en-US" sz="2200" dirty="0">
              <a:latin typeface="Times New Roman" panose="02020603050405020304" pitchFamily="18" charset="0"/>
              <a:cs typeface="Times New Roman" panose="02020603050405020304" pitchFamily="18" charset="0"/>
            </a:endParaRPr>
          </a:p>
        </p:txBody>
      </p:sp>
      <p:pic>
        <p:nvPicPr>
          <p:cNvPr id="55" name="Picture 4" descr="C:\Users\12974\Desktop\TIM截图2020011113050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9855" y="3388360"/>
            <a:ext cx="4685030" cy="348488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7564905" y="4021659"/>
            <a:ext cx="2653441" cy="2399535"/>
            <a:chOff x="5675366" y="2414545"/>
            <a:chExt cx="2565814" cy="2533841"/>
          </a:xfrm>
          <a:noFill/>
        </p:grpSpPr>
        <p:sp>
          <p:nvSpPr>
            <p:cNvPr id="58" name="流程图: 联系 3"/>
            <p:cNvSpPr/>
            <p:nvPr/>
          </p:nvSpPr>
          <p:spPr bwMode="auto">
            <a:xfrm>
              <a:off x="7215941" y="429823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流程图: 联系 7"/>
            <p:cNvSpPr/>
            <p:nvPr/>
          </p:nvSpPr>
          <p:spPr bwMode="auto">
            <a:xfrm>
              <a:off x="7377958" y="3092910"/>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流程图: 联系 8"/>
            <p:cNvSpPr/>
            <p:nvPr/>
          </p:nvSpPr>
          <p:spPr bwMode="auto">
            <a:xfrm>
              <a:off x="7868188" y="283536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流程图: 联系 9"/>
            <p:cNvSpPr/>
            <p:nvPr/>
          </p:nvSpPr>
          <p:spPr bwMode="auto">
            <a:xfrm>
              <a:off x="6436658" y="3272119"/>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流程图: 联系 10"/>
            <p:cNvSpPr/>
            <p:nvPr/>
          </p:nvSpPr>
          <p:spPr bwMode="auto">
            <a:xfrm>
              <a:off x="6615714" y="4606251"/>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流程图: 联系 13"/>
            <p:cNvSpPr/>
            <p:nvPr/>
          </p:nvSpPr>
          <p:spPr bwMode="auto">
            <a:xfrm>
              <a:off x="7787282" y="3523932"/>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流程图: 联系 15"/>
            <p:cNvSpPr/>
            <p:nvPr/>
          </p:nvSpPr>
          <p:spPr bwMode="auto">
            <a:xfrm>
              <a:off x="6349227" y="2675333"/>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流程图: 联系 18"/>
            <p:cNvSpPr/>
            <p:nvPr/>
          </p:nvSpPr>
          <p:spPr bwMode="auto">
            <a:xfrm>
              <a:off x="5916702" y="2667994"/>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流程图: 联系 19"/>
            <p:cNvSpPr/>
            <p:nvPr/>
          </p:nvSpPr>
          <p:spPr bwMode="auto">
            <a:xfrm>
              <a:off x="5675366" y="3133169"/>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7" name="直接连接符 5"/>
            <p:cNvCxnSpPr>
              <a:stCxn id="61" idx="0"/>
              <a:endCxn id="64" idx="4"/>
            </p:cNvCxnSpPr>
            <p:nvPr/>
          </p:nvCxnSpPr>
          <p:spPr bwMode="auto">
            <a:xfrm flipH="1" flipV="1">
              <a:off x="6535723" y="3018066"/>
              <a:ext cx="87430" cy="254053"/>
            </a:xfrm>
            <a:prstGeom prst="line">
              <a:avLst/>
            </a:prstGeom>
            <a:grpFill/>
            <a:ln w="12700" cap="flat" cmpd="sng" algn="ctr">
              <a:solidFill>
                <a:schemeClr val="tx1"/>
              </a:solidFill>
              <a:prstDash val="solid"/>
              <a:round/>
              <a:headEnd type="none" w="med" len="med"/>
              <a:tailEnd type="none" w="med" len="med"/>
            </a:ln>
            <a:effectLst/>
          </p:spPr>
        </p:cxnSp>
        <p:cxnSp>
          <p:nvCxnSpPr>
            <p:cNvPr id="68" name="直接连接符 24"/>
            <p:cNvCxnSpPr>
              <a:stCxn id="61" idx="1"/>
              <a:endCxn id="65" idx="5"/>
            </p:cNvCxnSpPr>
            <p:nvPr/>
          </p:nvCxnSpPr>
          <p:spPr bwMode="auto">
            <a:xfrm flipH="1" flipV="1">
              <a:off x="6235072" y="2960533"/>
              <a:ext cx="256209" cy="361778"/>
            </a:xfrm>
            <a:prstGeom prst="line">
              <a:avLst/>
            </a:prstGeom>
            <a:grpFill/>
            <a:ln w="12700" cap="flat" cmpd="sng" algn="ctr">
              <a:solidFill>
                <a:schemeClr val="tx1"/>
              </a:solidFill>
              <a:prstDash val="solid"/>
              <a:round/>
              <a:headEnd type="none" w="med" len="med"/>
              <a:tailEnd type="none" w="med" len="med"/>
            </a:ln>
            <a:effectLst/>
          </p:spPr>
        </p:cxnSp>
        <p:cxnSp>
          <p:nvCxnSpPr>
            <p:cNvPr id="69" name="直接连接符 27"/>
            <p:cNvCxnSpPr>
              <a:stCxn id="61" idx="2"/>
              <a:endCxn id="66" idx="6"/>
            </p:cNvCxnSpPr>
            <p:nvPr/>
          </p:nvCxnSpPr>
          <p:spPr bwMode="auto">
            <a:xfrm flipH="1" flipV="1">
              <a:off x="6048358" y="3304536"/>
              <a:ext cx="388299" cy="138950"/>
            </a:xfrm>
            <a:prstGeom prst="line">
              <a:avLst/>
            </a:prstGeom>
            <a:grpFill/>
            <a:ln w="12700" cap="flat" cmpd="sng" algn="ctr">
              <a:solidFill>
                <a:schemeClr val="tx1"/>
              </a:solidFill>
              <a:prstDash val="solid"/>
              <a:round/>
              <a:headEnd type="none" w="med" len="med"/>
              <a:tailEnd type="none" w="med" len="med"/>
            </a:ln>
            <a:effectLst/>
          </p:spPr>
        </p:cxnSp>
        <p:grpSp>
          <p:nvGrpSpPr>
            <p:cNvPr id="70" name="组合 69"/>
            <p:cNvGrpSpPr/>
            <p:nvPr/>
          </p:nvGrpSpPr>
          <p:grpSpPr>
            <a:xfrm>
              <a:off x="5826773" y="3443486"/>
              <a:ext cx="609884" cy="519094"/>
              <a:chOff x="5826773" y="3443486"/>
              <a:chExt cx="609884" cy="519094"/>
            </a:xfrm>
            <a:grpFill/>
          </p:grpSpPr>
          <p:sp>
            <p:nvSpPr>
              <p:cNvPr id="96" name="流程图: 联系 20"/>
              <p:cNvSpPr/>
              <p:nvPr/>
            </p:nvSpPr>
            <p:spPr bwMode="auto">
              <a:xfrm>
                <a:off x="5826773" y="3619847"/>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7" name="直接连接符 30"/>
              <p:cNvCxnSpPr>
                <a:stCxn id="61" idx="2"/>
                <a:endCxn id="96" idx="6"/>
              </p:cNvCxnSpPr>
              <p:nvPr/>
            </p:nvCxnSpPr>
            <p:spPr bwMode="auto">
              <a:xfrm flipH="1">
                <a:off x="6199765" y="3443486"/>
                <a:ext cx="236892" cy="347728"/>
              </a:xfrm>
              <a:prstGeom prst="line">
                <a:avLst/>
              </a:prstGeom>
              <a:grpFill/>
              <a:ln w="12700" cap="flat" cmpd="sng" algn="ctr">
                <a:solidFill>
                  <a:schemeClr val="tx1"/>
                </a:solidFill>
                <a:prstDash val="solid"/>
                <a:round/>
                <a:headEnd type="none" w="med" len="med"/>
                <a:tailEnd type="none" w="med" len="med"/>
              </a:ln>
              <a:effectLst/>
            </p:spPr>
          </p:cxnSp>
        </p:grpSp>
        <p:grpSp>
          <p:nvGrpSpPr>
            <p:cNvPr id="71" name="组合 70"/>
            <p:cNvGrpSpPr/>
            <p:nvPr/>
          </p:nvGrpSpPr>
          <p:grpSpPr>
            <a:xfrm>
              <a:off x="5748989" y="3564659"/>
              <a:ext cx="742292" cy="921524"/>
              <a:chOff x="5596589" y="3412259"/>
              <a:chExt cx="742292" cy="921524"/>
            </a:xfrm>
            <a:grpFill/>
          </p:grpSpPr>
          <p:sp>
            <p:nvSpPr>
              <p:cNvPr id="94" name="流程图: 联系 35"/>
              <p:cNvSpPr/>
              <p:nvPr/>
            </p:nvSpPr>
            <p:spPr bwMode="auto">
              <a:xfrm>
                <a:off x="5596589" y="3991050"/>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5" name="直接连接符 36"/>
              <p:cNvCxnSpPr>
                <a:stCxn id="61" idx="3"/>
                <a:endCxn id="94" idx="6"/>
              </p:cNvCxnSpPr>
              <p:nvPr/>
            </p:nvCxnSpPr>
            <p:spPr bwMode="auto">
              <a:xfrm flipH="1">
                <a:off x="5969580" y="3412259"/>
                <a:ext cx="369301" cy="750158"/>
              </a:xfrm>
              <a:prstGeom prst="line">
                <a:avLst/>
              </a:prstGeom>
              <a:grpFill/>
              <a:ln w="12700" cap="flat" cmpd="sng" algn="ctr">
                <a:solidFill>
                  <a:schemeClr val="tx1"/>
                </a:solidFill>
                <a:prstDash val="solid"/>
                <a:round/>
                <a:headEnd type="none" w="med" len="med"/>
                <a:tailEnd type="none" w="med" len="med"/>
              </a:ln>
              <a:effectLst/>
            </p:spPr>
          </p:cxnSp>
        </p:grpSp>
        <p:grpSp>
          <p:nvGrpSpPr>
            <p:cNvPr id="72" name="组合 71"/>
            <p:cNvGrpSpPr/>
            <p:nvPr/>
          </p:nvGrpSpPr>
          <p:grpSpPr>
            <a:xfrm>
              <a:off x="6236703" y="3564659"/>
              <a:ext cx="372991" cy="1090769"/>
              <a:chOff x="5931903" y="2856434"/>
              <a:chExt cx="372991" cy="1090769"/>
            </a:xfrm>
            <a:grpFill/>
          </p:grpSpPr>
          <p:sp>
            <p:nvSpPr>
              <p:cNvPr id="92" name="流程图: 联系 38"/>
              <p:cNvSpPr/>
              <p:nvPr/>
            </p:nvSpPr>
            <p:spPr bwMode="auto">
              <a:xfrm>
                <a:off x="5931903" y="3604471"/>
                <a:ext cx="372991"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3" name="直接连接符 39"/>
              <p:cNvCxnSpPr>
                <a:stCxn id="61" idx="3"/>
                <a:endCxn id="92" idx="7"/>
              </p:cNvCxnSpPr>
              <p:nvPr/>
            </p:nvCxnSpPr>
            <p:spPr bwMode="auto">
              <a:xfrm>
                <a:off x="6186481" y="2856434"/>
                <a:ext cx="63790" cy="798229"/>
              </a:xfrm>
              <a:prstGeom prst="line">
                <a:avLst/>
              </a:prstGeom>
              <a:grpFill/>
              <a:ln w="12700" cap="flat" cmpd="sng" algn="ctr">
                <a:solidFill>
                  <a:schemeClr val="tx1"/>
                </a:solidFill>
                <a:prstDash val="solid"/>
                <a:round/>
                <a:headEnd type="none" w="med" len="med"/>
                <a:tailEnd type="none" w="med" len="med"/>
              </a:ln>
              <a:effectLst/>
            </p:spPr>
          </p:cxnSp>
        </p:grpSp>
        <p:cxnSp>
          <p:nvCxnSpPr>
            <p:cNvPr id="73" name="直接连接符 54"/>
            <p:cNvCxnSpPr>
              <a:stCxn id="61" idx="5"/>
              <a:endCxn id="58" idx="1"/>
            </p:cNvCxnSpPr>
            <p:nvPr/>
          </p:nvCxnSpPr>
          <p:spPr bwMode="auto">
            <a:xfrm>
              <a:off x="6755027" y="3564658"/>
              <a:ext cx="515538" cy="783768"/>
            </a:xfrm>
            <a:prstGeom prst="line">
              <a:avLst/>
            </a:prstGeom>
            <a:grpFill/>
            <a:ln w="12700" cap="flat" cmpd="sng" algn="ctr">
              <a:solidFill>
                <a:schemeClr val="tx1"/>
              </a:solidFill>
              <a:prstDash val="solid"/>
              <a:round/>
              <a:headEnd type="none" w="med" len="med"/>
              <a:tailEnd type="none" w="med" len="med"/>
            </a:ln>
            <a:effectLst/>
          </p:spPr>
        </p:cxnSp>
        <p:cxnSp>
          <p:nvCxnSpPr>
            <p:cNvPr id="74" name="直接连接符 57"/>
            <p:cNvCxnSpPr>
              <a:stCxn id="61" idx="7"/>
              <a:endCxn id="59" idx="2"/>
            </p:cNvCxnSpPr>
            <p:nvPr/>
          </p:nvCxnSpPr>
          <p:spPr bwMode="auto">
            <a:xfrm flipV="1">
              <a:off x="6755027" y="3264277"/>
              <a:ext cx="622932" cy="58034"/>
            </a:xfrm>
            <a:prstGeom prst="line">
              <a:avLst/>
            </a:prstGeom>
            <a:grpFill/>
            <a:ln w="12700" cap="flat" cmpd="sng" algn="ctr">
              <a:solidFill>
                <a:schemeClr val="tx1"/>
              </a:solidFill>
              <a:prstDash val="solid"/>
              <a:round/>
              <a:headEnd type="none" w="med" len="med"/>
              <a:tailEnd type="none" w="med" len="med"/>
            </a:ln>
            <a:effectLst/>
          </p:spPr>
        </p:cxnSp>
        <p:cxnSp>
          <p:nvCxnSpPr>
            <p:cNvPr id="75" name="直接连接符 60"/>
            <p:cNvCxnSpPr>
              <a:stCxn id="61" idx="4"/>
              <a:endCxn id="62" idx="0"/>
            </p:cNvCxnSpPr>
            <p:nvPr/>
          </p:nvCxnSpPr>
          <p:spPr bwMode="auto">
            <a:xfrm>
              <a:off x="6623153" y="3614851"/>
              <a:ext cx="166617" cy="991400"/>
            </a:xfrm>
            <a:prstGeom prst="line">
              <a:avLst/>
            </a:prstGeom>
            <a:grpFill/>
            <a:ln w="12700" cap="flat" cmpd="sng" algn="ctr">
              <a:solidFill>
                <a:schemeClr val="tx1"/>
              </a:solidFill>
              <a:prstDash val="solid"/>
              <a:round/>
              <a:headEnd type="none" w="med" len="med"/>
              <a:tailEnd type="none" w="med" len="med"/>
            </a:ln>
            <a:effectLst/>
          </p:spPr>
        </p:cxnSp>
        <p:cxnSp>
          <p:nvCxnSpPr>
            <p:cNvPr id="76" name="直接连接符 63"/>
            <p:cNvCxnSpPr>
              <a:stCxn id="61" idx="5"/>
              <a:endCxn id="79" idx="1"/>
            </p:cNvCxnSpPr>
            <p:nvPr/>
          </p:nvCxnSpPr>
          <p:spPr bwMode="auto">
            <a:xfrm>
              <a:off x="6755027" y="3564659"/>
              <a:ext cx="492020" cy="143300"/>
            </a:xfrm>
            <a:prstGeom prst="line">
              <a:avLst/>
            </a:prstGeom>
            <a:grpFill/>
            <a:ln w="12700" cap="flat" cmpd="sng" algn="ctr">
              <a:solidFill>
                <a:schemeClr val="tx1"/>
              </a:solidFill>
              <a:prstDash val="solid"/>
              <a:round/>
              <a:headEnd type="none" w="med" len="med"/>
              <a:tailEnd type="none" w="med" len="med"/>
            </a:ln>
            <a:effectLst/>
          </p:spPr>
        </p:cxnSp>
        <p:grpSp>
          <p:nvGrpSpPr>
            <p:cNvPr id="77" name="组合 76"/>
            <p:cNvGrpSpPr/>
            <p:nvPr/>
          </p:nvGrpSpPr>
          <p:grpSpPr>
            <a:xfrm>
              <a:off x="6623154" y="2414545"/>
              <a:ext cx="464274" cy="857575"/>
              <a:chOff x="4902748" y="3601611"/>
              <a:chExt cx="464274" cy="857575"/>
            </a:xfrm>
            <a:grpFill/>
          </p:grpSpPr>
          <p:sp>
            <p:nvSpPr>
              <p:cNvPr id="90" name="流程图: 联系 70"/>
              <p:cNvSpPr/>
              <p:nvPr/>
            </p:nvSpPr>
            <p:spPr bwMode="auto">
              <a:xfrm>
                <a:off x="4994031" y="3601611"/>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1" name="直接连接符 71"/>
              <p:cNvCxnSpPr>
                <a:stCxn id="61" idx="0"/>
                <a:endCxn id="90" idx="4"/>
              </p:cNvCxnSpPr>
              <p:nvPr/>
            </p:nvCxnSpPr>
            <p:spPr bwMode="auto">
              <a:xfrm flipV="1">
                <a:off x="4902748" y="3944344"/>
                <a:ext cx="277779" cy="514842"/>
              </a:xfrm>
              <a:prstGeom prst="line">
                <a:avLst/>
              </a:prstGeom>
              <a:grpFill/>
              <a:ln w="12700" cap="flat" cmpd="sng" algn="ctr">
                <a:solidFill>
                  <a:schemeClr val="tx1"/>
                </a:solidFill>
                <a:prstDash val="solid"/>
                <a:round/>
                <a:headEnd type="none" w="med" len="med"/>
                <a:tailEnd type="none" w="med" len="med"/>
              </a:ln>
              <a:effectLst/>
            </p:spPr>
          </p:cxnSp>
        </p:grpSp>
        <p:grpSp>
          <p:nvGrpSpPr>
            <p:cNvPr id="78" name="组合 77"/>
            <p:cNvGrpSpPr/>
            <p:nvPr/>
          </p:nvGrpSpPr>
          <p:grpSpPr>
            <a:xfrm>
              <a:off x="6755027" y="2757693"/>
              <a:ext cx="652573" cy="564618"/>
              <a:chOff x="5123806" y="3801417"/>
              <a:chExt cx="652573" cy="564618"/>
            </a:xfrm>
            <a:grpFill/>
          </p:grpSpPr>
          <p:sp>
            <p:nvSpPr>
              <p:cNvPr id="88" name="流程图: 联系 75"/>
              <p:cNvSpPr/>
              <p:nvPr/>
            </p:nvSpPr>
            <p:spPr bwMode="auto">
              <a:xfrm>
                <a:off x="5403387" y="3801417"/>
                <a:ext cx="372992"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直接连接符 76"/>
              <p:cNvCxnSpPr>
                <a:stCxn id="61" idx="7"/>
                <a:endCxn id="88"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79" name="流程图: 联系 80"/>
            <p:cNvSpPr/>
            <p:nvPr/>
          </p:nvSpPr>
          <p:spPr bwMode="auto">
            <a:xfrm>
              <a:off x="7192424" y="3657766"/>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0" name="直接连接符 81"/>
            <p:cNvCxnSpPr>
              <a:stCxn id="61" idx="7"/>
              <a:endCxn id="63" idx="2"/>
            </p:cNvCxnSpPr>
            <p:nvPr/>
          </p:nvCxnSpPr>
          <p:spPr bwMode="auto">
            <a:xfrm>
              <a:off x="6755026" y="3322311"/>
              <a:ext cx="1032257" cy="372688"/>
            </a:xfrm>
            <a:prstGeom prst="line">
              <a:avLst/>
            </a:prstGeom>
            <a:grpFill/>
            <a:ln w="12700" cap="flat" cmpd="sng" algn="ctr">
              <a:solidFill>
                <a:schemeClr val="tx1"/>
              </a:solidFill>
              <a:prstDash val="solid"/>
              <a:round/>
              <a:headEnd type="none" w="med" len="med"/>
              <a:tailEnd type="none" w="med" len="med"/>
            </a:ln>
            <a:effectLst/>
          </p:spPr>
        </p:cxnSp>
        <p:cxnSp>
          <p:nvCxnSpPr>
            <p:cNvPr id="81" name="直接连接符 96"/>
            <p:cNvCxnSpPr>
              <a:stCxn id="58" idx="2"/>
              <a:endCxn id="62" idx="0"/>
            </p:cNvCxnSpPr>
            <p:nvPr/>
          </p:nvCxnSpPr>
          <p:spPr bwMode="auto">
            <a:xfrm flipH="1">
              <a:off x="6789770" y="4469599"/>
              <a:ext cx="426171" cy="136652"/>
            </a:xfrm>
            <a:prstGeom prst="line">
              <a:avLst/>
            </a:prstGeom>
            <a:grpFill/>
            <a:ln w="12700" cap="flat" cmpd="sng" algn="ctr">
              <a:solidFill>
                <a:schemeClr val="tx1"/>
              </a:solidFill>
              <a:prstDash val="solid"/>
              <a:round/>
              <a:headEnd type="none" w="med" len="med"/>
              <a:tailEnd type="none" w="med" len="med"/>
            </a:ln>
            <a:effectLst/>
          </p:spPr>
        </p:cxnSp>
        <p:cxnSp>
          <p:nvCxnSpPr>
            <p:cNvPr id="82" name="直接连接符 108"/>
            <p:cNvCxnSpPr>
              <a:stCxn id="58" idx="0"/>
              <a:endCxn id="79" idx="3"/>
            </p:cNvCxnSpPr>
            <p:nvPr/>
          </p:nvCxnSpPr>
          <p:spPr bwMode="auto">
            <a:xfrm flipH="1" flipV="1">
              <a:off x="7247046" y="3950306"/>
              <a:ext cx="155391" cy="347926"/>
            </a:xfrm>
            <a:prstGeom prst="line">
              <a:avLst/>
            </a:prstGeom>
            <a:grpFill/>
            <a:ln w="12700" cap="flat" cmpd="sng" algn="ctr">
              <a:solidFill>
                <a:schemeClr val="tx1"/>
              </a:solidFill>
              <a:prstDash val="solid"/>
              <a:round/>
              <a:headEnd type="none" w="med" len="med"/>
              <a:tailEnd type="none" w="med" len="med"/>
            </a:ln>
            <a:effectLst/>
          </p:spPr>
        </p:cxnSp>
        <p:cxnSp>
          <p:nvCxnSpPr>
            <p:cNvPr id="83" name="直接连接符 112"/>
            <p:cNvCxnSpPr>
              <a:stCxn id="58" idx="7"/>
              <a:endCxn id="63" idx="2"/>
            </p:cNvCxnSpPr>
            <p:nvPr/>
          </p:nvCxnSpPr>
          <p:spPr bwMode="auto">
            <a:xfrm flipV="1">
              <a:off x="7534309" y="3694999"/>
              <a:ext cx="252974" cy="653426"/>
            </a:xfrm>
            <a:prstGeom prst="line">
              <a:avLst/>
            </a:prstGeom>
            <a:grpFill/>
            <a:ln w="12700" cap="flat" cmpd="sng" algn="ctr">
              <a:solidFill>
                <a:schemeClr val="tx1"/>
              </a:solidFill>
              <a:prstDash val="solid"/>
              <a:round/>
              <a:headEnd type="none" w="med" len="med"/>
              <a:tailEnd type="none" w="med" len="med"/>
            </a:ln>
            <a:effectLst/>
          </p:spPr>
        </p:cxnSp>
        <p:cxnSp>
          <p:nvCxnSpPr>
            <p:cNvPr id="84" name="直接连接符 52"/>
            <p:cNvCxnSpPr>
              <a:stCxn id="59" idx="6"/>
              <a:endCxn id="63" idx="2"/>
            </p:cNvCxnSpPr>
            <p:nvPr/>
          </p:nvCxnSpPr>
          <p:spPr bwMode="auto">
            <a:xfrm>
              <a:off x="7750949" y="3264276"/>
              <a:ext cx="36333" cy="430723"/>
            </a:xfrm>
            <a:prstGeom prst="line">
              <a:avLst/>
            </a:prstGeom>
            <a:grpFill/>
            <a:ln w="12700" cap="flat" cmpd="sng" algn="ctr">
              <a:solidFill>
                <a:schemeClr val="tx1"/>
              </a:solidFill>
              <a:prstDash val="solid"/>
              <a:round/>
              <a:headEnd type="none" w="med" len="med"/>
              <a:tailEnd type="none" w="med" len="med"/>
            </a:ln>
            <a:effectLst/>
          </p:spPr>
        </p:cxnSp>
        <p:cxnSp>
          <p:nvCxnSpPr>
            <p:cNvPr id="85" name="直接连接符 67"/>
            <p:cNvCxnSpPr>
              <a:stCxn id="59" idx="6"/>
              <a:endCxn id="60" idx="3"/>
            </p:cNvCxnSpPr>
            <p:nvPr/>
          </p:nvCxnSpPr>
          <p:spPr bwMode="auto">
            <a:xfrm flipV="1">
              <a:off x="7750950" y="3127902"/>
              <a:ext cx="171861" cy="136375"/>
            </a:xfrm>
            <a:prstGeom prst="line">
              <a:avLst/>
            </a:prstGeom>
            <a:grpFill/>
            <a:ln w="12700" cap="flat" cmpd="sng" algn="ctr">
              <a:solidFill>
                <a:schemeClr val="tx1"/>
              </a:solidFill>
              <a:prstDash val="solid"/>
              <a:round/>
              <a:headEnd type="none" w="med" len="med"/>
              <a:tailEnd type="none" w="med" len="med"/>
            </a:ln>
            <a:effectLst/>
          </p:spPr>
        </p:cxnSp>
        <p:cxnSp>
          <p:nvCxnSpPr>
            <p:cNvPr id="86" name="直接连接符 72"/>
            <p:cNvCxnSpPr>
              <a:stCxn id="60" idx="3"/>
              <a:endCxn id="63" idx="0"/>
            </p:cNvCxnSpPr>
            <p:nvPr/>
          </p:nvCxnSpPr>
          <p:spPr bwMode="auto">
            <a:xfrm>
              <a:off x="7922812" y="3127903"/>
              <a:ext cx="38526" cy="396028"/>
            </a:xfrm>
            <a:prstGeom prst="line">
              <a:avLst/>
            </a:prstGeom>
            <a:grpFill/>
            <a:ln w="12700" cap="flat" cmpd="sng" algn="ctr">
              <a:solidFill>
                <a:schemeClr val="tx1"/>
              </a:solidFill>
              <a:prstDash val="solid"/>
              <a:round/>
              <a:headEnd type="none" w="med" len="med"/>
              <a:tailEnd type="none" w="med" len="med"/>
            </a:ln>
            <a:effectLst/>
          </p:spPr>
        </p:cxnSp>
      </p:grpSp>
      <p:grpSp>
        <p:nvGrpSpPr>
          <p:cNvPr id="3" name="组合 2"/>
          <p:cNvGrpSpPr/>
          <p:nvPr/>
        </p:nvGrpSpPr>
        <p:grpSpPr>
          <a:xfrm>
            <a:off x="7717305" y="1284706"/>
            <a:ext cx="1972752" cy="1907456"/>
            <a:chOff x="7717305" y="1031484"/>
            <a:chExt cx="1972752" cy="1907456"/>
          </a:xfrm>
        </p:grpSpPr>
        <p:sp>
          <p:nvSpPr>
            <p:cNvPr id="104" name="流程图: 联系 9"/>
            <p:cNvSpPr/>
            <p:nvPr/>
          </p:nvSpPr>
          <p:spPr bwMode="auto">
            <a:xfrm>
              <a:off x="8511908" y="1842728"/>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5" name="流程图: 联系 10"/>
            <p:cNvSpPr/>
            <p:nvPr/>
          </p:nvSpPr>
          <p:spPr bwMode="auto">
            <a:xfrm>
              <a:off x="8957671" y="2577290"/>
              <a:ext cx="360000" cy="324000"/>
            </a:xfrm>
            <a:prstGeom prst="flowChartConnector">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流程图: 联系 15"/>
            <p:cNvSpPr/>
            <p:nvPr/>
          </p:nvSpPr>
          <p:spPr bwMode="auto">
            <a:xfrm>
              <a:off x="8220623" y="1249606"/>
              <a:ext cx="389313" cy="324000"/>
            </a:xfrm>
            <a:prstGeom prst="flowChartConnector">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流程图: 联系 19"/>
            <p:cNvSpPr/>
            <p:nvPr/>
          </p:nvSpPr>
          <p:spPr bwMode="auto">
            <a:xfrm>
              <a:off x="7717305" y="1711283"/>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0" name="直接连接符 5"/>
            <p:cNvCxnSpPr>
              <a:stCxn id="104" idx="1"/>
              <a:endCxn id="107" idx="4"/>
            </p:cNvCxnSpPr>
            <p:nvPr/>
          </p:nvCxnSpPr>
          <p:spPr bwMode="auto">
            <a:xfrm flipH="1" flipV="1">
              <a:off x="8415280" y="1573606"/>
              <a:ext cx="153642" cy="316602"/>
            </a:xfrm>
            <a:prstGeom prst="line">
              <a:avLst/>
            </a:prstGeom>
            <a:noFill/>
            <a:ln w="12700" cap="flat" cmpd="sng" algn="ctr">
              <a:solidFill>
                <a:schemeClr val="tx1"/>
              </a:solidFill>
              <a:prstDash val="solid"/>
              <a:round/>
              <a:headEnd type="none" w="med" len="med"/>
              <a:tailEnd type="none" w="med" len="med"/>
            </a:ln>
            <a:effectLst/>
          </p:spPr>
        </p:cxnSp>
        <p:cxnSp>
          <p:nvCxnSpPr>
            <p:cNvPr id="112" name="直接连接符 27"/>
            <p:cNvCxnSpPr>
              <a:stCxn id="104" idx="2"/>
              <a:endCxn id="109" idx="6"/>
            </p:cNvCxnSpPr>
            <p:nvPr/>
          </p:nvCxnSpPr>
          <p:spPr bwMode="auto">
            <a:xfrm flipH="1" flipV="1">
              <a:off x="8106618" y="1873283"/>
              <a:ext cx="405290" cy="131553"/>
            </a:xfrm>
            <a:prstGeom prst="line">
              <a:avLst/>
            </a:prstGeom>
            <a:noFill/>
            <a:ln w="12700" cap="flat" cmpd="sng" algn="ctr">
              <a:solidFill>
                <a:schemeClr val="tx1"/>
              </a:solidFill>
              <a:prstDash val="solid"/>
              <a:round/>
              <a:headEnd type="none" w="med" len="med"/>
              <a:tailEnd type="none" w="med" len="med"/>
            </a:ln>
            <a:effectLst/>
          </p:spPr>
        </p:cxnSp>
        <p:grpSp>
          <p:nvGrpSpPr>
            <p:cNvPr id="113" name="组合 112"/>
            <p:cNvGrpSpPr/>
            <p:nvPr/>
          </p:nvGrpSpPr>
          <p:grpSpPr>
            <a:xfrm>
              <a:off x="7875336" y="2119466"/>
              <a:ext cx="693585" cy="376204"/>
              <a:chOff x="5826773" y="3564661"/>
              <a:chExt cx="664509" cy="397689"/>
            </a:xfrm>
            <a:noFill/>
          </p:grpSpPr>
          <p:sp>
            <p:nvSpPr>
              <p:cNvPr id="138" name="流程图: 联系 20"/>
              <p:cNvSpPr/>
              <p:nvPr/>
            </p:nvSpPr>
            <p:spPr bwMode="auto">
              <a:xfrm>
                <a:off x="5826773" y="3619846"/>
                <a:ext cx="372992" cy="342504"/>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9" name="直接连接符 30"/>
              <p:cNvCxnSpPr>
                <a:stCxn id="104" idx="3"/>
                <a:endCxn id="138" idx="6"/>
              </p:cNvCxnSpPr>
              <p:nvPr/>
            </p:nvCxnSpPr>
            <p:spPr bwMode="auto">
              <a:xfrm flipH="1">
                <a:off x="6199765" y="3564661"/>
                <a:ext cx="291517" cy="226437"/>
              </a:xfrm>
              <a:prstGeom prst="line">
                <a:avLst/>
              </a:prstGeom>
              <a:grpFill/>
              <a:ln w="12700" cap="flat" cmpd="sng" algn="ctr">
                <a:solidFill>
                  <a:schemeClr val="tx1"/>
                </a:solidFill>
                <a:prstDash val="solid"/>
                <a:round/>
                <a:headEnd type="none" w="med" len="med"/>
                <a:tailEnd type="none" w="med" len="med"/>
              </a:ln>
              <a:effectLst/>
            </p:spPr>
          </p:cxnSp>
        </p:grpSp>
        <p:grpSp>
          <p:nvGrpSpPr>
            <p:cNvPr id="115" name="组合 114"/>
            <p:cNvGrpSpPr/>
            <p:nvPr/>
          </p:nvGrpSpPr>
          <p:grpSpPr>
            <a:xfrm>
              <a:off x="8303213" y="2166944"/>
              <a:ext cx="403353" cy="771996"/>
              <a:chOff x="5931903" y="2906626"/>
              <a:chExt cx="386443" cy="816085"/>
            </a:xfrm>
            <a:noFill/>
          </p:grpSpPr>
          <p:sp>
            <p:nvSpPr>
              <p:cNvPr id="134" name="流程图: 联系 38"/>
              <p:cNvSpPr/>
              <p:nvPr/>
            </p:nvSpPr>
            <p:spPr bwMode="auto">
              <a:xfrm>
                <a:off x="5931903" y="3380207"/>
                <a:ext cx="355353" cy="342504"/>
              </a:xfrm>
              <a:prstGeom prst="flowChartConnector">
                <a:avLst/>
              </a:prstGeom>
              <a:grpFill/>
              <a:ln w="1270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连接符 39"/>
              <p:cNvCxnSpPr>
                <a:stCxn id="104" idx="4"/>
                <a:endCxn id="134" idx="0"/>
              </p:cNvCxnSpPr>
              <p:nvPr/>
            </p:nvCxnSpPr>
            <p:spPr bwMode="auto">
              <a:xfrm flipH="1">
                <a:off x="6109580" y="2906626"/>
                <a:ext cx="208766" cy="473581"/>
              </a:xfrm>
              <a:prstGeom prst="line">
                <a:avLst/>
              </a:prstGeom>
              <a:grpFill/>
              <a:ln w="12700" cap="flat" cmpd="sng" algn="ctr">
                <a:solidFill>
                  <a:schemeClr val="tx1"/>
                </a:solidFill>
                <a:prstDash val="solid"/>
                <a:round/>
                <a:headEnd type="none" w="med" len="med"/>
                <a:tailEnd type="none" w="med" len="med"/>
              </a:ln>
              <a:effectLst/>
            </p:spPr>
          </p:cxnSp>
        </p:grpSp>
        <p:cxnSp>
          <p:nvCxnSpPr>
            <p:cNvPr id="118" name="直接连接符 60"/>
            <p:cNvCxnSpPr>
              <a:stCxn id="104" idx="5"/>
              <a:endCxn id="105" idx="0"/>
            </p:cNvCxnSpPr>
            <p:nvPr/>
          </p:nvCxnSpPr>
          <p:spPr bwMode="auto">
            <a:xfrm>
              <a:off x="8844207" y="2119464"/>
              <a:ext cx="293464" cy="457826"/>
            </a:xfrm>
            <a:prstGeom prst="line">
              <a:avLst/>
            </a:prstGeom>
            <a:noFill/>
            <a:ln w="12700" cap="flat" cmpd="sng" algn="ctr">
              <a:solidFill>
                <a:schemeClr val="tx1"/>
              </a:solidFill>
              <a:prstDash val="solid"/>
              <a:round/>
              <a:headEnd type="none" w="med" len="med"/>
              <a:tailEnd type="none" w="med" len="med"/>
            </a:ln>
            <a:effectLst/>
          </p:spPr>
        </p:cxnSp>
        <p:cxnSp>
          <p:nvCxnSpPr>
            <p:cNvPr id="119" name="直接连接符 63"/>
            <p:cNvCxnSpPr>
              <a:stCxn id="104" idx="6"/>
              <a:endCxn id="122" idx="1"/>
            </p:cNvCxnSpPr>
            <p:nvPr/>
          </p:nvCxnSpPr>
          <p:spPr bwMode="auto">
            <a:xfrm>
              <a:off x="8901221" y="2004836"/>
              <a:ext cx="456537" cy="121592"/>
            </a:xfrm>
            <a:prstGeom prst="line">
              <a:avLst/>
            </a:prstGeom>
            <a:noFill/>
            <a:ln w="12700" cap="flat" cmpd="sng" algn="ctr">
              <a:solidFill>
                <a:schemeClr val="tx1"/>
              </a:solidFill>
              <a:prstDash val="solid"/>
              <a:round/>
              <a:headEnd type="none" w="med" len="med"/>
              <a:tailEnd type="none" w="med" len="med"/>
            </a:ln>
            <a:effectLst/>
          </p:spPr>
        </p:cxnSp>
        <p:grpSp>
          <p:nvGrpSpPr>
            <p:cNvPr id="120" name="组合 119"/>
            <p:cNvGrpSpPr/>
            <p:nvPr/>
          </p:nvGrpSpPr>
          <p:grpSpPr>
            <a:xfrm>
              <a:off x="8687543" y="1031484"/>
              <a:ext cx="389312" cy="811244"/>
              <a:chOff x="4884519" y="3601611"/>
              <a:chExt cx="372991" cy="857574"/>
            </a:xfrm>
            <a:noFill/>
          </p:grpSpPr>
          <p:sp>
            <p:nvSpPr>
              <p:cNvPr id="132" name="流程图: 联系 70"/>
              <p:cNvSpPr/>
              <p:nvPr/>
            </p:nvSpPr>
            <p:spPr bwMode="auto">
              <a:xfrm>
                <a:off x="4884519" y="3601611"/>
                <a:ext cx="372991" cy="342733"/>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3" name="直接连接符 71"/>
              <p:cNvCxnSpPr>
                <a:stCxn id="104" idx="0"/>
                <a:endCxn id="132" idx="4"/>
              </p:cNvCxnSpPr>
              <p:nvPr/>
            </p:nvCxnSpPr>
            <p:spPr bwMode="auto">
              <a:xfrm flipV="1">
                <a:off x="4902744" y="3944344"/>
                <a:ext cx="168271" cy="514841"/>
              </a:xfrm>
              <a:prstGeom prst="line">
                <a:avLst/>
              </a:prstGeom>
              <a:grpFill/>
              <a:ln w="12700" cap="flat" cmpd="sng" algn="ctr">
                <a:solidFill>
                  <a:schemeClr val="tx1"/>
                </a:solidFill>
                <a:prstDash val="solid"/>
                <a:round/>
                <a:headEnd type="none" w="med" len="med"/>
                <a:tailEnd type="none" w="med" len="med"/>
              </a:ln>
              <a:effectLst/>
            </p:spPr>
          </p:cxnSp>
        </p:grpSp>
        <p:grpSp>
          <p:nvGrpSpPr>
            <p:cNvPr id="121" name="组合 120"/>
            <p:cNvGrpSpPr/>
            <p:nvPr/>
          </p:nvGrpSpPr>
          <p:grpSpPr>
            <a:xfrm>
              <a:off x="8844208" y="1356093"/>
              <a:ext cx="681127" cy="534115"/>
              <a:chOff x="5123806" y="3801417"/>
              <a:chExt cx="652573" cy="564618"/>
            </a:xfrm>
            <a:noFill/>
          </p:grpSpPr>
          <p:sp>
            <p:nvSpPr>
              <p:cNvPr id="130" name="流程图: 联系 75"/>
              <p:cNvSpPr/>
              <p:nvPr/>
            </p:nvSpPr>
            <p:spPr bwMode="auto">
              <a:xfrm>
                <a:off x="5403387" y="3801417"/>
                <a:ext cx="372992" cy="342732"/>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1" name="直接连接符 76"/>
              <p:cNvCxnSpPr>
                <a:stCxn id="104" idx="7"/>
                <a:endCxn id="130"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122" name="流程图: 联系 80"/>
            <p:cNvSpPr/>
            <p:nvPr/>
          </p:nvSpPr>
          <p:spPr bwMode="auto">
            <a:xfrm>
              <a:off x="9300744" y="2078948"/>
              <a:ext cx="389313" cy="324217"/>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41" name="图片 140" descr="图示&#10;&#10;描述已自动生成"/>
          <p:cNvPicPr>
            <a:picLocks noChangeAspect="1"/>
          </p:cNvPicPr>
          <p:nvPr/>
        </p:nvPicPr>
        <p:blipFill>
          <a:blip r:embed="rId2"/>
          <a:stretch>
            <a:fillRect/>
          </a:stretch>
        </p:blipFill>
        <p:spPr>
          <a:xfrm>
            <a:off x="1566545" y="1311910"/>
            <a:ext cx="4629785" cy="2234565"/>
          </a:xfrm>
          <a:prstGeom prst="rect">
            <a:avLst/>
          </a:prstGeom>
        </p:spPr>
      </p:pic>
      <p:sp>
        <p:nvSpPr>
          <p:cNvPr id="142" name="文本框 141"/>
          <p:cNvSpPr txBox="1"/>
          <p:nvPr/>
        </p:nvSpPr>
        <p:spPr>
          <a:xfrm>
            <a:off x="175493" y="1888946"/>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3" name="文本框 142"/>
          <p:cNvSpPr txBox="1"/>
          <p:nvPr/>
        </p:nvSpPr>
        <p:spPr>
          <a:xfrm>
            <a:off x="148748" y="4897625"/>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4" name="右箭头 143"/>
          <p:cNvSpPr/>
          <p:nvPr/>
        </p:nvSpPr>
        <p:spPr>
          <a:xfrm>
            <a:off x="6236098" y="1992804"/>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右箭头 144"/>
          <p:cNvSpPr/>
          <p:nvPr/>
        </p:nvSpPr>
        <p:spPr>
          <a:xfrm>
            <a:off x="6193430" y="5075906"/>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353801" cy="816561"/>
          </a:xfrm>
        </p:spPr>
        <p:txBody>
          <a:bodyPr>
            <a:normAutofit fontScale="90000"/>
          </a:bodyPr>
          <a:lstStyle/>
          <a:p>
            <a:r>
              <a:rPr kumimoji="1" lang="zh-CN" altLang="en-US" sz="4000" dirty="0"/>
              <a:t>正负样本生成</a:t>
            </a:r>
            <a:r>
              <a:rPr kumimoji="1" lang="en-US" altLang="zh-CN" sz="4000" dirty="0"/>
              <a:t>(</a:t>
            </a:r>
            <a:r>
              <a:rPr kumimoji="1" lang="en-US" altLang="zh-CN" sz="2700" dirty="0"/>
              <a:t>not trivial, an efficient heterogeneous graph data augmentation approach should consider both structural information as well as attribute information</a:t>
            </a:r>
            <a:r>
              <a:rPr kumimoji="1" lang="en-US" altLang="zh-CN" sz="4000" dirty="0"/>
              <a:t>)</a:t>
            </a:r>
            <a:br>
              <a:rPr kumimoji="1" lang="en-US" altLang="zh-CN" sz="4000" dirty="0"/>
            </a:br>
            <a:r>
              <a:rPr lang="en-GB" altLang="zh-CN" sz="2200" dirty="0">
                <a:latin typeface="Times New Roman" panose="02020603050405020304" pitchFamily="18" charset="0"/>
                <a:cs typeface="Times New Roman" panose="02020603050405020304" pitchFamily="18" charset="0"/>
              </a:rPr>
              <a:t>How to define positive and negative instance pairs in and across graph?</a:t>
            </a:r>
            <a:endParaRPr kumimoji="1" lang="zh-CN" altLang="en-US" sz="2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62818" y="1353140"/>
            <a:ext cx="10466363" cy="646331"/>
          </a:xfrm>
          <a:prstGeom prst="rect">
            <a:avLst/>
          </a:prstGeom>
          <a:noFill/>
        </p:spPr>
        <p:txBody>
          <a:bodyPr wrap="square" rtlCol="0">
            <a:spAutoFit/>
          </a:bodyPr>
          <a:lstStyle/>
          <a:p>
            <a:r>
              <a:rPr kumimoji="1" lang="zh-CN" altLang="en-US" dirty="0"/>
              <a:t>正、负样本都需要仔细考虑，否则都会因为对比不强而影响检测效果。考虑多个正样本</a:t>
            </a:r>
            <a:r>
              <a:rPr kumimoji="1" lang="en-US" altLang="zh-CN" dirty="0"/>
              <a:t>+1</a:t>
            </a:r>
            <a:r>
              <a:rPr kumimoji="1" lang="zh-CN" altLang="en-US" dirty="0"/>
              <a:t>个负样本</a:t>
            </a:r>
            <a:r>
              <a:rPr kumimoji="1" lang="en-US" altLang="zh-CN" dirty="0"/>
              <a:t>(CMC)</a:t>
            </a:r>
            <a:r>
              <a:rPr kumimoji="1" lang="zh-CN" altLang="en-US" dirty="0"/>
              <a:t>，结果受限；而采取过于简单的正样本策略，会导致正样本太易区分</a:t>
            </a:r>
            <a:r>
              <a:rPr kumimoji="1" lang="en-US" altLang="zh-CN" dirty="0"/>
              <a:t>(</a:t>
            </a:r>
            <a:r>
              <a:rPr kumimoji="1" lang="en-US" altLang="zh-CN" dirty="0" err="1"/>
              <a:t>MoCo</a:t>
            </a:r>
            <a:r>
              <a:rPr kumimoji="1" lang="en-US" altLang="zh-CN" dirty="0"/>
              <a:t>)</a:t>
            </a:r>
            <a:endParaRPr kumimoji="1" lang="zh-CN" altLang="en-US" dirty="0"/>
          </a:p>
        </p:txBody>
      </p:sp>
      <p:sp>
        <p:nvSpPr>
          <p:cNvPr id="4" name="文本框 3"/>
          <p:cNvSpPr txBox="1"/>
          <p:nvPr/>
        </p:nvSpPr>
        <p:spPr>
          <a:xfrm>
            <a:off x="6415751" y="2970703"/>
            <a:ext cx="4246675" cy="2397644"/>
          </a:xfrm>
          <a:prstGeom prst="rect">
            <a:avLst/>
          </a:prstGeom>
          <a:noFill/>
        </p:spPr>
        <p:txBody>
          <a:bodyPr wrap="none" rtlCol="0">
            <a:spAutoFit/>
          </a:bodyPr>
          <a:lstStyle/>
          <a:p>
            <a:pPr>
              <a:lnSpc>
                <a:spcPct val="120000"/>
              </a:lnSpc>
            </a:pPr>
            <a:r>
              <a:rPr kumimoji="1" lang="zh-CN" altLang="en-US" dirty="0"/>
              <a:t>输入原始的异构图</a:t>
            </a:r>
            <a:r>
              <a:rPr kumimoji="1" lang="en-US" altLang="zh-CN" dirty="0"/>
              <a:t>G</a:t>
            </a:r>
            <a:r>
              <a:rPr kumimoji="1" lang="en-US" altLang="zh-CN" dirty="0">
                <a:sym typeface="Wingdings" panose="05000000000000000000" pitchFamily="2" charset="2"/>
              </a:rPr>
              <a:t>:(A,X)</a:t>
            </a:r>
            <a:endParaRPr kumimoji="1" lang="en-US" altLang="zh-CN" dirty="0"/>
          </a:p>
          <a:p>
            <a:pPr>
              <a:lnSpc>
                <a:spcPct val="120000"/>
              </a:lnSpc>
            </a:pPr>
            <a:r>
              <a:rPr kumimoji="1" lang="zh-CN" altLang="en-US" dirty="0"/>
              <a:t>语义级别</a:t>
            </a:r>
            <a:r>
              <a:rPr kumimoji="1" lang="en-US" altLang="zh-CN" dirty="0"/>
              <a:t>—</a:t>
            </a:r>
            <a:r>
              <a:rPr kumimoji="1" lang="zh-CN" altLang="en-US" dirty="0"/>
              <a:t>只改变</a:t>
            </a:r>
            <a:r>
              <a:rPr kumimoji="1" lang="en-US" altLang="zh-CN" dirty="0"/>
              <a:t>X</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en-US" altLang="zh-CN" dirty="0"/>
              <a:t>API</a:t>
            </a:r>
            <a:r>
              <a:rPr kumimoji="1" lang="zh-CN" altLang="en-US" dirty="0"/>
              <a:t> </a:t>
            </a:r>
            <a:r>
              <a:rPr kumimoji="1" lang="en-US" altLang="zh-CN" dirty="0"/>
              <a:t>attribute masking</a:t>
            </a:r>
            <a:r>
              <a:rPr kumimoji="1" lang="zh-CN" altLang="en-US" dirty="0"/>
              <a:t>（</a:t>
            </a:r>
            <a:r>
              <a:rPr kumimoji="1" lang="en-US" altLang="zh-CN" dirty="0"/>
              <a:t>X</a:t>
            </a:r>
            <a:r>
              <a:rPr kumimoji="1" lang="zh-CN" altLang="en-US" dirty="0"/>
              <a:t>属于</a:t>
            </a:r>
            <a:r>
              <a:rPr kumimoji="1" lang="en-US" altLang="zh-CN" dirty="0"/>
              <a:t>340</a:t>
            </a:r>
            <a:r>
              <a:rPr kumimoji="1" lang="zh-CN" altLang="en-US" dirty="0"/>
              <a:t>*</a:t>
            </a:r>
            <a:r>
              <a:rPr kumimoji="1" lang="en-US" altLang="zh-CN" dirty="0"/>
              <a:t>76);</a:t>
            </a:r>
            <a:endParaRPr kumimoji="1" lang="en-US" altLang="zh-CN" dirty="0"/>
          </a:p>
          <a:p>
            <a:pPr>
              <a:lnSpc>
                <a:spcPct val="120000"/>
              </a:lnSpc>
            </a:pPr>
            <a:r>
              <a:rPr kumimoji="1" lang="zh-CN" altLang="en-US" dirty="0"/>
              <a:t>结构级别</a:t>
            </a:r>
            <a:r>
              <a:rPr kumimoji="1" lang="en-US" altLang="zh-CN" dirty="0"/>
              <a:t>—</a:t>
            </a:r>
            <a:r>
              <a:rPr kumimoji="1" lang="zh-CN" altLang="en-US" dirty="0"/>
              <a:t>只改变</a:t>
            </a:r>
            <a:r>
              <a:rPr kumimoji="1" lang="en-US" altLang="zh-CN" dirty="0"/>
              <a:t>A</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zh-CN" altLang="en-US" dirty="0"/>
              <a:t>交互增强</a:t>
            </a:r>
            <a:endParaRPr kumimoji="1" lang="en-US" altLang="zh-CN" dirty="0"/>
          </a:p>
          <a:p>
            <a:pPr marL="285750" indent="-285750">
              <a:lnSpc>
                <a:spcPct val="120000"/>
              </a:lnSpc>
              <a:buFont typeface="Arial" panose="020B0604020202020204" pitchFamily="34" charset="0"/>
              <a:buChar char="•"/>
            </a:pPr>
            <a:r>
              <a:rPr kumimoji="1" lang="zh-CN" altLang="en-US" dirty="0"/>
              <a:t>元路径指导的取样</a:t>
            </a:r>
            <a:endParaRPr kumimoji="1" lang="en-US" altLang="zh-CN" dirty="0"/>
          </a:p>
          <a:p>
            <a:pPr>
              <a:lnSpc>
                <a:spcPct val="120000"/>
              </a:lnSpc>
            </a:pPr>
            <a:endParaRPr kumimoji="1" lang="en-US" altLang="zh-CN" dirty="0"/>
          </a:p>
        </p:txBody>
      </p:sp>
      <p:pic>
        <p:nvPicPr>
          <p:cNvPr id="6" name="图片 5" descr="图示&#10;&#10;描述已自动生成"/>
          <p:cNvPicPr>
            <a:picLocks noChangeAspect="1"/>
          </p:cNvPicPr>
          <p:nvPr/>
        </p:nvPicPr>
        <p:blipFill>
          <a:blip r:embed="rId1"/>
          <a:stretch>
            <a:fillRect/>
          </a:stretch>
        </p:blipFill>
        <p:spPr>
          <a:xfrm>
            <a:off x="838200" y="1998247"/>
            <a:ext cx="5185204" cy="4737100"/>
          </a:xfrm>
          <a:prstGeom prst="rect">
            <a:avLst/>
          </a:prstGeom>
        </p:spPr>
      </p:pic>
      <p:sp>
        <p:nvSpPr>
          <p:cNvPr id="5" name="文本框 4"/>
          <p:cNvSpPr txBox="1"/>
          <p:nvPr/>
        </p:nvSpPr>
        <p:spPr>
          <a:xfrm>
            <a:off x="6943725" y="5700713"/>
            <a:ext cx="4729163" cy="923330"/>
          </a:xfrm>
          <a:prstGeom prst="rect">
            <a:avLst/>
          </a:prstGeom>
          <a:noFill/>
        </p:spPr>
        <p:txBody>
          <a:bodyPr wrap="square" rtlCol="0">
            <a:spAutoFit/>
          </a:bodyPr>
          <a:lstStyle/>
          <a:p>
            <a:r>
              <a:rPr kumimoji="1" lang="en-US" altLang="zh-CN" dirty="0"/>
              <a:t>The elaborate</a:t>
            </a:r>
            <a:r>
              <a:rPr kumimoji="1" lang="zh-CN" altLang="en-US" dirty="0"/>
              <a:t> </a:t>
            </a:r>
            <a:r>
              <a:rPr kumimoji="1" lang="en-US" altLang="zh-CN" dirty="0"/>
              <a:t>instance pair, which can capture the inherent and evolutionary pattern of distinctive malicious families</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7700889" cy="816561"/>
          </a:xfrm>
        </p:spPr>
        <p:txBody>
          <a:bodyPr>
            <a:normAutofit fontScale="90000"/>
          </a:bodyPr>
          <a:lstStyle/>
          <a:p>
            <a:r>
              <a:rPr kumimoji="1" lang="en-US" altLang="zh-CN" sz="4000" dirty="0"/>
              <a:t>API</a:t>
            </a:r>
            <a:r>
              <a:rPr kumimoji="1" lang="zh-CN" altLang="en-US" sz="4000" dirty="0"/>
              <a:t>属性</a:t>
            </a:r>
            <a:r>
              <a:rPr kumimoji="1" lang="en-US" altLang="zh-CN" sz="4000" dirty="0"/>
              <a:t>masking</a:t>
            </a:r>
            <a:r>
              <a:rPr kumimoji="1" lang="zh-CN" altLang="en-US" sz="4000" dirty="0"/>
              <a:t>（直接对</a:t>
            </a:r>
            <a:r>
              <a:rPr kumimoji="1" lang="en-US" altLang="zh-CN" sz="4000" dirty="0"/>
              <a:t>X</a:t>
            </a:r>
            <a:r>
              <a:rPr kumimoji="1" lang="zh-CN" altLang="en-US" sz="4000" dirty="0"/>
              <a:t>进行转换）</a:t>
            </a:r>
            <a:endParaRPr kumimoji="1" lang="zh-CN" altLang="en-US"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059789" y="0"/>
            <a:ext cx="3132211" cy="2365472"/>
          </a:xfrm>
          <a:prstGeom prst="rect">
            <a:avLst/>
          </a:prstGeom>
        </p:spPr>
      </p:pic>
      <p:sp>
        <p:nvSpPr>
          <p:cNvPr id="5" name="文本框 4"/>
          <p:cNvSpPr txBox="1"/>
          <p:nvPr/>
        </p:nvSpPr>
        <p:spPr>
          <a:xfrm>
            <a:off x="127086" y="1055076"/>
            <a:ext cx="8932703" cy="1200329"/>
          </a:xfrm>
          <a:prstGeom prst="rect">
            <a:avLst/>
          </a:prstGeom>
          <a:noFill/>
        </p:spPr>
        <p:txBody>
          <a:bodyPr wrap="square" rtlCol="0">
            <a:spAutoFit/>
          </a:bodyPr>
          <a:lstStyle/>
          <a:p>
            <a:pPr algn="just"/>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节点的属性包括名称、类型、参数，据统计，所有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共有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340</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种名称，</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17</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种类型，因此使用</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生成的属性向量太稀疏，我们采用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7"/>
          <p:cNvGraphicFramePr>
            <a:graphicFrameLocks noGrp="1"/>
          </p:cNvGraphicFramePr>
          <p:nvPr>
            <p:custDataLst>
              <p:tags r:id="rId2"/>
            </p:custDataLst>
          </p:nvPr>
        </p:nvGraphicFramePr>
        <p:xfrm>
          <a:off x="127085" y="2058082"/>
          <a:ext cx="5480150" cy="2824392"/>
        </p:xfrm>
        <a:graphic>
          <a:graphicData uri="http://schemas.openxmlformats.org/drawingml/2006/table">
            <a:tbl>
              <a:tblPr firstRow="1" bandRow="1">
                <a:tableStyleId>{2D5ABB26-0587-4C30-8999-92F81FD0307C}</a:tableStyleId>
              </a:tblPr>
              <a:tblGrid>
                <a:gridCol w="1207383"/>
                <a:gridCol w="801858"/>
                <a:gridCol w="900333"/>
                <a:gridCol w="1271659"/>
                <a:gridCol w="1298917"/>
              </a:tblGrid>
              <a:tr h="0">
                <a:tc gridSpan="3">
                  <a:txBody>
                    <a:bodyPr/>
                    <a:lstStyle/>
                    <a:p>
                      <a:pPr algn="ctr"/>
                      <a:r>
                        <a:rPr lang="en-US" altLang="zh-CN" sz="1400" b="1" dirty="0">
                          <a:latin typeface="Times New Roman" panose="02020603050405020304" pitchFamily="18" charset="0"/>
                          <a:cs typeface="Times New Roman" panose="02020603050405020304" pitchFamily="18" charset="0"/>
                        </a:rPr>
                        <a:t>Attribute Type</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Details</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ltLang="zh-CN" sz="1400" b="1" dirty="0">
                          <a:latin typeface="Times New Roman" panose="02020603050405020304" pitchFamily="18" charset="0"/>
                          <a:cs typeface="Times New Roman" panose="02020603050405020304" pitchFamily="18" charset="0"/>
                        </a:rPr>
                        <a:t>Dimension</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a:txBody>
                    <a:bodyPr/>
                    <a:lstStyle/>
                    <a:p>
                      <a:pPr algn="ctr"/>
                      <a:r>
                        <a:rPr lang="en-US" altLang="zh-CN" sz="1400" dirty="0">
                          <a:latin typeface="Times New Roman" panose="02020603050405020304" pitchFamily="18" charset="0"/>
                          <a:cs typeface="Times New Roman" panose="02020603050405020304" pitchFamily="18" charset="0"/>
                        </a:rPr>
                        <a:t>name</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Times New Roman" panose="02020603050405020304" pitchFamily="18" charset="0"/>
                          <a:cs typeface="Times New Roman" panose="02020603050405020304" pitchFamily="18" charset="0"/>
                        </a:rPr>
                        <a:t>以大写字母为标识拆分单词</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a:txBody>
                    <a:bodyPr/>
                    <a:lstStyle/>
                    <a:p>
                      <a:pPr algn="ctr"/>
                      <a:r>
                        <a:rPr lang="en-US" altLang="zh-CN" sz="1400" dirty="0">
                          <a:latin typeface="Times New Roman" panose="02020603050405020304" pitchFamily="18" charset="0"/>
                          <a:cs typeface="Times New Roman" panose="02020603050405020304" pitchFamily="18" charset="0"/>
                        </a:rPr>
                        <a:t>category</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Times New Roman" panose="02020603050405020304" pitchFamily="18" charset="0"/>
                          <a:cs typeface="Times New Roman" panose="02020603050405020304" pitchFamily="18" charset="0"/>
                        </a:rPr>
                        <a:t>拆分成字母</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rowSpan="5">
                  <a:txBody>
                    <a:bodyPr/>
                    <a:lstStyle/>
                    <a:p>
                      <a:pPr algn="ctr"/>
                      <a:r>
                        <a:rPr lang="en-US" altLang="zh-CN" sz="1400" dirty="0">
                          <a:latin typeface="Times New Roman" panose="02020603050405020304" pitchFamily="18" charset="0"/>
                          <a:cs typeface="Times New Roman" panose="02020603050405020304" pitchFamily="18" charset="0"/>
                        </a:rPr>
                        <a:t>Arguments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Times New Roman" panose="02020603050405020304" pitchFamily="18" charset="0"/>
                          <a:cs typeface="Times New Roman" panose="02020603050405020304" pitchFamily="18" charset="0"/>
                        </a:rPr>
                        <a:t>在“</a:t>
                      </a:r>
                      <a:r>
                        <a:rPr lang="en-US" altLang="zh-CN" sz="1400" dirty="0">
                          <a:latin typeface="Times New Roman" panose="02020603050405020304" pitchFamily="18" charset="0"/>
                          <a:cs typeface="Times New Roman" panose="02020603050405020304" pitchFamily="18" charset="0"/>
                        </a:rPr>
                        <a:t>argument</a:t>
                      </a:r>
                      <a:r>
                        <a:rPr lang="zh-CN" altLang="en-US" sz="1400" dirty="0">
                          <a:latin typeface="Times New Roman" panose="02020603050405020304" pitchFamily="18" charset="0"/>
                          <a:cs typeface="Times New Roman" panose="02020603050405020304" pitchFamily="18" charset="0"/>
                        </a:rPr>
                        <a:t>”下面找以</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dll</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结尾和“</a:t>
                      </a:r>
                      <a:r>
                        <a:rPr lang="en-US" altLang="zh-CN" sz="1400" dirty="0">
                          <a:latin typeface="Times New Roman" panose="02020603050405020304" pitchFamily="18" charset="0"/>
                          <a:cs typeface="Times New Roman" panose="02020603050405020304" pitchFamily="18" charset="0"/>
                        </a:rPr>
                        <a:t>HKEY</a:t>
                      </a:r>
                      <a:r>
                        <a:rPr lang="zh-CN" altLang="en-US" sz="1400" dirty="0">
                          <a:latin typeface="Times New Roman" panose="02020603050405020304" pitchFamily="18" charset="0"/>
                          <a:cs typeface="Times New Roman" panose="02020603050405020304" pitchFamily="18" charset="0"/>
                        </a:rPr>
                        <a:t>”开头的</a:t>
                      </a:r>
                      <a:r>
                        <a:rPr lang="en-US" altLang="zh-CN" sz="1400" dirty="0">
                          <a:latin typeface="Times New Roman" panose="02020603050405020304" pitchFamily="18" charset="0"/>
                          <a:cs typeface="Times New Roman" panose="02020603050405020304" pitchFamily="18" charset="0"/>
                        </a:rPr>
                        <a:t>string</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latin typeface="Times New Roman" panose="02020603050405020304" pitchFamily="18" charset="0"/>
                          <a:cs typeface="Times New Roman" panose="02020603050405020304" pitchFamily="18" charset="0"/>
                        </a:rPr>
                        <a:t>Dlls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registry</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12</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图片 10" descr="图片包含 形状&#10;&#10;描述已自动生成"/>
          <p:cNvPicPr>
            <a:picLocks noChangeAspect="1"/>
          </p:cNvPicPr>
          <p:nvPr/>
        </p:nvPicPr>
        <p:blipFill>
          <a:blip r:embed="rId3"/>
          <a:stretch>
            <a:fillRect/>
          </a:stretch>
        </p:blipFill>
        <p:spPr>
          <a:xfrm>
            <a:off x="1102653" y="5329845"/>
            <a:ext cx="2755900" cy="8255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6365187" y="5360896"/>
                <a:ext cx="4419608" cy="328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𝑇</m:t>
                          </m:r>
                        </m:e>
                        <m:sup>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𝑚𝑎𝑠𝑘</m:t>
                              </m:r>
                            </m:e>
                          </m:d>
                        </m:sup>
                      </m:sSup>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sSub>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sSub>
                      <m:r>
                        <a:rPr kumimoji="1" lang="en-US" altLang="zh-CN" sz="2000" b="0" i="1" smtClean="0">
                          <a:latin typeface="Cambria Math" panose="02040503050406030204" pitchFamily="18" charset="0"/>
                          <a:ea typeface="Cambria Math" panose="02040503050406030204" pitchFamily="18" charset="0"/>
                        </a:rPr>
                        <m:t>×</m:t>
                      </m:r>
                      <m:d>
                        <m:dPr>
                          <m:ctrlPr>
                            <a:rPr kumimoji="1" lang="en-US" altLang="zh-CN" sz="2000" b="0" i="1" smtClean="0">
                              <a:latin typeface="Cambria Math" panose="02040503050406030204" pitchFamily="18" charset="0"/>
                              <a:ea typeface="Cambria Math" panose="02040503050406030204" pitchFamily="18" charset="0"/>
                            </a:rPr>
                          </m:ctrlPr>
                        </m:dPr>
                        <m:e>
                          <m:r>
                            <a:rPr kumimoji="1" lang="en-US" altLang="zh-CN" sz="2000" b="0" i="1" smtClean="0">
                              <a:latin typeface="Cambria Math" panose="02040503050406030204" pitchFamily="18" charset="0"/>
                              <a:ea typeface="Cambria Math" panose="02040503050406030204" pitchFamily="18" charset="0"/>
                            </a:rPr>
                            <m:t>1</m:t>
                          </m:r>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e>
                      </m:d>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𝑉</m:t>
                          </m:r>
                        </m:e>
                        <m:sub>
                          <m:r>
                            <a:rPr kumimoji="1" lang="en-US" altLang="zh-CN" sz="2000" b="0" i="1" smtClean="0">
                              <a:latin typeface="Cambria Math" panose="02040503050406030204" pitchFamily="18" charset="0"/>
                              <a:ea typeface="Cambria Math" panose="02040503050406030204" pitchFamily="18" charset="0"/>
                            </a:rPr>
                            <m:t>𝑚</m:t>
                          </m:r>
                        </m:sub>
                      </m:sSub>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oMath>
                  </m:oMathPara>
                </a14:m>
                <a:endParaRPr kumimoji="1" lang="zh-CN" altLang="en-US" sz="2000" dirty="0"/>
              </a:p>
            </p:txBody>
          </p:sp>
        </mc:Choice>
        <mc:Fallback>
          <p:sp>
            <p:nvSpPr>
              <p:cNvPr id="12" name="文本框 11"/>
              <p:cNvSpPr txBox="1">
                <a:spLocks noRot="1" noChangeAspect="1" noMove="1" noResize="1" noEditPoints="1" noAdjustHandles="1" noChangeArrowheads="1" noChangeShapeType="1" noTextEdit="1"/>
              </p:cNvSpPr>
              <p:nvPr/>
            </p:nvSpPr>
            <p:spPr>
              <a:xfrm>
                <a:off x="6365187" y="5360896"/>
                <a:ext cx="4419608" cy="328680"/>
              </a:xfrm>
              <a:prstGeom prst="rect">
                <a:avLst/>
              </a:prstGeom>
              <a:blipFill rotWithShape="1">
                <a:blip r:embed="rId4"/>
                <a:stretch>
                  <a:fillRect l="-13" t="-69" r="-4527" b="186"/>
                </a:stretch>
              </a:blipFill>
            </p:spPr>
            <p:txBody>
              <a:bodyPr/>
              <a:lstStyle/>
              <a:p>
                <a:r>
                  <a:rPr lang="zh-CN" altLang="en-US">
                    <a:noFill/>
                  </a:rPr>
                  <a:t> </a:t>
                </a:r>
              </a:p>
            </p:txBody>
          </p:sp>
        </mc:Fallback>
      </mc:AlternateContent>
      <p:sp>
        <p:nvSpPr>
          <p:cNvPr id="13" name="上箭头标注 12"/>
          <p:cNvSpPr/>
          <p:nvPr/>
        </p:nvSpPr>
        <p:spPr>
          <a:xfrm>
            <a:off x="1694790" y="6048032"/>
            <a:ext cx="194852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哈希函数用作</a:t>
            </a:r>
            <a:r>
              <a:rPr kumimoji="1" lang="en-US" altLang="zh-CN" sz="1400" dirty="0">
                <a:solidFill>
                  <a:srgbClr val="0070C0"/>
                </a:solidFill>
              </a:rPr>
              <a:t>bin</a:t>
            </a:r>
            <a:r>
              <a:rPr kumimoji="1" lang="zh-CN" altLang="en-US" sz="1400" dirty="0">
                <a:solidFill>
                  <a:srgbClr val="0070C0"/>
                </a:solidFill>
              </a:rPr>
              <a:t>索引</a:t>
            </a:r>
            <a:r>
              <a:rPr kumimoji="1" lang="en-US" altLang="zh-CN" sz="1400" dirty="0">
                <a:solidFill>
                  <a:srgbClr val="0070C0"/>
                </a:solidFill>
              </a:rPr>
              <a:t>—</a:t>
            </a:r>
            <a:r>
              <a:rPr kumimoji="1" lang="zh-CN" altLang="en-US" sz="1400" dirty="0">
                <a:solidFill>
                  <a:srgbClr val="0070C0"/>
                </a:solidFill>
              </a:rPr>
              <a:t>将</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映射到整数</a:t>
            </a:r>
            <a:r>
              <a:rPr kumimoji="1" lang="en-US" altLang="zh-CN" sz="1400" dirty="0" err="1">
                <a:solidFill>
                  <a:srgbClr val="0070C0"/>
                </a:solidFill>
              </a:rPr>
              <a:t>i</a:t>
            </a:r>
            <a:endParaRPr kumimoji="1" lang="zh-CN" altLang="en-US" sz="1400" dirty="0">
              <a:solidFill>
                <a:srgbClr val="0070C0"/>
              </a:solidFill>
            </a:endParaRPr>
          </a:p>
        </p:txBody>
      </p:sp>
      <p:grpSp>
        <p:nvGrpSpPr>
          <p:cNvPr id="17" name="组合 16"/>
          <p:cNvGrpSpPr/>
          <p:nvPr/>
        </p:nvGrpSpPr>
        <p:grpSpPr>
          <a:xfrm>
            <a:off x="3643313" y="5167331"/>
            <a:ext cx="1139947" cy="991836"/>
            <a:chOff x="3643313" y="5802924"/>
            <a:chExt cx="1139947" cy="991836"/>
          </a:xfrm>
        </p:grpSpPr>
        <p:sp>
          <p:nvSpPr>
            <p:cNvPr id="14" name="左箭头标注 13"/>
            <p:cNvSpPr/>
            <p:nvPr/>
          </p:nvSpPr>
          <p:spPr>
            <a:xfrm>
              <a:off x="3643313" y="5802924"/>
              <a:ext cx="1068507" cy="991835"/>
            </a:xfrm>
            <a:prstGeom prst="leftArrow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6" name="文本框 15"/>
                <p:cNvSpPr txBox="1"/>
                <p:nvPr/>
              </p:nvSpPr>
              <p:spPr>
                <a:xfrm>
                  <a:off x="3983160" y="5840653"/>
                  <a:ext cx="800100" cy="954107"/>
                </a:xfrm>
                <a:prstGeom prst="rect">
                  <a:avLst/>
                </a:prstGeom>
                <a:noFill/>
              </p:spPr>
              <p:txBody>
                <a:bodyPr wrap="square" rtlCol="0">
                  <a:spAutoFit/>
                </a:bodyPr>
                <a:lstStyle/>
                <a:p>
                  <a:r>
                    <a:rPr kumimoji="1" lang="zh-CN" altLang="en-US" sz="1400" dirty="0">
                      <a:solidFill>
                        <a:srgbClr val="0070C0"/>
                      </a:solidFill>
                    </a:rPr>
                    <a:t>哈希函数将元素</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a:t>
                  </a:r>
                  <a14:m>
                    <m:oMath xmlns:m="http://schemas.openxmlformats.org/officeDocument/2006/math">
                      <m:r>
                        <a:rPr kumimoji="1" lang="en-US" altLang="zh-CN" sz="1400" i="1" smtClean="0">
                          <a:solidFill>
                            <a:srgbClr val="0070C0"/>
                          </a:solidFill>
                          <a:latin typeface="Cambria Math" panose="02040503050406030204" pitchFamily="18" charset="0"/>
                          <a:ea typeface="Cambria Math" panose="02040503050406030204" pitchFamily="18" charset="0"/>
                        </a:rPr>
                        <m:t>±</m:t>
                      </m:r>
                      <m:r>
                        <a:rPr kumimoji="1" lang="en-US" altLang="zh-CN" sz="1400" b="0" i="1" smtClean="0">
                          <a:solidFill>
                            <a:srgbClr val="0070C0"/>
                          </a:solidFill>
                          <a:latin typeface="Cambria Math" panose="02040503050406030204" pitchFamily="18" charset="0"/>
                          <a:ea typeface="Cambria Math" panose="02040503050406030204" pitchFamily="18" charset="0"/>
                        </a:rPr>
                        <m:t>1</m:t>
                      </m:r>
                    </m:oMath>
                  </a14:m>
                  <a:endParaRPr kumimoji="1" lang="zh-CN" altLang="en-US" sz="1400" dirty="0">
                    <a:solidFill>
                      <a:srgbClr val="0070C0"/>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3983160" y="5840653"/>
                  <a:ext cx="800100" cy="954107"/>
                </a:xfrm>
                <a:prstGeom prst="rect">
                  <a:avLst/>
                </a:prstGeom>
                <a:blipFill rotWithShape="1">
                  <a:blip r:embed="rId5"/>
                </a:blipFill>
              </p:spPr>
              <p:txBody>
                <a:bodyPr/>
                <a:lstStyle/>
                <a:p>
                  <a:r>
                    <a:rPr lang="zh-CN" altLang="en-US">
                      <a:noFill/>
                    </a:rPr>
                    <a:t> </a:t>
                  </a:r>
                </a:p>
              </p:txBody>
            </p:sp>
          </mc:Fallback>
        </mc:AlternateContent>
      </p:grpSp>
      <p:sp>
        <p:nvSpPr>
          <p:cNvPr id="18" name="上箭头标注 17"/>
          <p:cNvSpPr/>
          <p:nvPr/>
        </p:nvSpPr>
        <p:spPr>
          <a:xfrm>
            <a:off x="9462220" y="5739613"/>
            <a:ext cx="117277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掩蔽值矩阵</a:t>
            </a:r>
            <a:endParaRPr kumimoji="1" lang="zh-CN" altLang="en-US" sz="1400" dirty="0">
              <a:solidFill>
                <a:srgbClr val="0070C0"/>
              </a:solidFill>
            </a:endParaRPr>
          </a:p>
        </p:txBody>
      </p:sp>
      <p:sp>
        <p:nvSpPr>
          <p:cNvPr id="21" name="下箭头标注 20"/>
          <p:cNvSpPr/>
          <p:nvPr/>
        </p:nvSpPr>
        <p:spPr>
          <a:xfrm>
            <a:off x="8663268" y="4602764"/>
            <a:ext cx="1285875"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掩蔽位置矩阵</a:t>
            </a:r>
            <a:endParaRPr kumimoji="1" lang="zh-CN" altLang="en-US" sz="1400" dirty="0">
              <a:solidFill>
                <a:srgbClr val="0070C0"/>
              </a:solidFill>
            </a:endParaRPr>
          </a:p>
        </p:txBody>
      </p:sp>
      <p:sp>
        <p:nvSpPr>
          <p:cNvPr id="3" name="文本框 2"/>
          <p:cNvSpPr txBox="1"/>
          <p:nvPr/>
        </p:nvSpPr>
        <p:spPr>
          <a:xfrm>
            <a:off x="5607235" y="6426497"/>
            <a:ext cx="6450805" cy="369332"/>
          </a:xfrm>
          <a:prstGeom prst="rect">
            <a:avLst/>
          </a:prstGeom>
          <a:noFill/>
        </p:spPr>
        <p:txBody>
          <a:bodyPr wrap="none" rtlCol="0">
            <a:spAutoFit/>
          </a:bodyPr>
          <a:lstStyle/>
          <a:p>
            <a:r>
              <a:rPr kumimoji="1" lang="en-US" altLang="zh-CN" dirty="0">
                <a:solidFill>
                  <a:srgbClr val="FF0000"/>
                </a:solidFill>
              </a:rPr>
              <a:t>*</a:t>
            </a:r>
            <a:r>
              <a:rPr kumimoji="1" lang="en-US" altLang="zh-CN" dirty="0" err="1">
                <a:solidFill>
                  <a:srgbClr val="FF0000"/>
                </a:solidFill>
              </a:rPr>
              <a:t>L</a:t>
            </a:r>
            <a:r>
              <a:rPr kumimoji="1" lang="en-US" altLang="zh-CN" baseline="-25000" dirty="0" err="1">
                <a:solidFill>
                  <a:srgbClr val="FF0000"/>
                </a:solidFill>
              </a:rPr>
              <a:t>m</a:t>
            </a:r>
            <a:r>
              <a:rPr kumimoji="1" lang="zh-CN" altLang="en-US" dirty="0">
                <a:solidFill>
                  <a:srgbClr val="FF0000"/>
                </a:solidFill>
              </a:rPr>
              <a:t>里有概率</a:t>
            </a:r>
            <a:r>
              <a:rPr kumimoji="1" lang="en-US" altLang="zh-CN" dirty="0">
                <a:solidFill>
                  <a:srgbClr val="FF0000"/>
                </a:solidFill>
              </a:rPr>
              <a:t>r</a:t>
            </a:r>
            <a:r>
              <a:rPr kumimoji="1" lang="zh-CN" altLang="en-US" dirty="0">
                <a:solidFill>
                  <a:srgbClr val="FF0000"/>
                </a:solidFill>
              </a:rPr>
              <a:t>的值为</a:t>
            </a:r>
            <a:r>
              <a:rPr kumimoji="1" lang="en-US" altLang="zh-CN" dirty="0">
                <a:solidFill>
                  <a:srgbClr val="FF0000"/>
                </a:solidFill>
              </a:rPr>
              <a:t>1</a:t>
            </a:r>
            <a:r>
              <a:rPr kumimoji="1" lang="zh-CN" altLang="en-US" dirty="0">
                <a:solidFill>
                  <a:srgbClr val="FF0000"/>
                </a:solidFill>
              </a:rPr>
              <a:t>，剩下概率</a:t>
            </a:r>
            <a:r>
              <a:rPr kumimoji="1" lang="en-US" altLang="zh-CN" dirty="0">
                <a:solidFill>
                  <a:srgbClr val="FF0000"/>
                </a:solidFill>
              </a:rPr>
              <a:t>1-r</a:t>
            </a:r>
            <a:r>
              <a:rPr kumimoji="1" lang="zh-CN" altLang="en-US" dirty="0">
                <a:solidFill>
                  <a:srgbClr val="FF0000"/>
                </a:solidFill>
              </a:rPr>
              <a:t>的值为</a:t>
            </a:r>
            <a:r>
              <a:rPr kumimoji="1" lang="en-US" altLang="zh-CN" dirty="0">
                <a:solidFill>
                  <a:srgbClr val="FF0000"/>
                </a:solidFill>
              </a:rPr>
              <a:t>0, </a:t>
            </a:r>
            <a:r>
              <a:rPr kumimoji="1" lang="en-US" altLang="zh-CN" dirty="0" err="1">
                <a:solidFill>
                  <a:srgbClr val="FF0000"/>
                </a:solidFill>
              </a:rPr>
              <a:t>V</a:t>
            </a:r>
            <a:r>
              <a:rPr kumimoji="1" lang="en-US" altLang="zh-CN" baseline="-25000" dirty="0" err="1">
                <a:solidFill>
                  <a:srgbClr val="FF0000"/>
                </a:solidFill>
              </a:rPr>
              <a:t>m</a:t>
            </a:r>
            <a:r>
              <a:rPr kumimoji="1" lang="zh-CN" altLang="en-US" dirty="0">
                <a:solidFill>
                  <a:srgbClr val="FF0000"/>
                </a:solidFill>
              </a:rPr>
              <a:t>满足高斯分布</a:t>
            </a:r>
            <a:endParaRPr kumimoji="1" lang="zh-CN" altLang="en-US" dirty="0">
              <a:solidFill>
                <a:srgbClr val="FF0000"/>
              </a:solidFill>
            </a:endParaRPr>
          </a:p>
        </p:txBody>
      </p:sp>
      <p:pic>
        <p:nvPicPr>
          <p:cNvPr id="19" name="图片 18"/>
          <p:cNvPicPr>
            <a:picLocks noChangeAspect="1"/>
          </p:cNvPicPr>
          <p:nvPr/>
        </p:nvPicPr>
        <p:blipFill>
          <a:blip r:embed="rId6"/>
          <a:stretch>
            <a:fillRect/>
          </a:stretch>
        </p:blipFill>
        <p:spPr>
          <a:xfrm>
            <a:off x="6350635" y="2515235"/>
            <a:ext cx="5258435" cy="1489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7700889" cy="816561"/>
          </a:xfrm>
        </p:spPr>
        <p:txBody>
          <a:bodyPr>
            <a:normAutofit/>
          </a:bodyPr>
          <a:lstStyle/>
          <a:p>
            <a:r>
              <a:rPr kumimoji="1" lang="en-US" altLang="zh-CN" sz="4000" dirty="0"/>
              <a:t>API</a:t>
            </a:r>
            <a:r>
              <a:rPr kumimoji="1" lang="zh-CN" altLang="en-US" sz="4000" dirty="0"/>
              <a:t>属性向量生成</a:t>
            </a:r>
            <a:endParaRPr kumimoji="1" lang="zh-CN" altLang="en-US" sz="2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27086" y="1055076"/>
            <a:ext cx="11855648" cy="923330"/>
          </a:xfrm>
          <a:prstGeom prst="rect">
            <a:avLst/>
          </a:prstGeom>
          <a:noFill/>
        </p:spPr>
        <p:txBody>
          <a:bodyPr wrap="square" rtlCol="0">
            <a:spAutoFit/>
          </a:bodyPr>
          <a:lstStyle/>
          <a:p>
            <a:pPr algn="just"/>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节点的属性包括名称、类型、参数，据统计，所有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共有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340</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种名称，</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17</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种类型，因此使用</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生成的属性向量太稀疏，我们采用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696034" y="1910684"/>
                <a:ext cx="11095631" cy="5355312"/>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dirty="0"/>
                  <a:t>Step1: </a:t>
                </a:r>
                <a:r>
                  <a:rPr kumimoji="1" lang="zh-CN" altLang="en-US" dirty="0"/>
                  <a:t>统计</a:t>
                </a:r>
                <a:r>
                  <a:rPr kumimoji="1" lang="en-US" altLang="zh-CN" dirty="0"/>
                  <a:t>340</a:t>
                </a:r>
                <a:r>
                  <a:rPr kumimoji="1" lang="zh-CN" altLang="en-US" dirty="0"/>
                  <a:t>种</a:t>
                </a:r>
                <a:r>
                  <a:rPr kumimoji="1" lang="en-US" altLang="zh-CN" dirty="0"/>
                  <a:t>API</a:t>
                </a:r>
                <a:r>
                  <a:rPr kumimoji="1" lang="zh-CN" altLang="en-US" dirty="0"/>
                  <a:t>名称里所有出现的单词，然后根据单词的维数构建一个索引表，保证每个单词都有一个唯一标识，例如</a:t>
                </a:r>
                <a:endParaRPr kumimoji="1" lang="en-US" altLang="zh-CN" dirty="0"/>
              </a:p>
              <a:p>
                <a:pPr marL="285750" indent="-285750" algn="just">
                  <a:buFont typeface="Arial" panose="020B0604020202020204" pitchFamily="34" charset="0"/>
                  <a:buChar char="•"/>
                </a:pPr>
                <a:r>
                  <a:rPr kumimoji="1" lang="en-US" altLang="zh-CN" dirty="0"/>
                  <a:t>Step2:</a:t>
                </a:r>
                <a:r>
                  <a:rPr kumimoji="1" lang="zh-CN" altLang="en-US" dirty="0"/>
                  <a:t> 将每个</a:t>
                </a:r>
                <a:r>
                  <a:rPr kumimoji="1" lang="en-US" altLang="zh-CN" dirty="0"/>
                  <a:t>API</a:t>
                </a:r>
                <a:r>
                  <a:rPr kumimoji="1" lang="zh-CN" altLang="en-US" dirty="0"/>
                  <a:t>名称（例如</a:t>
                </a:r>
                <a:r>
                  <a:rPr lang="en-GB" altLang="zh-CN" dirty="0" err="1"/>
                  <a:t>GetFileSize</a:t>
                </a:r>
                <a:r>
                  <a:rPr kumimoji="1" lang="zh-CN" altLang="en-US" dirty="0"/>
                  <a:t>）按照大写字母分成</a:t>
                </a:r>
                <a:r>
                  <a:rPr kumimoji="1" lang="en-US" altLang="zh-CN" dirty="0"/>
                  <a:t>3</a:t>
                </a:r>
                <a:r>
                  <a:rPr kumimoji="1" lang="zh-CN" altLang="en-US" dirty="0"/>
                  <a:t>个单词，然后对每个单词使用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8bin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h(Get) mod 8=0, h(File) mod 8=1, h(Size) mod 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=(1,1,0,0,1,0,0,0)</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这里的</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为位置索引，因为每个单词在索引表中都有唯一标识，它将每个单词映射到</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个长度向量的任一位置，然后</a:t>
                </a:r>
                <a14:m>
                  <m:oMath xmlns:m="http://schemas.openxmlformats.org/officeDocument/2006/math">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𝜉</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是</m:t>
                    </m:r>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哈希函数</m:t>
                    </m:r>
                    <m:r>
                      <a:rPr lang="zh-CN" altLang="en-US"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它将元素</m:t>
                    </m:r>
                    <m:r>
                      <a:rPr lang="en-GB" altLang="zh-CN" i="1">
                        <a:solidFill>
                          <a:srgbClr val="FF0000"/>
                        </a:solidFill>
                        <a:latin typeface="Cambria Math" panose="02040503050406030204" pitchFamily="18" charset="0"/>
                        <a:ea typeface="宋体" panose="02010600030101010101" pitchFamily="2" charset="-122"/>
                        <a:cs typeface="Times New Roman" panose="02020603050405020304" pitchFamily="18" charset="0"/>
                      </a:rPr>
                      <m:t>𝑥𝑗</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映射到</m:t>
                    </m:r>
                    <m:r>
                      <a:rPr lang="en-US" altLang="zh-CN" i="1">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，然后将每个位置上包含的元素</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相加就得到最终的</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GB" altLang="zh-CN"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en-US" altLang="zh-CN" dirty="0"/>
                  <a:t>Step3:</a:t>
                </a:r>
                <a:r>
                  <a:rPr kumimoji="1" lang="zh-CN" altLang="en-US" dirty="0"/>
                  <a:t>同理，统计</a:t>
                </a:r>
                <a:r>
                  <a:rPr kumimoji="1" lang="en-US" altLang="zh-CN" dirty="0"/>
                  <a:t>17</a:t>
                </a:r>
                <a:r>
                  <a:rPr kumimoji="1" lang="zh-CN" altLang="en-US" dirty="0"/>
                  <a:t>种</a:t>
                </a:r>
                <a:r>
                  <a:rPr kumimoji="1" lang="en-US" altLang="zh-CN" dirty="0"/>
                  <a:t>API</a:t>
                </a:r>
                <a:r>
                  <a:rPr kumimoji="1" lang="zh-CN" altLang="en-US" dirty="0"/>
                  <a:t>类型中出现的字符，然后根据字符的维数构建一个索引表，保证每个字符都有一个唯一标识</a:t>
                </a:r>
                <a:endParaRPr kumimoji="1" lang="en-US" altLang="zh-CN" dirty="0"/>
              </a:p>
              <a:p>
                <a:pPr marL="285750" indent="-285750" algn="just">
                  <a:buFont typeface="Arial" panose="020B0604020202020204" pitchFamily="34" charset="0"/>
                  <a:buChar char="•"/>
                </a:pPr>
                <a:r>
                  <a:rPr kumimoji="1" lang="en-US" altLang="zh-CN" dirty="0"/>
                  <a:t>Step4:</a:t>
                </a:r>
                <a:r>
                  <a:rPr kumimoji="1" lang="zh-CN" altLang="en-US" dirty="0"/>
                  <a:t>把</a:t>
                </a:r>
                <a:r>
                  <a:rPr kumimoji="1" lang="en-US" altLang="zh-CN" dirty="0"/>
                  <a:t>API</a:t>
                </a:r>
                <a:r>
                  <a:rPr kumimoji="1" lang="zh-CN" altLang="en-US" dirty="0"/>
                  <a:t>类型（例如</a:t>
                </a:r>
                <a:r>
                  <a:rPr kumimoji="1" lang="en-US" altLang="zh-CN" dirty="0"/>
                  <a:t>file</a:t>
                </a:r>
                <a:r>
                  <a:rPr kumimoji="1" lang="zh-CN" altLang="en-US" dirty="0"/>
                  <a:t>）分成若干个字符，然后对每个字符使用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kumimoji="1" lang="zh-CN" altLang="en-US" dirty="0"/>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h(f) mod 4=2, h(</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mod 4=1, h(l) mod 4=3, h(e) mod 4=2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=(0,1,2,1)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en-US" altLang="zh-CN" dirty="0"/>
                  <a:t>Step5:</a:t>
                </a:r>
                <a:r>
                  <a:rPr kumimoji="1" lang="zh-CN" altLang="en-US" dirty="0"/>
                  <a:t>同理，从</a:t>
                </a:r>
                <a:r>
                  <a:rPr kumimoji="1" lang="en-US" altLang="zh-CN" dirty="0"/>
                  <a:t>API</a:t>
                </a:r>
                <a:r>
                  <a:rPr kumimoji="1" lang="zh-CN" altLang="en-US" dirty="0"/>
                  <a:t> </a:t>
                </a:r>
                <a:r>
                  <a:rPr kumimoji="1" lang="en-US" altLang="zh-CN" dirty="0"/>
                  <a:t>augment</a:t>
                </a:r>
                <a:r>
                  <a:rPr kumimoji="1" lang="zh-CN" altLang="en-US" dirty="0"/>
                  <a:t>中提取以</a:t>
                </a:r>
                <a:r>
                  <a:rPr lang="en-GB" altLang="zh-CN" dirty="0"/>
                  <a:t>“.</a:t>
                </a:r>
                <a:r>
                  <a:rPr lang="en-GB" altLang="zh-CN" dirty="0" err="1"/>
                  <a:t>dll</a:t>
                </a:r>
                <a:r>
                  <a:rPr lang="en-GB" altLang="zh-CN" dirty="0"/>
                  <a:t>”</a:t>
                </a:r>
                <a:r>
                  <a:rPr lang="zh-CN" altLang="en-GB" dirty="0"/>
                  <a:t>结尾和</a:t>
                </a:r>
                <a:r>
                  <a:rPr lang="zh-CN" altLang="en-US" dirty="0"/>
                  <a:t>以</a:t>
                </a:r>
                <a:r>
                  <a:rPr lang="en-GB" altLang="zh-CN" dirty="0"/>
                  <a:t>“HKEY ”</a:t>
                </a:r>
                <a:r>
                  <a:rPr lang="zh-CN" altLang="en-GB" dirty="0"/>
                  <a:t>开头</a:t>
                </a:r>
                <a:r>
                  <a:rPr lang="zh-CN" altLang="en-US" dirty="0"/>
                  <a:t>的字符串</a:t>
                </a:r>
                <a:r>
                  <a:rPr kumimoji="1" lang="zh-CN" altLang="en-US" dirty="0"/>
                  <a:t>，统计所有样本这类字符串中出现的单词个数，然后根据单词的维数构建一个索引表，保证每个单词都有一个唯一标识</a:t>
                </a:r>
                <a:endParaRPr kumimoji="1" lang="en-US" altLang="zh-CN" dirty="0"/>
              </a:p>
              <a:p>
                <a:pPr marL="285750" indent="-285750" algn="just">
                  <a:buFont typeface="Arial" panose="020B0604020202020204" pitchFamily="34" charset="0"/>
                  <a:buChar char="•"/>
                </a:pPr>
                <a:r>
                  <a:rPr kumimoji="1" lang="en-US" altLang="zh-CN" dirty="0"/>
                  <a:t>Step6:</a:t>
                </a:r>
                <a:r>
                  <a:rPr kumimoji="1" lang="zh-CN" altLang="en-US" dirty="0"/>
                  <a:t>把</a:t>
                </a:r>
                <a:r>
                  <a:rPr kumimoji="1" lang="en-US" altLang="zh-CN" dirty="0"/>
                  <a:t>API</a:t>
                </a:r>
                <a:r>
                  <a:rPr kumimoji="1" lang="zh-CN" altLang="en-US" dirty="0"/>
                  <a:t>参数（例如</a:t>
                </a:r>
                <a:r>
                  <a:rPr kumimoji="1" lang="en-US" altLang="zh-CN" dirty="0" err="1"/>
                  <a:t>xxx.dll</a:t>
                </a:r>
                <a:r>
                  <a:rPr kumimoji="1" lang="zh-CN" altLang="en-US" dirty="0"/>
                  <a:t>）分成若干个单词，然后对每个单词使用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zh-CN" altLang="en-US" dirty="0"/>
                  <a:t>最后将</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并上</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并上</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b="1" i="1" baseline="-25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得到最终的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属性向量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dirty="0"/>
              </a:p>
              <a:p>
                <a:pPr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96034" y="1910684"/>
                <a:ext cx="11095631" cy="5355312"/>
              </a:xfrm>
              <a:prstGeom prst="rect">
                <a:avLst/>
              </a:prstGeom>
              <a:blipFill rotWithShape="1">
                <a:blip r:embed="rId1"/>
                <a:stretch>
                  <a:fillRect l="-1" t="-11" r="-747" b="6"/>
                </a:stretch>
              </a:blipFill>
            </p:spPr>
            <p:txBody>
              <a:bodyPr/>
              <a:lstStyle/>
              <a:p>
                <a:r>
                  <a:rPr lang="zh-CN" altLang="en-US">
                    <a:noFill/>
                  </a:rPr>
                  <a:t> </a:t>
                </a:r>
              </a:p>
            </p:txBody>
          </p:sp>
        </mc:Fallback>
      </mc:AlternateContent>
      <p:pic>
        <p:nvPicPr>
          <p:cNvPr id="8" name="图片 7" descr="图形用户界面, 文本, 应用程序&#10;&#10;描述已自动生成"/>
          <p:cNvPicPr>
            <a:picLocks noChangeAspect="1"/>
          </p:cNvPicPr>
          <p:nvPr/>
        </p:nvPicPr>
        <p:blipFill>
          <a:blip r:embed="rId2"/>
          <a:stretch>
            <a:fillRect/>
          </a:stretch>
        </p:blipFill>
        <p:spPr>
          <a:xfrm>
            <a:off x="5724525" y="4451350"/>
            <a:ext cx="5168900" cy="1466215"/>
          </a:xfrm>
          <a:prstGeom prst="rect">
            <a:avLst/>
          </a:prstGeom>
        </p:spPr>
      </p:pic>
      <p:pic>
        <p:nvPicPr>
          <p:cNvPr id="15" name="图片 14" descr="表格&#10;&#10;描述已自动生成"/>
          <p:cNvPicPr>
            <a:picLocks noChangeAspect="1"/>
          </p:cNvPicPr>
          <p:nvPr/>
        </p:nvPicPr>
        <p:blipFill>
          <a:blip r:embed="rId3"/>
          <a:stretch>
            <a:fillRect/>
          </a:stretch>
        </p:blipFill>
        <p:spPr>
          <a:xfrm>
            <a:off x="1016000" y="1301750"/>
            <a:ext cx="875665" cy="1158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040" y="365125"/>
            <a:ext cx="11384280" cy="816561"/>
          </a:xfrm>
        </p:spPr>
        <p:txBody>
          <a:bodyPr>
            <a:normAutofit/>
          </a:bodyPr>
          <a:lstStyle/>
          <a:p>
            <a:r>
              <a:rPr kumimoji="1" lang="zh-CN" altLang="en-US" sz="3200" dirty="0"/>
              <a:t>元路径指导的取样</a:t>
            </a:r>
            <a:r>
              <a:rPr kumimoji="1" lang="en-US" altLang="zh-CN" sz="3200" dirty="0"/>
              <a:t>(</a:t>
            </a:r>
            <a:r>
              <a:rPr kumimoji="1" lang="zh-CN" altLang="en-US" sz="3200" dirty="0"/>
              <a:t>需要在图上进行转换，再更新转换后的</a:t>
            </a:r>
            <a:r>
              <a:rPr kumimoji="1" lang="en-US" altLang="zh-CN" sz="3200" dirty="0"/>
              <a:t>A’)</a:t>
            </a:r>
            <a:endParaRPr kumimoji="1" lang="zh-CN" altLang="en-US" sz="3200" dirty="0"/>
          </a:p>
        </p:txBody>
      </p:sp>
      <p:grpSp>
        <p:nvGrpSpPr>
          <p:cNvPr id="161" name="组合 160"/>
          <p:cNvGrpSpPr/>
          <p:nvPr/>
        </p:nvGrpSpPr>
        <p:grpSpPr>
          <a:xfrm>
            <a:off x="2783735" y="4346117"/>
            <a:ext cx="1986549" cy="1558612"/>
            <a:chOff x="2373829" y="4093864"/>
            <a:chExt cx="1986549" cy="1558612"/>
          </a:xfrm>
        </p:grpSpPr>
        <p:sp>
          <p:nvSpPr>
            <p:cNvPr id="6" name="流程图: 联系 9"/>
            <p:cNvSpPr/>
            <p:nvPr/>
          </p:nvSpPr>
          <p:spPr bwMode="auto">
            <a:xfrm>
              <a:off x="3201885" y="4269917"/>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流程图: 联系 10"/>
            <p:cNvSpPr/>
            <p:nvPr/>
          </p:nvSpPr>
          <p:spPr bwMode="auto">
            <a:xfrm>
              <a:off x="3861964" y="4847311"/>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流程图: 联系 15"/>
            <p:cNvSpPr/>
            <p:nvPr/>
          </p:nvSpPr>
          <p:spPr bwMode="auto">
            <a:xfrm>
              <a:off x="3971065" y="4282287"/>
              <a:ext cx="389313" cy="324000"/>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流程图: 联系 19"/>
            <p:cNvSpPr/>
            <p:nvPr/>
          </p:nvSpPr>
          <p:spPr bwMode="auto">
            <a:xfrm>
              <a:off x="2373829" y="4093864"/>
              <a:ext cx="38931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27"/>
            <p:cNvCxnSpPr>
              <a:stCxn id="6" idx="2"/>
              <a:endCxn id="9" idx="6"/>
            </p:cNvCxnSpPr>
            <p:nvPr/>
          </p:nvCxnSpPr>
          <p:spPr bwMode="auto">
            <a:xfrm flipH="1" flipV="1">
              <a:off x="2763142" y="4255864"/>
              <a:ext cx="438743" cy="176161"/>
            </a:xfrm>
            <a:prstGeom prst="line">
              <a:avLst/>
            </a:prstGeom>
            <a:noFill/>
            <a:ln w="12700" cap="flat" cmpd="sng" algn="ctr">
              <a:solidFill>
                <a:schemeClr val="tx1"/>
              </a:solidFill>
              <a:prstDash val="solid"/>
              <a:round/>
              <a:headEnd type="none" w="med" len="med"/>
              <a:tailEnd type="triangle" w="med" len="med"/>
            </a:ln>
            <a:effectLst/>
          </p:spPr>
        </p:cxnSp>
        <p:grpSp>
          <p:nvGrpSpPr>
            <p:cNvPr id="11" name="组合 10"/>
            <p:cNvGrpSpPr/>
            <p:nvPr/>
          </p:nvGrpSpPr>
          <p:grpSpPr>
            <a:xfrm>
              <a:off x="2422433" y="4546655"/>
              <a:ext cx="836466" cy="519087"/>
              <a:chOff x="5689883" y="3564656"/>
              <a:chExt cx="801400" cy="548731"/>
            </a:xfrm>
            <a:noFill/>
          </p:grpSpPr>
          <p:sp>
            <p:nvSpPr>
              <p:cNvPr id="17"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连接符 30"/>
              <p:cNvCxnSpPr>
                <a:stCxn id="6" idx="3"/>
                <a:endCxn id="17"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12" name="流程图: 联系 38"/>
            <p:cNvSpPr/>
            <p:nvPr/>
          </p:nvSpPr>
          <p:spPr bwMode="auto">
            <a:xfrm>
              <a:off x="3163281" y="5328476"/>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60"/>
            <p:cNvCxnSpPr>
              <a:stCxn id="6" idx="5"/>
              <a:endCxn id="7" idx="0"/>
            </p:cNvCxnSpPr>
            <p:nvPr/>
          </p:nvCxnSpPr>
          <p:spPr bwMode="auto">
            <a:xfrm>
              <a:off x="3534184" y="4546653"/>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14" name="直接连接符 63"/>
            <p:cNvCxnSpPr>
              <a:stCxn id="6" idx="6"/>
            </p:cNvCxnSpPr>
            <p:nvPr/>
          </p:nvCxnSpPr>
          <p:spPr bwMode="auto">
            <a:xfrm>
              <a:off x="3591198" y="4432025"/>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15" name="直接连接符 30"/>
            <p:cNvCxnSpPr>
              <a:stCxn id="12" idx="1"/>
              <a:endCxn id="17" idx="5"/>
            </p:cNvCxnSpPr>
            <p:nvPr/>
          </p:nvCxnSpPr>
          <p:spPr bwMode="auto">
            <a:xfrm flipH="1" flipV="1">
              <a:off x="2754732" y="5018293"/>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16" name="直接连接符 30"/>
            <p:cNvCxnSpPr>
              <a:stCxn id="12" idx="6"/>
              <a:endCxn id="7" idx="3"/>
            </p:cNvCxnSpPr>
            <p:nvPr/>
          </p:nvCxnSpPr>
          <p:spPr bwMode="auto">
            <a:xfrm flipV="1">
              <a:off x="3534184" y="5123862"/>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20" name="燕尾形箭头 19"/>
          <p:cNvSpPr/>
          <p:nvPr/>
        </p:nvSpPr>
        <p:spPr bwMode="auto">
          <a:xfrm>
            <a:off x="5299599" y="4931306"/>
            <a:ext cx="2012040" cy="454943"/>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grpSp>
        <p:nvGrpSpPr>
          <p:cNvPr id="21" name="组合 20"/>
          <p:cNvGrpSpPr/>
          <p:nvPr/>
        </p:nvGrpSpPr>
        <p:grpSpPr>
          <a:xfrm>
            <a:off x="5244334" y="4478573"/>
            <a:ext cx="1921063" cy="432271"/>
            <a:chOff x="2497028" y="5596644"/>
            <a:chExt cx="2382534" cy="526867"/>
          </a:xfrm>
        </p:grpSpPr>
        <p:cxnSp>
          <p:nvCxnSpPr>
            <p:cNvPr id="22" name="直线箭头连接符 21"/>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25" name="文本框 24"/>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26"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2994218" y="6144025"/>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grpSp>
        <p:nvGrpSpPr>
          <p:cNvPr id="31" name="组合 30"/>
          <p:cNvGrpSpPr/>
          <p:nvPr/>
        </p:nvGrpSpPr>
        <p:grpSpPr>
          <a:xfrm>
            <a:off x="2962915" y="1826763"/>
            <a:ext cx="1921063" cy="432271"/>
            <a:chOff x="2497028" y="5596644"/>
            <a:chExt cx="2382534" cy="526867"/>
          </a:xfrm>
        </p:grpSpPr>
        <p:cxnSp>
          <p:nvCxnSpPr>
            <p:cNvPr id="32" name="直线箭头连接符 31"/>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35" name="文本框 34"/>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36"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9" name="组合 38"/>
          <p:cNvGrpSpPr/>
          <p:nvPr/>
        </p:nvGrpSpPr>
        <p:grpSpPr>
          <a:xfrm>
            <a:off x="2957658" y="2326010"/>
            <a:ext cx="1921063" cy="432271"/>
            <a:chOff x="2497028" y="5596644"/>
            <a:chExt cx="2382534" cy="526867"/>
          </a:xfrm>
        </p:grpSpPr>
        <p:cxnSp>
          <p:nvCxnSpPr>
            <p:cNvPr id="40" name="直线箭头连接符 39"/>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endParaRPr kumimoji="1" lang="zh-CN" altLang="en-US" sz="1200" dirty="0">
                <a:latin typeface="微软雅黑" panose="020B0503020204020204" charset="-122"/>
                <a:ea typeface="微软雅黑" panose="020B0503020204020204" charset="-122"/>
              </a:endParaRPr>
            </a:p>
          </p:txBody>
        </p:sp>
        <p:sp>
          <p:nvSpPr>
            <p:cNvPr id="43" name="文本框 42"/>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44"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流程图: 联系 20"/>
            <p:cNvSpPr/>
            <p:nvPr/>
          </p:nvSpPr>
          <p:spPr bwMode="auto">
            <a:xfrm>
              <a:off x="3487919" y="5771011"/>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 name="组合 46"/>
          <p:cNvGrpSpPr/>
          <p:nvPr/>
        </p:nvGrpSpPr>
        <p:grpSpPr>
          <a:xfrm>
            <a:off x="2952401" y="2730662"/>
            <a:ext cx="1921063" cy="432271"/>
            <a:chOff x="2497028" y="5596644"/>
            <a:chExt cx="2382534" cy="526867"/>
          </a:xfrm>
        </p:grpSpPr>
        <p:cxnSp>
          <p:nvCxnSpPr>
            <p:cNvPr id="48" name="直线箭头连接符 47"/>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直线箭头连接符 48"/>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certify</a:t>
              </a:r>
              <a:endParaRPr kumimoji="1" lang="zh-CN" altLang="en-US" sz="1200" dirty="0">
                <a:latin typeface="微软雅黑" panose="020B0503020204020204" charset="-122"/>
                <a:ea typeface="微软雅黑" panose="020B0503020204020204" charset="-122"/>
              </a:endParaRPr>
            </a:p>
          </p:txBody>
        </p:sp>
        <p:sp>
          <p:nvSpPr>
            <p:cNvPr id="51" name="文本框 50"/>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certify</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52"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流程图: 联系 20"/>
            <p:cNvSpPr/>
            <p:nvPr/>
          </p:nvSpPr>
          <p:spPr bwMode="auto">
            <a:xfrm>
              <a:off x="3487919" y="5771011"/>
              <a:ext cx="389313"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55" name="组合 54"/>
          <p:cNvGrpSpPr/>
          <p:nvPr/>
        </p:nvGrpSpPr>
        <p:grpSpPr>
          <a:xfrm>
            <a:off x="3288738" y="1427359"/>
            <a:ext cx="1118524" cy="432271"/>
            <a:chOff x="2497028" y="5596644"/>
            <a:chExt cx="1387213" cy="526867"/>
          </a:xfrm>
        </p:grpSpPr>
        <p:cxnSp>
          <p:nvCxnSpPr>
            <p:cNvPr id="56" name="直线箭头连接符 55"/>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2887290"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fork</a:t>
              </a:r>
              <a:endParaRPr kumimoji="1" lang="zh-CN" altLang="en-US" sz="1200" dirty="0">
                <a:latin typeface="微软雅黑" panose="020B0503020204020204" charset="-122"/>
                <a:ea typeface="微软雅黑" panose="020B0503020204020204" charset="-122"/>
              </a:endParaRPr>
            </a:p>
          </p:txBody>
        </p:sp>
        <p:sp>
          <p:nvSpPr>
            <p:cNvPr id="60"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流程图: 联系 38"/>
            <p:cNvSpPr/>
            <p:nvPr/>
          </p:nvSpPr>
          <p:spPr bwMode="auto">
            <a:xfrm>
              <a:off x="3511463"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3" name="组合 62"/>
          <p:cNvGrpSpPr/>
          <p:nvPr/>
        </p:nvGrpSpPr>
        <p:grpSpPr>
          <a:xfrm>
            <a:off x="2899846" y="3203592"/>
            <a:ext cx="2015659" cy="427059"/>
            <a:chOff x="2438369" y="5602997"/>
            <a:chExt cx="2499852" cy="520514"/>
          </a:xfrm>
        </p:grpSpPr>
        <p:cxnSp>
          <p:nvCxnSpPr>
            <p:cNvPr id="64" name="直线箭头连接符 63"/>
            <p:cNvCxnSpPr/>
            <p:nvPr/>
          </p:nvCxnSpPr>
          <p:spPr bwMode="auto">
            <a:xfrm>
              <a:off x="2844772" y="5953189"/>
              <a:ext cx="669716"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直线箭头连接符 64"/>
            <p:cNvCxnSpPr/>
            <p:nvPr/>
          </p:nvCxnSpPr>
          <p:spPr bwMode="auto">
            <a:xfrm flipH="1">
              <a:off x="3888173" y="5950887"/>
              <a:ext cx="669717"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2691757" y="5615860"/>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endParaRPr kumimoji="1" lang="zh-CN" altLang="en-US" sz="1200" dirty="0">
                <a:latin typeface="微软雅黑" panose="020B0503020204020204" charset="-122"/>
                <a:ea typeface="微软雅黑" panose="020B0503020204020204" charset="-122"/>
              </a:endParaRPr>
            </a:p>
          </p:txBody>
        </p:sp>
        <p:sp>
          <p:nvSpPr>
            <p:cNvPr id="67" name="文本框 66"/>
            <p:cNvSpPr txBox="1"/>
            <p:nvPr/>
          </p:nvSpPr>
          <p:spPr>
            <a:xfrm>
              <a:off x="3758586" y="5602997"/>
              <a:ext cx="1069825"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68" name="流程图: 联系 9"/>
            <p:cNvSpPr/>
            <p:nvPr/>
          </p:nvSpPr>
          <p:spPr bwMode="auto">
            <a:xfrm>
              <a:off x="2438369" y="5799295"/>
              <a:ext cx="389312"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流程图: 联系 38"/>
            <p:cNvSpPr/>
            <p:nvPr/>
          </p:nvSpPr>
          <p:spPr bwMode="auto">
            <a:xfrm>
              <a:off x="4567318"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流程图: 联系 20"/>
            <p:cNvSpPr/>
            <p:nvPr/>
          </p:nvSpPr>
          <p:spPr bwMode="auto">
            <a:xfrm>
              <a:off x="3487919" y="5771011"/>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 name="矩形 2"/>
          <p:cNvSpPr/>
          <p:nvPr/>
        </p:nvSpPr>
        <p:spPr>
          <a:xfrm>
            <a:off x="2648614" y="1427359"/>
            <a:ext cx="3387844" cy="266558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加号 70"/>
          <p:cNvSpPr/>
          <p:nvPr/>
        </p:nvSpPr>
        <p:spPr>
          <a:xfrm>
            <a:off x="6010444" y="2326010"/>
            <a:ext cx="636211" cy="57091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p:cNvSpPr/>
          <p:nvPr/>
        </p:nvSpPr>
        <p:spPr>
          <a:xfrm>
            <a:off x="6717722" y="1447495"/>
            <a:ext cx="2634887" cy="236425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文本框 149"/>
          <p:cNvSpPr txBox="1"/>
          <p:nvPr/>
        </p:nvSpPr>
        <p:spPr>
          <a:xfrm>
            <a:off x="6749254" y="1862832"/>
            <a:ext cx="2781531" cy="168937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指导随机游走取样；</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刻画不同异构语义；</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提高正样本可解释性；</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endParaRPr kumimoji="1" lang="zh-CN" altLang="en-US" dirty="0">
              <a:latin typeface="宋体" panose="02010600030101010101" pitchFamily="2" charset="-122"/>
              <a:ea typeface="宋体" panose="02010600030101010101" pitchFamily="2" charset="-122"/>
            </a:endParaRPr>
          </a:p>
        </p:txBody>
      </p:sp>
      <p:grpSp>
        <p:nvGrpSpPr>
          <p:cNvPr id="160" name="组合 159"/>
          <p:cNvGrpSpPr/>
          <p:nvPr/>
        </p:nvGrpSpPr>
        <p:grpSpPr>
          <a:xfrm>
            <a:off x="7787993" y="4523035"/>
            <a:ext cx="1168765" cy="1382559"/>
            <a:chOff x="8182133" y="4333846"/>
            <a:chExt cx="1168765" cy="1382559"/>
          </a:xfrm>
        </p:grpSpPr>
        <p:sp>
          <p:nvSpPr>
            <p:cNvPr id="152" name="流程图: 联系 9"/>
            <p:cNvSpPr/>
            <p:nvPr/>
          </p:nvSpPr>
          <p:spPr bwMode="auto">
            <a:xfrm>
              <a:off x="8961585" y="4333846"/>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4" name="流程图: 联系 20"/>
            <p:cNvSpPr/>
            <p:nvPr/>
          </p:nvSpPr>
          <p:spPr bwMode="auto">
            <a:xfrm>
              <a:off x="8182133" y="4846846"/>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 name="流程图: 联系 38"/>
            <p:cNvSpPr/>
            <p:nvPr/>
          </p:nvSpPr>
          <p:spPr bwMode="auto">
            <a:xfrm>
              <a:off x="8922981" y="5392405"/>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7" name="直接连接符 30"/>
            <p:cNvCxnSpPr>
              <a:stCxn id="156" idx="1"/>
              <a:endCxn id="154" idx="5"/>
            </p:cNvCxnSpPr>
            <p:nvPr/>
          </p:nvCxnSpPr>
          <p:spPr bwMode="auto">
            <a:xfrm flipH="1" flipV="1">
              <a:off x="8514432" y="5123397"/>
              <a:ext cx="462866" cy="316457"/>
            </a:xfrm>
            <a:prstGeom prst="line">
              <a:avLst/>
            </a:prstGeom>
            <a:noFill/>
            <a:ln w="12700" cap="flat" cmpd="sng" algn="ctr">
              <a:solidFill>
                <a:schemeClr val="tx1"/>
              </a:solidFill>
              <a:prstDash val="solid"/>
              <a:round/>
              <a:headEnd type="none" w="med" len="med"/>
              <a:tailEnd type="triangle" w="med" len="med"/>
            </a:ln>
            <a:effectLst/>
          </p:spPr>
        </p:cxnSp>
        <p:cxnSp>
          <p:nvCxnSpPr>
            <p:cNvPr id="159" name="直接连接符 30"/>
            <p:cNvCxnSpPr/>
            <p:nvPr/>
          </p:nvCxnSpPr>
          <p:spPr bwMode="auto">
            <a:xfrm flipH="1">
              <a:off x="8530145" y="4546089"/>
              <a:ext cx="447153" cy="357082"/>
            </a:xfrm>
            <a:prstGeom prst="line">
              <a:avLst/>
            </a:prstGeom>
            <a:noFill/>
            <a:ln w="12700" cap="flat" cmpd="sng" algn="ctr">
              <a:solidFill>
                <a:schemeClr val="tx1"/>
              </a:solidFill>
              <a:prstDash val="solid"/>
              <a:round/>
              <a:headEnd type="none" w="med" len="med"/>
              <a:tailEnd type="triangle" w="med" len="med"/>
            </a:ln>
            <a:effectLst/>
          </p:spPr>
        </p:cxnSp>
      </p:grpSp>
      <p:sp>
        <p:nvSpPr>
          <p:cNvPr id="162" name="文本框 161"/>
          <p:cNvSpPr txBox="1"/>
          <p:nvPr/>
        </p:nvSpPr>
        <p:spPr>
          <a:xfrm>
            <a:off x="6650781" y="6194396"/>
            <a:ext cx="3474028"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sampling graph</a:t>
            </a:r>
            <a:endParaRPr kumimoji="1" lang="zh-CN" altLang="en-US" dirty="0">
              <a:latin typeface="Times New Roman" panose="02020603050405020304" pitchFamily="18" charset="0"/>
              <a:cs typeface="Times New Roman" panose="02020603050405020304" pitchFamily="18" charset="0"/>
            </a:endParaRPr>
          </a:p>
        </p:txBody>
      </p:sp>
      <p:grpSp>
        <p:nvGrpSpPr>
          <p:cNvPr id="77" name="组合 76"/>
          <p:cNvGrpSpPr/>
          <p:nvPr/>
        </p:nvGrpSpPr>
        <p:grpSpPr>
          <a:xfrm>
            <a:off x="2897501" y="3581075"/>
            <a:ext cx="2958198" cy="427059"/>
            <a:chOff x="2438369" y="5602997"/>
            <a:chExt cx="3668795" cy="520514"/>
          </a:xfrm>
        </p:grpSpPr>
        <p:cxnSp>
          <p:nvCxnSpPr>
            <p:cNvPr id="78" name="直线箭头连接符 77"/>
            <p:cNvCxnSpPr/>
            <p:nvPr/>
          </p:nvCxnSpPr>
          <p:spPr bwMode="auto">
            <a:xfrm>
              <a:off x="2844772" y="5953189"/>
              <a:ext cx="669716"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直线箭头连接符 78"/>
            <p:cNvCxnSpPr/>
            <p:nvPr/>
          </p:nvCxnSpPr>
          <p:spPr bwMode="auto">
            <a:xfrm flipH="1">
              <a:off x="5057119" y="5950888"/>
              <a:ext cx="669717"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80" name="文本框 79"/>
            <p:cNvSpPr txBox="1"/>
            <p:nvPr/>
          </p:nvSpPr>
          <p:spPr>
            <a:xfrm>
              <a:off x="2691757" y="5615860"/>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endParaRPr kumimoji="1" lang="zh-CN" altLang="en-US" sz="1200" dirty="0">
                <a:latin typeface="微软雅黑" panose="020B0503020204020204" charset="-122"/>
                <a:ea typeface="微软雅黑" panose="020B0503020204020204" charset="-122"/>
              </a:endParaRPr>
            </a:p>
          </p:txBody>
        </p:sp>
        <p:sp>
          <p:nvSpPr>
            <p:cNvPr id="81" name="文本框 80"/>
            <p:cNvSpPr txBox="1"/>
            <p:nvPr/>
          </p:nvSpPr>
          <p:spPr>
            <a:xfrm>
              <a:off x="4857746" y="5602997"/>
              <a:ext cx="1069825"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82" name="流程图: 联系 9"/>
            <p:cNvSpPr/>
            <p:nvPr/>
          </p:nvSpPr>
          <p:spPr bwMode="auto">
            <a:xfrm>
              <a:off x="2438369" y="5799295"/>
              <a:ext cx="389312"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流程图: 联系 38"/>
            <p:cNvSpPr/>
            <p:nvPr/>
          </p:nvSpPr>
          <p:spPr bwMode="auto">
            <a:xfrm>
              <a:off x="5736262" y="5799295"/>
              <a:ext cx="370902"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流程图: 联系 20"/>
            <p:cNvSpPr/>
            <p:nvPr/>
          </p:nvSpPr>
          <p:spPr bwMode="auto">
            <a:xfrm>
              <a:off x="3487919" y="5771011"/>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5" name="文本框 84"/>
          <p:cNvSpPr txBox="1"/>
          <p:nvPr/>
        </p:nvSpPr>
        <p:spPr>
          <a:xfrm>
            <a:off x="3915392" y="3603352"/>
            <a:ext cx="1034836" cy="276999"/>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download</a:t>
            </a:r>
            <a:endParaRPr kumimoji="1" lang="zh-CN" altLang="en-US" sz="1200" dirty="0">
              <a:latin typeface="微软雅黑" panose="020B0503020204020204" charset="-122"/>
              <a:ea typeface="微软雅黑" panose="020B0503020204020204" charset="-122"/>
            </a:endParaRPr>
          </a:p>
        </p:txBody>
      </p:sp>
      <p:sp>
        <p:nvSpPr>
          <p:cNvPr id="86" name="流程图: 联系 20"/>
          <p:cNvSpPr/>
          <p:nvPr/>
        </p:nvSpPr>
        <p:spPr bwMode="auto">
          <a:xfrm>
            <a:off x="4698027" y="3730646"/>
            <a:ext cx="313908" cy="265828"/>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7" name="直线箭头连接符 86"/>
          <p:cNvCxnSpPr/>
          <p:nvPr/>
        </p:nvCxnSpPr>
        <p:spPr bwMode="auto">
          <a:xfrm>
            <a:off x="4076605" y="3855506"/>
            <a:ext cx="612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pic>
        <p:nvPicPr>
          <p:cNvPr id="5" name="图片 4" descr="电脑屏幕的照片&#10;&#10;中度可信度描述已自动生成"/>
          <p:cNvPicPr>
            <a:picLocks noChangeAspect="1"/>
          </p:cNvPicPr>
          <p:nvPr/>
        </p:nvPicPr>
        <p:blipFill>
          <a:blip r:embed="rId1"/>
          <a:stretch>
            <a:fillRect/>
          </a:stretch>
        </p:blipFill>
        <p:spPr>
          <a:xfrm>
            <a:off x="9743161" y="1623008"/>
            <a:ext cx="2338883" cy="41542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a:t>
            </a:r>
            <a:endParaRPr kumimoji="1" lang="zh-CN" altLang="en-US" dirty="0"/>
          </a:p>
        </p:txBody>
      </p:sp>
      <p:sp>
        <p:nvSpPr>
          <p:cNvPr id="3" name="内容占位符 2"/>
          <p:cNvSpPr>
            <a:spLocks noGrp="1"/>
          </p:cNvSpPr>
          <p:nvPr>
            <p:ph idx="1"/>
          </p:nvPr>
        </p:nvSpPr>
        <p:spPr>
          <a:xfrm>
            <a:off x="838200" y="1690688"/>
            <a:ext cx="10515600" cy="5167312"/>
          </a:xfrm>
        </p:spPr>
        <p:txBody>
          <a:bodyPr>
            <a:normAutofit lnSpcReduction="10000"/>
          </a:bodyPr>
          <a:lstStyle/>
          <a:p>
            <a:pPr marL="0" indent="0">
              <a:buNone/>
            </a:pPr>
            <a:r>
              <a:rPr kumimoji="1" lang="zh-CN" altLang="en-US" dirty="0"/>
              <a:t>恶意软件攻击形势严峻</a:t>
            </a:r>
            <a:endParaRPr kumimoji="1" lang="en-US" altLang="zh-CN" dirty="0"/>
          </a:p>
          <a:p>
            <a:pPr marL="0" indent="0">
              <a:buNone/>
            </a:pPr>
            <a:r>
              <a:rPr kumimoji="1" lang="en-GB" altLang="zh-CN" dirty="0"/>
              <a:t>To conquer the aforementioned limitations,</a:t>
            </a:r>
            <a:endParaRPr kumimoji="1" lang="en-GB" altLang="zh-CN" dirty="0"/>
          </a:p>
          <a:p>
            <a:pPr marL="0" indent="0">
              <a:buNone/>
            </a:pPr>
            <a:r>
              <a:rPr kumimoji="1" lang="en-GB" altLang="zh-CN" dirty="0"/>
              <a:t>due to the twofold flaws.</a:t>
            </a:r>
            <a:endParaRPr kumimoji="1" lang="en-GB" altLang="zh-CN" dirty="0"/>
          </a:p>
          <a:p>
            <a:pPr marL="0" indent="0">
              <a:buNone/>
            </a:pPr>
            <a:r>
              <a:rPr kumimoji="1" lang="en-GB" altLang="zh-CN" dirty="0"/>
              <a:t>Therefore, it heavily depends on the elaborate instance pairs. However, most contrastive self-supervised learning has thus far focused on generating sample data augmentations for image data or homogeneous graph-structured data and very limited work can be transferred to complex heterogeneous graph-structured data. Thus, there are unique challenges of designing a self-supervised graph contrastive learning framework for advanced malware variant detection on heterogeneous graph.</a:t>
            </a:r>
            <a:endParaRPr kumimoji="1" lang="en-GB" altLang="zh-CN" dirty="0"/>
          </a:p>
          <a:p>
            <a:pPr marL="0" indent="0">
              <a:buNone/>
            </a:pPr>
            <a:r>
              <a:rPr kumimoji="1" lang="en-GB" altLang="zh-CN" dirty="0"/>
              <a:t>It is universally acknowledged that</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11274778" cy="816561"/>
          </a:xfrm>
        </p:spPr>
        <p:txBody>
          <a:bodyPr>
            <a:normAutofit/>
          </a:bodyPr>
          <a:lstStyle/>
          <a:p>
            <a:r>
              <a:rPr kumimoji="1" lang="zh-CN" altLang="en-US" sz="3200" dirty="0"/>
              <a:t>图扩散</a:t>
            </a:r>
            <a:r>
              <a:rPr kumimoji="1" lang="en-US" altLang="zh-CN" sz="3200" dirty="0"/>
              <a:t>-</a:t>
            </a:r>
            <a:r>
              <a:rPr kumimoji="1" lang="zh-CN" altLang="en-US" sz="3200" dirty="0"/>
              <a:t>交互增强（需要在图上进行转换，再更新转换后的</a:t>
            </a:r>
            <a:r>
              <a:rPr kumimoji="1" lang="en-US" altLang="zh-CN" sz="3200" dirty="0"/>
              <a:t>A’</a:t>
            </a:r>
            <a:r>
              <a:rPr kumimoji="1" lang="zh-CN" altLang="en-US" sz="3200" dirty="0"/>
              <a:t>）</a:t>
            </a:r>
            <a:endParaRPr kumimoji="1" lang="zh-CN" altLang="en-US" sz="3200" dirty="0">
              <a:latin typeface="Times New Roman" panose="02020603050405020304" pitchFamily="18" charset="0"/>
              <a:cs typeface="Times New Roman" panose="02020603050405020304" pitchFamily="18" charset="0"/>
            </a:endParaRPr>
          </a:p>
        </p:txBody>
      </p:sp>
      <p:sp>
        <p:nvSpPr>
          <p:cNvPr id="15" name="内容占位符 16"/>
          <p:cNvSpPr>
            <a:spLocks noGrp="1"/>
          </p:cNvSpPr>
          <p:nvPr>
            <p:ph idx="1"/>
          </p:nvPr>
        </p:nvSpPr>
        <p:spPr>
          <a:xfrm>
            <a:off x="1138616" y="1364999"/>
            <a:ext cx="10322689" cy="1659835"/>
          </a:xfrm>
        </p:spPr>
        <p:txBody>
          <a:bodyPr/>
          <a:lstStyle/>
          <a:p>
            <a:pPr algn="just">
              <a:lnSpc>
                <a:spcPct val="150000"/>
              </a:lnSpc>
              <a:buFont typeface="Arial" panose="020B0604020202020204" pitchFamily="34" charset="0"/>
              <a:buChar char="•"/>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Step1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元路径集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找到</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邻居集</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Step2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考虑目标节点和扩充后的</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非重复</a:t>
            </a:r>
            <a:r>
              <a:rPr lang="en-US" altLang="zh-CN"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阶邻居</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）中的节点</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俩俩交互；</a:t>
            </a: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Step3: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在原图上添加紧密连接的增强边，得到扩充后的正样本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p:cNvGrpSpPr/>
          <p:nvPr/>
        </p:nvGrpSpPr>
        <p:grpSpPr>
          <a:xfrm>
            <a:off x="513490" y="3480166"/>
            <a:ext cx="12173267" cy="2346336"/>
            <a:chOff x="513490" y="4059286"/>
            <a:chExt cx="12173267" cy="2346336"/>
          </a:xfrm>
        </p:grpSpPr>
        <p:grpSp>
          <p:nvGrpSpPr>
            <p:cNvPr id="93" name="组合 92"/>
            <p:cNvGrpSpPr/>
            <p:nvPr/>
          </p:nvGrpSpPr>
          <p:grpSpPr>
            <a:xfrm>
              <a:off x="513490" y="4093864"/>
              <a:ext cx="1986549" cy="1558612"/>
              <a:chOff x="9347595" y="980177"/>
              <a:chExt cx="1986549" cy="1558612"/>
            </a:xfrm>
          </p:grpSpPr>
          <p:sp>
            <p:nvSpPr>
              <p:cNvPr id="69" name="流程图: 联系 9"/>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流程图: 联系 10"/>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流程图: 联系 15"/>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 name="流程图: 联系 19"/>
              <p:cNvSpPr/>
              <p:nvPr/>
            </p:nvSpPr>
            <p:spPr bwMode="auto">
              <a:xfrm>
                <a:off x="9347595" y="980177"/>
                <a:ext cx="389313" cy="360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4" name="直接连接符 27"/>
              <p:cNvCxnSpPr>
                <a:stCxn id="69" idx="2"/>
                <a:endCxn id="72" idx="6"/>
              </p:cNvCxnSpPr>
              <p:nvPr/>
            </p:nvCxnSpPr>
            <p:spPr bwMode="auto">
              <a:xfrm flipH="1" flipV="1">
                <a:off x="9736908" y="1160177"/>
                <a:ext cx="438743" cy="158161"/>
              </a:xfrm>
              <a:prstGeom prst="line">
                <a:avLst/>
              </a:prstGeom>
              <a:noFill/>
              <a:ln w="12700" cap="flat" cmpd="sng" algn="ctr">
                <a:solidFill>
                  <a:schemeClr val="tx1"/>
                </a:solidFill>
                <a:prstDash val="solid"/>
                <a:round/>
                <a:headEnd type="none" w="med" len="med"/>
                <a:tailEnd type="triangle" w="med" len="med"/>
              </a:ln>
              <a:effectLst/>
            </p:spPr>
          </p:cxnSp>
          <p:grpSp>
            <p:nvGrpSpPr>
              <p:cNvPr id="75" name="组合 74"/>
              <p:cNvGrpSpPr/>
              <p:nvPr/>
            </p:nvGrpSpPr>
            <p:grpSpPr>
              <a:xfrm>
                <a:off x="9396199" y="1432968"/>
                <a:ext cx="836466" cy="519087"/>
                <a:chOff x="5689883" y="3564656"/>
                <a:chExt cx="801400" cy="548731"/>
              </a:xfrm>
              <a:noFill/>
            </p:grpSpPr>
            <p:sp>
              <p:nvSpPr>
                <p:cNvPr id="88"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直接连接符 30"/>
                <p:cNvCxnSpPr>
                  <a:stCxn id="69" idx="3"/>
                  <a:endCxn id="88"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86" name="流程图: 联系 38"/>
              <p:cNvSpPr/>
              <p:nvPr/>
            </p:nvSpPr>
            <p:spPr bwMode="auto">
              <a:xfrm>
                <a:off x="10137047" y="2214789"/>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7" name="直接连接符 60"/>
              <p:cNvCxnSpPr>
                <a:stCxn id="69" idx="5"/>
                <a:endCxn id="70"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78" name="直接连接符 63"/>
              <p:cNvCxnSpPr>
                <a:stCxn id="69"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0" name="直接连接符 30"/>
              <p:cNvCxnSpPr>
                <a:stCxn id="86" idx="1"/>
                <a:endCxn id="88" idx="5"/>
              </p:cNvCxnSpPr>
              <p:nvPr/>
            </p:nvCxnSpPr>
            <p:spPr bwMode="auto">
              <a:xfrm flipH="1" flipV="1">
                <a:off x="9728498" y="1904606"/>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91" name="直接连接符 30"/>
              <p:cNvCxnSpPr>
                <a:stCxn id="86" idx="6"/>
                <a:endCxn id="70" idx="3"/>
              </p:cNvCxnSpPr>
              <p:nvPr/>
            </p:nvCxnSpPr>
            <p:spPr bwMode="auto">
              <a:xfrm flipV="1">
                <a:off x="10507950" y="2010175"/>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112" name="文本框 111"/>
            <p:cNvSpPr txBox="1"/>
            <p:nvPr/>
          </p:nvSpPr>
          <p:spPr>
            <a:xfrm>
              <a:off x="4427651" y="4752462"/>
              <a:ext cx="2412232" cy="400110"/>
            </a:xfrm>
            <a:prstGeom prst="rect">
              <a:avLst/>
            </a:prstGeom>
            <a:noFill/>
          </p:spPr>
          <p:txBody>
            <a:bodyPr wrap="square" rtlCol="0">
              <a:spAutoFit/>
            </a:bodyPr>
            <a:lstStyle/>
            <a:p>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N</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3</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,A</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a:t>
              </a:r>
              <a:endParaRPr kumimoji="1" lang="zh-CN" altLang="en-US"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22" name="燕尾形箭头 121"/>
            <p:cNvSpPr/>
            <p:nvPr/>
          </p:nvSpPr>
          <p:spPr bwMode="auto">
            <a:xfrm>
              <a:off x="2824400" y="4742118"/>
              <a:ext cx="1512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sp>
          <p:nvSpPr>
            <p:cNvPr id="123" name="燕尾形箭头 122"/>
            <p:cNvSpPr/>
            <p:nvPr/>
          </p:nvSpPr>
          <p:spPr bwMode="auto">
            <a:xfrm>
              <a:off x="8648389" y="4785715"/>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grpSp>
          <p:nvGrpSpPr>
            <p:cNvPr id="128" name="组合 127"/>
            <p:cNvGrpSpPr/>
            <p:nvPr/>
          </p:nvGrpSpPr>
          <p:grpSpPr>
            <a:xfrm>
              <a:off x="2643009" y="4336682"/>
              <a:ext cx="1921063" cy="432271"/>
              <a:chOff x="2497028" y="5596644"/>
              <a:chExt cx="2382534" cy="526867"/>
            </a:xfrm>
          </p:grpSpPr>
          <p:cxnSp>
            <p:nvCxnSpPr>
              <p:cNvPr id="105" name="直线箭头连接符 104"/>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6" name="直线箭头连接符 105"/>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110" name="文本框 109"/>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111" name="文本框 110"/>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124"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4" name="燕尾形箭头 113"/>
            <p:cNvSpPr/>
            <p:nvPr/>
          </p:nvSpPr>
          <p:spPr bwMode="auto">
            <a:xfrm>
              <a:off x="5991819" y="4763216"/>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sp>
          <p:nvSpPr>
            <p:cNvPr id="102" name="圆角矩形 101"/>
            <p:cNvSpPr/>
            <p:nvPr/>
          </p:nvSpPr>
          <p:spPr bwMode="auto">
            <a:xfrm>
              <a:off x="6829710" y="4789770"/>
              <a:ext cx="376190" cy="432000"/>
            </a:xfrm>
            <a:prstGeom prst="roundRect">
              <a:avLst/>
            </a:prstGeom>
            <a:noFill/>
            <a:ln w="15875" cap="flat" cmpd="sng" algn="ctr">
              <a:solidFill>
                <a:srgbClr val="00B05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5" name="流程图: 联系 38"/>
            <p:cNvSpPr/>
            <p:nvPr/>
          </p:nvSpPr>
          <p:spPr bwMode="auto">
            <a:xfrm>
              <a:off x="6865074" y="4854464"/>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8" name="组合 197"/>
            <p:cNvGrpSpPr/>
            <p:nvPr/>
          </p:nvGrpSpPr>
          <p:grpSpPr>
            <a:xfrm>
              <a:off x="9793170" y="4230004"/>
              <a:ext cx="1986549" cy="1558611"/>
              <a:chOff x="9556680" y="4356130"/>
              <a:chExt cx="1986549" cy="1558611"/>
            </a:xfrm>
          </p:grpSpPr>
          <p:grpSp>
            <p:nvGrpSpPr>
              <p:cNvPr id="61" name="组合 60"/>
              <p:cNvGrpSpPr/>
              <p:nvPr/>
            </p:nvGrpSpPr>
            <p:grpSpPr>
              <a:xfrm>
                <a:off x="9556680" y="4356130"/>
                <a:ext cx="1986549" cy="1558611"/>
                <a:chOff x="9347595" y="980179"/>
                <a:chExt cx="1986549" cy="1558611"/>
              </a:xfrm>
            </p:grpSpPr>
            <p:sp>
              <p:nvSpPr>
                <p:cNvPr id="62" name="流程图: 联系 9"/>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流程图: 联系 10"/>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流程图: 联系 15"/>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流程图: 联系 19"/>
                <p:cNvSpPr/>
                <p:nvPr/>
              </p:nvSpPr>
              <p:spPr bwMode="auto">
                <a:xfrm>
                  <a:off x="9347595" y="980179"/>
                  <a:ext cx="389313" cy="360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6" name="直接连接符 27"/>
                <p:cNvCxnSpPr>
                  <a:stCxn id="62" idx="2"/>
                  <a:endCxn id="65" idx="6"/>
                </p:cNvCxnSpPr>
                <p:nvPr/>
              </p:nvCxnSpPr>
              <p:spPr bwMode="auto">
                <a:xfrm flipH="1" flipV="1">
                  <a:off x="9736908" y="1160179"/>
                  <a:ext cx="438743" cy="158159"/>
                </a:xfrm>
                <a:prstGeom prst="line">
                  <a:avLst/>
                </a:prstGeom>
                <a:noFill/>
                <a:ln w="12700" cap="flat" cmpd="sng" algn="ctr">
                  <a:solidFill>
                    <a:schemeClr val="tx1"/>
                  </a:solidFill>
                  <a:prstDash val="solid"/>
                  <a:round/>
                  <a:headEnd type="none" w="med" len="med"/>
                  <a:tailEnd type="triangle" w="med" len="med"/>
                </a:ln>
                <a:effectLst/>
              </p:spPr>
            </p:cxnSp>
            <p:grpSp>
              <p:nvGrpSpPr>
                <p:cNvPr id="67" name="组合 66"/>
                <p:cNvGrpSpPr/>
                <p:nvPr/>
              </p:nvGrpSpPr>
              <p:grpSpPr>
                <a:xfrm>
                  <a:off x="9396199" y="1432968"/>
                  <a:ext cx="836466" cy="519087"/>
                  <a:chOff x="5689883" y="3564656"/>
                  <a:chExt cx="801400" cy="548731"/>
                </a:xfrm>
                <a:noFill/>
              </p:grpSpPr>
              <p:sp>
                <p:nvSpPr>
                  <p:cNvPr id="95"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6" name="直接连接符 30"/>
                  <p:cNvCxnSpPr>
                    <a:stCxn id="62" idx="3"/>
                    <a:endCxn id="95"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68" name="流程图: 联系 38"/>
                <p:cNvSpPr/>
                <p:nvPr/>
              </p:nvSpPr>
              <p:spPr bwMode="auto">
                <a:xfrm>
                  <a:off x="10137047" y="2214790"/>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6" name="直接连接符 60"/>
                <p:cNvCxnSpPr>
                  <a:stCxn id="62" idx="5"/>
                  <a:endCxn id="63"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87" name="直接连接符 63"/>
                <p:cNvCxnSpPr>
                  <a:stCxn id="62"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2" name="直接连接符 30"/>
                <p:cNvCxnSpPr>
                  <a:stCxn id="68" idx="1"/>
                  <a:endCxn id="95" idx="5"/>
                </p:cNvCxnSpPr>
                <p:nvPr/>
              </p:nvCxnSpPr>
              <p:spPr bwMode="auto">
                <a:xfrm flipH="1" flipV="1">
                  <a:off x="9728498" y="1904606"/>
                  <a:ext cx="462866" cy="357633"/>
                </a:xfrm>
                <a:prstGeom prst="line">
                  <a:avLst/>
                </a:prstGeom>
                <a:noFill/>
                <a:ln w="12700" cap="flat" cmpd="sng" algn="ctr">
                  <a:solidFill>
                    <a:schemeClr val="tx1"/>
                  </a:solidFill>
                  <a:prstDash val="solid"/>
                  <a:round/>
                  <a:headEnd type="none" w="med" len="med"/>
                  <a:tailEnd type="triangle" w="med" len="med"/>
                </a:ln>
                <a:effectLst/>
              </p:spPr>
            </p:cxnSp>
            <p:cxnSp>
              <p:nvCxnSpPr>
                <p:cNvPr id="94" name="直接连接符 30"/>
                <p:cNvCxnSpPr>
                  <a:stCxn id="68" idx="6"/>
                  <a:endCxn id="63" idx="3"/>
                </p:cNvCxnSpPr>
                <p:nvPr/>
              </p:nvCxnSpPr>
              <p:spPr bwMode="auto">
                <a:xfrm flipV="1">
                  <a:off x="10507950" y="2010175"/>
                  <a:ext cx="380501" cy="366615"/>
                </a:xfrm>
                <a:prstGeom prst="line">
                  <a:avLst/>
                </a:prstGeom>
                <a:noFill/>
                <a:ln w="12700" cap="flat" cmpd="sng" algn="ctr">
                  <a:solidFill>
                    <a:schemeClr val="tx1"/>
                  </a:solidFill>
                  <a:prstDash val="solid"/>
                  <a:round/>
                  <a:headEnd type="none" w="med" len="med"/>
                  <a:tailEnd type="triangle" w="med" len="med"/>
                </a:ln>
                <a:effectLst/>
              </p:spPr>
            </p:cxnSp>
          </p:grpSp>
          <p:cxnSp>
            <p:nvCxnSpPr>
              <p:cNvPr id="5" name="曲线连接符 4"/>
              <p:cNvCxnSpPr/>
              <p:nvPr/>
            </p:nvCxnSpPr>
            <p:spPr>
              <a:xfrm rot="5400000" flipH="1" flipV="1">
                <a:off x="10196454" y="5223569"/>
                <a:ext cx="734344" cy="0"/>
              </a:xfrm>
              <a:prstGeom prst="curvedConnector3">
                <a:avLst/>
              </a:prstGeom>
              <a:ln w="127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曲线连接符 172"/>
              <p:cNvCxnSpPr>
                <a:stCxn id="68" idx="2"/>
                <a:endCxn id="65" idx="2"/>
              </p:cNvCxnSpPr>
              <p:nvPr/>
            </p:nvCxnSpPr>
            <p:spPr>
              <a:xfrm rot="10800000">
                <a:off x="9556680" y="4536131"/>
                <a:ext cx="789452" cy="1216611"/>
              </a:xfrm>
              <a:prstGeom prst="curvedConnector3">
                <a:avLst>
                  <a:gd name="adj1" fmla="val 128957"/>
                </a:avLst>
              </a:prstGeom>
              <a:ln w="12700">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205900" y="4059286"/>
              <a:ext cx="1174526" cy="1316640"/>
              <a:chOff x="7205900" y="4059286"/>
              <a:chExt cx="1174526" cy="1316640"/>
            </a:xfrm>
          </p:grpSpPr>
          <p:grpSp>
            <p:nvGrpSpPr>
              <p:cNvPr id="118" name="组合 117"/>
              <p:cNvGrpSpPr/>
              <p:nvPr/>
            </p:nvGrpSpPr>
            <p:grpSpPr>
              <a:xfrm>
                <a:off x="7991114" y="4059286"/>
                <a:ext cx="389312" cy="1316640"/>
                <a:chOff x="6593220" y="4663639"/>
                <a:chExt cx="389312" cy="1316640"/>
              </a:xfrm>
            </p:grpSpPr>
            <p:sp>
              <p:nvSpPr>
                <p:cNvPr id="119" name="圆角矩形 118"/>
                <p:cNvSpPr/>
                <p:nvPr/>
              </p:nvSpPr>
              <p:spPr bwMode="auto">
                <a:xfrm>
                  <a:off x="6593220" y="4663639"/>
                  <a:ext cx="389312" cy="1316640"/>
                </a:xfrm>
                <a:prstGeom prst="roundRect">
                  <a:avLst/>
                </a:prstGeom>
                <a:noFill/>
                <a:ln w="15875" cap="flat" cmpd="sng" algn="ctr">
                  <a:solidFill>
                    <a:srgbClr val="FF000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effectLst/>
                    <a:latin typeface="Arial" panose="020B0604020202020204" pitchFamily="34" charset="0"/>
                    <a:ea typeface="宋体" panose="02010600030101010101" pitchFamily="2" charset="-122"/>
                  </a:endParaRPr>
                </a:p>
              </p:txBody>
            </p:sp>
            <p:sp>
              <p:nvSpPr>
                <p:cNvPr id="120" name="流程图: 联系 38"/>
                <p:cNvSpPr/>
                <p:nvPr/>
              </p:nvSpPr>
              <p:spPr bwMode="auto">
                <a:xfrm>
                  <a:off x="6628584" y="4728336"/>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1" name="流程图: 联系 20"/>
                <p:cNvSpPr/>
                <p:nvPr/>
              </p:nvSpPr>
              <p:spPr bwMode="auto">
                <a:xfrm>
                  <a:off x="6628737" y="5039531"/>
                  <a:ext cx="288000" cy="252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流程图: 联系 10"/>
                <p:cNvSpPr/>
                <p:nvPr/>
              </p:nvSpPr>
              <p:spPr bwMode="auto">
                <a:xfrm>
                  <a:off x="6634925" y="5628304"/>
                  <a:ext cx="288000" cy="259675"/>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51" name="流程图: 联系 9"/>
              <p:cNvSpPr/>
              <p:nvPr/>
            </p:nvSpPr>
            <p:spPr bwMode="auto">
              <a:xfrm>
                <a:off x="8031333" y="4731373"/>
                <a:ext cx="288000" cy="252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8" name="直线连接符 157"/>
              <p:cNvCxnSpPr>
                <a:stCxn id="102" idx="3"/>
                <a:endCxn id="120" idx="2"/>
              </p:cNvCxnSpPr>
              <p:nvPr/>
            </p:nvCxnSpPr>
            <p:spPr>
              <a:xfrm flipV="1">
                <a:off x="7205900" y="4249983"/>
                <a:ext cx="820578" cy="755787"/>
              </a:xfrm>
              <a:prstGeom prst="line">
                <a:avLst/>
              </a:prstGeom>
              <a:ln w="9525"/>
            </p:spPr>
            <p:style>
              <a:lnRef idx="1">
                <a:schemeClr val="dk1"/>
              </a:lnRef>
              <a:fillRef idx="0">
                <a:schemeClr val="dk1"/>
              </a:fillRef>
              <a:effectRef idx="0">
                <a:schemeClr val="dk1"/>
              </a:effectRef>
              <a:fontRef idx="minor">
                <a:schemeClr val="tx1"/>
              </a:fontRef>
            </p:style>
          </p:cxnSp>
          <p:cxnSp>
            <p:nvCxnSpPr>
              <p:cNvPr id="168" name="直线连接符 167"/>
              <p:cNvCxnSpPr>
                <a:stCxn id="102" idx="3"/>
              </p:cNvCxnSpPr>
              <p:nvPr/>
            </p:nvCxnSpPr>
            <p:spPr>
              <a:xfrm>
                <a:off x="7205900" y="5005770"/>
                <a:ext cx="785213" cy="133989"/>
              </a:xfrm>
              <a:prstGeom prst="line">
                <a:avLst/>
              </a:prstGeom>
              <a:ln w="9525"/>
            </p:spPr>
            <p:style>
              <a:lnRef idx="1">
                <a:schemeClr val="dk1"/>
              </a:lnRef>
              <a:fillRef idx="0">
                <a:schemeClr val="dk1"/>
              </a:fillRef>
              <a:effectRef idx="0">
                <a:schemeClr val="dk1"/>
              </a:effectRef>
              <a:fontRef idx="minor">
                <a:schemeClr val="tx1"/>
              </a:fontRef>
            </p:style>
          </p:cxnSp>
          <p:cxnSp>
            <p:nvCxnSpPr>
              <p:cNvPr id="192" name="直线连接符 191"/>
              <p:cNvCxnSpPr>
                <a:stCxn id="102" idx="3"/>
                <a:endCxn id="151" idx="2"/>
              </p:cNvCxnSpPr>
              <p:nvPr/>
            </p:nvCxnSpPr>
            <p:spPr>
              <a:xfrm flipV="1">
                <a:off x="7205900" y="4857373"/>
                <a:ext cx="825433" cy="148397"/>
              </a:xfrm>
              <a:prstGeom prst="line">
                <a:avLst/>
              </a:prstGeom>
              <a:ln w="9525"/>
            </p:spPr>
            <p:style>
              <a:lnRef idx="1">
                <a:schemeClr val="dk1"/>
              </a:lnRef>
              <a:fillRef idx="0">
                <a:schemeClr val="dk1"/>
              </a:fillRef>
              <a:effectRef idx="0">
                <a:schemeClr val="dk1"/>
              </a:effectRef>
              <a:fontRef idx="minor">
                <a:schemeClr val="tx1"/>
              </a:fontRef>
            </p:style>
          </p:cxnSp>
          <p:cxnSp>
            <p:nvCxnSpPr>
              <p:cNvPr id="195" name="直线连接符 194"/>
              <p:cNvCxnSpPr>
                <a:stCxn id="102" idx="3"/>
              </p:cNvCxnSpPr>
              <p:nvPr/>
            </p:nvCxnSpPr>
            <p:spPr>
              <a:xfrm flipV="1">
                <a:off x="7205900" y="4553074"/>
                <a:ext cx="768797" cy="452696"/>
              </a:xfrm>
              <a:prstGeom prst="line">
                <a:avLst/>
              </a:prstGeom>
              <a:ln w="9525"/>
            </p:spPr>
            <p:style>
              <a:lnRef idx="1">
                <a:schemeClr val="dk1"/>
              </a:lnRef>
              <a:fillRef idx="0">
                <a:schemeClr val="dk1"/>
              </a:fillRef>
              <a:effectRef idx="0">
                <a:schemeClr val="dk1"/>
              </a:effectRef>
              <a:fontRef idx="minor">
                <a:schemeClr val="tx1"/>
              </a:fontRef>
            </p:style>
          </p:cxnSp>
        </p:grpSp>
        <p:sp>
          <p:nvSpPr>
            <p:cNvPr id="200" name="文本框 199"/>
            <p:cNvSpPr txBox="1"/>
            <p:nvPr/>
          </p:nvSpPr>
          <p:spPr>
            <a:xfrm>
              <a:off x="519019" y="5954836"/>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sp>
          <p:nvSpPr>
            <p:cNvPr id="201" name="文本框 200"/>
            <p:cNvSpPr txBox="1"/>
            <p:nvPr/>
          </p:nvSpPr>
          <p:spPr>
            <a:xfrm>
              <a:off x="2901011" y="6002134"/>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neighborhood</a:t>
              </a:r>
              <a:endParaRPr kumimoji="1" lang="zh-CN" altLang="en-US" dirty="0">
                <a:latin typeface="Times New Roman" panose="02020603050405020304" pitchFamily="18" charset="0"/>
                <a:cs typeface="Times New Roman" panose="02020603050405020304" pitchFamily="18" charset="0"/>
              </a:endParaRPr>
            </a:p>
          </p:txBody>
        </p:sp>
        <p:sp>
          <p:nvSpPr>
            <p:cNvPr id="202" name="文本框 201"/>
            <p:cNvSpPr txBox="1"/>
            <p:nvPr/>
          </p:nvSpPr>
          <p:spPr>
            <a:xfrm>
              <a:off x="6099922" y="6025049"/>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(c) Interaction-enhanced</a:t>
              </a:r>
              <a:endParaRPr kumimoji="1" lang="zh-CN" altLang="en-US" dirty="0">
                <a:latin typeface="Times New Roman" panose="02020603050405020304" pitchFamily="18" charset="0"/>
                <a:cs typeface="Times New Roman" panose="02020603050405020304" pitchFamily="18" charset="0"/>
              </a:endParaRPr>
            </a:p>
          </p:txBody>
        </p:sp>
        <p:sp>
          <p:nvSpPr>
            <p:cNvPr id="203" name="文本框 202"/>
            <p:cNvSpPr txBox="1"/>
            <p:nvPr/>
          </p:nvSpPr>
          <p:spPr>
            <a:xfrm>
              <a:off x="8776313" y="6036290"/>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(d) Diffusion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a:t>
              </a:r>
              <a:endParaRPr kumimoji="1" lang="zh-CN" altLang="en-US" dirty="0">
                <a:latin typeface="Times New Roman" panose="02020603050405020304" pitchFamily="18" charset="0"/>
                <a:cs typeface="Times New Roman" panose="02020603050405020304" pitchFamily="18" charset="0"/>
              </a:endParaRPr>
            </a:p>
          </p:txBody>
        </p:sp>
      </p:grpSp>
      <p:pic>
        <p:nvPicPr>
          <p:cNvPr id="8" name="图片 7" descr="图片包含 文本&#10;&#10;描述已自动生成"/>
          <p:cNvPicPr>
            <a:picLocks noChangeAspect="1"/>
          </p:cNvPicPr>
          <p:nvPr/>
        </p:nvPicPr>
        <p:blipFill>
          <a:blip r:embed="rId1"/>
          <a:stretch>
            <a:fillRect/>
          </a:stretch>
        </p:blipFill>
        <p:spPr>
          <a:xfrm rot="5400000">
            <a:off x="10044430" y="532130"/>
            <a:ext cx="1840230" cy="2454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00889" cy="816561"/>
          </a:xfrm>
        </p:spPr>
        <p:txBody>
          <a:bodyPr>
            <a:normAutofit/>
          </a:bodyPr>
          <a:lstStyle/>
          <a:p>
            <a:r>
              <a:rPr kumimoji="1" lang="en-US" altLang="zh-CN" sz="4000" dirty="0"/>
              <a:t>GIN</a:t>
            </a:r>
            <a:r>
              <a:rPr kumimoji="1" lang="zh-CN" altLang="en-US" sz="4000" dirty="0"/>
              <a:t>编码器</a:t>
            </a:r>
            <a:endParaRPr kumimoji="1" lang="zh-CN" altLang="en-US" sz="4000" dirty="0"/>
          </a:p>
        </p:txBody>
      </p:sp>
      <p:pic>
        <p:nvPicPr>
          <p:cNvPr id="6" name="图片 5"/>
          <p:cNvPicPr>
            <a:picLocks noChangeAspect="1"/>
          </p:cNvPicPr>
          <p:nvPr/>
        </p:nvPicPr>
        <p:blipFill>
          <a:blip r:embed="rId1"/>
          <a:stretch>
            <a:fillRect/>
          </a:stretch>
        </p:blipFill>
        <p:spPr>
          <a:xfrm>
            <a:off x="2716268" y="2166191"/>
            <a:ext cx="7893926" cy="1909642"/>
          </a:xfrm>
          <a:prstGeom prst="rect">
            <a:avLst/>
          </a:prstGeom>
        </p:spPr>
      </p:pic>
      <p:pic>
        <p:nvPicPr>
          <p:cNvPr id="8" name="图片 7"/>
          <p:cNvPicPr>
            <a:picLocks noChangeAspect="1"/>
          </p:cNvPicPr>
          <p:nvPr/>
        </p:nvPicPr>
        <p:blipFill>
          <a:blip r:embed="rId2"/>
          <a:stretch>
            <a:fillRect/>
          </a:stretch>
        </p:blipFill>
        <p:spPr>
          <a:xfrm>
            <a:off x="2520657" y="5054506"/>
            <a:ext cx="8285615" cy="930018"/>
          </a:xfrm>
          <a:prstGeom prst="rect">
            <a:avLst/>
          </a:prstGeom>
        </p:spPr>
      </p:pic>
      <p:sp>
        <p:nvSpPr>
          <p:cNvPr id="9" name="文本框 8"/>
          <p:cNvSpPr txBox="1"/>
          <p:nvPr/>
        </p:nvSpPr>
        <p:spPr>
          <a:xfrm>
            <a:off x="1608083" y="1451515"/>
            <a:ext cx="1723549" cy="461665"/>
          </a:xfrm>
          <a:prstGeom prst="rect">
            <a:avLst/>
          </a:prstGeom>
          <a:noFill/>
        </p:spPr>
        <p:txBody>
          <a:bodyPr wrap="none" rtlCol="0">
            <a:spAutoFit/>
          </a:bodyPr>
          <a:lstStyle/>
          <a:p>
            <a:r>
              <a:rPr kumimoji="1" lang="zh-CN" altLang="en-US" sz="2400" dirty="0">
                <a:solidFill>
                  <a:schemeClr val="accent5"/>
                </a:solidFill>
                <a:latin typeface="宋体" panose="02010600030101010101" pitchFamily="2" charset="-122"/>
                <a:ea typeface="宋体" panose="02010600030101010101" pitchFamily="2" charset="-122"/>
              </a:rPr>
              <a:t>节点嵌入：</a:t>
            </a:r>
            <a:endParaRPr kumimoji="1" lang="zh-CN" altLang="en-US" sz="2400" dirty="0">
              <a:solidFill>
                <a:schemeClr val="accent5"/>
              </a:solidFill>
              <a:latin typeface="宋体" panose="02010600030101010101" pitchFamily="2" charset="-122"/>
              <a:ea typeface="宋体" panose="02010600030101010101" pitchFamily="2" charset="-122"/>
            </a:endParaRPr>
          </a:p>
        </p:txBody>
      </p:sp>
      <p:sp>
        <p:nvSpPr>
          <p:cNvPr id="10" name="文本框 9"/>
          <p:cNvSpPr txBox="1"/>
          <p:nvPr/>
        </p:nvSpPr>
        <p:spPr>
          <a:xfrm>
            <a:off x="1608083" y="4334396"/>
            <a:ext cx="1415772" cy="461665"/>
          </a:xfrm>
          <a:prstGeom prst="rect">
            <a:avLst/>
          </a:prstGeom>
          <a:noFill/>
        </p:spPr>
        <p:txBody>
          <a:bodyPr wrap="none" rtlCol="0">
            <a:spAutoFit/>
          </a:bodyPr>
          <a:lstStyle/>
          <a:p>
            <a:r>
              <a:rPr kumimoji="1" lang="zh-CN" altLang="en-US" sz="2400" dirty="0">
                <a:solidFill>
                  <a:schemeClr val="accent5"/>
                </a:solidFill>
                <a:latin typeface="宋体" panose="02010600030101010101" pitchFamily="2" charset="-122"/>
                <a:ea typeface="宋体" panose="02010600030101010101" pitchFamily="2" charset="-122"/>
              </a:rPr>
              <a:t>图嵌入：</a:t>
            </a:r>
            <a:endParaRPr kumimoji="1" lang="zh-CN" altLang="en-US" sz="2400" dirty="0">
              <a:solidFill>
                <a:schemeClr val="accent5"/>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00889" cy="816561"/>
          </a:xfrm>
        </p:spPr>
        <p:txBody>
          <a:bodyPr>
            <a:normAutofit/>
          </a:bodyPr>
          <a:lstStyle/>
          <a:p>
            <a:r>
              <a:rPr kumimoji="1" lang="zh-CN" altLang="en-US" sz="4000" dirty="0"/>
              <a:t>对比学习目标函数</a:t>
            </a:r>
            <a:endParaRPr kumimoji="1" lang="zh-CN" altLang="en-US" sz="4000" dirty="0"/>
          </a:p>
        </p:txBody>
      </p:sp>
      <p:pic>
        <p:nvPicPr>
          <p:cNvPr id="4" name="图片 3" descr="文本&#10;&#10;中度可信度描述已自动生成"/>
          <p:cNvPicPr>
            <a:picLocks noChangeAspect="1"/>
          </p:cNvPicPr>
          <p:nvPr/>
        </p:nvPicPr>
        <p:blipFill>
          <a:blip r:embed="rId1"/>
          <a:stretch>
            <a:fillRect/>
          </a:stretch>
        </p:blipFill>
        <p:spPr>
          <a:xfrm>
            <a:off x="3131380" y="2947949"/>
            <a:ext cx="5929239" cy="1868413"/>
          </a:xfrm>
          <a:prstGeom prst="rect">
            <a:avLst/>
          </a:prstGeom>
        </p:spPr>
      </p:pic>
      <p:sp>
        <p:nvSpPr>
          <p:cNvPr id="5" name="文本框 4"/>
          <p:cNvSpPr txBox="1"/>
          <p:nvPr/>
        </p:nvSpPr>
        <p:spPr>
          <a:xfrm>
            <a:off x="2065283" y="1371596"/>
            <a:ext cx="1620957" cy="461665"/>
          </a:xfrm>
          <a:prstGeom prst="rect">
            <a:avLst/>
          </a:prstGeom>
          <a:noFill/>
        </p:spPr>
        <p:txBody>
          <a:bodyPr wrap="none" rtlCol="0">
            <a:spAutoFit/>
          </a:bodyPr>
          <a:lstStyle/>
          <a:p>
            <a:r>
              <a:rPr kumimoji="1" lang="en-US" altLang="zh-CN" sz="2400" dirty="0" err="1">
                <a:latin typeface="Times New Roman" panose="02020603050405020304" pitchFamily="18" charset="0"/>
                <a:cs typeface="Times New Roman" panose="02020603050405020304" pitchFamily="18" charset="0"/>
              </a:rPr>
              <a:t>InfoNCE</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7" name="下箭头标注 6"/>
          <p:cNvSpPr/>
          <p:nvPr/>
        </p:nvSpPr>
        <p:spPr>
          <a:xfrm>
            <a:off x="5938347" y="2345117"/>
            <a:ext cx="1660636"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原图的低维表征</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8" name="下箭头标注 7"/>
          <p:cNvSpPr/>
          <p:nvPr/>
        </p:nvSpPr>
        <p:spPr>
          <a:xfrm>
            <a:off x="6768665" y="1288282"/>
            <a:ext cx="1885906" cy="2113670"/>
          </a:xfrm>
          <a:prstGeom prst="downArrowCallout">
            <a:avLst>
              <a:gd name="adj1" fmla="val 3795"/>
              <a:gd name="adj2" fmla="val 7762"/>
              <a:gd name="adj3" fmla="val 19687"/>
              <a:gd name="adj4" fmla="val 343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k</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k</a:t>
            </a:r>
            <a:r>
              <a:rPr kumimoji="1" lang="en-US" altLang="zh-CN" i="1" baseline="-25000" dirty="0">
                <a:solidFill>
                  <a:srgbClr val="0070C0"/>
                </a:solidFill>
                <a:latin typeface="Times New Roman" panose="02020603050405020304" pitchFamily="18" charset="0"/>
                <a:cs typeface="Times New Roman" panose="02020603050405020304" pitchFamily="18" charset="0"/>
              </a:rPr>
              <a:t>+</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正样本的低维表征</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9" name="矩形 8"/>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794754" y="5432499"/>
            <a:ext cx="10685174" cy="646331"/>
          </a:xfrm>
          <a:prstGeom prst="rect">
            <a:avLst/>
          </a:prstGeom>
          <a:noFill/>
        </p:spPr>
        <p:txBody>
          <a:bodyPr wrap="square" rtlCol="0">
            <a:spAutoFit/>
          </a:bodyPr>
          <a:lstStyle/>
          <a:p>
            <a:pPr algn="ct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越大越好，为了解决学习的时候大量的计算开销，采取</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momentum</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策略在不增加反向传播成本的情况下增加</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的大小</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descr="卡通人物&#10;&#10;中度可信度描述已自动生成"/>
          <p:cNvPicPr>
            <a:picLocks noChangeAspect="1"/>
          </p:cNvPicPr>
          <p:nvPr/>
        </p:nvPicPr>
        <p:blipFill>
          <a:blip r:embed="rId2"/>
          <a:stretch>
            <a:fillRect/>
          </a:stretch>
        </p:blipFill>
        <p:spPr>
          <a:xfrm>
            <a:off x="9060619" y="3659905"/>
            <a:ext cx="3098800" cy="444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1.</a:t>
            </a:r>
            <a:r>
              <a:rPr kumimoji="1" lang="zh-CN" altLang="en-US" dirty="0"/>
              <a:t>和现有监督学习检测效果的比较，分为</a:t>
            </a:r>
            <a:r>
              <a:rPr kumimoji="1" lang="en-US" altLang="zh-CN" dirty="0"/>
              <a:t>1-shot</a:t>
            </a:r>
            <a:r>
              <a:rPr kumimoji="1" lang="zh-CN" altLang="en-US" dirty="0"/>
              <a:t>，</a:t>
            </a:r>
            <a:r>
              <a:rPr kumimoji="1" lang="en-US" altLang="zh-CN" dirty="0"/>
              <a:t>5-shot</a:t>
            </a:r>
            <a:r>
              <a:rPr kumimoji="1" lang="zh-CN" altLang="en-US" dirty="0"/>
              <a:t>，</a:t>
            </a:r>
            <a:r>
              <a:rPr kumimoji="1" lang="en-US" altLang="zh-CN" dirty="0"/>
              <a:t>50-shot</a:t>
            </a:r>
            <a:r>
              <a:rPr kumimoji="1" lang="zh-CN" altLang="en-US" dirty="0"/>
              <a:t>（</a:t>
            </a:r>
            <a:r>
              <a:rPr kumimoji="1" lang="en-US" altLang="zh-CN" dirty="0"/>
              <a:t>recall</a:t>
            </a:r>
            <a:r>
              <a:rPr kumimoji="1" lang="zh-CN" altLang="en-US" dirty="0"/>
              <a:t>、</a:t>
            </a:r>
            <a:r>
              <a:rPr kumimoji="1" lang="en-US" altLang="zh-CN" dirty="0" err="1"/>
              <a:t>auc</a:t>
            </a:r>
            <a:r>
              <a:rPr kumimoji="1" lang="zh-CN" altLang="en-US" dirty="0"/>
              <a:t>，</a:t>
            </a:r>
            <a:r>
              <a:rPr kumimoji="1" lang="en-US" altLang="zh-CN" dirty="0"/>
              <a:t>acc</a:t>
            </a:r>
            <a:r>
              <a:rPr kumimoji="1" lang="zh-CN" altLang="en-US" dirty="0"/>
              <a:t>，</a:t>
            </a:r>
            <a:r>
              <a:rPr kumimoji="1" lang="en-US" altLang="zh-CN" dirty="0"/>
              <a:t>f1</a:t>
            </a:r>
            <a:r>
              <a:rPr kumimoji="1" lang="zh-CN" altLang="en-US" dirty="0"/>
              <a:t>等）</a:t>
            </a:r>
            <a:endParaRPr kumimoji="1" lang="en-US" altLang="zh-CN" dirty="0"/>
          </a:p>
          <a:p>
            <a:pPr marL="0" indent="0">
              <a:buNone/>
            </a:pPr>
            <a:r>
              <a:rPr kumimoji="1" lang="en-US" altLang="zh-CN" dirty="0"/>
              <a:t>2.</a:t>
            </a:r>
            <a:r>
              <a:rPr kumimoji="1" lang="zh-CN" altLang="en-US" dirty="0"/>
              <a:t>分类结果的可视化</a:t>
            </a:r>
            <a:endParaRPr kumimoji="1" lang="en-US" altLang="zh-CN" dirty="0"/>
          </a:p>
          <a:p>
            <a:pPr marL="0" indent="0">
              <a:buNone/>
            </a:pPr>
            <a:r>
              <a:rPr kumimoji="1" lang="en-US" altLang="zh-CN" dirty="0"/>
              <a:t>3.</a:t>
            </a:r>
            <a:r>
              <a:rPr kumimoji="1" lang="zh-CN" altLang="en-US" dirty="0"/>
              <a:t>时间效率（和监督学习的比较，用不用</a:t>
            </a:r>
            <a:r>
              <a:rPr kumimoji="1" lang="en-US" altLang="zh-CN" dirty="0"/>
              <a:t>moment</a:t>
            </a:r>
            <a:r>
              <a:rPr kumimoji="1" lang="zh-CN" altLang="en-US" dirty="0"/>
              <a:t>的比较）</a:t>
            </a:r>
            <a:endParaRPr kumimoji="1" lang="en-US" altLang="zh-CN" dirty="0"/>
          </a:p>
          <a:p>
            <a:pPr marL="0" indent="0">
              <a:buNone/>
            </a:pPr>
            <a:r>
              <a:rPr kumimoji="1" lang="en-US" altLang="zh-CN" dirty="0"/>
              <a:t>4.Ablation</a:t>
            </a:r>
            <a:r>
              <a:rPr kumimoji="1" lang="zh-CN" altLang="en-US" dirty="0"/>
              <a:t>（各</a:t>
            </a:r>
            <a:r>
              <a:rPr kumimoji="1" lang="en-US" altLang="zh-CN" dirty="0" err="1"/>
              <a:t>augement</a:t>
            </a:r>
            <a:r>
              <a:rPr kumimoji="1" lang="zh-CN" altLang="en-US" dirty="0"/>
              <a:t>的影响，</a:t>
            </a:r>
            <a:r>
              <a:rPr kumimoji="1" lang="en-US" altLang="zh-CN" dirty="0" err="1"/>
              <a:t>infoNCE</a:t>
            </a:r>
            <a:r>
              <a:rPr kumimoji="1" lang="zh-CN" altLang="en-US" dirty="0"/>
              <a:t>的影响，各</a:t>
            </a:r>
            <a:r>
              <a:rPr kumimoji="1" lang="en-US" altLang="zh-CN" dirty="0"/>
              <a:t>meta-path</a:t>
            </a:r>
            <a:r>
              <a:rPr kumimoji="1" lang="zh-CN" altLang="en-US" dirty="0"/>
              <a:t>的影响，</a:t>
            </a:r>
            <a:r>
              <a:rPr kumimoji="1" lang="en-US" altLang="zh-CN" dirty="0"/>
              <a:t>Moment</a:t>
            </a:r>
            <a:r>
              <a:rPr kumimoji="1" lang="zh-CN" altLang="en-US" dirty="0"/>
              <a:t>对速度的影响）</a:t>
            </a:r>
            <a:endParaRPr kumimoji="1" lang="en-US" altLang="zh-CN" dirty="0"/>
          </a:p>
          <a:p>
            <a:pPr marL="0" indent="0">
              <a:buNone/>
            </a:pPr>
            <a:r>
              <a:rPr kumimoji="1" lang="en-US" altLang="zh-CN" dirty="0"/>
              <a:t>5.</a:t>
            </a:r>
            <a:r>
              <a:rPr kumimoji="1" lang="zh-CN" altLang="en-US" dirty="0"/>
              <a:t>参数敏感性</a:t>
            </a:r>
            <a:endParaRPr kumimoji="1" lang="en-US" altLang="zh-CN" dirty="0"/>
          </a:p>
          <a:p>
            <a:pPr marL="0" indent="0">
              <a:buNone/>
            </a:pP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0166" y="2588455"/>
            <a:ext cx="731520" cy="1885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p:cNvSpPr txBox="1"/>
          <p:nvPr/>
        </p:nvSpPr>
        <p:spPr>
          <a:xfrm>
            <a:off x="568615" y="2822014"/>
            <a:ext cx="492443" cy="1374735"/>
          </a:xfrm>
          <a:prstGeom prst="rect">
            <a:avLst/>
          </a:prstGeom>
          <a:noFill/>
        </p:spPr>
        <p:txBody>
          <a:bodyPr vert="eaVert" wrap="none" rtlCol="0">
            <a:spAutoFit/>
          </a:bodyPr>
          <a:lstStyle/>
          <a:p>
            <a:r>
              <a:rPr kumimoji="1" lang="zh-CN" altLang="en-US" sz="2000" dirty="0">
                <a:latin typeface="宋体" panose="02010600030101010101" pitchFamily="2" charset="-122"/>
                <a:ea typeface="宋体" panose="02010600030101010101" pitchFamily="2" charset="-122"/>
              </a:rPr>
              <a:t>小样本学习</a:t>
            </a:r>
            <a:endParaRPr kumimoji="1" lang="zh-CN" altLang="en-US" sz="2000" dirty="0">
              <a:latin typeface="宋体" panose="02010600030101010101" pitchFamily="2" charset="-122"/>
              <a:ea typeface="宋体" panose="02010600030101010101" pitchFamily="2" charset="-122"/>
            </a:endParaRPr>
          </a:p>
        </p:txBody>
      </p:sp>
      <p:cxnSp>
        <p:nvCxnSpPr>
          <p:cNvPr id="10" name="肘形连接符 9"/>
          <p:cNvCxnSpPr>
            <a:stCxn id="4" idx="3"/>
            <a:endCxn id="29" idx="1"/>
          </p:cNvCxnSpPr>
          <p:nvPr/>
        </p:nvCxnSpPr>
        <p:spPr>
          <a:xfrm flipV="1">
            <a:off x="1181686" y="1946776"/>
            <a:ext cx="2285405" cy="158421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1205494" y="3526224"/>
            <a:ext cx="2318750" cy="1746868"/>
          </a:xfrm>
          <a:prstGeom prst="bentConnector3">
            <a:avLst>
              <a:gd name="adj1" fmla="val 4815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800349" y="1171579"/>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2800347" y="1185866"/>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800347" y="2643191"/>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2838446" y="4495812"/>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2838444" y="4510099"/>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2838444" y="5967424"/>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457571" y="81450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文本框 27"/>
          <p:cNvSpPr txBox="1"/>
          <p:nvPr/>
        </p:nvSpPr>
        <p:spPr>
          <a:xfrm>
            <a:off x="3824326" y="966769"/>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数据增强</a:t>
            </a:r>
            <a:endParaRPr kumimoji="1" lang="zh-CN" altLang="en-US" sz="2000" dirty="0">
              <a:latin typeface="宋体" panose="02010600030101010101" pitchFamily="2" charset="-122"/>
              <a:ea typeface="宋体" panose="02010600030101010101" pitchFamily="2" charset="-122"/>
            </a:endParaRPr>
          </a:p>
        </p:txBody>
      </p:sp>
      <p:sp>
        <p:nvSpPr>
          <p:cNvPr id="29" name="矩形 28"/>
          <p:cNvSpPr/>
          <p:nvPr/>
        </p:nvSpPr>
        <p:spPr>
          <a:xfrm>
            <a:off x="3467091" y="1595559"/>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文本框 29"/>
          <p:cNvSpPr txBox="1"/>
          <p:nvPr/>
        </p:nvSpPr>
        <p:spPr>
          <a:xfrm>
            <a:off x="3933862" y="1747821"/>
            <a:ext cx="954107"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元学习</a:t>
            </a:r>
            <a:endParaRPr kumimoji="1" lang="zh-CN" altLang="en-US" sz="2000" dirty="0">
              <a:latin typeface="宋体" panose="02010600030101010101" pitchFamily="2" charset="-122"/>
              <a:ea typeface="宋体" panose="02010600030101010101" pitchFamily="2" charset="-122"/>
            </a:endParaRPr>
          </a:p>
        </p:txBody>
      </p:sp>
      <p:sp>
        <p:nvSpPr>
          <p:cNvPr id="32" name="矩形 31"/>
          <p:cNvSpPr/>
          <p:nvPr/>
        </p:nvSpPr>
        <p:spPr>
          <a:xfrm>
            <a:off x="3452804" y="235280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文本框 32"/>
          <p:cNvSpPr txBox="1"/>
          <p:nvPr/>
        </p:nvSpPr>
        <p:spPr>
          <a:xfrm>
            <a:off x="3819559" y="2505065"/>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迁移学习</a:t>
            </a:r>
            <a:endParaRPr kumimoji="1" lang="zh-CN" altLang="en-US" sz="2000" dirty="0">
              <a:latin typeface="宋体" panose="02010600030101010101" pitchFamily="2" charset="-122"/>
              <a:ea typeface="宋体" panose="02010600030101010101" pitchFamily="2" charset="-122"/>
            </a:endParaRPr>
          </a:p>
        </p:txBody>
      </p:sp>
      <p:sp>
        <p:nvSpPr>
          <p:cNvPr id="35" name="矩形 34"/>
          <p:cNvSpPr/>
          <p:nvPr/>
        </p:nvSpPr>
        <p:spPr>
          <a:xfrm>
            <a:off x="3538531" y="4081591"/>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6" name="文本框 35"/>
          <p:cNvSpPr txBox="1"/>
          <p:nvPr/>
        </p:nvSpPr>
        <p:spPr>
          <a:xfrm>
            <a:off x="3776694" y="4248141"/>
            <a:ext cx="146706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生成式学习</a:t>
            </a:r>
            <a:endParaRPr kumimoji="1" lang="zh-CN" altLang="en-US" sz="2000" dirty="0">
              <a:latin typeface="宋体" panose="02010600030101010101" pitchFamily="2" charset="-122"/>
              <a:ea typeface="宋体" panose="02010600030101010101" pitchFamily="2" charset="-122"/>
            </a:endParaRPr>
          </a:p>
        </p:txBody>
      </p:sp>
      <p:sp>
        <p:nvSpPr>
          <p:cNvPr id="37" name="矩形 36"/>
          <p:cNvSpPr/>
          <p:nvPr/>
        </p:nvSpPr>
        <p:spPr>
          <a:xfrm>
            <a:off x="3548051" y="486264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p:cNvSpPr txBox="1"/>
          <p:nvPr/>
        </p:nvSpPr>
        <p:spPr>
          <a:xfrm>
            <a:off x="3914806" y="5014905"/>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对比学习</a:t>
            </a:r>
            <a:endParaRPr kumimoji="1" lang="zh-CN" altLang="en-US" sz="2000" dirty="0">
              <a:latin typeface="宋体" panose="02010600030101010101" pitchFamily="2" charset="-122"/>
              <a:ea typeface="宋体" panose="02010600030101010101" pitchFamily="2" charset="-122"/>
            </a:endParaRPr>
          </a:p>
        </p:txBody>
      </p:sp>
      <p:sp>
        <p:nvSpPr>
          <p:cNvPr id="39" name="矩形 38"/>
          <p:cNvSpPr/>
          <p:nvPr/>
        </p:nvSpPr>
        <p:spPr>
          <a:xfrm>
            <a:off x="3533764" y="561988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文本框 39"/>
          <p:cNvSpPr txBox="1"/>
          <p:nvPr/>
        </p:nvSpPr>
        <p:spPr>
          <a:xfrm>
            <a:off x="3900519" y="5772149"/>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对抗学习</a:t>
            </a:r>
            <a:endParaRPr kumimoji="1" lang="zh-CN" altLang="en-US" sz="2000" dirty="0">
              <a:latin typeface="宋体" panose="02010600030101010101" pitchFamily="2" charset="-122"/>
              <a:ea typeface="宋体" panose="02010600030101010101" pitchFamily="2" charset="-122"/>
            </a:endParaRPr>
          </a:p>
        </p:txBody>
      </p:sp>
      <p:sp>
        <p:nvSpPr>
          <p:cNvPr id="42" name="文本框 41"/>
          <p:cNvSpPr txBox="1"/>
          <p:nvPr/>
        </p:nvSpPr>
        <p:spPr>
          <a:xfrm>
            <a:off x="1775572" y="2178854"/>
            <a:ext cx="461665" cy="1246495"/>
          </a:xfrm>
          <a:prstGeom prst="rect">
            <a:avLst/>
          </a:prstGeom>
          <a:noFill/>
        </p:spPr>
        <p:txBody>
          <a:bodyPr vert="eaVert" wrap="none" rtlCol="0">
            <a:spAutoFit/>
          </a:bodyPr>
          <a:lstStyle/>
          <a:p>
            <a:r>
              <a:rPr kumimoji="1" lang="zh-CN" altLang="en-US" dirty="0">
                <a:latin typeface="宋体" panose="02010600030101010101" pitchFamily="2" charset="-122"/>
                <a:ea typeface="宋体" panose="02010600030101010101" pitchFamily="2" charset="-122"/>
              </a:rPr>
              <a:t>有监督学习</a:t>
            </a:r>
            <a:endParaRPr kumimoji="1" lang="zh-CN" altLang="en-US" dirty="0">
              <a:latin typeface="宋体" panose="02010600030101010101" pitchFamily="2" charset="-122"/>
              <a:ea typeface="宋体" panose="02010600030101010101" pitchFamily="2" charset="-122"/>
            </a:endParaRPr>
          </a:p>
        </p:txBody>
      </p:sp>
      <p:sp>
        <p:nvSpPr>
          <p:cNvPr id="43" name="文本框 42"/>
          <p:cNvSpPr txBox="1"/>
          <p:nvPr/>
        </p:nvSpPr>
        <p:spPr>
          <a:xfrm>
            <a:off x="1791145" y="3888090"/>
            <a:ext cx="461665" cy="1246495"/>
          </a:xfrm>
          <a:prstGeom prst="rect">
            <a:avLst/>
          </a:prstGeom>
          <a:noFill/>
        </p:spPr>
        <p:txBody>
          <a:bodyPr vert="eaVert" wrap="none" rtlCol="0">
            <a:spAutoFit/>
          </a:bodyPr>
          <a:lstStyle/>
          <a:p>
            <a:r>
              <a:rPr kumimoji="1" lang="zh-CN" altLang="en-US" dirty="0">
                <a:latin typeface="宋体" panose="02010600030101010101" pitchFamily="2" charset="-122"/>
                <a:ea typeface="宋体" panose="02010600030101010101" pitchFamily="2" charset="-122"/>
              </a:rPr>
              <a:t>自监督学习</a:t>
            </a:r>
            <a:endParaRPr kumimoji="1"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恶意软件检测</a:t>
            </a:r>
            <a:endParaRPr kumimoji="1" lang="en-US" altLang="zh-CN"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sz="2000" dirty="0"/>
              <a:t>   </a:t>
            </a:r>
            <a:endParaRPr kumimoji="1" lang="en-US" altLang="zh-CN" sz="2000"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SL</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SzPct val="60000"/>
              <a:buFont typeface="Wingdings" panose="05000000000000000000" pitchFamily="2" charset="2"/>
              <a:buChar char="ü"/>
            </a:pPr>
            <a:r>
              <a:rPr kumimoji="1" lang="zh-CN" altLang="en-US" sz="2000" dirty="0"/>
              <a:t>自监督学习（有一篇生成式模型</a:t>
            </a:r>
            <a:r>
              <a:rPr kumimoji="1" lang="en-US" altLang="zh-CN" sz="2000" dirty="0">
                <a:latin typeface="Times New Roman" panose="02020603050405020304" pitchFamily="18" charset="0"/>
                <a:cs typeface="Times New Roman" panose="02020603050405020304" pitchFamily="18" charset="0"/>
              </a:rPr>
              <a:t>very limited work exists in the filed of malware detection contrastive learning to date, a very recent one is to extend ** by processing API sequence features </a:t>
            </a:r>
            <a:r>
              <a:rPr kumimoji="1" lang="zh-CN" altLang="en-US" sz="2000" dirty="0"/>
              <a:t>）</a:t>
            </a:r>
            <a:endParaRPr kumimoji="1" lang="zh-CN" altLang="en-US" sz="2000" dirty="0"/>
          </a:p>
          <a:p>
            <a:r>
              <a:rPr kumimoji="1" lang="zh-CN" altLang="en-US" dirty="0"/>
              <a:t>图对比学习</a:t>
            </a:r>
            <a:endParaRPr kumimoji="1" lang="en-US" altLang="zh-CN"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Local-global(node-graph)</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Global-global(subfigure-subfigure)</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ü"/>
            </a:pP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505243"/>
            <a:ext cx="10515600" cy="4671720"/>
          </a:xfrm>
        </p:spPr>
        <p:txBody>
          <a:bodyPr>
            <a:normAutofit/>
          </a:bodyPr>
          <a:lstStyle/>
          <a:p>
            <a:r>
              <a:rPr kumimoji="1" lang="zh-CN" altLang="en-US" dirty="0"/>
              <a:t>恶意软件检测</a:t>
            </a:r>
            <a:endParaRPr kumimoji="1" lang="en-US" altLang="zh-CN" dirty="0"/>
          </a:p>
          <a:p>
            <a:pPr algn="just">
              <a:lnSpc>
                <a:spcPct val="130000"/>
              </a:lnSpc>
              <a:buSzPct val="60000"/>
              <a:buFont typeface="Wingdings" panose="05000000000000000000" pitchFamily="2" charset="2"/>
              <a:buChar char="ü"/>
            </a:pPr>
            <a:r>
              <a:rPr kumimoji="1" lang="en-US" altLang="zh-CN" sz="1800" dirty="0">
                <a:latin typeface="Times New Roman" panose="02020603050405020304" pitchFamily="18" charset="0"/>
                <a:ea typeface="宋体" panose="02010600030101010101" pitchFamily="2" charset="-122"/>
                <a:cs typeface="Times New Roman" panose="02020603050405020304" pitchFamily="18" charset="0"/>
              </a:rPr>
              <a:t>Park</a:t>
            </a:r>
            <a:r>
              <a:rPr kumimoji="1" lang="zh-CN" altLang="en-US" sz="1800" dirty="0">
                <a:latin typeface="Times New Roman" panose="02020603050405020304" pitchFamily="18" charset="0"/>
                <a:ea typeface="宋体" panose="02010600030101010101" pitchFamily="2" charset="-122"/>
                <a:cs typeface="Times New Roman" panose="02020603050405020304" pitchFamily="18" charset="0"/>
              </a:rPr>
              <a:t>等人为了解决</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现有的方法都是基于大量标注样本才能取得好的检测效果，但实际场景大都只有很少的分析样本的挑战，提出将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CV</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领域的</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AAE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模型运用到了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Malware Detection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上，通过计算原始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调用序列输入到生成式编码器得到的低维表征和来自高斯分布的正负样本的表征对抗损失，来检测类似的变种。但是该方法的缺陷有</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，一方面只提取</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序列本身就无法检测反沙箱的变种，还会由于一些新型变种就是在良性</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中注入隐蔽的攻击行为，可能只有不到</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的差异而导致只提取</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特征假阳性过高；另一方面，生成式模型</a:t>
            </a:r>
            <a:r>
              <a:rPr kumimoji="1" lang="zh-CN" altLang="en-US" sz="1800" dirty="0"/>
              <a:t>依赖</a:t>
            </a:r>
            <a:r>
              <a:rPr lang="zh-CN" altLang="en-US" sz="1800" dirty="0"/>
              <a:t>样本的每一个细节，生成的正负样本足够精准才有好的效果。</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SzPct val="60000"/>
              <a:buNone/>
            </a:pPr>
            <a:endParaRPr kumimoji="1" lang="en-US" altLang="zh-CN" sz="2000" dirty="0"/>
          </a:p>
        </p:txBody>
      </p:sp>
      <p:sp>
        <p:nvSpPr>
          <p:cNvPr id="4" name="矩形 3"/>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94754" y="5305887"/>
            <a:ext cx="10685174" cy="92333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但是，只提取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序列本身就无法检测反沙箱的变种，还会由于一些新型变种就是在良性</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中注入隐蔽的攻击行为，可能只有不到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的差异而导致只提取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特征假阳性过高；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另一方面，生成式模型</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依赖</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样本的每一个细节，生成的正负样本足够精准才有好的效果。</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6"/>
            <a:ext cx="10515600" cy="1325563"/>
          </a:xfrm>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195754"/>
            <a:ext cx="10515600" cy="5206292"/>
          </a:xfrm>
        </p:spPr>
        <p:txBody>
          <a:bodyPr>
            <a:normAutofit fontScale="85000" lnSpcReduction="20000"/>
          </a:bodyPr>
          <a:lstStyle/>
          <a:p>
            <a:pPr marL="0" indent="0" algn="just">
              <a:lnSpc>
                <a:spcPct val="120000"/>
              </a:lnSpc>
              <a:buSzPct val="60000"/>
              <a:buNone/>
            </a:pPr>
            <a:r>
              <a:rPr kumimoji="1" lang="zh-CN" altLang="en-US" sz="2400" dirty="0">
                <a:latin typeface="宋体" panose="02010600030101010101" pitchFamily="2" charset="-122"/>
                <a:ea typeface="宋体" panose="02010600030101010101" pitchFamily="2" charset="-122"/>
              </a:rPr>
              <a:t>图对比学习：</a:t>
            </a:r>
            <a:r>
              <a:rPr lang="zh-CN" altLang="en-US" sz="2400" dirty="0">
                <a:latin typeface="宋体" panose="02010600030101010101" pitchFamily="2" charset="-122"/>
                <a:ea typeface="宋体" panose="02010600030101010101" pitchFamily="2" charset="-122"/>
              </a:rPr>
              <a:t>主要定义一个前置训练任务来捕获不同增强的</a:t>
            </a:r>
            <a:r>
              <a:rPr lang="en-GB" altLang="zh-CN" sz="2400" dirty="0">
                <a:latin typeface="宋体" panose="02010600030101010101" pitchFamily="2" charset="-122"/>
                <a:ea typeface="宋体" panose="02010600030101010101" pitchFamily="2" charset="-122"/>
              </a:rPr>
              <a:t>views</a:t>
            </a:r>
            <a:r>
              <a:rPr lang="zh-CN" altLang="en-US" sz="2400" dirty="0">
                <a:latin typeface="宋体" panose="02010600030101010101" pitchFamily="2" charset="-122"/>
                <a:ea typeface="宋体" panose="02010600030101010101" pitchFamily="2" charset="-122"/>
              </a:rPr>
              <a:t>之间的依赖性，实现对未标记样本的分类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图对比学习三要素：目标函数，数据增强方法，图编码器，根据综述</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，图对比学习主要分为：</a:t>
            </a:r>
            <a:endParaRPr kumimoji="1" lang="en-US" altLang="zh-CN" sz="2000" dirty="0">
              <a:latin typeface="宋体" panose="02010600030101010101" pitchFamily="2" charset="-122"/>
              <a:ea typeface="宋体" panose="02010600030101010101" pitchFamily="2" charset="-122"/>
            </a:endParaRPr>
          </a:p>
          <a:p>
            <a:pPr>
              <a:lnSpc>
                <a:spcPct val="120000"/>
              </a:lnSpc>
              <a:buSzPct val="60000"/>
              <a:buFont typeface="Wingdings" panose="05000000000000000000" pitchFamily="2" charset="2"/>
              <a:buChar char="ü"/>
            </a:pPr>
            <a:r>
              <a:rPr lang="en-GB" altLang="zh-CN" sz="2000" dirty="0">
                <a:latin typeface="Times New Roman" panose="02020603050405020304" pitchFamily="18" charset="0"/>
                <a:cs typeface="Times New Roman" panose="02020603050405020304" pitchFamily="18" charset="0"/>
              </a:rPr>
              <a:t>Context-Instance</a:t>
            </a:r>
            <a:r>
              <a:rPr lang="en-GB" altLang="zh-CN" sz="2000" dirty="0"/>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(node-graph)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GRL</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领域的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算法“迁移”地应用到图领域中，</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为了衡量学习出来的信息是该样本独特的特征，通过最大化输入与输出的互信息。具体是采用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来学习节点的向量作为局部特征，在采用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readout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生成全局特征，属于节点级。针对很难在单个图上生成负面上下文，</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DGI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提出通过保留子图结构和排列节点特征来破坏原始上下文。</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沿用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的思想，为了解决之前论文没有图级的表示，具体是最大化图级表示和不同级别子结构之间的互信息。论文提出了无监督和半监督两种情况的框架。但是虽然说的是图级别的，但是他还是用</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对结构中的每个节点都进行了编码再合并得到了一个高级的特征向量只不过它的目标是学习图级表示而不是节点级。</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：受</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里提出</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来改善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算法启发，本论文也提出将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用到图对比学习，作者提出了一种用于图的对比多视图表示学习方法。他们认为通过跨视图对比节点和图的编码能够取得更好的结果。具体是对图做数据增广，通过随机断掉一些边生成增强的正样本，每个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学习自己的顶点表示和图表示利用一个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的点表示和另一个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的图表示，学习分类器，同时学习一个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score</a:t>
            </a:r>
            <a:endPar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838200" y="60897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上下文</a:t>
            </a:r>
            <a:r>
              <a:rPr kumimoji="1" lang="en-US" altLang="zh-CN" dirty="0">
                <a:solidFill>
                  <a:schemeClr val="tx1"/>
                </a:solidFill>
              </a:rPr>
              <a:t>-</a:t>
            </a:r>
            <a:r>
              <a:rPr kumimoji="1" lang="zh-CN" altLang="en-US" dirty="0">
                <a:solidFill>
                  <a:schemeClr val="tx1"/>
                </a:solidFill>
              </a:rPr>
              <a:t>实例比较依赖正样本的生成，在找基于上下文的局部特征时，需要找到有识别度的邻域</a:t>
            </a:r>
            <a:endParaRPr kumimoji="1"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6"/>
            <a:ext cx="10515600" cy="1325563"/>
          </a:xfrm>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195754"/>
            <a:ext cx="10515600" cy="5206292"/>
          </a:xfrm>
        </p:spPr>
        <p:txBody>
          <a:bodyPr>
            <a:normAutofit/>
          </a:bodyPr>
          <a:lstStyle/>
          <a:p>
            <a:pPr>
              <a:lnSpc>
                <a:spcPct val="120000"/>
              </a:lnSpc>
              <a:buSzPct val="60000"/>
              <a:buFont typeface="Wingdings" panose="05000000000000000000" pitchFamily="2" charset="2"/>
              <a:buChar char="ü"/>
            </a:pPr>
            <a:r>
              <a:rPr lang="en-GB" altLang="zh-CN" sz="2000" dirty="0">
                <a:latin typeface="Times New Roman" panose="02020603050405020304" pitchFamily="18" charset="0"/>
                <a:cs typeface="Times New Roman" panose="02020603050405020304" pitchFamily="18" charset="0"/>
              </a:rPr>
              <a:t>Instance-Instance</a:t>
            </a:r>
            <a:r>
              <a:rPr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(subfigure-subfigure)</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GraphCL</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首次尝试实例</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实例的图对比学习，他们定义</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RWR</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取样的子图为实例，这样对大规模的图也很友好。使用 </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GIN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作为编码器并计算 </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InfoNCE</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损失，结果表明，</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GCC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比以前的工作（如 </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struc2vec [110]</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GraphWave</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[40]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ProNE</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学习了更好的可转移结构知识。</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GraphCL</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[152] </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认为</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节点邻域重构属于局部对比，过分强调邻近的信息而破坏了结构信息，只有采用全局和局部的对比才能很好的保护图数据的结构信息。因此，作者提出了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个普遍适用的图数据增强方法，维护长度为</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batch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，选择第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个图，他的增强作为正样本，另外</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N-1</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个图作为负样本。</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838200" y="53499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实例</a:t>
            </a:r>
            <a:r>
              <a:rPr kumimoji="1" lang="en-US" altLang="zh-CN" dirty="0">
                <a:solidFill>
                  <a:schemeClr val="tx1"/>
                </a:solidFill>
              </a:rPr>
              <a:t>-</a:t>
            </a:r>
            <a:r>
              <a:rPr kumimoji="1" lang="zh-CN" altLang="en-US" dirty="0">
                <a:solidFill>
                  <a:schemeClr val="tx1"/>
                </a:solidFill>
              </a:rPr>
              <a:t>实例直接依赖不同样本做为实例进行对比</a:t>
            </a:r>
            <a:endParaRPr kumimoji="1" lang="zh-CN" alt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p:txBody>
          <a:bodyPr/>
          <a:lstStyle/>
          <a:p>
            <a:r>
              <a:rPr kumimoji="1" lang="zh-CN" altLang="en-US" dirty="0">
                <a:solidFill>
                  <a:srgbClr val="FF0000"/>
                </a:solidFill>
              </a:rPr>
              <a:t>有价值的细粒度标记很费时，昂贵</a:t>
            </a:r>
            <a:r>
              <a:rPr kumimoji="1" lang="en-US" altLang="zh-CN" dirty="0">
                <a:solidFill>
                  <a:srgbClr val="FF0000"/>
                </a:solidFill>
              </a:rPr>
              <a:t>(</a:t>
            </a:r>
            <a:r>
              <a:rPr kumimoji="1" lang="zh-CN" altLang="en-US" dirty="0">
                <a:solidFill>
                  <a:srgbClr val="FF0000"/>
                </a:solidFill>
              </a:rPr>
              <a:t>现有的数据集样本标注只到类型，越细的家族甚至变种标注还没有</a:t>
            </a:r>
            <a:r>
              <a:rPr kumimoji="1" lang="en-US" altLang="zh-CN" dirty="0">
                <a:solidFill>
                  <a:srgbClr val="FF0000"/>
                </a:solidFill>
              </a:rPr>
              <a:t>)</a:t>
            </a:r>
            <a:endParaRPr kumimoji="1" lang="en-US" altLang="zh-CN" dirty="0">
              <a:solidFill>
                <a:srgbClr val="FF0000"/>
              </a:solidFill>
            </a:endParaRPr>
          </a:p>
          <a:p>
            <a:r>
              <a:rPr kumimoji="1" lang="zh-CN" altLang="en-US" dirty="0"/>
              <a:t>样本分布不均匀，</a:t>
            </a:r>
            <a:endParaRPr kumimoji="1" lang="en-US" altLang="zh-CN" dirty="0"/>
          </a:p>
          <a:p>
            <a:r>
              <a:rPr kumimoji="1" lang="zh-CN" altLang="en-US" dirty="0"/>
              <a:t>新型高级变种、</a:t>
            </a:r>
            <a:r>
              <a:rPr kumimoji="1" lang="en-US" altLang="zh-CN" dirty="0"/>
              <a:t>zero-day</a:t>
            </a:r>
            <a:r>
              <a:rPr kumimoji="1" lang="zh-CN" altLang="en-US" dirty="0"/>
              <a:t>、</a:t>
            </a:r>
            <a:r>
              <a:rPr lang="en-GB" altLang="zh-CN" dirty="0"/>
              <a:t>stealthy malware</a:t>
            </a:r>
            <a:r>
              <a:rPr lang="zh-CN" altLang="en-US" dirty="0"/>
              <a:t>层出不穷，无法标记，逃避检测。</a:t>
            </a:r>
            <a:endParaRPr kumimoji="1" lang="zh-CN" altLang="en-US" dirty="0"/>
          </a:p>
        </p:txBody>
      </p:sp>
      <p:grpSp>
        <p:nvGrpSpPr>
          <p:cNvPr id="43" name="组合 42"/>
          <p:cNvGrpSpPr/>
          <p:nvPr/>
        </p:nvGrpSpPr>
        <p:grpSpPr>
          <a:xfrm>
            <a:off x="771510" y="3900276"/>
            <a:ext cx="9222015" cy="1795366"/>
            <a:chOff x="771510" y="3900276"/>
            <a:chExt cx="9222015" cy="1795366"/>
          </a:xfrm>
        </p:grpSpPr>
        <p:sp>
          <p:nvSpPr>
            <p:cNvPr id="5" name="矩形 4"/>
            <p:cNvSpPr/>
            <p:nvPr/>
          </p:nvSpPr>
          <p:spPr>
            <a:xfrm>
              <a:off x="2826936" y="3946967"/>
              <a:ext cx="123849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Worm</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p:nvPr/>
          </p:nvSpPr>
          <p:spPr>
            <a:xfrm>
              <a:off x="3971924" y="3900485"/>
              <a:ext cx="570990" cy="553998"/>
            </a:xfrm>
            <a:prstGeom prst="rect">
              <a:avLst/>
            </a:prstGeom>
            <a:noFill/>
          </p:spPr>
          <p:txBody>
            <a:bodyPr wrap="none" rtlCol="0">
              <a:spAutoFit/>
            </a:bodyPr>
            <a:lstStyle/>
            <a:p>
              <a:r>
                <a:rPr kumimoji="1" lang="zh-CN" altLang="en-US"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nvSpPr>
          <p:spPr>
            <a:xfrm>
              <a:off x="4211634" y="3943140"/>
              <a:ext cx="1346203"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Win32</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5507278" y="3900276"/>
              <a:ext cx="298480" cy="584775"/>
            </a:xfrm>
            <a:prstGeom prst="rect">
              <a:avLst/>
            </a:prstGeom>
            <a:noFill/>
          </p:spPr>
          <p:txBody>
            <a:bodyPr wrap="none" rtlCol="0">
              <a:spAutoFit/>
            </a:bodyPr>
            <a:lstStyle/>
            <a:p>
              <a:r>
                <a:rPr kumimoji="1"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5732620" y="3943139"/>
              <a:ext cx="128402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Taterf</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6959489" y="3908218"/>
              <a:ext cx="378630" cy="553998"/>
            </a:xfrm>
            <a:prstGeom prst="rect">
              <a:avLst/>
            </a:prstGeom>
            <a:noFill/>
          </p:spPr>
          <p:txBody>
            <a:bodyPr wrap="none" rtlCol="0">
              <a:spAutoFit/>
            </a:bodyPr>
            <a:lstStyle/>
            <a:p>
              <a:r>
                <a:rPr kumimoji="1" lang="en-US" altLang="zh-CN"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nvSpPr>
          <p:spPr>
            <a:xfrm>
              <a:off x="7190711" y="3943138"/>
              <a:ext cx="39600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K</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7497901" y="3906133"/>
              <a:ext cx="378630" cy="553998"/>
            </a:xfrm>
            <a:prstGeom prst="rect">
              <a:avLst/>
            </a:prstGeom>
            <a:noFill/>
          </p:spPr>
          <p:txBody>
            <a:bodyPr wrap="none" rtlCol="0">
              <a:spAutoFit/>
            </a:bodyPr>
            <a:lstStyle/>
            <a:p>
              <a:r>
                <a:rPr kumimoji="1" lang="en-US" altLang="zh-CN"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矩形 13"/>
            <p:cNvSpPr/>
            <p:nvPr/>
          </p:nvSpPr>
          <p:spPr>
            <a:xfrm>
              <a:off x="7757455" y="3938371"/>
              <a:ext cx="61502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dll</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6" name="直线连接符 15"/>
            <p:cNvCxnSpPr>
              <a:stCxn id="5" idx="2"/>
            </p:cNvCxnSpPr>
            <p:nvPr/>
          </p:nvCxnSpPr>
          <p:spPr>
            <a:xfrm flipH="1">
              <a:off x="2030009" y="4398380"/>
              <a:ext cx="1416173" cy="7736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H="1">
              <a:off x="1417352" y="5172070"/>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71510" y="5214933"/>
              <a:ext cx="2271776"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a:t>
              </a:r>
              <a:r>
                <a:rPr kumimoji="1" lang="en-US" altLang="zh-CN" sz="2400" dirty="0" err="1">
                  <a:latin typeface="Times New Roman" panose="02020603050405020304" pitchFamily="18" charset="0"/>
                  <a:cs typeface="Times New Roman" panose="02020603050405020304" pitchFamily="18" charset="0"/>
                </a:rPr>
                <a:t>malware_type</a:t>
              </a:r>
              <a:r>
                <a:rPr kumimoji="1" lang="en-US" altLang="zh-CN" sz="2400" dirty="0">
                  <a:latin typeface="Times New Roman" panose="02020603050405020304" pitchFamily="18" charset="0"/>
                  <a:cs typeface="Times New Roman" panose="02020603050405020304" pitchFamily="18" charset="0"/>
                </a:rPr>
                <a:t>&gt;</a:t>
              </a:r>
              <a:endParaRPr kumimoji="1" lang="zh-CN" altLang="en-US" sz="2400" dirty="0">
                <a:latin typeface="Times New Roman" panose="02020603050405020304" pitchFamily="18" charset="0"/>
                <a:cs typeface="Times New Roman" panose="02020603050405020304" pitchFamily="18" charset="0"/>
              </a:endParaRPr>
            </a:p>
          </p:txBody>
        </p:sp>
        <p:cxnSp>
          <p:nvCxnSpPr>
            <p:cNvPr id="22" name="直线连接符 21"/>
            <p:cNvCxnSpPr/>
            <p:nvPr/>
          </p:nvCxnSpPr>
          <p:spPr>
            <a:xfrm flipH="1">
              <a:off x="4067186" y="4407901"/>
              <a:ext cx="988732" cy="773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H="1">
              <a:off x="3355704" y="5181591"/>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052769" y="5224454"/>
              <a:ext cx="1742785"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 platform &gt;</a:t>
              </a:r>
              <a:endParaRPr kumimoji="1" lang="zh-CN" altLang="en-US" sz="2400" dirty="0">
                <a:latin typeface="Times New Roman" panose="02020603050405020304" pitchFamily="18" charset="0"/>
                <a:cs typeface="Times New Roman" panose="02020603050405020304" pitchFamily="18" charset="0"/>
              </a:endParaRPr>
            </a:p>
          </p:txBody>
        </p:sp>
        <p:cxnSp>
          <p:nvCxnSpPr>
            <p:cNvPr id="26" name="直线连接符 25"/>
            <p:cNvCxnSpPr/>
            <p:nvPr/>
          </p:nvCxnSpPr>
          <p:spPr>
            <a:xfrm flipH="1">
              <a:off x="5934098" y="4403136"/>
              <a:ext cx="460085" cy="79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H="1">
              <a:off x="5251191" y="5191114"/>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748224" y="5233977"/>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a:t>
              </a:r>
              <a:r>
                <a:rPr kumimoji="1" lang="en-US" altLang="zh-CN" sz="2400" dirty="0" err="1">
                  <a:latin typeface="Times New Roman" panose="02020603050405020304" pitchFamily="18" charset="0"/>
                  <a:cs typeface="Times New Roman" panose="02020603050405020304" pitchFamily="18" charset="0"/>
                </a:rPr>
                <a:t>family_name</a:t>
              </a:r>
              <a:r>
                <a:rPr kumimoji="1" lang="en-US" altLang="zh-CN" sz="2400" dirty="0">
                  <a:latin typeface="Times New Roman" panose="02020603050405020304" pitchFamily="18" charset="0"/>
                  <a:cs typeface="Times New Roman" panose="02020603050405020304" pitchFamily="18" charset="0"/>
                </a:rPr>
                <a: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1" name="直线连接符 30"/>
            <p:cNvCxnSpPr/>
            <p:nvPr/>
          </p:nvCxnSpPr>
          <p:spPr>
            <a:xfrm>
              <a:off x="7432415" y="4398370"/>
              <a:ext cx="210999" cy="7832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flipH="1">
              <a:off x="7087174" y="5186348"/>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58040" y="5229211"/>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Variant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6" name="直线连接符 35"/>
            <p:cNvCxnSpPr>
              <a:stCxn id="14" idx="2"/>
            </p:cNvCxnSpPr>
            <p:nvPr/>
          </p:nvCxnSpPr>
          <p:spPr>
            <a:xfrm>
              <a:off x="8064965" y="4389784"/>
              <a:ext cx="1270592" cy="782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p:cNvCxnSpPr/>
            <p:nvPr/>
          </p:nvCxnSpPr>
          <p:spPr>
            <a:xfrm flipH="1">
              <a:off x="8755033" y="5179722"/>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8506631" y="5222586"/>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modifiers &gt;</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endParaRPr kumimoji="1" lang="en-US" altLang="zh-CN" dirty="0"/>
          </a:p>
          <a:p>
            <a:r>
              <a:rPr kumimoji="1" lang="zh-CN" altLang="en-US" dirty="0">
                <a:solidFill>
                  <a:srgbClr val="FF0000"/>
                </a:solidFill>
              </a:rPr>
              <a:t>样本分布不均匀，</a:t>
            </a:r>
            <a:endParaRPr kumimoji="1" lang="en-US" altLang="zh-CN" dirty="0">
              <a:solidFill>
                <a:srgbClr val="FF0000"/>
              </a:solidFill>
            </a:endParaRPr>
          </a:p>
          <a:p>
            <a:r>
              <a:rPr kumimoji="1" lang="zh-CN" altLang="en-US" dirty="0"/>
              <a:t>新型高级变种、</a:t>
            </a:r>
            <a:r>
              <a:rPr kumimoji="1" lang="en-US" altLang="zh-CN" dirty="0"/>
              <a:t>zero-day</a:t>
            </a:r>
            <a:r>
              <a:rPr kumimoji="1" lang="zh-CN" altLang="en-US" dirty="0"/>
              <a:t>、</a:t>
            </a:r>
            <a:r>
              <a:rPr lang="en-GB" altLang="zh-CN" dirty="0"/>
              <a:t>stealthy malware</a:t>
            </a:r>
            <a:r>
              <a:rPr lang="zh-CN" altLang="en-US" dirty="0"/>
              <a:t>层出不穷，无法标记，逃避检测。</a:t>
            </a:r>
            <a:endParaRPr kumimoji="1" lang="zh-CN" altLang="en-US" dirty="0"/>
          </a:p>
        </p:txBody>
      </p:sp>
      <p:pic>
        <p:nvPicPr>
          <p:cNvPr id="29" name="图片 28"/>
          <p:cNvPicPr>
            <a:picLocks noChangeAspect="1"/>
          </p:cNvPicPr>
          <p:nvPr/>
        </p:nvPicPr>
        <p:blipFill>
          <a:blip r:embed="rId1"/>
          <a:stretch>
            <a:fillRect/>
          </a:stretch>
        </p:blipFill>
        <p:spPr>
          <a:xfrm>
            <a:off x="1800022" y="3918088"/>
            <a:ext cx="2653900" cy="2258875"/>
          </a:xfrm>
          <a:prstGeom prst="rect">
            <a:avLst/>
          </a:prstGeom>
        </p:spPr>
      </p:pic>
      <p:pic>
        <p:nvPicPr>
          <p:cNvPr id="30" name="图片 29"/>
          <p:cNvPicPr>
            <a:picLocks noChangeAspect="1"/>
          </p:cNvPicPr>
          <p:nvPr/>
        </p:nvPicPr>
        <p:blipFill>
          <a:blip r:embed="rId2"/>
          <a:stretch>
            <a:fillRect/>
          </a:stretch>
        </p:blipFill>
        <p:spPr>
          <a:xfrm>
            <a:off x="5814582" y="3746859"/>
            <a:ext cx="3846996" cy="29177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endParaRPr kumimoji="1" lang="en-US" altLang="zh-CN" dirty="0"/>
          </a:p>
          <a:p>
            <a:r>
              <a:rPr kumimoji="1" lang="zh-CN" altLang="en-US" dirty="0"/>
              <a:t>样本分布不均匀，</a:t>
            </a:r>
            <a:endParaRPr kumimoji="1" lang="en-US" altLang="zh-CN" dirty="0"/>
          </a:p>
          <a:p>
            <a:r>
              <a:rPr kumimoji="1" lang="zh-CN" altLang="en-US" dirty="0">
                <a:solidFill>
                  <a:srgbClr val="FF0000"/>
                </a:solidFill>
              </a:rPr>
              <a:t>新型高级变种（</a:t>
            </a:r>
            <a:r>
              <a:rPr kumimoji="1" lang="en-US" altLang="zh-CN" dirty="0">
                <a:solidFill>
                  <a:srgbClr val="FF0000"/>
                </a:solidFill>
              </a:rPr>
              <a:t>zero-day</a:t>
            </a:r>
            <a:r>
              <a:rPr kumimoji="1" lang="zh-CN" altLang="en-US" dirty="0">
                <a:solidFill>
                  <a:srgbClr val="FF0000"/>
                </a:solidFill>
              </a:rPr>
              <a:t>、</a:t>
            </a:r>
            <a:r>
              <a:rPr lang="en-GB" altLang="zh-CN" dirty="0">
                <a:solidFill>
                  <a:srgbClr val="FF0000"/>
                </a:solidFill>
              </a:rPr>
              <a:t>stealthy malware</a:t>
            </a:r>
            <a:r>
              <a:rPr lang="zh-CN" altLang="en-US" dirty="0">
                <a:solidFill>
                  <a:srgbClr val="FF0000"/>
                </a:solidFill>
              </a:rPr>
              <a:t>）层出不穷，大都不存在于已知的训练集，无法标记，逃避检测。</a:t>
            </a:r>
            <a:endParaRPr kumimoji="1" lang="zh-CN" altLang="en-US" dirty="0">
              <a:solidFill>
                <a:srgbClr val="FF0000"/>
              </a:solidFill>
            </a:endParaRPr>
          </a:p>
        </p:txBody>
      </p:sp>
    </p:spTree>
  </p:cSld>
  <p:clrMapOvr>
    <a:masterClrMapping/>
  </p:clrMapOvr>
</p:sld>
</file>

<file path=ppt/tags/tag1.xml><?xml version="1.0" encoding="utf-8"?>
<p:tagLst xmlns:p="http://schemas.openxmlformats.org/presentationml/2006/main">
  <p:tag name="KSO_WM_UNIT_TABLE_BEAUTIFY" val="smartTable{ec29648b-e0cd-4fee-b9bc-81ef0ec4cb7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7462</Words>
  <Application>WPS 演示</Application>
  <PresentationFormat>宽屏</PresentationFormat>
  <Paragraphs>589</Paragraphs>
  <Slides>24</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Times New Roman</vt:lpstr>
      <vt:lpstr>黑体</vt:lpstr>
      <vt:lpstr>等线 Light</vt:lpstr>
      <vt:lpstr>等线</vt:lpstr>
      <vt:lpstr>微软雅黑</vt:lpstr>
      <vt:lpstr>Arial Unicode MS</vt:lpstr>
      <vt:lpstr>Cambria Math</vt:lpstr>
      <vt:lpstr>Office 主题​​</vt:lpstr>
      <vt:lpstr>Few-Shot Malware Detection on Heterogenous Information Network via Contrastive Learning</vt:lpstr>
      <vt:lpstr>背景</vt:lpstr>
      <vt:lpstr>研究现状</vt:lpstr>
      <vt:lpstr>研究现状</vt:lpstr>
      <vt:lpstr>研究现状</vt:lpstr>
      <vt:lpstr>研究现状</vt:lpstr>
      <vt:lpstr>问题与挑战1：监督学习受限于大量标注样本</vt:lpstr>
      <vt:lpstr>问题与挑战1：监督学习受限于大量标注样本</vt:lpstr>
      <vt:lpstr>问题与挑战1：监督学习受限于大量标注样本</vt:lpstr>
      <vt:lpstr>PowerPoint 演示文稿</vt:lpstr>
      <vt:lpstr>问题与挑战2：Contrastive Learning依赖图数据增强 HIN contrastive learning: how to design the augmented views for HIN</vt:lpstr>
      <vt:lpstr>贡献</vt:lpstr>
      <vt:lpstr>定义</vt:lpstr>
      <vt:lpstr>恶意软件对比学习总框架（we design the few-shot malware detection task as self-supervised  graph-level instance discrimination ）</vt:lpstr>
      <vt:lpstr>构造恶意家族异构信息网络实例 --How to define instances in malware detection?--treat each instance as a distinct class</vt:lpstr>
      <vt:lpstr>正负样本生成(not trivial, an efficient heterogeneous graph data augmentation approach should consider both structural information as well as attribute information) How to define positive and negative instance pairs in and across graph?</vt:lpstr>
      <vt:lpstr>API属性masking（直接对X进行转换）</vt:lpstr>
      <vt:lpstr>API属性向量生成</vt:lpstr>
      <vt:lpstr>元路径指导的取样(需要在图上进行转换，再更新转换后的A’)</vt:lpstr>
      <vt:lpstr>图扩散-交互增强（需要在图上进行转换，再更新转换后的A’）</vt:lpstr>
      <vt:lpstr>GIN编码器</vt:lpstr>
      <vt:lpstr>对比学习目标函数</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Few-Shot Malware Detection on Temporal Network via Contrastive Learning</dc:title>
  <dc:creator>VIP</dc:creator>
  <cp:lastModifiedBy>jannyz</cp:lastModifiedBy>
  <cp:revision>142</cp:revision>
  <dcterms:created xsi:type="dcterms:W3CDTF">2021-05-08T07:28:00Z</dcterms:created>
  <dcterms:modified xsi:type="dcterms:W3CDTF">2021-11-08T08:55:57Z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909EBE52136249E981EC6304949107A9</vt:lpwstr>
  </property>
  <property fmtid="{D5CDD505-2E9C-101B-9397-08002B2CF9AE}" pid="3" name="KSOProductBuildVer">
    <vt:lpwstr>2052-11.1.0.11045</vt:lpwstr>
  </property>
</Properties>
</file>