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74" r:id="rId4"/>
    <p:sldId id="258" r:id="rId5"/>
    <p:sldId id="259" r:id="rId6"/>
    <p:sldId id="260" r:id="rId7"/>
    <p:sldId id="261" r:id="rId8"/>
    <p:sldId id="262" r:id="rId9"/>
    <p:sldId id="272" r:id="rId10"/>
    <p:sldId id="263" r:id="rId11"/>
    <p:sldId id="264" r:id="rId12"/>
    <p:sldId id="265" r:id="rId13"/>
    <p:sldId id="270" r:id="rId14"/>
    <p:sldId id="269" r:id="rId15"/>
    <p:sldId id="266" r:id="rId16"/>
    <p:sldId id="267" r:id="rId17"/>
    <p:sldId id="268" r:id="rId18"/>
    <p:sldId id="271" r:id="rId19"/>
    <p:sldId id="273" r:id="rId20"/>
    <p:sldId id="275" r:id="rId2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7F6D47E3-4298-4E7A-B038-B1F3B1D99960}" type="datetimeFigureOut">
              <a:rPr lang="es-MX" smtClean="0"/>
              <a:t>02/02/2018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7EC4FCE-AAD8-4F24-A333-65F4D60774F2}" type="slidenum">
              <a:rPr lang="es-MX" smtClean="0"/>
              <a:t>‹Nº›</a:t>
            </a:fld>
            <a:endParaRPr lang="es-MX"/>
          </a:p>
        </p:txBody>
      </p:sp>
    </p:spTree>
    <p:extLst>
      <p:ext uri="{BB962C8B-B14F-4D97-AF65-F5344CB8AC3E}">
        <p14:creationId xmlns:p14="http://schemas.microsoft.com/office/powerpoint/2010/main" val="764117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F6D47E3-4298-4E7A-B038-B1F3B1D99960}" type="datetimeFigureOut">
              <a:rPr lang="es-MX" smtClean="0"/>
              <a:t>02/02/2018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7EC4FCE-AAD8-4F24-A333-65F4D60774F2}" type="slidenum">
              <a:rPr lang="es-MX" smtClean="0"/>
              <a:t>‹Nº›</a:t>
            </a:fld>
            <a:endParaRPr lang="es-MX"/>
          </a:p>
        </p:txBody>
      </p:sp>
    </p:spTree>
    <p:extLst>
      <p:ext uri="{BB962C8B-B14F-4D97-AF65-F5344CB8AC3E}">
        <p14:creationId xmlns:p14="http://schemas.microsoft.com/office/powerpoint/2010/main" val="275992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F6D47E3-4298-4E7A-B038-B1F3B1D99960}" type="datetimeFigureOut">
              <a:rPr lang="es-MX" smtClean="0"/>
              <a:t>02/02/2018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7EC4FCE-AAD8-4F24-A333-65F4D60774F2}" type="slidenum">
              <a:rPr lang="es-MX" smtClean="0"/>
              <a:t>‹Nº›</a:t>
            </a:fld>
            <a:endParaRPr lang="es-MX"/>
          </a:p>
        </p:txBody>
      </p:sp>
    </p:spTree>
    <p:extLst>
      <p:ext uri="{BB962C8B-B14F-4D97-AF65-F5344CB8AC3E}">
        <p14:creationId xmlns:p14="http://schemas.microsoft.com/office/powerpoint/2010/main" val="306878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Editar el estilo de texto del patrón</a:t>
            </a:r>
          </a:p>
        </p:txBody>
      </p:sp>
      <p:sp>
        <p:nvSpPr>
          <p:cNvPr id="2" name="Date Placeholder 1"/>
          <p:cNvSpPr>
            <a:spLocks noGrp="1"/>
          </p:cNvSpPr>
          <p:nvPr>
            <p:ph type="dt" sz="half" idx="10"/>
          </p:nvPr>
        </p:nvSpPr>
        <p:spPr/>
        <p:txBody>
          <a:bodyPr/>
          <a:lstStyle/>
          <a:p>
            <a:fld id="{7F6D47E3-4298-4E7A-B038-B1F3B1D99960}" type="datetimeFigureOut">
              <a:rPr lang="es-MX" smtClean="0"/>
              <a:t>02/02/2018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7EC4FCE-AAD8-4F24-A333-65F4D60774F2}" type="slidenum">
              <a:rPr lang="es-MX" smtClean="0"/>
              <a:t>‹Nº›</a:t>
            </a:fld>
            <a:endParaRPr lang="es-MX"/>
          </a:p>
        </p:txBody>
      </p:sp>
    </p:spTree>
    <p:extLst>
      <p:ext uri="{BB962C8B-B14F-4D97-AF65-F5344CB8AC3E}">
        <p14:creationId xmlns:p14="http://schemas.microsoft.com/office/powerpoint/2010/main" val="1940656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6D47E3-4298-4E7A-B038-B1F3B1D99960}" type="datetimeFigureOut">
              <a:rPr lang="es-MX" smtClean="0"/>
              <a:t>02/02/2018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7EC4FCE-AAD8-4F24-A333-65F4D60774F2}" type="slidenum">
              <a:rPr lang="es-MX" smtClean="0"/>
              <a:t>‹Nº›</a:t>
            </a:fld>
            <a:endParaRPr lang="es-MX"/>
          </a:p>
        </p:txBody>
      </p:sp>
    </p:spTree>
    <p:extLst>
      <p:ext uri="{BB962C8B-B14F-4D97-AF65-F5344CB8AC3E}">
        <p14:creationId xmlns:p14="http://schemas.microsoft.com/office/powerpoint/2010/main" val="675807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6D47E3-4298-4E7A-B038-B1F3B1D99960}" type="datetimeFigureOut">
              <a:rPr lang="es-MX" smtClean="0"/>
              <a:t>02/02/2018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7EC4FCE-AAD8-4F24-A333-65F4D60774F2}" type="slidenum">
              <a:rPr lang="es-MX" smtClean="0"/>
              <a:t>‹Nº›</a:t>
            </a:fld>
            <a:endParaRPr lang="es-MX"/>
          </a:p>
        </p:txBody>
      </p:sp>
    </p:spTree>
    <p:extLst>
      <p:ext uri="{BB962C8B-B14F-4D97-AF65-F5344CB8AC3E}">
        <p14:creationId xmlns:p14="http://schemas.microsoft.com/office/powerpoint/2010/main" val="3765190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6D47E3-4298-4E7A-B038-B1F3B1D99960}" type="datetimeFigureOut">
              <a:rPr lang="es-MX" smtClean="0"/>
              <a:t>02/02/2018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7EC4FCE-AAD8-4F24-A333-65F4D60774F2}" type="slidenum">
              <a:rPr lang="es-MX" smtClean="0"/>
              <a:t>‹Nº›</a:t>
            </a:fld>
            <a:endParaRPr lang="es-MX"/>
          </a:p>
        </p:txBody>
      </p:sp>
    </p:spTree>
    <p:extLst>
      <p:ext uri="{BB962C8B-B14F-4D97-AF65-F5344CB8AC3E}">
        <p14:creationId xmlns:p14="http://schemas.microsoft.com/office/powerpoint/2010/main" val="1429905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F6D47E3-4298-4E7A-B038-B1F3B1D99960}" type="datetimeFigureOut">
              <a:rPr lang="es-MX" smtClean="0"/>
              <a:t>02/02/2018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7EC4FCE-AAD8-4F24-A333-65F4D60774F2}" type="slidenum">
              <a:rPr lang="es-MX" smtClean="0"/>
              <a:t>‹Nº›</a:t>
            </a:fld>
            <a:endParaRPr lang="es-MX"/>
          </a:p>
        </p:txBody>
      </p:sp>
    </p:spTree>
    <p:extLst>
      <p:ext uri="{BB962C8B-B14F-4D97-AF65-F5344CB8AC3E}">
        <p14:creationId xmlns:p14="http://schemas.microsoft.com/office/powerpoint/2010/main" val="145817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F6D47E3-4298-4E7A-B038-B1F3B1D99960}" type="datetimeFigureOut">
              <a:rPr lang="es-MX" smtClean="0"/>
              <a:t>02/02/2018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7EC4FCE-AAD8-4F24-A333-65F4D60774F2}" type="slidenum">
              <a:rPr lang="es-MX" smtClean="0"/>
              <a:t>‹Nº›</a:t>
            </a:fld>
            <a:endParaRPr lang="es-MX"/>
          </a:p>
        </p:txBody>
      </p:sp>
    </p:spTree>
    <p:extLst>
      <p:ext uri="{BB962C8B-B14F-4D97-AF65-F5344CB8AC3E}">
        <p14:creationId xmlns:p14="http://schemas.microsoft.com/office/powerpoint/2010/main" val="232109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F6D47E3-4298-4E7A-B038-B1F3B1D99960}" type="datetimeFigureOut">
              <a:rPr lang="es-MX" smtClean="0"/>
              <a:t>02/02/2018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7EC4FCE-AAD8-4F24-A333-65F4D60774F2}" type="slidenum">
              <a:rPr lang="es-MX" smtClean="0"/>
              <a:t>‹Nº›</a:t>
            </a:fld>
            <a:endParaRPr lang="es-MX"/>
          </a:p>
        </p:txBody>
      </p:sp>
    </p:spTree>
    <p:extLst>
      <p:ext uri="{BB962C8B-B14F-4D97-AF65-F5344CB8AC3E}">
        <p14:creationId xmlns:p14="http://schemas.microsoft.com/office/powerpoint/2010/main" val="136710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F6D47E3-4298-4E7A-B038-B1F3B1D99960}" type="datetimeFigureOut">
              <a:rPr lang="es-MX" smtClean="0"/>
              <a:t>02/02/2018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7EC4FCE-AAD8-4F24-A333-65F4D60774F2}" type="slidenum">
              <a:rPr lang="es-MX" smtClean="0"/>
              <a:t>‹Nº›</a:t>
            </a:fld>
            <a:endParaRPr lang="es-MX"/>
          </a:p>
        </p:txBody>
      </p:sp>
    </p:spTree>
    <p:extLst>
      <p:ext uri="{BB962C8B-B14F-4D97-AF65-F5344CB8AC3E}">
        <p14:creationId xmlns:p14="http://schemas.microsoft.com/office/powerpoint/2010/main" val="128789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6D47E3-4298-4E7A-B038-B1F3B1D99960}" type="datetimeFigureOut">
              <a:rPr lang="es-MX" smtClean="0"/>
              <a:t>02/02/2018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7EC4FCE-AAD8-4F24-A333-65F4D60774F2}" type="slidenum">
              <a:rPr lang="es-MX" smtClean="0"/>
              <a:t>‹Nº›</a:t>
            </a:fld>
            <a:endParaRPr lang="es-MX"/>
          </a:p>
        </p:txBody>
      </p:sp>
    </p:spTree>
    <p:extLst>
      <p:ext uri="{BB962C8B-B14F-4D97-AF65-F5344CB8AC3E}">
        <p14:creationId xmlns:p14="http://schemas.microsoft.com/office/powerpoint/2010/main" val="2688172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F6D47E3-4298-4E7A-B038-B1F3B1D99960}" type="datetimeFigureOut">
              <a:rPr lang="es-MX" smtClean="0"/>
              <a:t>02/02/2018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7EC4FCE-AAD8-4F24-A333-65F4D60774F2}" type="slidenum">
              <a:rPr lang="es-MX" smtClean="0"/>
              <a:t>‹Nº›</a:t>
            </a:fld>
            <a:endParaRPr lang="es-MX"/>
          </a:p>
        </p:txBody>
      </p:sp>
    </p:spTree>
    <p:extLst>
      <p:ext uri="{BB962C8B-B14F-4D97-AF65-F5344CB8AC3E}">
        <p14:creationId xmlns:p14="http://schemas.microsoft.com/office/powerpoint/2010/main" val="382512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7F6D47E3-4298-4E7A-B038-B1F3B1D99960}" type="datetimeFigureOut">
              <a:rPr lang="es-MX" smtClean="0"/>
              <a:t>02/02/2018</a:t>
            </a:fld>
            <a:endParaRPr lang="es-MX"/>
          </a:p>
        </p:txBody>
      </p:sp>
      <p:sp>
        <p:nvSpPr>
          <p:cNvPr id="6" name="Footer Placeholder 5"/>
          <p:cNvSpPr>
            <a:spLocks noGrp="1"/>
          </p:cNvSpPr>
          <p:nvPr>
            <p:ph type="ftr" sz="quarter" idx="11"/>
          </p:nvPr>
        </p:nvSpPr>
        <p:spPr>
          <a:xfrm>
            <a:off x="590396" y="6041362"/>
            <a:ext cx="3295413" cy="365125"/>
          </a:xfrm>
        </p:spPr>
        <p:txBody>
          <a:bodyPr/>
          <a:lstStyle/>
          <a:p>
            <a:endParaRPr lang="es-MX"/>
          </a:p>
        </p:txBody>
      </p:sp>
      <p:sp>
        <p:nvSpPr>
          <p:cNvPr id="7" name="Slide Number Placeholder 6"/>
          <p:cNvSpPr>
            <a:spLocks noGrp="1"/>
          </p:cNvSpPr>
          <p:nvPr>
            <p:ph type="sldNum" sz="quarter" idx="12"/>
          </p:nvPr>
        </p:nvSpPr>
        <p:spPr>
          <a:xfrm>
            <a:off x="4862689" y="5915888"/>
            <a:ext cx="1062155" cy="490599"/>
          </a:xfrm>
        </p:spPr>
        <p:txBody>
          <a:bodyPr/>
          <a:lstStyle/>
          <a:p>
            <a:fld id="{A7EC4FCE-AAD8-4F24-A333-65F4D60774F2}" type="slidenum">
              <a:rPr lang="es-MX" smtClean="0"/>
              <a:t>‹Nº›</a:t>
            </a:fld>
            <a:endParaRPr lang="es-MX"/>
          </a:p>
        </p:txBody>
      </p:sp>
    </p:spTree>
    <p:extLst>
      <p:ext uri="{BB962C8B-B14F-4D97-AF65-F5344CB8AC3E}">
        <p14:creationId xmlns:p14="http://schemas.microsoft.com/office/powerpoint/2010/main" val="703161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MX"/>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F6D47E3-4298-4E7A-B038-B1F3B1D99960}" type="datetimeFigureOut">
              <a:rPr lang="es-MX" smtClean="0"/>
              <a:t>02/02/2018</a:t>
            </a:fld>
            <a:endParaRPr lang="es-MX"/>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7EC4FCE-AAD8-4F24-A333-65F4D60774F2}" type="slidenum">
              <a:rPr lang="es-MX" smtClean="0"/>
              <a:t>‹Nº›</a:t>
            </a:fld>
            <a:endParaRPr lang="es-MX"/>
          </a:p>
        </p:txBody>
      </p:sp>
    </p:spTree>
    <p:extLst>
      <p:ext uri="{BB962C8B-B14F-4D97-AF65-F5344CB8AC3E}">
        <p14:creationId xmlns:p14="http://schemas.microsoft.com/office/powerpoint/2010/main" val="355990874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Algoritmos Computacionales</a:t>
            </a:r>
            <a:endParaRPr lang="es-MX" dirty="0"/>
          </a:p>
        </p:txBody>
      </p:sp>
      <p:sp>
        <p:nvSpPr>
          <p:cNvPr id="3" name="Subtítulo 2"/>
          <p:cNvSpPr>
            <a:spLocks noGrp="1"/>
          </p:cNvSpPr>
          <p:nvPr>
            <p:ph type="subTitle" idx="1"/>
          </p:nvPr>
        </p:nvSpPr>
        <p:spPr/>
        <p:txBody>
          <a:bodyPr/>
          <a:lstStyle/>
          <a:p>
            <a:r>
              <a:rPr lang="es-MX" dirty="0" smtClean="0"/>
              <a:t>Centro de Educación y Formación Académica (CEDUK)</a:t>
            </a:r>
            <a:endParaRPr lang="es-MX" dirty="0"/>
          </a:p>
        </p:txBody>
      </p:sp>
    </p:spTree>
    <p:extLst>
      <p:ext uri="{BB962C8B-B14F-4D97-AF65-F5344CB8AC3E}">
        <p14:creationId xmlns:p14="http://schemas.microsoft.com/office/powerpoint/2010/main" val="70004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Elipse</a:t>
            </a:r>
            <a:endParaRPr lang="es-MX" dirty="0"/>
          </a:p>
        </p:txBody>
      </p:sp>
      <p:sp>
        <p:nvSpPr>
          <p:cNvPr id="3" name="Marcador de contenido 2"/>
          <p:cNvSpPr>
            <a:spLocks noGrp="1"/>
          </p:cNvSpPr>
          <p:nvPr>
            <p:ph idx="1"/>
          </p:nvPr>
        </p:nvSpPr>
        <p:spPr/>
        <p:txBody>
          <a:bodyPr anchor="t"/>
          <a:lstStyle/>
          <a:p>
            <a:r>
              <a:rPr lang="es-MX" dirty="0" smtClean="0"/>
              <a:t>Dibujar elipses se hace de forma similar a un rectángulo. También existen varios modos.</a:t>
            </a:r>
            <a:endParaRPr lang="es-MX" dirty="0"/>
          </a:p>
        </p:txBody>
      </p:sp>
      <p:pic>
        <p:nvPicPr>
          <p:cNvPr id="4" name="Imagen 3"/>
          <p:cNvPicPr>
            <a:picLocks noChangeAspect="1"/>
          </p:cNvPicPr>
          <p:nvPr/>
        </p:nvPicPr>
        <p:blipFill>
          <a:blip r:embed="rId2"/>
          <a:stretch>
            <a:fillRect/>
          </a:stretch>
        </p:blipFill>
        <p:spPr>
          <a:xfrm>
            <a:off x="1504949" y="2981666"/>
            <a:ext cx="9182100" cy="2647950"/>
          </a:xfrm>
          <a:prstGeom prst="rect">
            <a:avLst/>
          </a:prstGeom>
        </p:spPr>
      </p:pic>
      <p:sp>
        <p:nvSpPr>
          <p:cNvPr id="5" name="CuadroTexto 4"/>
          <p:cNvSpPr txBox="1"/>
          <p:nvPr/>
        </p:nvSpPr>
        <p:spPr>
          <a:xfrm>
            <a:off x="1987215" y="5858798"/>
            <a:ext cx="8217568" cy="646331"/>
          </a:xfrm>
          <a:prstGeom prst="rect">
            <a:avLst/>
          </a:prstGeom>
          <a:noFill/>
        </p:spPr>
        <p:txBody>
          <a:bodyPr wrap="square" rtlCol="0">
            <a:spAutoFit/>
          </a:bodyPr>
          <a:lstStyle/>
          <a:p>
            <a:r>
              <a:rPr lang="es-MX" dirty="0" smtClean="0"/>
              <a:t>*El modo por default al dibujar una elipse es CENTER, mientras que al dibujar un rectángulo es CORNER.</a:t>
            </a:r>
            <a:endParaRPr lang="es-MX" dirty="0"/>
          </a:p>
        </p:txBody>
      </p:sp>
    </p:spTree>
    <p:extLst>
      <p:ext uri="{BB962C8B-B14F-4D97-AF65-F5344CB8AC3E}">
        <p14:creationId xmlns:p14="http://schemas.microsoft.com/office/powerpoint/2010/main" val="2227093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Elipse</a:t>
            </a:r>
            <a:endParaRPr lang="es-MX" dirty="0"/>
          </a:p>
        </p:txBody>
      </p:sp>
      <p:pic>
        <p:nvPicPr>
          <p:cNvPr id="4" name="Marcador de contenido 3"/>
          <p:cNvPicPr>
            <a:picLocks noGrp="1" noChangeAspect="1"/>
          </p:cNvPicPr>
          <p:nvPr>
            <p:ph idx="1"/>
          </p:nvPr>
        </p:nvPicPr>
        <p:blipFill>
          <a:blip r:embed="rId2"/>
          <a:stretch>
            <a:fillRect/>
          </a:stretch>
        </p:blipFill>
        <p:spPr>
          <a:xfrm>
            <a:off x="3583780" y="2710239"/>
            <a:ext cx="5024437" cy="2913158"/>
          </a:xfrm>
          <a:prstGeom prst="rect">
            <a:avLst/>
          </a:prstGeom>
        </p:spPr>
      </p:pic>
    </p:spTree>
    <p:extLst>
      <p:ext uri="{BB962C8B-B14F-4D97-AF65-F5344CB8AC3E}">
        <p14:creationId xmlns:p14="http://schemas.microsoft.com/office/powerpoint/2010/main" val="358348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Ejercicio</a:t>
            </a:r>
            <a:endParaRPr lang="es-MX" dirty="0"/>
          </a:p>
        </p:txBody>
      </p:sp>
      <p:pic>
        <p:nvPicPr>
          <p:cNvPr id="4" name="Marcador de contenido 3"/>
          <p:cNvPicPr>
            <a:picLocks noGrp="1" noChangeAspect="1"/>
          </p:cNvPicPr>
          <p:nvPr>
            <p:ph idx="1"/>
          </p:nvPr>
        </p:nvPicPr>
        <p:blipFill>
          <a:blip r:embed="rId2"/>
          <a:stretch>
            <a:fillRect/>
          </a:stretch>
        </p:blipFill>
        <p:spPr>
          <a:xfrm>
            <a:off x="2204913" y="2546558"/>
            <a:ext cx="7782171" cy="3336883"/>
          </a:xfrm>
          <a:prstGeom prst="rect">
            <a:avLst/>
          </a:prstGeom>
        </p:spPr>
      </p:pic>
    </p:spTree>
    <p:extLst>
      <p:ext uri="{BB962C8B-B14F-4D97-AF65-F5344CB8AC3E}">
        <p14:creationId xmlns:p14="http://schemas.microsoft.com/office/powerpoint/2010/main" val="1334373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Ajustando la ventana</a:t>
            </a:r>
            <a:endParaRPr lang="es-MX" dirty="0"/>
          </a:p>
        </p:txBody>
      </p:sp>
      <p:sp>
        <p:nvSpPr>
          <p:cNvPr id="3" name="Marcador de contenido 2"/>
          <p:cNvSpPr>
            <a:spLocks noGrp="1"/>
          </p:cNvSpPr>
          <p:nvPr>
            <p:ph idx="1"/>
          </p:nvPr>
        </p:nvSpPr>
        <p:spPr/>
        <p:txBody>
          <a:bodyPr anchor="t"/>
          <a:lstStyle/>
          <a:p>
            <a:r>
              <a:rPr lang="es-MX" dirty="0" smtClean="0"/>
              <a:t>La ventana de </a:t>
            </a:r>
            <a:r>
              <a:rPr lang="es-MX" dirty="0" err="1" smtClean="0"/>
              <a:t>Processing</a:t>
            </a:r>
            <a:r>
              <a:rPr lang="es-MX" dirty="0" smtClean="0"/>
              <a:t> tiene un tamaño de 100 pixeles de ancho y 100 pixeles de alto por default. Sin embargo es posible cambiar su tamaño mediante la función </a:t>
            </a:r>
            <a:r>
              <a:rPr lang="es-MX" dirty="0" err="1" smtClean="0"/>
              <a:t>size</a:t>
            </a:r>
            <a:r>
              <a:rPr lang="es-MX" dirty="0"/>
              <a:t>.</a:t>
            </a:r>
          </a:p>
        </p:txBody>
      </p:sp>
      <p:pic>
        <p:nvPicPr>
          <p:cNvPr id="4" name="Imagen 3"/>
          <p:cNvPicPr>
            <a:picLocks noChangeAspect="1"/>
          </p:cNvPicPr>
          <p:nvPr/>
        </p:nvPicPr>
        <p:blipFill>
          <a:blip r:embed="rId2"/>
          <a:stretch>
            <a:fillRect/>
          </a:stretch>
        </p:blipFill>
        <p:spPr>
          <a:xfrm>
            <a:off x="1233208" y="3406868"/>
            <a:ext cx="3486150" cy="1819275"/>
          </a:xfrm>
          <a:prstGeom prst="rect">
            <a:avLst/>
          </a:prstGeom>
        </p:spPr>
      </p:pic>
      <p:sp>
        <p:nvSpPr>
          <p:cNvPr id="7" name="CuadroTexto 6"/>
          <p:cNvSpPr txBox="1"/>
          <p:nvPr/>
        </p:nvSpPr>
        <p:spPr>
          <a:xfrm>
            <a:off x="5846852" y="5542470"/>
            <a:ext cx="5299885" cy="646331"/>
          </a:xfrm>
          <a:prstGeom prst="rect">
            <a:avLst/>
          </a:prstGeom>
          <a:noFill/>
        </p:spPr>
        <p:txBody>
          <a:bodyPr wrap="square" rtlCol="0">
            <a:spAutoFit/>
          </a:bodyPr>
          <a:lstStyle/>
          <a:p>
            <a:pPr algn="ctr"/>
            <a:r>
              <a:rPr lang="es-MX" dirty="0" smtClean="0"/>
              <a:t>Tamaño definido por el programador</a:t>
            </a:r>
          </a:p>
          <a:p>
            <a:pPr algn="ctr"/>
            <a:r>
              <a:rPr lang="es-MX" dirty="0" smtClean="0"/>
              <a:t> (150 pixeles de ancho x 200 pixeles de alto)</a:t>
            </a:r>
            <a:endParaRPr lang="es-MX" dirty="0"/>
          </a:p>
        </p:txBody>
      </p:sp>
      <p:pic>
        <p:nvPicPr>
          <p:cNvPr id="8" name="Imagen 7"/>
          <p:cNvPicPr>
            <a:picLocks noChangeAspect="1"/>
          </p:cNvPicPr>
          <p:nvPr/>
        </p:nvPicPr>
        <p:blipFill>
          <a:blip r:embed="rId3"/>
          <a:stretch>
            <a:fillRect/>
          </a:stretch>
        </p:blipFill>
        <p:spPr>
          <a:xfrm>
            <a:off x="6687045" y="3170745"/>
            <a:ext cx="3619500" cy="2371725"/>
          </a:xfrm>
          <a:prstGeom prst="rect">
            <a:avLst/>
          </a:prstGeom>
        </p:spPr>
      </p:pic>
      <p:sp>
        <p:nvSpPr>
          <p:cNvPr id="9" name="CuadroTexto 8"/>
          <p:cNvSpPr txBox="1"/>
          <p:nvPr/>
        </p:nvSpPr>
        <p:spPr>
          <a:xfrm>
            <a:off x="299600" y="5528794"/>
            <a:ext cx="5299885" cy="646331"/>
          </a:xfrm>
          <a:prstGeom prst="rect">
            <a:avLst/>
          </a:prstGeom>
          <a:noFill/>
        </p:spPr>
        <p:txBody>
          <a:bodyPr wrap="square" rtlCol="0">
            <a:spAutoFit/>
          </a:bodyPr>
          <a:lstStyle/>
          <a:p>
            <a:pPr algn="ctr"/>
            <a:r>
              <a:rPr lang="es-MX" dirty="0" smtClean="0"/>
              <a:t>Tamaño default</a:t>
            </a:r>
          </a:p>
          <a:p>
            <a:pPr algn="ctr"/>
            <a:r>
              <a:rPr lang="es-MX" dirty="0" smtClean="0"/>
              <a:t> (100 pixeles de ancho x 100 pixeles de alto)</a:t>
            </a:r>
            <a:endParaRPr lang="es-MX" dirty="0"/>
          </a:p>
        </p:txBody>
      </p:sp>
    </p:spTree>
    <p:extLst>
      <p:ext uri="{BB962C8B-B14F-4D97-AF65-F5344CB8AC3E}">
        <p14:creationId xmlns:p14="http://schemas.microsoft.com/office/powerpoint/2010/main" val="269632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Sin contorno y sin relleno</a:t>
            </a:r>
            <a:endParaRPr lang="es-MX" dirty="0"/>
          </a:p>
        </p:txBody>
      </p:sp>
      <p:sp>
        <p:nvSpPr>
          <p:cNvPr id="3" name="Marcador de contenido 2"/>
          <p:cNvSpPr>
            <a:spLocks noGrp="1"/>
          </p:cNvSpPr>
          <p:nvPr>
            <p:ph idx="1"/>
          </p:nvPr>
        </p:nvSpPr>
        <p:spPr>
          <a:xfrm>
            <a:off x="818712" y="2289523"/>
            <a:ext cx="10554574" cy="522874"/>
          </a:xfrm>
        </p:spPr>
        <p:txBody>
          <a:bodyPr anchor="t"/>
          <a:lstStyle/>
          <a:p>
            <a:r>
              <a:rPr lang="es-MX" dirty="0" smtClean="0"/>
              <a:t>Para dibujar una figura sin contorno se utiliza la función </a:t>
            </a:r>
            <a:r>
              <a:rPr lang="es-MX" dirty="0" err="1" smtClean="0"/>
              <a:t>noStroke</a:t>
            </a:r>
            <a:r>
              <a:rPr lang="es-MX" dirty="0" smtClean="0"/>
              <a:t>:</a:t>
            </a:r>
          </a:p>
          <a:p>
            <a:pPr marL="0" indent="0">
              <a:buNone/>
            </a:pPr>
            <a:endParaRPr lang="es-MX" dirty="0" smtClean="0"/>
          </a:p>
        </p:txBody>
      </p:sp>
      <p:pic>
        <p:nvPicPr>
          <p:cNvPr id="4" name="Imagen 3"/>
          <p:cNvPicPr>
            <a:picLocks noChangeAspect="1"/>
          </p:cNvPicPr>
          <p:nvPr/>
        </p:nvPicPr>
        <p:blipFill>
          <a:blip r:embed="rId2"/>
          <a:stretch>
            <a:fillRect/>
          </a:stretch>
        </p:blipFill>
        <p:spPr>
          <a:xfrm>
            <a:off x="4019549" y="2812396"/>
            <a:ext cx="4152900" cy="1609725"/>
          </a:xfrm>
          <a:prstGeom prst="rect">
            <a:avLst/>
          </a:prstGeom>
        </p:spPr>
      </p:pic>
      <p:sp>
        <p:nvSpPr>
          <p:cNvPr id="5" name="Marcador de contenido 2"/>
          <p:cNvSpPr txBox="1">
            <a:spLocks/>
          </p:cNvSpPr>
          <p:nvPr/>
        </p:nvSpPr>
        <p:spPr>
          <a:xfrm>
            <a:off x="810000" y="4687582"/>
            <a:ext cx="10554574" cy="52287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MX" dirty="0" smtClean="0"/>
              <a:t>Para dibujar una figura sin relleno se utiliza la función </a:t>
            </a:r>
            <a:r>
              <a:rPr lang="es-MX" dirty="0" err="1" smtClean="0"/>
              <a:t>noFill</a:t>
            </a:r>
            <a:r>
              <a:rPr lang="es-MX" dirty="0" smtClean="0"/>
              <a:t>:</a:t>
            </a:r>
          </a:p>
          <a:p>
            <a:pPr marL="0" indent="0">
              <a:buFont typeface="Wingdings 2" charset="2"/>
              <a:buNone/>
            </a:pPr>
            <a:endParaRPr lang="es-MX" dirty="0" smtClean="0"/>
          </a:p>
        </p:txBody>
      </p:sp>
      <p:pic>
        <p:nvPicPr>
          <p:cNvPr id="6" name="Imagen 5"/>
          <p:cNvPicPr>
            <a:picLocks noChangeAspect="1"/>
          </p:cNvPicPr>
          <p:nvPr/>
        </p:nvPicPr>
        <p:blipFill>
          <a:blip r:embed="rId3"/>
          <a:stretch>
            <a:fillRect/>
          </a:stretch>
        </p:blipFill>
        <p:spPr>
          <a:xfrm>
            <a:off x="4019549" y="5081028"/>
            <a:ext cx="4152900" cy="1520908"/>
          </a:xfrm>
          <a:prstGeom prst="rect">
            <a:avLst/>
          </a:prstGeom>
        </p:spPr>
      </p:pic>
    </p:spTree>
    <p:extLst>
      <p:ext uri="{BB962C8B-B14F-4D97-AF65-F5344CB8AC3E}">
        <p14:creationId xmlns:p14="http://schemas.microsoft.com/office/powerpoint/2010/main" val="3389796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Escala de grises (se usa un argumento)</a:t>
            </a:r>
            <a:endParaRPr lang="es-MX" dirty="0"/>
          </a:p>
        </p:txBody>
      </p:sp>
      <p:sp>
        <p:nvSpPr>
          <p:cNvPr id="3" name="Marcador de contenido 2"/>
          <p:cNvSpPr>
            <a:spLocks noGrp="1"/>
          </p:cNvSpPr>
          <p:nvPr>
            <p:ph idx="1"/>
          </p:nvPr>
        </p:nvSpPr>
        <p:spPr>
          <a:xfrm>
            <a:off x="818711" y="2181946"/>
            <a:ext cx="5420723" cy="3636511"/>
          </a:xfrm>
        </p:spPr>
        <p:txBody>
          <a:bodyPr anchor="t"/>
          <a:lstStyle/>
          <a:p>
            <a:r>
              <a:rPr lang="es-MX" dirty="0" smtClean="0"/>
              <a:t>Para pintar contornos usaremos la función:</a:t>
            </a:r>
          </a:p>
          <a:p>
            <a:pPr marL="0" indent="0">
              <a:buNone/>
            </a:pPr>
            <a:endParaRPr lang="es-MX" dirty="0" smtClean="0"/>
          </a:p>
          <a:p>
            <a:endParaRPr lang="es-MX" dirty="0"/>
          </a:p>
          <a:p>
            <a:pPr marL="0" indent="0">
              <a:buNone/>
            </a:pPr>
            <a:endParaRPr lang="es-MX" dirty="0" smtClean="0"/>
          </a:p>
          <a:p>
            <a:endParaRPr lang="es-MX" dirty="0"/>
          </a:p>
          <a:p>
            <a:endParaRPr lang="es-MX" dirty="0" smtClean="0"/>
          </a:p>
          <a:p>
            <a:r>
              <a:rPr lang="es-MX" dirty="0" smtClean="0"/>
              <a:t>Para pintar rellenos usaremos la función:</a:t>
            </a:r>
            <a:endParaRPr lang="es-MX" dirty="0"/>
          </a:p>
        </p:txBody>
      </p:sp>
      <p:pic>
        <p:nvPicPr>
          <p:cNvPr id="5" name="Imagen 4"/>
          <p:cNvPicPr>
            <a:picLocks noChangeAspect="1"/>
          </p:cNvPicPr>
          <p:nvPr/>
        </p:nvPicPr>
        <p:blipFill>
          <a:blip r:embed="rId2"/>
          <a:stretch>
            <a:fillRect/>
          </a:stretch>
        </p:blipFill>
        <p:spPr>
          <a:xfrm>
            <a:off x="7220386" y="3616241"/>
            <a:ext cx="4152900" cy="1285875"/>
          </a:xfrm>
          <a:prstGeom prst="rect">
            <a:avLst/>
          </a:prstGeom>
        </p:spPr>
      </p:pic>
      <p:pic>
        <p:nvPicPr>
          <p:cNvPr id="6" name="Imagen 5"/>
          <p:cNvPicPr>
            <a:picLocks noChangeAspect="1"/>
          </p:cNvPicPr>
          <p:nvPr/>
        </p:nvPicPr>
        <p:blipFill>
          <a:blip r:embed="rId3"/>
          <a:stretch>
            <a:fillRect/>
          </a:stretch>
        </p:blipFill>
        <p:spPr>
          <a:xfrm>
            <a:off x="1537818" y="2923437"/>
            <a:ext cx="3638550" cy="1304925"/>
          </a:xfrm>
          <a:prstGeom prst="rect">
            <a:avLst/>
          </a:prstGeom>
        </p:spPr>
      </p:pic>
      <p:pic>
        <p:nvPicPr>
          <p:cNvPr id="8" name="Imagen 7"/>
          <p:cNvPicPr>
            <a:picLocks noChangeAspect="1"/>
          </p:cNvPicPr>
          <p:nvPr/>
        </p:nvPicPr>
        <p:blipFill>
          <a:blip r:embed="rId4"/>
          <a:stretch>
            <a:fillRect/>
          </a:stretch>
        </p:blipFill>
        <p:spPr>
          <a:xfrm>
            <a:off x="1537818" y="5070531"/>
            <a:ext cx="3590925" cy="1552575"/>
          </a:xfrm>
          <a:prstGeom prst="rect">
            <a:avLst/>
          </a:prstGeom>
        </p:spPr>
      </p:pic>
    </p:spTree>
    <p:extLst>
      <p:ext uri="{BB962C8B-B14F-4D97-AF65-F5344CB8AC3E}">
        <p14:creationId xmlns:p14="http://schemas.microsoft.com/office/powerpoint/2010/main" val="294095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Escala de grises (se usa un argumento)</a:t>
            </a:r>
            <a:endParaRPr lang="es-MX" dirty="0"/>
          </a:p>
        </p:txBody>
      </p:sp>
      <p:sp>
        <p:nvSpPr>
          <p:cNvPr id="3" name="Marcador de contenido 2"/>
          <p:cNvSpPr>
            <a:spLocks noGrp="1"/>
          </p:cNvSpPr>
          <p:nvPr>
            <p:ph idx="1"/>
          </p:nvPr>
        </p:nvSpPr>
        <p:spPr>
          <a:xfrm>
            <a:off x="818712" y="2222287"/>
            <a:ext cx="5076762" cy="3636511"/>
          </a:xfrm>
        </p:spPr>
        <p:txBody>
          <a:bodyPr anchor="t"/>
          <a:lstStyle/>
          <a:p>
            <a:r>
              <a:rPr lang="es-MX" dirty="0" smtClean="0"/>
              <a:t>Para pintar el fondo o toda la ventana se utiliza la función </a:t>
            </a:r>
            <a:r>
              <a:rPr lang="es-MX" dirty="0" err="1" smtClean="0"/>
              <a:t>background</a:t>
            </a:r>
            <a:r>
              <a:rPr lang="es-MX" dirty="0" smtClean="0"/>
              <a:t>:</a:t>
            </a:r>
          </a:p>
          <a:p>
            <a:pPr marL="0" indent="0">
              <a:buNone/>
            </a:pPr>
            <a:endParaRPr lang="es-MX" dirty="0" smtClean="0"/>
          </a:p>
          <a:p>
            <a:pPr marL="0" indent="0">
              <a:buNone/>
            </a:pPr>
            <a:endParaRPr lang="es-MX" dirty="0" smtClean="0"/>
          </a:p>
          <a:p>
            <a:endParaRPr lang="es-MX" dirty="0"/>
          </a:p>
          <a:p>
            <a:pPr marL="0" indent="0">
              <a:buNone/>
            </a:pPr>
            <a:endParaRPr lang="es-MX" dirty="0" smtClean="0"/>
          </a:p>
          <a:p>
            <a:pPr marL="0" indent="0">
              <a:buNone/>
            </a:pPr>
            <a:endParaRPr lang="es-MX" dirty="0"/>
          </a:p>
        </p:txBody>
      </p:sp>
      <p:pic>
        <p:nvPicPr>
          <p:cNvPr id="5" name="Imagen 4"/>
          <p:cNvPicPr>
            <a:picLocks noChangeAspect="1"/>
          </p:cNvPicPr>
          <p:nvPr/>
        </p:nvPicPr>
        <p:blipFill>
          <a:blip r:embed="rId2"/>
          <a:stretch>
            <a:fillRect/>
          </a:stretch>
        </p:blipFill>
        <p:spPr>
          <a:xfrm>
            <a:off x="7220386" y="3616241"/>
            <a:ext cx="4152900" cy="1285875"/>
          </a:xfrm>
          <a:prstGeom prst="rect">
            <a:avLst/>
          </a:prstGeom>
        </p:spPr>
      </p:pic>
      <p:pic>
        <p:nvPicPr>
          <p:cNvPr id="4" name="Imagen 3"/>
          <p:cNvPicPr>
            <a:picLocks noChangeAspect="1"/>
          </p:cNvPicPr>
          <p:nvPr/>
        </p:nvPicPr>
        <p:blipFill>
          <a:blip r:embed="rId3"/>
          <a:stretch>
            <a:fillRect/>
          </a:stretch>
        </p:blipFill>
        <p:spPr>
          <a:xfrm>
            <a:off x="1277846" y="2954253"/>
            <a:ext cx="3914775" cy="1323975"/>
          </a:xfrm>
          <a:prstGeom prst="rect">
            <a:avLst/>
          </a:prstGeom>
        </p:spPr>
      </p:pic>
      <p:pic>
        <p:nvPicPr>
          <p:cNvPr id="6" name="Imagen 5"/>
          <p:cNvPicPr>
            <a:picLocks noChangeAspect="1"/>
          </p:cNvPicPr>
          <p:nvPr/>
        </p:nvPicPr>
        <p:blipFill>
          <a:blip r:embed="rId4"/>
          <a:stretch>
            <a:fillRect/>
          </a:stretch>
        </p:blipFill>
        <p:spPr>
          <a:xfrm>
            <a:off x="2429630" y="5010194"/>
            <a:ext cx="1247775" cy="1495425"/>
          </a:xfrm>
          <a:prstGeom prst="rect">
            <a:avLst/>
          </a:prstGeom>
        </p:spPr>
      </p:pic>
      <p:cxnSp>
        <p:nvCxnSpPr>
          <p:cNvPr id="8" name="Conector recto de flecha 7"/>
          <p:cNvCxnSpPr>
            <a:endCxn id="6" idx="0"/>
          </p:cNvCxnSpPr>
          <p:nvPr/>
        </p:nvCxnSpPr>
        <p:spPr>
          <a:xfrm>
            <a:off x="3053517" y="4116813"/>
            <a:ext cx="1" cy="8933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628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Colores (Se usan tres argumentos)</a:t>
            </a:r>
            <a:endParaRPr lang="es-MX" dirty="0"/>
          </a:p>
        </p:txBody>
      </p:sp>
      <p:sp>
        <p:nvSpPr>
          <p:cNvPr id="3" name="Marcador de contenido 2"/>
          <p:cNvSpPr>
            <a:spLocks noGrp="1"/>
          </p:cNvSpPr>
          <p:nvPr>
            <p:ph idx="1"/>
          </p:nvPr>
        </p:nvSpPr>
        <p:spPr>
          <a:xfrm>
            <a:off x="818711" y="2450887"/>
            <a:ext cx="5541747" cy="3636511"/>
          </a:xfrm>
        </p:spPr>
        <p:txBody>
          <a:bodyPr anchor="t"/>
          <a:lstStyle/>
          <a:p>
            <a:r>
              <a:rPr lang="es-MX" dirty="0" smtClean="0"/>
              <a:t>Para pintar de cualquier color se usan tres argumentos en la función </a:t>
            </a:r>
            <a:r>
              <a:rPr lang="es-MX" dirty="0" err="1" smtClean="0"/>
              <a:t>fill</a:t>
            </a:r>
            <a:r>
              <a:rPr lang="es-MX" dirty="0" smtClean="0"/>
              <a:t>/</a:t>
            </a:r>
            <a:r>
              <a:rPr lang="es-MX" dirty="0" err="1" smtClean="0"/>
              <a:t>stroke</a:t>
            </a:r>
            <a:r>
              <a:rPr lang="es-MX" dirty="0"/>
              <a:t> </a:t>
            </a:r>
            <a:r>
              <a:rPr lang="es-MX" dirty="0" smtClean="0"/>
              <a:t>según sea relleno/contorno.</a:t>
            </a:r>
          </a:p>
          <a:p>
            <a:r>
              <a:rPr lang="es-MX" dirty="0" smtClean="0"/>
              <a:t>¿Qué valores escogería para obtener el color deseado?</a:t>
            </a:r>
          </a:p>
          <a:p>
            <a:pPr marL="0" indent="0">
              <a:buNone/>
            </a:pPr>
            <a:endParaRPr lang="es-MX" dirty="0"/>
          </a:p>
        </p:txBody>
      </p:sp>
      <p:pic>
        <p:nvPicPr>
          <p:cNvPr id="4" name="Imagen 3"/>
          <p:cNvPicPr>
            <a:picLocks noChangeAspect="1"/>
          </p:cNvPicPr>
          <p:nvPr/>
        </p:nvPicPr>
        <p:blipFill>
          <a:blip r:embed="rId2"/>
          <a:stretch>
            <a:fillRect/>
          </a:stretch>
        </p:blipFill>
        <p:spPr>
          <a:xfrm>
            <a:off x="7054095" y="2635625"/>
            <a:ext cx="4327903" cy="3160056"/>
          </a:xfrm>
          <a:prstGeom prst="rect">
            <a:avLst/>
          </a:prstGeom>
        </p:spPr>
      </p:pic>
      <p:pic>
        <p:nvPicPr>
          <p:cNvPr id="5" name="Imagen 4"/>
          <p:cNvPicPr>
            <a:picLocks noChangeAspect="1"/>
          </p:cNvPicPr>
          <p:nvPr/>
        </p:nvPicPr>
        <p:blipFill>
          <a:blip r:embed="rId3"/>
          <a:stretch>
            <a:fillRect/>
          </a:stretch>
        </p:blipFill>
        <p:spPr>
          <a:xfrm>
            <a:off x="1117025" y="4215653"/>
            <a:ext cx="4978974" cy="1877546"/>
          </a:xfrm>
          <a:prstGeom prst="rect">
            <a:avLst/>
          </a:prstGeom>
        </p:spPr>
      </p:pic>
      <p:sp>
        <p:nvSpPr>
          <p:cNvPr id="6" name="CuadroTexto 5"/>
          <p:cNvSpPr txBox="1"/>
          <p:nvPr/>
        </p:nvSpPr>
        <p:spPr>
          <a:xfrm>
            <a:off x="7054095" y="5902732"/>
            <a:ext cx="4706471" cy="369332"/>
          </a:xfrm>
          <a:prstGeom prst="rect">
            <a:avLst/>
          </a:prstGeom>
          <a:noFill/>
        </p:spPr>
        <p:txBody>
          <a:bodyPr wrap="square" rtlCol="0">
            <a:spAutoFit/>
          </a:bodyPr>
          <a:lstStyle/>
          <a:p>
            <a:r>
              <a:rPr lang="es-MX" dirty="0" smtClean="0"/>
              <a:t>*Herramientas… &gt; Selector de colores</a:t>
            </a:r>
            <a:endParaRPr lang="es-MX" dirty="0"/>
          </a:p>
        </p:txBody>
      </p:sp>
    </p:spTree>
    <p:extLst>
      <p:ext uri="{BB962C8B-B14F-4D97-AF65-F5344CB8AC3E}">
        <p14:creationId xmlns:p14="http://schemas.microsoft.com/office/powerpoint/2010/main" val="1961124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Transparencia</a:t>
            </a:r>
            <a:endParaRPr lang="es-MX" dirty="0"/>
          </a:p>
        </p:txBody>
      </p:sp>
      <p:sp>
        <p:nvSpPr>
          <p:cNvPr id="3" name="Marcador de contenido 2"/>
          <p:cNvSpPr>
            <a:spLocks noGrp="1"/>
          </p:cNvSpPr>
          <p:nvPr>
            <p:ph idx="1"/>
          </p:nvPr>
        </p:nvSpPr>
        <p:spPr>
          <a:xfrm>
            <a:off x="810000" y="2329863"/>
            <a:ext cx="4439088" cy="3636511"/>
          </a:xfrm>
        </p:spPr>
        <p:txBody>
          <a:bodyPr/>
          <a:lstStyle/>
          <a:p>
            <a:r>
              <a:rPr lang="es-MX" dirty="0" smtClean="0"/>
              <a:t>Adicionalmente a los componentes rojo, verde y azul, hay un cuarto componente opcional conocido como “alfa”. Alfa se refiere a la transparencia y es particularmente útil cuando se desea ver una figura a través de otra. Los valores de alfa van de 0 (0% opacidad) hasta 255 (100% opacidad).</a:t>
            </a:r>
            <a:endParaRPr lang="es-MX" dirty="0"/>
          </a:p>
        </p:txBody>
      </p:sp>
      <p:pic>
        <p:nvPicPr>
          <p:cNvPr id="5" name="Imagen 4"/>
          <p:cNvPicPr>
            <a:picLocks noChangeAspect="1"/>
          </p:cNvPicPr>
          <p:nvPr/>
        </p:nvPicPr>
        <p:blipFill>
          <a:blip r:embed="rId2"/>
          <a:stretch>
            <a:fillRect/>
          </a:stretch>
        </p:blipFill>
        <p:spPr>
          <a:xfrm>
            <a:off x="7077821" y="2183167"/>
            <a:ext cx="4304177" cy="1964951"/>
          </a:xfrm>
          <a:prstGeom prst="rect">
            <a:avLst/>
          </a:prstGeom>
        </p:spPr>
      </p:pic>
      <p:pic>
        <p:nvPicPr>
          <p:cNvPr id="6" name="Imagen 5"/>
          <p:cNvPicPr>
            <a:picLocks noChangeAspect="1"/>
          </p:cNvPicPr>
          <p:nvPr/>
        </p:nvPicPr>
        <p:blipFill>
          <a:blip r:embed="rId3"/>
          <a:stretch>
            <a:fillRect/>
          </a:stretch>
        </p:blipFill>
        <p:spPr>
          <a:xfrm>
            <a:off x="7077821" y="4401553"/>
            <a:ext cx="4304177" cy="2045345"/>
          </a:xfrm>
          <a:prstGeom prst="rect">
            <a:avLst/>
          </a:prstGeom>
        </p:spPr>
      </p:pic>
    </p:spTree>
    <p:extLst>
      <p:ext uri="{BB962C8B-B14F-4D97-AF65-F5344CB8AC3E}">
        <p14:creationId xmlns:p14="http://schemas.microsoft.com/office/powerpoint/2010/main" val="726069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Modos de color</a:t>
            </a:r>
            <a:endParaRPr lang="es-MX" dirty="0"/>
          </a:p>
        </p:txBody>
      </p:sp>
      <p:pic>
        <p:nvPicPr>
          <p:cNvPr id="1026" name="Picture 2" descr="Resultado de imagen para hs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72515" y="2104148"/>
            <a:ext cx="2011273" cy="20112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hs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8046" y="2101721"/>
            <a:ext cx="2684931" cy="2013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hs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5476" y="4266420"/>
            <a:ext cx="2352675" cy="2333626"/>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5"/>
          <a:stretch>
            <a:fillRect/>
          </a:stretch>
        </p:blipFill>
        <p:spPr>
          <a:xfrm>
            <a:off x="295836" y="3009728"/>
            <a:ext cx="5849470" cy="2211385"/>
          </a:xfrm>
          <a:prstGeom prst="rect">
            <a:avLst/>
          </a:prstGeom>
        </p:spPr>
      </p:pic>
    </p:spTree>
    <p:extLst>
      <p:ext uri="{BB962C8B-B14F-4D97-AF65-F5344CB8AC3E}">
        <p14:creationId xmlns:p14="http://schemas.microsoft.com/office/powerpoint/2010/main" val="2933248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a </a:t>
            </a:r>
            <a:r>
              <a:rPr lang="es-MX" dirty="0" err="1" smtClean="0"/>
              <a:t>Processing</a:t>
            </a:r>
            <a:endParaRPr lang="es-MX" dirty="0"/>
          </a:p>
        </p:txBody>
      </p:sp>
      <p:sp>
        <p:nvSpPr>
          <p:cNvPr id="3" name="Marcador de contenido 2"/>
          <p:cNvSpPr>
            <a:spLocks noGrp="1"/>
          </p:cNvSpPr>
          <p:nvPr>
            <p:ph idx="1"/>
          </p:nvPr>
        </p:nvSpPr>
        <p:spPr>
          <a:xfrm>
            <a:off x="818712" y="2222287"/>
            <a:ext cx="6261357" cy="3636511"/>
          </a:xfrm>
        </p:spPr>
        <p:txBody>
          <a:bodyPr/>
          <a:lstStyle/>
          <a:p>
            <a:r>
              <a:rPr lang="es-MX" dirty="0" smtClean="0"/>
              <a:t>En </a:t>
            </a:r>
            <a:r>
              <a:rPr lang="es-MX" dirty="0" err="1" smtClean="0"/>
              <a:t>Processing</a:t>
            </a:r>
            <a:r>
              <a:rPr lang="es-MX" dirty="0" smtClean="0"/>
              <a:t>, se tiene un sistema de coordenadas un poco distinto al que estamos acostumbrados a utilizar. En este, la esquina superior izquierda de la ventana representa al origen (0,0).</a:t>
            </a:r>
          </a:p>
          <a:p>
            <a:r>
              <a:rPr lang="es-MX" dirty="0" smtClean="0"/>
              <a:t>Cuando se avanza hacia la derecha, se dice que nos movemos en la dirección positiva del eje “x”.</a:t>
            </a:r>
          </a:p>
          <a:p>
            <a:r>
              <a:rPr lang="es-MX" dirty="0"/>
              <a:t>Cuando se avanza hacia </a:t>
            </a:r>
            <a:r>
              <a:rPr lang="es-MX" dirty="0" smtClean="0"/>
              <a:t>abajo, </a:t>
            </a:r>
            <a:r>
              <a:rPr lang="es-MX" dirty="0"/>
              <a:t>se dice que nos </a:t>
            </a:r>
            <a:r>
              <a:rPr lang="es-MX" dirty="0" smtClean="0"/>
              <a:t>movemos </a:t>
            </a:r>
            <a:r>
              <a:rPr lang="es-MX" dirty="0"/>
              <a:t>en la dirección positiva del eje </a:t>
            </a:r>
            <a:r>
              <a:rPr lang="es-MX" dirty="0" smtClean="0"/>
              <a:t>“y”.</a:t>
            </a:r>
            <a:endParaRPr lang="es-MX" dirty="0"/>
          </a:p>
        </p:txBody>
      </p:sp>
      <p:pic>
        <p:nvPicPr>
          <p:cNvPr id="5" name="Imagen 4"/>
          <p:cNvPicPr>
            <a:picLocks noChangeAspect="1"/>
          </p:cNvPicPr>
          <p:nvPr/>
        </p:nvPicPr>
        <p:blipFill>
          <a:blip r:embed="rId2"/>
          <a:stretch>
            <a:fillRect/>
          </a:stretch>
        </p:blipFill>
        <p:spPr>
          <a:xfrm>
            <a:off x="7450183" y="2570390"/>
            <a:ext cx="3744686" cy="2837770"/>
          </a:xfrm>
          <a:prstGeom prst="rect">
            <a:avLst/>
          </a:prstGeom>
        </p:spPr>
      </p:pic>
    </p:spTree>
    <p:extLst>
      <p:ext uri="{BB962C8B-B14F-4D97-AF65-F5344CB8AC3E}">
        <p14:creationId xmlns:p14="http://schemas.microsoft.com/office/powerpoint/2010/main" val="3374465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errores</a:t>
            </a:r>
            <a:endParaRPr lang="es-MX" dirty="0"/>
          </a:p>
        </p:txBody>
      </p:sp>
      <p:sp>
        <p:nvSpPr>
          <p:cNvPr id="3" name="Marcador de contenido 2"/>
          <p:cNvSpPr>
            <a:spLocks noGrp="1"/>
          </p:cNvSpPr>
          <p:nvPr>
            <p:ph idx="1"/>
          </p:nvPr>
        </p:nvSpPr>
        <p:spPr/>
        <p:txBody>
          <a:bodyPr/>
          <a:lstStyle/>
          <a:p>
            <a:r>
              <a:rPr lang="es-MX" dirty="0" smtClean="0"/>
              <a:t>De sintaxis (ejemplos: no poner punto y coma; escribir elipse en vez de </a:t>
            </a:r>
            <a:r>
              <a:rPr lang="es-MX" dirty="0" err="1" smtClean="0"/>
              <a:t>ellipse</a:t>
            </a:r>
            <a:r>
              <a:rPr lang="es-MX" dirty="0" smtClean="0"/>
              <a:t>)</a:t>
            </a:r>
          </a:p>
          <a:p>
            <a:r>
              <a:rPr lang="es-MX" dirty="0" smtClean="0"/>
              <a:t>De operación </a:t>
            </a:r>
            <a:r>
              <a:rPr lang="es-MX" dirty="0"/>
              <a:t>(ejemplos: </a:t>
            </a:r>
            <a:r>
              <a:rPr lang="es-MX" dirty="0" smtClean="0"/>
              <a:t>dividir entre cero; hacer referencia a un archivo inexistente)</a:t>
            </a:r>
          </a:p>
          <a:p>
            <a:r>
              <a:rPr lang="es-MX" dirty="0" smtClean="0"/>
              <a:t>De lógica (ejemplo: querer un rectángulo rojo y que salga verde)</a:t>
            </a:r>
            <a:endParaRPr lang="es-MX" dirty="0"/>
          </a:p>
        </p:txBody>
      </p:sp>
    </p:spTree>
    <p:extLst>
      <p:ext uri="{BB962C8B-B14F-4D97-AF65-F5344CB8AC3E}">
        <p14:creationId xmlns:p14="http://schemas.microsoft.com/office/powerpoint/2010/main" val="4030988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declaraciones en </a:t>
            </a:r>
            <a:r>
              <a:rPr lang="es-MX" dirty="0" err="1" smtClean="0"/>
              <a:t>Processing</a:t>
            </a:r>
            <a:endParaRPr lang="es-MX" dirty="0"/>
          </a:p>
        </p:txBody>
      </p:sp>
      <p:sp>
        <p:nvSpPr>
          <p:cNvPr id="3" name="Marcador de contenido 2"/>
          <p:cNvSpPr>
            <a:spLocks noGrp="1"/>
          </p:cNvSpPr>
          <p:nvPr>
            <p:ph idx="1"/>
          </p:nvPr>
        </p:nvSpPr>
        <p:spPr/>
        <p:txBody>
          <a:bodyPr/>
          <a:lstStyle/>
          <a:p>
            <a:r>
              <a:rPr lang="es-MX" b="1" dirty="0" smtClean="0"/>
              <a:t>Llamadas a funciones</a:t>
            </a:r>
          </a:p>
          <a:p>
            <a:r>
              <a:rPr lang="es-MX" dirty="0" smtClean="0"/>
              <a:t>Operaciones de asignación</a:t>
            </a:r>
          </a:p>
          <a:p>
            <a:r>
              <a:rPr lang="es-MX" dirty="0" smtClean="0"/>
              <a:t>Estructuras de control</a:t>
            </a:r>
            <a:endParaRPr lang="es-MX" dirty="0"/>
          </a:p>
        </p:txBody>
      </p:sp>
    </p:spTree>
    <p:extLst>
      <p:ext uri="{BB962C8B-B14F-4D97-AF65-F5344CB8AC3E}">
        <p14:creationId xmlns:p14="http://schemas.microsoft.com/office/powerpoint/2010/main" val="1487853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Punto</a:t>
            </a:r>
            <a:endParaRPr lang="es-MX" dirty="0"/>
          </a:p>
        </p:txBody>
      </p:sp>
      <p:sp>
        <p:nvSpPr>
          <p:cNvPr id="5" name="Marcador de contenido 4"/>
          <p:cNvSpPr>
            <a:spLocks noGrp="1"/>
          </p:cNvSpPr>
          <p:nvPr>
            <p:ph idx="1"/>
          </p:nvPr>
        </p:nvSpPr>
        <p:spPr>
          <a:xfrm>
            <a:off x="810000" y="2182277"/>
            <a:ext cx="4262739" cy="2593084"/>
          </a:xfrm>
        </p:spPr>
        <p:txBody>
          <a:bodyPr/>
          <a:lstStyle/>
          <a:p>
            <a:r>
              <a:rPr lang="es-MX" dirty="0" smtClean="0"/>
              <a:t>Suponiendo que tenemos una pantalla de 10 pixeles de ancho por 10 pixeles de alto, podemos dibujar un punto en las coordenadas (4,5) por medio de la siguiente función:</a:t>
            </a:r>
          </a:p>
          <a:p>
            <a:pPr marL="0" indent="0">
              <a:buNone/>
            </a:pPr>
            <a:endParaRPr lang="es-MX" dirty="0"/>
          </a:p>
        </p:txBody>
      </p:sp>
      <p:pic>
        <p:nvPicPr>
          <p:cNvPr id="6" name="Imagen 5"/>
          <p:cNvPicPr>
            <a:picLocks noChangeAspect="1"/>
          </p:cNvPicPr>
          <p:nvPr/>
        </p:nvPicPr>
        <p:blipFill>
          <a:blip r:embed="rId2"/>
          <a:stretch>
            <a:fillRect/>
          </a:stretch>
        </p:blipFill>
        <p:spPr>
          <a:xfrm>
            <a:off x="6095999" y="2564167"/>
            <a:ext cx="4733925" cy="2952750"/>
          </a:xfrm>
          <a:prstGeom prst="rect">
            <a:avLst/>
          </a:prstGeom>
        </p:spPr>
      </p:pic>
      <p:grpSp>
        <p:nvGrpSpPr>
          <p:cNvPr id="19" name="Grupo 18"/>
          <p:cNvGrpSpPr/>
          <p:nvPr/>
        </p:nvGrpSpPr>
        <p:grpSpPr>
          <a:xfrm>
            <a:off x="327116" y="4477955"/>
            <a:ext cx="5903867" cy="2116438"/>
            <a:chOff x="327116" y="4477955"/>
            <a:chExt cx="5903867" cy="2116438"/>
          </a:xfrm>
        </p:grpSpPr>
        <p:pic>
          <p:nvPicPr>
            <p:cNvPr id="8" name="Imagen 7"/>
            <p:cNvPicPr>
              <a:picLocks noChangeAspect="1"/>
            </p:cNvPicPr>
            <p:nvPr/>
          </p:nvPicPr>
          <p:blipFill>
            <a:blip r:embed="rId3"/>
            <a:stretch>
              <a:fillRect/>
            </a:stretch>
          </p:blipFill>
          <p:spPr>
            <a:xfrm>
              <a:off x="1840146" y="4477955"/>
              <a:ext cx="2533650" cy="1333500"/>
            </a:xfrm>
            <a:prstGeom prst="rect">
              <a:avLst/>
            </a:prstGeom>
          </p:spPr>
        </p:pic>
        <p:sp>
          <p:nvSpPr>
            <p:cNvPr id="9" name="Rectángulo 8"/>
            <p:cNvSpPr/>
            <p:nvPr/>
          </p:nvSpPr>
          <p:spPr>
            <a:xfrm>
              <a:off x="2246811" y="5144705"/>
              <a:ext cx="613955" cy="3416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1" name="Conector recto de flecha 10"/>
            <p:cNvCxnSpPr/>
            <p:nvPr/>
          </p:nvCxnSpPr>
          <p:spPr>
            <a:xfrm>
              <a:off x="1410789" y="5242594"/>
              <a:ext cx="718457"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327116" y="5024732"/>
              <a:ext cx="1110343" cy="923330"/>
            </a:xfrm>
            <a:prstGeom prst="rect">
              <a:avLst/>
            </a:prstGeom>
            <a:noFill/>
          </p:spPr>
          <p:txBody>
            <a:bodyPr wrap="square" rtlCol="0">
              <a:spAutoFit/>
            </a:bodyPr>
            <a:lstStyle/>
            <a:p>
              <a:r>
                <a:rPr lang="es-MX" dirty="0" smtClean="0"/>
                <a:t>Nombre de la función</a:t>
              </a:r>
              <a:endParaRPr lang="es-MX" dirty="0"/>
            </a:p>
          </p:txBody>
        </p:sp>
        <p:cxnSp>
          <p:nvCxnSpPr>
            <p:cNvPr id="14" name="Conector recto 13"/>
            <p:cNvCxnSpPr/>
            <p:nvPr/>
          </p:nvCxnSpPr>
          <p:spPr>
            <a:xfrm>
              <a:off x="2991395" y="5460271"/>
              <a:ext cx="41801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V="1">
              <a:off x="3239589" y="5540881"/>
              <a:ext cx="1" cy="344099"/>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2246811" y="5948062"/>
              <a:ext cx="3984172" cy="646331"/>
            </a:xfrm>
            <a:prstGeom prst="rect">
              <a:avLst/>
            </a:prstGeom>
            <a:noFill/>
          </p:spPr>
          <p:txBody>
            <a:bodyPr wrap="square" rtlCol="0">
              <a:spAutoFit/>
            </a:bodyPr>
            <a:lstStyle/>
            <a:p>
              <a:r>
                <a:rPr lang="es-MX" dirty="0" smtClean="0"/>
                <a:t>Argumentos de la función (</a:t>
              </a:r>
              <a:r>
                <a:rPr lang="es-MX" dirty="0" err="1" smtClean="0"/>
                <a:t>posición_x</a:t>
              </a:r>
              <a:r>
                <a:rPr lang="es-MX" dirty="0" smtClean="0"/>
                <a:t>, </a:t>
              </a:r>
              <a:r>
                <a:rPr lang="es-MX" dirty="0" err="1" smtClean="0"/>
                <a:t>posición_y</a:t>
              </a:r>
              <a:r>
                <a:rPr lang="es-MX" dirty="0" smtClean="0"/>
                <a:t>)</a:t>
              </a:r>
              <a:endParaRPr lang="es-MX" dirty="0"/>
            </a:p>
          </p:txBody>
        </p:sp>
      </p:grpSp>
    </p:spTree>
    <p:extLst>
      <p:ext uri="{BB962C8B-B14F-4D97-AF65-F5344CB8AC3E}">
        <p14:creationId xmlns:p14="http://schemas.microsoft.com/office/powerpoint/2010/main" val="3100769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stretch>
            <a:fillRect/>
          </a:stretch>
        </p:blipFill>
        <p:spPr>
          <a:xfrm>
            <a:off x="2060120" y="3581149"/>
            <a:ext cx="2294286" cy="1413444"/>
          </a:xfrm>
          <a:prstGeom prst="rect">
            <a:avLst/>
          </a:prstGeom>
        </p:spPr>
      </p:pic>
      <p:sp>
        <p:nvSpPr>
          <p:cNvPr id="2" name="Título 1"/>
          <p:cNvSpPr>
            <a:spLocks noGrp="1"/>
          </p:cNvSpPr>
          <p:nvPr>
            <p:ph type="title"/>
          </p:nvPr>
        </p:nvSpPr>
        <p:spPr/>
        <p:txBody>
          <a:bodyPr/>
          <a:lstStyle/>
          <a:p>
            <a:r>
              <a:rPr lang="es-MX" dirty="0" smtClean="0"/>
              <a:t>Línea</a:t>
            </a:r>
            <a:endParaRPr lang="es-MX" dirty="0"/>
          </a:p>
        </p:txBody>
      </p:sp>
      <p:sp>
        <p:nvSpPr>
          <p:cNvPr id="3" name="Marcador de contenido 2"/>
          <p:cNvSpPr>
            <a:spLocks noGrp="1"/>
          </p:cNvSpPr>
          <p:nvPr>
            <p:ph idx="1"/>
          </p:nvPr>
        </p:nvSpPr>
        <p:spPr>
          <a:xfrm>
            <a:off x="818712" y="2222287"/>
            <a:ext cx="4798317" cy="3636511"/>
          </a:xfrm>
        </p:spPr>
        <p:txBody>
          <a:bodyPr anchor="t"/>
          <a:lstStyle/>
          <a:p>
            <a:r>
              <a:rPr lang="es-MX" dirty="0" smtClean="0"/>
              <a:t>O si queremos dibujar una línea que vaya del punto A (1,3) al punto B (8,3) bastaría con escribir:</a:t>
            </a:r>
            <a:endParaRPr lang="es-MX" dirty="0"/>
          </a:p>
        </p:txBody>
      </p:sp>
      <p:pic>
        <p:nvPicPr>
          <p:cNvPr id="4" name="Imagen 3"/>
          <p:cNvPicPr>
            <a:picLocks noChangeAspect="1"/>
          </p:cNvPicPr>
          <p:nvPr/>
        </p:nvPicPr>
        <p:blipFill>
          <a:blip r:embed="rId3"/>
          <a:stretch>
            <a:fillRect/>
          </a:stretch>
        </p:blipFill>
        <p:spPr>
          <a:xfrm>
            <a:off x="6095999" y="2321279"/>
            <a:ext cx="5153025" cy="3438525"/>
          </a:xfrm>
          <a:prstGeom prst="rect">
            <a:avLst/>
          </a:prstGeom>
        </p:spPr>
      </p:pic>
      <p:grpSp>
        <p:nvGrpSpPr>
          <p:cNvPr id="5" name="Grupo 4"/>
          <p:cNvGrpSpPr/>
          <p:nvPr/>
        </p:nvGrpSpPr>
        <p:grpSpPr>
          <a:xfrm>
            <a:off x="470807" y="4190143"/>
            <a:ext cx="5969181" cy="1846660"/>
            <a:chOff x="327116" y="5024732"/>
            <a:chExt cx="5969181" cy="1846660"/>
          </a:xfrm>
        </p:grpSpPr>
        <p:sp>
          <p:nvSpPr>
            <p:cNvPr id="7" name="Rectángulo 6"/>
            <p:cNvSpPr/>
            <p:nvPr/>
          </p:nvSpPr>
          <p:spPr>
            <a:xfrm>
              <a:off x="2338252" y="5144705"/>
              <a:ext cx="522514" cy="3416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 name="Conector recto de flecha 7"/>
            <p:cNvCxnSpPr/>
            <p:nvPr/>
          </p:nvCxnSpPr>
          <p:spPr>
            <a:xfrm>
              <a:off x="1410789" y="5242594"/>
              <a:ext cx="718457"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 name="CuadroTexto 8"/>
            <p:cNvSpPr txBox="1"/>
            <p:nvPr/>
          </p:nvSpPr>
          <p:spPr>
            <a:xfrm>
              <a:off x="327116" y="5024732"/>
              <a:ext cx="1110343" cy="923330"/>
            </a:xfrm>
            <a:prstGeom prst="rect">
              <a:avLst/>
            </a:prstGeom>
            <a:noFill/>
          </p:spPr>
          <p:txBody>
            <a:bodyPr wrap="square" rtlCol="0">
              <a:spAutoFit/>
            </a:bodyPr>
            <a:lstStyle/>
            <a:p>
              <a:r>
                <a:rPr lang="es-MX" dirty="0" smtClean="0"/>
                <a:t>Nombre de la función</a:t>
              </a:r>
              <a:endParaRPr lang="es-MX" dirty="0"/>
            </a:p>
          </p:txBody>
        </p:sp>
        <p:cxnSp>
          <p:nvCxnSpPr>
            <p:cNvPr id="10" name="Conector recto 9"/>
            <p:cNvCxnSpPr/>
            <p:nvPr/>
          </p:nvCxnSpPr>
          <p:spPr>
            <a:xfrm>
              <a:off x="2991394" y="5460271"/>
              <a:ext cx="828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de flecha 10"/>
            <p:cNvCxnSpPr/>
            <p:nvPr/>
          </p:nvCxnSpPr>
          <p:spPr>
            <a:xfrm flipV="1">
              <a:off x="3239589" y="5540881"/>
              <a:ext cx="1" cy="344099"/>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2246810" y="5948062"/>
              <a:ext cx="4049487" cy="923330"/>
            </a:xfrm>
            <a:prstGeom prst="rect">
              <a:avLst/>
            </a:prstGeom>
            <a:noFill/>
          </p:spPr>
          <p:txBody>
            <a:bodyPr wrap="square" rtlCol="0">
              <a:spAutoFit/>
            </a:bodyPr>
            <a:lstStyle/>
            <a:p>
              <a:r>
                <a:rPr lang="es-MX" dirty="0" smtClean="0"/>
                <a:t>Argumentos de la función (</a:t>
              </a:r>
              <a:r>
                <a:rPr lang="es-MX" dirty="0" err="1" smtClean="0"/>
                <a:t>posición_xA</a:t>
              </a:r>
              <a:r>
                <a:rPr lang="es-MX" dirty="0" smtClean="0"/>
                <a:t>, </a:t>
              </a:r>
              <a:r>
                <a:rPr lang="es-MX" dirty="0" err="1" smtClean="0"/>
                <a:t>posición_yA</a:t>
              </a:r>
              <a:r>
                <a:rPr lang="es-MX" dirty="0" smtClean="0"/>
                <a:t>,     </a:t>
              </a:r>
              <a:r>
                <a:rPr lang="es-MX" dirty="0" err="1" smtClean="0"/>
                <a:t>posición_xB</a:t>
              </a:r>
              <a:r>
                <a:rPr lang="es-MX" dirty="0" smtClean="0"/>
                <a:t>, </a:t>
              </a:r>
              <a:r>
                <a:rPr lang="es-MX" dirty="0" err="1" smtClean="0"/>
                <a:t>posición_yB</a:t>
              </a:r>
              <a:r>
                <a:rPr lang="es-MX" dirty="0" smtClean="0"/>
                <a:t>)</a:t>
              </a:r>
              <a:endParaRPr lang="es-MX" dirty="0"/>
            </a:p>
          </p:txBody>
        </p:sp>
      </p:grpSp>
    </p:spTree>
    <p:extLst>
      <p:ext uri="{BB962C8B-B14F-4D97-AF65-F5344CB8AC3E}">
        <p14:creationId xmlns:p14="http://schemas.microsoft.com/office/powerpoint/2010/main" val="177380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Rectángulo</a:t>
            </a:r>
            <a:endParaRPr lang="es-MX" dirty="0"/>
          </a:p>
        </p:txBody>
      </p:sp>
      <p:sp>
        <p:nvSpPr>
          <p:cNvPr id="3" name="Marcador de contenido 2"/>
          <p:cNvSpPr>
            <a:spLocks noGrp="1"/>
          </p:cNvSpPr>
          <p:nvPr>
            <p:ph idx="1"/>
          </p:nvPr>
        </p:nvSpPr>
        <p:spPr>
          <a:xfrm>
            <a:off x="810000" y="2381775"/>
            <a:ext cx="4889757" cy="3636511"/>
          </a:xfrm>
        </p:spPr>
        <p:txBody>
          <a:bodyPr anchor="t"/>
          <a:lstStyle/>
          <a:p>
            <a:r>
              <a:rPr lang="es-MX" dirty="0" smtClean="0"/>
              <a:t>Para dibujar un rectángulo habrá que definir en que coordenadas (</a:t>
            </a:r>
            <a:r>
              <a:rPr lang="es-MX" dirty="0" err="1" smtClean="0"/>
              <a:t>x,y</a:t>
            </a:r>
            <a:r>
              <a:rPr lang="es-MX" dirty="0" smtClean="0"/>
              <a:t>) estará su esquina superior izquierda, así como su ancho y su alto.</a:t>
            </a:r>
            <a:endParaRPr lang="es-MX" dirty="0"/>
          </a:p>
        </p:txBody>
      </p:sp>
      <p:pic>
        <p:nvPicPr>
          <p:cNvPr id="4" name="Imagen 3"/>
          <p:cNvPicPr>
            <a:picLocks noChangeAspect="1"/>
          </p:cNvPicPr>
          <p:nvPr/>
        </p:nvPicPr>
        <p:blipFill>
          <a:blip r:embed="rId2"/>
          <a:stretch>
            <a:fillRect/>
          </a:stretch>
        </p:blipFill>
        <p:spPr>
          <a:xfrm>
            <a:off x="5952464" y="2459901"/>
            <a:ext cx="5429533" cy="3257720"/>
          </a:xfrm>
          <a:prstGeom prst="rect">
            <a:avLst/>
          </a:prstGeom>
        </p:spPr>
      </p:pic>
      <p:pic>
        <p:nvPicPr>
          <p:cNvPr id="5" name="Imagen 4"/>
          <p:cNvPicPr>
            <a:picLocks noChangeAspect="1"/>
          </p:cNvPicPr>
          <p:nvPr/>
        </p:nvPicPr>
        <p:blipFill>
          <a:blip r:embed="rId3"/>
          <a:stretch>
            <a:fillRect/>
          </a:stretch>
        </p:blipFill>
        <p:spPr>
          <a:xfrm>
            <a:off x="2083303" y="4088761"/>
            <a:ext cx="2343150" cy="1304925"/>
          </a:xfrm>
          <a:prstGeom prst="rect">
            <a:avLst/>
          </a:prstGeom>
        </p:spPr>
      </p:pic>
    </p:spTree>
    <p:extLst>
      <p:ext uri="{BB962C8B-B14F-4D97-AF65-F5344CB8AC3E}">
        <p14:creationId xmlns:p14="http://schemas.microsoft.com/office/powerpoint/2010/main" val="3462320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Rectángulo</a:t>
            </a:r>
            <a:endParaRPr lang="es-MX" dirty="0"/>
          </a:p>
        </p:txBody>
      </p:sp>
      <p:pic>
        <p:nvPicPr>
          <p:cNvPr id="4" name="Marcador de contenido 3"/>
          <p:cNvPicPr>
            <a:picLocks noGrp="1" noChangeAspect="1"/>
          </p:cNvPicPr>
          <p:nvPr>
            <p:ph idx="1"/>
          </p:nvPr>
        </p:nvPicPr>
        <p:blipFill>
          <a:blip r:embed="rId2"/>
          <a:stretch>
            <a:fillRect/>
          </a:stretch>
        </p:blipFill>
        <p:spPr>
          <a:xfrm>
            <a:off x="6004404" y="2630838"/>
            <a:ext cx="5648325" cy="3543300"/>
          </a:xfrm>
          <a:prstGeom prst="rect">
            <a:avLst/>
          </a:prstGeom>
        </p:spPr>
      </p:pic>
      <p:sp>
        <p:nvSpPr>
          <p:cNvPr id="5" name="Marcador de contenido 2"/>
          <p:cNvSpPr txBox="1">
            <a:spLocks/>
          </p:cNvSpPr>
          <p:nvPr/>
        </p:nvSpPr>
        <p:spPr>
          <a:xfrm>
            <a:off x="810000" y="2381775"/>
            <a:ext cx="4889757" cy="3636511"/>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MX" dirty="0" smtClean="0"/>
              <a:t>A veces puede ser más simple definir las coordenadas del centro del rectángulo (en vez de la esquina). Para lograrlo solo hay que cambiar el modo de dibujar el rectángulo por medio de la función </a:t>
            </a:r>
            <a:r>
              <a:rPr lang="es-MX" dirty="0" err="1" smtClean="0"/>
              <a:t>rectMode</a:t>
            </a:r>
            <a:r>
              <a:rPr lang="es-MX" dirty="0" smtClean="0"/>
              <a:t>:</a:t>
            </a:r>
            <a:endParaRPr lang="es-MX" dirty="0"/>
          </a:p>
        </p:txBody>
      </p:sp>
      <p:pic>
        <p:nvPicPr>
          <p:cNvPr id="6" name="Imagen 5"/>
          <p:cNvPicPr>
            <a:picLocks noChangeAspect="1"/>
          </p:cNvPicPr>
          <p:nvPr/>
        </p:nvPicPr>
        <p:blipFill>
          <a:blip r:embed="rId3"/>
          <a:stretch>
            <a:fillRect/>
          </a:stretch>
        </p:blipFill>
        <p:spPr>
          <a:xfrm>
            <a:off x="1873753" y="4402488"/>
            <a:ext cx="2762250" cy="1514475"/>
          </a:xfrm>
          <a:prstGeom prst="rect">
            <a:avLst/>
          </a:prstGeom>
        </p:spPr>
      </p:pic>
      <p:sp>
        <p:nvSpPr>
          <p:cNvPr id="7" name="Rectángulo 6"/>
          <p:cNvSpPr/>
          <p:nvPr/>
        </p:nvSpPr>
        <p:spPr>
          <a:xfrm>
            <a:off x="2281239" y="5159725"/>
            <a:ext cx="973639" cy="2375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273528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Rectángulo</a:t>
            </a:r>
            <a:endParaRPr lang="es-MX" dirty="0"/>
          </a:p>
        </p:txBody>
      </p:sp>
      <p:sp>
        <p:nvSpPr>
          <p:cNvPr id="3" name="Marcador de contenido 2"/>
          <p:cNvSpPr>
            <a:spLocks noGrp="1"/>
          </p:cNvSpPr>
          <p:nvPr>
            <p:ph idx="1"/>
          </p:nvPr>
        </p:nvSpPr>
        <p:spPr>
          <a:xfrm>
            <a:off x="810000" y="2339245"/>
            <a:ext cx="3987204" cy="3636511"/>
          </a:xfrm>
        </p:spPr>
        <p:txBody>
          <a:bodyPr anchor="t"/>
          <a:lstStyle/>
          <a:p>
            <a:r>
              <a:rPr lang="es-MX" dirty="0" smtClean="0"/>
              <a:t>También es posible definir un rectángulo dando a conocer las coordenadas de la esquina superior izquierda y las coordenadas de la esquina inferior derecha utilizando el modo CORNERS de la función </a:t>
            </a:r>
            <a:r>
              <a:rPr lang="es-MX" dirty="0" err="1" smtClean="0"/>
              <a:t>rectMode</a:t>
            </a:r>
            <a:r>
              <a:rPr lang="es-MX" dirty="0"/>
              <a:t>:</a:t>
            </a:r>
          </a:p>
        </p:txBody>
      </p:sp>
      <p:pic>
        <p:nvPicPr>
          <p:cNvPr id="5" name="Imagen 4"/>
          <p:cNvPicPr>
            <a:picLocks noChangeAspect="1"/>
          </p:cNvPicPr>
          <p:nvPr/>
        </p:nvPicPr>
        <p:blipFill>
          <a:blip r:embed="rId2"/>
          <a:stretch>
            <a:fillRect/>
          </a:stretch>
        </p:blipFill>
        <p:spPr>
          <a:xfrm>
            <a:off x="6095999" y="2719113"/>
            <a:ext cx="5610225" cy="3514725"/>
          </a:xfrm>
          <a:prstGeom prst="rect">
            <a:avLst/>
          </a:prstGeom>
        </p:spPr>
      </p:pic>
      <p:pic>
        <p:nvPicPr>
          <p:cNvPr id="6" name="Imagen 5"/>
          <p:cNvPicPr>
            <a:picLocks noChangeAspect="1"/>
          </p:cNvPicPr>
          <p:nvPr/>
        </p:nvPicPr>
        <p:blipFill>
          <a:blip r:embed="rId3"/>
          <a:stretch>
            <a:fillRect/>
          </a:stretch>
        </p:blipFill>
        <p:spPr>
          <a:xfrm>
            <a:off x="1638743" y="4824301"/>
            <a:ext cx="2705100" cy="1504950"/>
          </a:xfrm>
          <a:prstGeom prst="rect">
            <a:avLst/>
          </a:prstGeom>
        </p:spPr>
      </p:pic>
    </p:spTree>
    <p:extLst>
      <p:ext uri="{BB962C8B-B14F-4D97-AF65-F5344CB8AC3E}">
        <p14:creationId xmlns:p14="http://schemas.microsoft.com/office/powerpoint/2010/main" val="3117602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Rectángulo</a:t>
            </a:r>
            <a:endParaRPr lang="es-MX" dirty="0"/>
          </a:p>
        </p:txBody>
      </p:sp>
      <p:sp>
        <p:nvSpPr>
          <p:cNvPr id="3" name="Marcador de contenido 2"/>
          <p:cNvSpPr>
            <a:spLocks noGrp="1"/>
          </p:cNvSpPr>
          <p:nvPr>
            <p:ph idx="1"/>
          </p:nvPr>
        </p:nvSpPr>
        <p:spPr>
          <a:xfrm>
            <a:off x="818712" y="2222287"/>
            <a:ext cx="5555194" cy="3636511"/>
          </a:xfrm>
        </p:spPr>
        <p:txBody>
          <a:bodyPr/>
          <a:lstStyle/>
          <a:p>
            <a:r>
              <a:rPr lang="es-MX" dirty="0" smtClean="0"/>
              <a:t>Si a la función “</a:t>
            </a:r>
            <a:r>
              <a:rPr lang="es-MX" dirty="0" err="1" smtClean="0"/>
              <a:t>rect</a:t>
            </a:r>
            <a:r>
              <a:rPr lang="es-MX" dirty="0" smtClean="0"/>
              <a:t>” se le dan más argumentos, es posible definir el radio de redondeo de cada una de las cuatro esquinas.</a:t>
            </a:r>
            <a:endParaRPr lang="es-MX" dirty="0"/>
          </a:p>
        </p:txBody>
      </p:sp>
      <p:pic>
        <p:nvPicPr>
          <p:cNvPr id="4" name="Imagen 3"/>
          <p:cNvPicPr>
            <a:picLocks noChangeAspect="1"/>
          </p:cNvPicPr>
          <p:nvPr/>
        </p:nvPicPr>
        <p:blipFill>
          <a:blip r:embed="rId2"/>
          <a:stretch>
            <a:fillRect/>
          </a:stretch>
        </p:blipFill>
        <p:spPr>
          <a:xfrm>
            <a:off x="6710083" y="2073928"/>
            <a:ext cx="4884084" cy="2117877"/>
          </a:xfrm>
          <a:prstGeom prst="rect">
            <a:avLst/>
          </a:prstGeom>
        </p:spPr>
      </p:pic>
      <p:cxnSp>
        <p:nvCxnSpPr>
          <p:cNvPr id="5" name="Conector recto 4"/>
          <p:cNvCxnSpPr/>
          <p:nvPr/>
        </p:nvCxnSpPr>
        <p:spPr>
          <a:xfrm flipV="1">
            <a:off x="9117106" y="3454503"/>
            <a:ext cx="268941" cy="13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ector recto de flecha 5"/>
          <p:cNvCxnSpPr/>
          <p:nvPr/>
        </p:nvCxnSpPr>
        <p:spPr>
          <a:xfrm flipH="1" flipV="1">
            <a:off x="9246198" y="3517584"/>
            <a:ext cx="5378" cy="73591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8142513" y="4253494"/>
            <a:ext cx="4049487" cy="369332"/>
          </a:xfrm>
          <a:prstGeom prst="rect">
            <a:avLst/>
          </a:prstGeom>
          <a:noFill/>
        </p:spPr>
        <p:txBody>
          <a:bodyPr wrap="square" rtlCol="0">
            <a:spAutoFit/>
          </a:bodyPr>
          <a:lstStyle/>
          <a:p>
            <a:r>
              <a:rPr lang="es-MX" dirty="0" smtClean="0"/>
              <a:t>Radio de las cuatro esquinas</a:t>
            </a:r>
            <a:endParaRPr lang="es-MX" dirty="0"/>
          </a:p>
        </p:txBody>
      </p:sp>
      <p:pic>
        <p:nvPicPr>
          <p:cNvPr id="14" name="Imagen 13"/>
          <p:cNvPicPr>
            <a:picLocks noChangeAspect="1"/>
          </p:cNvPicPr>
          <p:nvPr/>
        </p:nvPicPr>
        <p:blipFill>
          <a:blip r:embed="rId3"/>
          <a:stretch>
            <a:fillRect/>
          </a:stretch>
        </p:blipFill>
        <p:spPr>
          <a:xfrm>
            <a:off x="6710083" y="4818903"/>
            <a:ext cx="4884084" cy="1841161"/>
          </a:xfrm>
          <a:prstGeom prst="rect">
            <a:avLst/>
          </a:prstGeom>
        </p:spPr>
      </p:pic>
      <p:cxnSp>
        <p:nvCxnSpPr>
          <p:cNvPr id="15" name="Conector recto 14"/>
          <p:cNvCxnSpPr/>
          <p:nvPr/>
        </p:nvCxnSpPr>
        <p:spPr>
          <a:xfrm>
            <a:off x="8883184" y="6082554"/>
            <a:ext cx="852487" cy="89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CuadroTexto 16"/>
          <p:cNvSpPr txBox="1"/>
          <p:nvPr/>
        </p:nvSpPr>
        <p:spPr>
          <a:xfrm>
            <a:off x="2660596" y="5674132"/>
            <a:ext cx="4049487" cy="369332"/>
          </a:xfrm>
          <a:prstGeom prst="rect">
            <a:avLst/>
          </a:prstGeom>
          <a:noFill/>
        </p:spPr>
        <p:txBody>
          <a:bodyPr wrap="square" rtlCol="0">
            <a:spAutoFit/>
          </a:bodyPr>
          <a:lstStyle/>
          <a:p>
            <a:r>
              <a:rPr lang="es-MX" dirty="0" smtClean="0"/>
              <a:t>Radio de la esquina 1, 2, 3 y 4</a:t>
            </a:r>
            <a:endParaRPr lang="es-MX" dirty="0"/>
          </a:p>
        </p:txBody>
      </p:sp>
      <p:cxnSp>
        <p:nvCxnSpPr>
          <p:cNvPr id="32" name="Conector recto 31"/>
          <p:cNvCxnSpPr>
            <a:stCxn id="17" idx="2"/>
          </p:cNvCxnSpPr>
          <p:nvPr/>
        </p:nvCxnSpPr>
        <p:spPr>
          <a:xfrm flipH="1">
            <a:off x="4685339" y="6043464"/>
            <a:ext cx="1" cy="4649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a:off x="4685339" y="6508376"/>
            <a:ext cx="456085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Conector recto de flecha 37"/>
          <p:cNvCxnSpPr/>
          <p:nvPr/>
        </p:nvCxnSpPr>
        <p:spPr>
          <a:xfrm flipV="1">
            <a:off x="9246198" y="6091518"/>
            <a:ext cx="0" cy="4168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CuadroTexto 38"/>
          <p:cNvSpPr txBox="1"/>
          <p:nvPr/>
        </p:nvSpPr>
        <p:spPr>
          <a:xfrm>
            <a:off x="10227009" y="5370151"/>
            <a:ext cx="196384" cy="307777"/>
          </a:xfrm>
          <a:prstGeom prst="rect">
            <a:avLst/>
          </a:prstGeom>
          <a:noFill/>
        </p:spPr>
        <p:txBody>
          <a:bodyPr wrap="square" rtlCol="0">
            <a:spAutoFit/>
          </a:bodyPr>
          <a:lstStyle/>
          <a:p>
            <a:r>
              <a:rPr lang="es-MX" sz="1400" b="1" i="1" dirty="0" smtClean="0">
                <a:solidFill>
                  <a:srgbClr val="FF0000"/>
                </a:solidFill>
              </a:rPr>
              <a:t>1</a:t>
            </a:r>
            <a:endParaRPr lang="es-MX" sz="1400" b="1" i="1" dirty="0">
              <a:solidFill>
                <a:srgbClr val="FF0000"/>
              </a:solidFill>
            </a:endParaRPr>
          </a:p>
        </p:txBody>
      </p:sp>
      <p:sp>
        <p:nvSpPr>
          <p:cNvPr id="40" name="CuadroTexto 39"/>
          <p:cNvSpPr txBox="1"/>
          <p:nvPr/>
        </p:nvSpPr>
        <p:spPr>
          <a:xfrm>
            <a:off x="11008780" y="5374926"/>
            <a:ext cx="196384" cy="307777"/>
          </a:xfrm>
          <a:prstGeom prst="rect">
            <a:avLst/>
          </a:prstGeom>
          <a:noFill/>
        </p:spPr>
        <p:txBody>
          <a:bodyPr wrap="square" rtlCol="0">
            <a:spAutoFit/>
          </a:bodyPr>
          <a:lstStyle/>
          <a:p>
            <a:r>
              <a:rPr lang="es-MX" sz="1400" b="1" i="1" dirty="0" smtClean="0">
                <a:solidFill>
                  <a:srgbClr val="FF0000"/>
                </a:solidFill>
              </a:rPr>
              <a:t>2</a:t>
            </a:r>
          </a:p>
        </p:txBody>
      </p:sp>
      <p:sp>
        <p:nvSpPr>
          <p:cNvPr id="41" name="CuadroTexto 40"/>
          <p:cNvSpPr txBox="1"/>
          <p:nvPr/>
        </p:nvSpPr>
        <p:spPr>
          <a:xfrm>
            <a:off x="11008780" y="5928665"/>
            <a:ext cx="196384" cy="307777"/>
          </a:xfrm>
          <a:prstGeom prst="rect">
            <a:avLst/>
          </a:prstGeom>
          <a:noFill/>
        </p:spPr>
        <p:txBody>
          <a:bodyPr wrap="square" rtlCol="0">
            <a:spAutoFit/>
          </a:bodyPr>
          <a:lstStyle/>
          <a:p>
            <a:r>
              <a:rPr lang="es-MX" sz="1400" b="1" i="1" dirty="0">
                <a:solidFill>
                  <a:srgbClr val="FF0000"/>
                </a:solidFill>
              </a:rPr>
              <a:t>3</a:t>
            </a:r>
            <a:endParaRPr lang="es-MX" sz="1400" b="1" i="1" dirty="0">
              <a:solidFill>
                <a:srgbClr val="FF0000"/>
              </a:solidFill>
            </a:endParaRPr>
          </a:p>
        </p:txBody>
      </p:sp>
      <p:sp>
        <p:nvSpPr>
          <p:cNvPr id="42" name="CuadroTexto 41"/>
          <p:cNvSpPr txBox="1"/>
          <p:nvPr/>
        </p:nvSpPr>
        <p:spPr>
          <a:xfrm>
            <a:off x="10223799" y="5939328"/>
            <a:ext cx="196384" cy="307777"/>
          </a:xfrm>
          <a:prstGeom prst="rect">
            <a:avLst/>
          </a:prstGeom>
          <a:noFill/>
        </p:spPr>
        <p:txBody>
          <a:bodyPr wrap="square" rtlCol="0">
            <a:spAutoFit/>
          </a:bodyPr>
          <a:lstStyle/>
          <a:p>
            <a:r>
              <a:rPr lang="es-MX" sz="1400" b="1" i="1" dirty="0">
                <a:solidFill>
                  <a:srgbClr val="FF0000"/>
                </a:solidFill>
              </a:rPr>
              <a:t>4</a:t>
            </a:r>
            <a:endParaRPr lang="es-MX" sz="1400" b="1" i="1" dirty="0">
              <a:solidFill>
                <a:srgbClr val="FF0000"/>
              </a:solidFill>
            </a:endParaRPr>
          </a:p>
        </p:txBody>
      </p:sp>
    </p:spTree>
    <p:extLst>
      <p:ext uri="{BB962C8B-B14F-4D97-AF65-F5344CB8AC3E}">
        <p14:creationId xmlns:p14="http://schemas.microsoft.com/office/powerpoint/2010/main" val="3563230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Amarillo">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Citable</Template>
  <TotalTime>429</TotalTime>
  <Words>681</Words>
  <Application>Microsoft Office PowerPoint</Application>
  <PresentationFormat>Panorámica</PresentationFormat>
  <Paragraphs>70</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Century Gothic</vt:lpstr>
      <vt:lpstr>Wingdings 2</vt:lpstr>
      <vt:lpstr>Citable</vt:lpstr>
      <vt:lpstr>Algoritmos Computacionales</vt:lpstr>
      <vt:lpstr>Introducción a Processing</vt:lpstr>
      <vt:lpstr>Tipos de declaraciones en Processing</vt:lpstr>
      <vt:lpstr>Punto</vt:lpstr>
      <vt:lpstr>Línea</vt:lpstr>
      <vt:lpstr>Rectángulo</vt:lpstr>
      <vt:lpstr>Rectángulo</vt:lpstr>
      <vt:lpstr>Rectángulo</vt:lpstr>
      <vt:lpstr>Rectángulo</vt:lpstr>
      <vt:lpstr>Elipse</vt:lpstr>
      <vt:lpstr>Elipse</vt:lpstr>
      <vt:lpstr>Ejercicio</vt:lpstr>
      <vt:lpstr>Ajustando la ventana</vt:lpstr>
      <vt:lpstr>Sin contorno y sin relleno</vt:lpstr>
      <vt:lpstr>Escala de grises (se usa un argumento)</vt:lpstr>
      <vt:lpstr>Escala de grises (se usa un argumento)</vt:lpstr>
      <vt:lpstr>Colores (Se usan tres argumentos)</vt:lpstr>
      <vt:lpstr>Transparencia</vt:lpstr>
      <vt:lpstr>Modos de color</vt:lpstr>
      <vt:lpstr>Tipos de errores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Computacionales</dc:title>
  <dc:creator>Usuario de Windows</dc:creator>
  <cp:lastModifiedBy>Usuario de Windows</cp:lastModifiedBy>
  <cp:revision>35</cp:revision>
  <dcterms:created xsi:type="dcterms:W3CDTF">2018-01-20T04:24:51Z</dcterms:created>
  <dcterms:modified xsi:type="dcterms:W3CDTF">2018-02-02T16:43:30Z</dcterms:modified>
</cp:coreProperties>
</file>