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766"/>
    <a:srgbClr val="EEE6E7"/>
    <a:srgbClr val="F04A68"/>
    <a:srgbClr val="F14C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3172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943"/>
              <a:gd name="f7" fmla="val 1123"/>
              <a:gd name="f8" fmla="val 3270"/>
              <a:gd name="f9" fmla="val 1127"/>
              <a:gd name="f10" fmla="val 3272"/>
              <a:gd name="f11" fmla="val 1133"/>
              <a:gd name="f12" fmla="val 3275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ctrTitle"/>
          </p:nvPr>
        </p:nvSpPr>
        <p:spPr>
          <a:xfrm>
            <a:off x="810002" y="1449150"/>
            <a:ext cx="10572000" cy="297105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810002" y="5280842"/>
            <a:ext cx="10572000" cy="43497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07DBAE-972B-4842-A371-E0506DEDABF1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05CE00-FE74-4378-B462-F1DA8456F2B2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0002" y="4800600"/>
            <a:ext cx="10561420" cy="566735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14"/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4800600"/>
          </a:xfrm>
          <a:ln w="9528" cap="rnd">
            <a:solidFill>
              <a:srgbClr val="636363"/>
            </a:solidFill>
            <a:prstDash val="solid"/>
          </a:ln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810002" y="5367335"/>
            <a:ext cx="10561420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8BB644-1B38-4CF8-AAB1-6F781E99D016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B9321A-AF5C-48D6-9BBB-F1D9E78A2A3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631694" y="1081451"/>
            <a:ext cx="6332412" cy="3239188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50986" y="1238499"/>
            <a:ext cx="5893838" cy="2645907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3190" y="4443682"/>
            <a:ext cx="5891634" cy="713241"/>
          </a:xfrm>
        </p:spPr>
        <p:txBody>
          <a:bodyPr anchor="t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7574642" y="1081451"/>
            <a:ext cx="3810003" cy="4075462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929F4C-B81B-47A4-89A3-FFE94496131A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4757FF-B11D-4944-AFC5-1A6EBBC243E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140887" y="2286585"/>
            <a:ext cx="4895112" cy="250397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357088" y="2435952"/>
            <a:ext cx="4382518" cy="200778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6155996" y="2286000"/>
            <a:ext cx="4880299" cy="229552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291FB0-6988-4098-B0D9-70378452A43C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666750-0F38-4F7C-AD4B-CAE3C264200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1D0293-8206-4915-B637-71BA9D2F09D9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4FB541-75D6-4A6E-87EA-244CCD97F6D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7669648" y="446090"/>
            <a:ext cx="4522348" cy="5414957"/>
          </a:xfrm>
          <a:custGeom>
            <a:avLst/>
            <a:gdLst>
              <a:gd name="f0" fmla="val w"/>
              <a:gd name="f1" fmla="val h"/>
              <a:gd name="f2" fmla="val 0"/>
              <a:gd name="f3" fmla="val 2879"/>
              <a:gd name="f4" fmla="val 4320"/>
              <a:gd name="f5" fmla="val 183"/>
              <a:gd name="f6" fmla="val 1197"/>
              <a:gd name="f7" fmla="val 8"/>
              <a:gd name="f8" fmla="val 1372"/>
              <a:gd name="f9" fmla="val 6"/>
              <a:gd name="f10" fmla="val 1376"/>
              <a:gd name="f11" fmla="val 3"/>
              <a:gd name="f12" fmla="val 1382"/>
              <a:gd name="f13" fmla="val 1387"/>
              <a:gd name="f14" fmla="val 1393"/>
              <a:gd name="f15" fmla="val 1399"/>
              <a:gd name="f16" fmla="val 1404"/>
              <a:gd name="f17" fmla="val 1410"/>
              <a:gd name="f18" fmla="val 1414"/>
              <a:gd name="f19" fmla="val 1589"/>
              <a:gd name="f20" fmla="*/ f0 1 2879"/>
              <a:gd name="f21" fmla="*/ f1 1 4320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2879"/>
              <a:gd name="f28" fmla="*/ f25 1 4320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2879" h="4320">
                <a:moveTo>
                  <a:pt x="f5" y="f2"/>
                </a:moveTo>
                <a:lnTo>
                  <a:pt x="f5" y="f6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2" y="f13"/>
                </a:lnTo>
                <a:lnTo>
                  <a:pt x="f2" y="f14"/>
                </a:lnTo>
                <a:lnTo>
                  <a:pt x="f2" y="f15"/>
                </a:lnTo>
                <a:lnTo>
                  <a:pt x="f11" y="f16"/>
                </a:lnTo>
                <a:lnTo>
                  <a:pt x="f9" y="f17"/>
                </a:lnTo>
                <a:lnTo>
                  <a:pt x="f7" y="f18"/>
                </a:lnTo>
                <a:lnTo>
                  <a:pt x="f5" y="f19"/>
                </a:lnTo>
                <a:lnTo>
                  <a:pt x="f5" y="f4"/>
                </a:lnTo>
                <a:lnTo>
                  <a:pt x="f3" y="f4"/>
                </a:lnTo>
                <a:lnTo>
                  <a:pt x="f3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183541" y="586166"/>
            <a:ext cx="2494794" cy="513479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10002" y="446090"/>
            <a:ext cx="6611541" cy="5414957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2996A9-990F-4E44-BBB2-CCA08604D9E2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F04440-30F5-4509-986D-944406ED329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10554571" cy="36365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170112-466C-4F0F-A15D-38F347D7CEE6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B34E19-FE3D-48DA-BC39-AA4C8B04CB8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>
          <a:xfrm>
            <a:off x="0" y="0"/>
            <a:ext cx="12191996" cy="520382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3278"/>
              <a:gd name="f5" fmla="val 3090"/>
              <a:gd name="f6" fmla="val 4817"/>
              <a:gd name="f7" fmla="val 4637"/>
              <a:gd name="f8" fmla="val 3270"/>
              <a:gd name="f9" fmla="val 4633"/>
              <a:gd name="f10" fmla="val 3272"/>
              <a:gd name="f11" fmla="val 4627"/>
              <a:gd name="f12" fmla="val 3275"/>
              <a:gd name="f13" fmla="val 4621"/>
              <a:gd name="f14" fmla="val 4616"/>
              <a:gd name="f15" fmla="val 4610"/>
              <a:gd name="f16" fmla="val 4605"/>
              <a:gd name="f17" fmla="val 4599"/>
              <a:gd name="f18" fmla="val 4595"/>
              <a:gd name="f19" fmla="val 4415"/>
              <a:gd name="f20" fmla="*/ f0 1 5760"/>
              <a:gd name="f21" fmla="*/ f1 1 3278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3278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3278">
                <a:moveTo>
                  <a:pt x="f2" y="f2"/>
                </a:moveTo>
                <a:lnTo>
                  <a:pt x="f3" y="f2"/>
                </a:lnTo>
                <a:lnTo>
                  <a:pt x="f3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2" y="f5"/>
                </a:lnTo>
                <a:lnTo>
                  <a:pt x="f2" y="f2"/>
                </a:lnTo>
                <a:lnTo>
                  <a:pt x="f2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810002" y="2951399"/>
            <a:ext cx="10561420" cy="14688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5281199"/>
            <a:ext cx="10561420" cy="433955"/>
          </a:xfrm>
        </p:spPr>
        <p:txBody>
          <a:bodyPr anchor="t"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6BCBB-4D45-409E-8AE1-CF73CD9072DD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47882A-A200-4AE9-87A1-9F8D81EA54D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18708" y="2222284"/>
            <a:ext cx="5185873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6187415" y="2222284"/>
            <a:ext cx="5194587" cy="36387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35D03E-74E3-456F-9A57-5F4375D5385E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4FC77E-28BA-4C39-83CE-C3824C69D7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1"/>
          </p:nvPr>
        </p:nvSpPr>
        <p:spPr>
          <a:xfrm>
            <a:off x="814730" y="2174872"/>
            <a:ext cx="5189860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Content Placeholder 3"/>
          <p:cNvSpPr txBox="1">
            <a:spLocks noGrp="1"/>
          </p:cNvSpPr>
          <p:nvPr>
            <p:ph idx="2"/>
          </p:nvPr>
        </p:nvSpPr>
        <p:spPr>
          <a:xfrm>
            <a:off x="814730" y="2751136"/>
            <a:ext cx="5189860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3"/>
          </p:nvPr>
        </p:nvSpPr>
        <p:spPr>
          <a:xfrm>
            <a:off x="6187415" y="2174872"/>
            <a:ext cx="5194587" cy="576264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Content Placeholder 5"/>
          <p:cNvSpPr txBox="1">
            <a:spLocks noGrp="1"/>
          </p:cNvSpPr>
          <p:nvPr>
            <p:ph idx="4"/>
          </p:nvPr>
        </p:nvSpPr>
        <p:spPr>
          <a:xfrm>
            <a:off x="6187415" y="2751136"/>
            <a:ext cx="5194587" cy="3109910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2E76F-8D99-48C8-9E60-48EB419B4B9A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9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78D37C-9F1A-49B3-B71D-8F49C182163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0"/>
            <a:ext cx="12191996" cy="2185992"/>
          </a:xfrm>
          <a:custGeom>
            <a:avLst/>
            <a:gdLst>
              <a:gd name="f0" fmla="val w"/>
              <a:gd name="f1" fmla="val h"/>
              <a:gd name="f2" fmla="val 0"/>
              <a:gd name="f3" fmla="val 5760"/>
              <a:gd name="f4" fmla="val 1377"/>
              <a:gd name="f5" fmla="val 1189"/>
              <a:gd name="f6" fmla="val 943"/>
              <a:gd name="f7" fmla="val 1123"/>
              <a:gd name="f8" fmla="val 1369"/>
              <a:gd name="f9" fmla="val 1127"/>
              <a:gd name="f10" fmla="val 1371"/>
              <a:gd name="f11" fmla="val 1133"/>
              <a:gd name="f12" fmla="val 1374"/>
              <a:gd name="f13" fmla="val 1139"/>
              <a:gd name="f14" fmla="val 1144"/>
              <a:gd name="f15" fmla="val 1150"/>
              <a:gd name="f16" fmla="val 1155"/>
              <a:gd name="f17" fmla="val 1161"/>
              <a:gd name="f18" fmla="val 1165"/>
              <a:gd name="f19" fmla="val 1345"/>
              <a:gd name="f20" fmla="*/ f0 1 5760"/>
              <a:gd name="f21" fmla="*/ f1 1 137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5760"/>
              <a:gd name="f28" fmla="*/ f25 1 1377"/>
              <a:gd name="f29" fmla="*/ 0 1 f27"/>
              <a:gd name="f30" fmla="*/ f23 1 f27"/>
              <a:gd name="f31" fmla="*/ 0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5760" h="1377">
                <a:moveTo>
                  <a:pt x="f3" y="f2"/>
                </a:moveTo>
                <a:lnTo>
                  <a:pt x="f2" y="f2"/>
                </a:lnTo>
                <a:lnTo>
                  <a:pt x="f2" y="f5"/>
                </a:lnTo>
                <a:lnTo>
                  <a:pt x="f6" y="f5"/>
                </a:lnTo>
                <a:lnTo>
                  <a:pt x="f7" y="f8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4"/>
                </a:lnTo>
                <a:lnTo>
                  <a:pt x="f14" y="f4"/>
                </a:lnTo>
                <a:lnTo>
                  <a:pt x="f15" y="f4"/>
                </a:lnTo>
                <a:lnTo>
                  <a:pt x="f16" y="f12"/>
                </a:lnTo>
                <a:lnTo>
                  <a:pt x="f17" y="f10"/>
                </a:lnTo>
                <a:lnTo>
                  <a:pt x="f18" y="f8"/>
                </a:lnTo>
                <a:lnTo>
                  <a:pt x="f19" y="f5"/>
                </a:lnTo>
                <a:lnTo>
                  <a:pt x="f3" y="f5"/>
                </a:lnTo>
                <a:lnTo>
                  <a:pt x="f3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1DE871-0DFA-432D-B01E-5D61560419D7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5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793098-BE1B-47D7-B1F9-1C8AE4C7EAC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53CFB6-CDC9-466B-9168-BBCE415C9E38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653767-69C3-4D97-B782-4706FCAFB5C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1073148" y="446090"/>
            <a:ext cx="3547533" cy="1814654"/>
          </a:xfrm>
          <a:custGeom>
            <a:avLst/>
            <a:gdLst>
              <a:gd name="f0" fmla="val w"/>
              <a:gd name="f1" fmla="val h"/>
              <a:gd name="f2" fmla="val 0"/>
              <a:gd name="f3" fmla="val 3384"/>
              <a:gd name="f4" fmla="val 2308"/>
              <a:gd name="f5" fmla="val 3340"/>
              <a:gd name="f6" fmla="val 44"/>
              <a:gd name="f7" fmla="val 34"/>
              <a:gd name="f8" fmla="val 26"/>
              <a:gd name="f9" fmla="val 4"/>
              <a:gd name="f10" fmla="val 20"/>
              <a:gd name="f11" fmla="val 8"/>
              <a:gd name="f12" fmla="val 12"/>
              <a:gd name="f13" fmla="val 2076"/>
              <a:gd name="f14" fmla="val 2086"/>
              <a:gd name="f15" fmla="val 2094"/>
              <a:gd name="f16" fmla="val 2100"/>
              <a:gd name="f17" fmla="val 2108"/>
              <a:gd name="f18" fmla="val 2112"/>
              <a:gd name="f19" fmla="val 2116"/>
              <a:gd name="f20" fmla="val 2120"/>
              <a:gd name="f21" fmla="val 474"/>
              <a:gd name="f22" fmla="val 650"/>
              <a:gd name="f23" fmla="val 2296"/>
              <a:gd name="f24" fmla="val 656"/>
              <a:gd name="f25" fmla="val 2300"/>
              <a:gd name="f26" fmla="val 664"/>
              <a:gd name="f27" fmla="val 2304"/>
              <a:gd name="f28" fmla="val 672"/>
              <a:gd name="f29" fmla="val 680"/>
              <a:gd name="f30" fmla="val 688"/>
              <a:gd name="f31" fmla="val 696"/>
              <a:gd name="f32" fmla="val 704"/>
              <a:gd name="f33" fmla="val 710"/>
              <a:gd name="f34" fmla="val 886"/>
              <a:gd name="f35" fmla="val 3350"/>
              <a:gd name="f36" fmla="val 3358"/>
              <a:gd name="f37" fmla="val 3364"/>
              <a:gd name="f38" fmla="val 3372"/>
              <a:gd name="f39" fmla="val 3376"/>
              <a:gd name="f40" fmla="val 3380"/>
              <a:gd name="f41" fmla="*/ f0 1 3384"/>
              <a:gd name="f42" fmla="*/ f1 1 2308"/>
              <a:gd name="f43" fmla="val f2"/>
              <a:gd name="f44" fmla="val f3"/>
              <a:gd name="f45" fmla="val f4"/>
              <a:gd name="f46" fmla="+- f45 0 f43"/>
              <a:gd name="f47" fmla="+- f44 0 f43"/>
              <a:gd name="f48" fmla="*/ f47 1 3384"/>
              <a:gd name="f49" fmla="*/ f46 1 2308"/>
              <a:gd name="f50" fmla="*/ 0 1 f48"/>
              <a:gd name="f51" fmla="*/ f44 1 f48"/>
              <a:gd name="f52" fmla="*/ 0 1 f49"/>
              <a:gd name="f53" fmla="*/ f45 1 f49"/>
              <a:gd name="f54" fmla="*/ f50 f41 1"/>
              <a:gd name="f55" fmla="*/ f51 f41 1"/>
              <a:gd name="f56" fmla="*/ f53 f42 1"/>
              <a:gd name="f57" fmla="*/ f52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7" r="f55" b="f56"/>
            <a:pathLst>
              <a:path w="3384" h="2308">
                <a:moveTo>
                  <a:pt x="f5" y="f2"/>
                </a:moveTo>
                <a:lnTo>
                  <a:pt x="f6" y="f2"/>
                </a:lnTo>
                <a:lnTo>
                  <a:pt x="f6" y="f2"/>
                </a:lnTo>
                <a:lnTo>
                  <a:pt x="f7" y="f2"/>
                </a:lnTo>
                <a:lnTo>
                  <a:pt x="f8" y="f9"/>
                </a:lnTo>
                <a:lnTo>
                  <a:pt x="f10" y="f11"/>
                </a:lnTo>
                <a:lnTo>
                  <a:pt x="f12" y="f12"/>
                </a:lnTo>
                <a:lnTo>
                  <a:pt x="f11" y="f10"/>
                </a:lnTo>
                <a:lnTo>
                  <a:pt x="f9" y="f8"/>
                </a:lnTo>
                <a:lnTo>
                  <a:pt x="f2" y="f7"/>
                </a:lnTo>
                <a:lnTo>
                  <a:pt x="f2" y="f6"/>
                </a:lnTo>
                <a:lnTo>
                  <a:pt x="f2" y="f13"/>
                </a:lnTo>
                <a:lnTo>
                  <a:pt x="f2" y="f13"/>
                </a:lnTo>
                <a:lnTo>
                  <a:pt x="f2" y="f14"/>
                </a:lnTo>
                <a:lnTo>
                  <a:pt x="f9" y="f15"/>
                </a:lnTo>
                <a:lnTo>
                  <a:pt x="f11" y="f16"/>
                </a:lnTo>
                <a:lnTo>
                  <a:pt x="f12" y="f17"/>
                </a:lnTo>
                <a:lnTo>
                  <a:pt x="f10" y="f18"/>
                </a:lnTo>
                <a:lnTo>
                  <a:pt x="f8" y="f19"/>
                </a:lnTo>
                <a:lnTo>
                  <a:pt x="f7" y="f20"/>
                </a:lnTo>
                <a:lnTo>
                  <a:pt x="f6" y="f20"/>
                </a:lnTo>
                <a:lnTo>
                  <a:pt x="f21" y="f20"/>
                </a:lnTo>
                <a:lnTo>
                  <a:pt x="f22" y="f23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4"/>
                </a:lnTo>
                <a:lnTo>
                  <a:pt x="f29" y="f4"/>
                </a:lnTo>
                <a:lnTo>
                  <a:pt x="f30" y="f4"/>
                </a:lnTo>
                <a:lnTo>
                  <a:pt x="f31" y="f27"/>
                </a:lnTo>
                <a:lnTo>
                  <a:pt x="f32" y="f25"/>
                </a:lnTo>
                <a:lnTo>
                  <a:pt x="f33" y="f23"/>
                </a:lnTo>
                <a:lnTo>
                  <a:pt x="f34" y="f20"/>
                </a:lnTo>
                <a:lnTo>
                  <a:pt x="f5" y="f20"/>
                </a:lnTo>
                <a:lnTo>
                  <a:pt x="f5" y="f20"/>
                </a:lnTo>
                <a:lnTo>
                  <a:pt x="f35" y="f20"/>
                </a:lnTo>
                <a:lnTo>
                  <a:pt x="f36" y="f19"/>
                </a:lnTo>
                <a:lnTo>
                  <a:pt x="f37" y="f18"/>
                </a:lnTo>
                <a:lnTo>
                  <a:pt x="f38" y="f17"/>
                </a:lnTo>
                <a:lnTo>
                  <a:pt x="f39" y="f16"/>
                </a:lnTo>
                <a:lnTo>
                  <a:pt x="f40" y="f15"/>
                </a:lnTo>
                <a:lnTo>
                  <a:pt x="f3" y="f14"/>
                </a:lnTo>
                <a:lnTo>
                  <a:pt x="f3" y="f13"/>
                </a:lnTo>
                <a:lnTo>
                  <a:pt x="f3" y="f6"/>
                </a:lnTo>
                <a:lnTo>
                  <a:pt x="f3" y="f6"/>
                </a:lnTo>
                <a:lnTo>
                  <a:pt x="f3" y="f7"/>
                </a:lnTo>
                <a:lnTo>
                  <a:pt x="f40" y="f8"/>
                </a:lnTo>
                <a:lnTo>
                  <a:pt x="f39" y="f10"/>
                </a:lnTo>
                <a:lnTo>
                  <a:pt x="f38" y="f12"/>
                </a:lnTo>
                <a:lnTo>
                  <a:pt x="f37" y="f11"/>
                </a:lnTo>
                <a:lnTo>
                  <a:pt x="f36" y="f9"/>
                </a:lnTo>
                <a:lnTo>
                  <a:pt x="f35" y="f2"/>
                </a:lnTo>
                <a:lnTo>
                  <a:pt x="f5" y="f2"/>
                </a:lnTo>
                <a:lnTo>
                  <a:pt x="f5" y="f2"/>
                </a:lnTo>
                <a:close/>
              </a:path>
            </a:pathLst>
          </a:custGeom>
          <a:blipFill>
            <a:blip r:embed="rId2">
              <a:alphaModFix/>
            </a:blip>
            <a:tile sx="101135" sy="101135" algn="tl"/>
          </a:blipFill>
          <a:ln w="9528" cap="rnd">
            <a:solidFill>
              <a:srgbClr val="F03B5E"/>
            </a:solidFill>
            <a:prstDash val="solid"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073148" y="446090"/>
            <a:ext cx="3547533" cy="1618396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855628" y="446090"/>
            <a:ext cx="6252630" cy="54149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2"/>
          </p:nvPr>
        </p:nvSpPr>
        <p:spPr>
          <a:xfrm>
            <a:off x="1073148" y="2260735"/>
            <a:ext cx="3547533" cy="360031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188EA0-36D3-445E-92F3-66BD0DE5558C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CECA74-F6FC-439B-AF9C-6B80E5A6ABC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4730" y="727524"/>
            <a:ext cx="4852985" cy="1617162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11"/>
          <p:cNvSpPr txBox="1">
            <a:spLocks noGrp="1"/>
          </p:cNvSpPr>
          <p:nvPr>
            <p:ph type="pic" idx="1"/>
          </p:nvPr>
        </p:nvSpPr>
        <p:spPr>
          <a:xfrm>
            <a:off x="6098115" y="0"/>
            <a:ext cx="6093881" cy="6858000"/>
          </a:xfrm>
          <a:ln w="9528">
            <a:solidFill>
              <a:srgbClr val="636363"/>
            </a:solidFill>
            <a:prstDash val="solid"/>
            <a:round/>
          </a:ln>
        </p:spPr>
        <p:txBody>
          <a:bodyPr anchor="t" anchorCtr="1"/>
          <a:lstStyle>
            <a:lvl1pPr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14730" y="2344686"/>
            <a:ext cx="4852985" cy="3516361"/>
          </a:xfrm>
        </p:spPr>
        <p:txBody>
          <a:bodyPr anchor="t"/>
          <a:lstStyle>
            <a:lvl1pPr marL="0" indent="0">
              <a:spcBef>
                <a:spcPts val="300"/>
              </a:spcBef>
              <a:buNone/>
              <a:defRPr sz="1200"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3885806" y="6041358"/>
            <a:ext cx="97688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526842E-7D22-4B34-A7A4-5E427C1C6F0C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590391" y="6041358"/>
            <a:ext cx="3295415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4862687" y="5915884"/>
            <a:ext cx="1062157" cy="490603"/>
          </a:xfrm>
        </p:spPr>
        <p:txBody>
          <a:bodyPr/>
          <a:lstStyle>
            <a:lvl1pPr>
              <a:defRPr/>
            </a:lvl1pPr>
          </a:lstStyle>
          <a:p>
            <a:pPr lvl="0"/>
            <a:fld id="{BC25D2E0-712A-4196-BE49-3BE72368345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10002" y="447187"/>
            <a:ext cx="1057200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60000"/>
              </a:srgbClr>
            </a:outerShdw>
          </a:effectLst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10002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51512" y="6041358"/>
            <a:ext cx="864431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334624" y="6041358"/>
            <a:ext cx="134370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9A74C6BE-C43F-4DEA-BC32-FEB03C750DD4}" type="datetime1">
              <a:rPr lang="en-US"/>
              <a:pPr lvl="0"/>
              <a:t>2/1/2018</a:t>
            </a:fld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678326" y="5915884"/>
            <a:ext cx="1062157" cy="490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10799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000" b="0" i="0" u="none" strike="noStrike" kern="1200" cap="none" spc="0" baseline="0">
                <a:solidFill>
                  <a:srgbClr val="F03B5E"/>
                </a:solidFill>
                <a:uFillTx/>
                <a:latin typeface="Century Gothic"/>
              </a:defRPr>
            </a:lvl1pPr>
          </a:lstStyle>
          <a:p>
            <a:pPr lvl="0"/>
            <a:fld id="{7974F8A6-D8AA-4951-BEC1-C727E7E5747B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s-ES" sz="4000" b="1" i="0" u="none" strike="noStrike" kern="1200" cap="none" spc="0" baseline="0">
          <a:solidFill>
            <a:srgbClr val="FEFEFE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03B5E"/>
        </a:buClr>
        <a:buSzPct val="100000"/>
        <a:buFont typeface="Wingdings 2"/>
        <a:buChar char=""/>
        <a:tabLst/>
        <a:defRPr lang="es-ES" sz="12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s-MX"/>
              <a:t>Lógica Matemática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s-MX"/>
              <a:t>Centro de Educación y Formación Académica (CEDUK)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826" y="3186761"/>
            <a:ext cx="9110294" cy="12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Aclaraciones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formulación </a:t>
            </a:r>
            <a:r>
              <a:rPr lang="es-MX" b="1" dirty="0"/>
              <a:t>“si p entonces q” </a:t>
            </a:r>
            <a:r>
              <a:rPr lang="es-MX" dirty="0"/>
              <a:t>hace hincapié en la hipótesis mientras que la formulación </a:t>
            </a:r>
            <a:r>
              <a:rPr lang="es-MX" b="1" dirty="0"/>
              <a:t>“p sólo si q” </a:t>
            </a:r>
            <a:r>
              <a:rPr lang="es-MX" dirty="0"/>
              <a:t>resalta la conclusión; la diferencia es nada más de estilo.</a:t>
            </a:r>
          </a:p>
          <a:p>
            <a:r>
              <a:rPr lang="es-MX" dirty="0" smtClean="0"/>
              <a:t>Una </a:t>
            </a:r>
            <a:r>
              <a:rPr lang="es-MX" b="1" u="sng" dirty="0"/>
              <a:t>condición necesaria </a:t>
            </a:r>
            <a:r>
              <a:rPr lang="es-MX" dirty="0"/>
              <a:t>es sólo eso: una condición que se necesita para lograr un resultado en particular. La condición no garantiza el resultado; pero si no se cumple, el resultado no se </a:t>
            </a:r>
            <a:r>
              <a:rPr lang="es-MX" dirty="0" smtClean="0"/>
              <a:t>logrará</a:t>
            </a:r>
          </a:p>
          <a:p>
            <a:r>
              <a:rPr lang="es-MX" dirty="0" smtClean="0"/>
              <a:t>Una </a:t>
            </a:r>
            <a:r>
              <a:rPr lang="es-MX" b="1" u="sng" dirty="0"/>
              <a:t>condición suficiente</a:t>
            </a:r>
            <a:r>
              <a:rPr lang="es-MX" u="sng" dirty="0"/>
              <a:t> </a:t>
            </a:r>
            <a:r>
              <a:rPr lang="es-MX" dirty="0"/>
              <a:t>es una condición que basta para garantizar un resultado en particular. Si la condición no se cumple, el resultado puede lograrse de otras formas o tal vez no se logre; pero si la condición se cumple, el resultado está garantizado. </a:t>
            </a:r>
          </a:p>
        </p:txBody>
      </p:sp>
    </p:spTree>
    <p:extLst>
      <p:ext uri="{BB962C8B-B14F-4D97-AF65-F5344CB8AC3E}">
        <p14:creationId xmlns:p14="http://schemas.microsoft.com/office/powerpoint/2010/main" val="24525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671" y="2939978"/>
            <a:ext cx="8031179" cy="22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Recapitulemos…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¿Qué es una conjunción?</a:t>
            </a:r>
          </a:p>
          <a:p>
            <a:r>
              <a:rPr lang="es-MX" dirty="0" smtClean="0"/>
              <a:t>¿Qué es una disyunción?</a:t>
            </a:r>
          </a:p>
          <a:p>
            <a:r>
              <a:rPr lang="es-MX" dirty="0" smtClean="0"/>
              <a:t>¿Qué es una negación?</a:t>
            </a:r>
          </a:p>
          <a:p>
            <a:r>
              <a:rPr lang="es-MX" dirty="0" smtClean="0"/>
              <a:t>Diferencia entre operador unario y binario</a:t>
            </a:r>
          </a:p>
          <a:p>
            <a:r>
              <a:rPr lang="es-MX" dirty="0" smtClean="0"/>
              <a:t>¿Qué es una tabla de verdad?</a:t>
            </a:r>
          </a:p>
          <a:p>
            <a:r>
              <a:rPr lang="es-MX" dirty="0" smtClean="0"/>
              <a:t>Orden de las operaciones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28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Proposición condicional</a:t>
            </a:r>
            <a:endParaRPr lang="es-MX" dirty="0"/>
          </a:p>
        </p:txBody>
      </p:sp>
      <p:pic>
        <p:nvPicPr>
          <p:cNvPr id="1026" name="Picture 2" descr="Resultado de imagen para pacman ghost touch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63" y="2992581"/>
            <a:ext cx="4175631" cy="27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10002" y="3294966"/>
            <a:ext cx="5202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Una persona afirmó lo siguiente:</a:t>
            </a:r>
          </a:p>
          <a:p>
            <a:endParaRPr lang="es-MX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s-MX" sz="2800" b="1" i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“Si ‘</a:t>
            </a:r>
            <a:r>
              <a:rPr lang="es-MX" sz="2800" b="1" i="1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Pacman</a:t>
            </a:r>
            <a:r>
              <a:rPr lang="es-MX" sz="2800" b="1" i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’ choca con el fantasma rojo, entonces ‘</a:t>
            </a:r>
            <a:r>
              <a:rPr lang="es-MX" sz="2800" b="1" i="1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Pacman</a:t>
            </a:r>
            <a:r>
              <a:rPr lang="es-MX" sz="2800" b="1" i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’ se morirá”.</a:t>
            </a:r>
            <a:endParaRPr lang="es-MX" sz="2800" b="1" i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Proposición condicional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6" y="2416248"/>
            <a:ext cx="10554571" cy="3636513"/>
          </a:xfrm>
        </p:spPr>
        <p:txBody>
          <a:bodyPr anchor="t"/>
          <a:lstStyle/>
          <a:p>
            <a:r>
              <a:rPr lang="es-MX" dirty="0"/>
              <a:t>La afirmación </a:t>
            </a:r>
            <a:r>
              <a:rPr lang="es-MX" dirty="0" smtClean="0"/>
              <a:t>anterior establece </a:t>
            </a:r>
            <a:r>
              <a:rPr lang="es-MX" dirty="0"/>
              <a:t>que con la condición de que el </a:t>
            </a:r>
            <a:r>
              <a:rPr lang="es-MX" dirty="0" err="1" smtClean="0"/>
              <a:t>Pacman</a:t>
            </a:r>
            <a:r>
              <a:rPr lang="es-MX" dirty="0" smtClean="0"/>
              <a:t> choque con el fantasma rojo, </a:t>
            </a:r>
            <a:r>
              <a:rPr lang="es-MX" dirty="0"/>
              <a:t>entonces </a:t>
            </a:r>
            <a:r>
              <a:rPr lang="es-MX" dirty="0" smtClean="0"/>
              <a:t>‘</a:t>
            </a:r>
            <a:r>
              <a:rPr lang="es-MX" dirty="0" err="1" smtClean="0"/>
              <a:t>Pacman</a:t>
            </a:r>
            <a:r>
              <a:rPr lang="es-MX" dirty="0" smtClean="0"/>
              <a:t>’ se morirá. </a:t>
            </a:r>
            <a:r>
              <a:rPr lang="es-MX" dirty="0"/>
              <a:t>Este tipo de proposición se conoce como proposición condicional.</a:t>
            </a:r>
          </a:p>
        </p:txBody>
      </p:sp>
      <p:pic>
        <p:nvPicPr>
          <p:cNvPr id="2054" name="Picture 6" descr="Resultado de imagen para pacman red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42" y="3285594"/>
            <a:ext cx="3105511" cy="31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pacman dying gif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73" y="3480626"/>
            <a:ext cx="5174184" cy="291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Proposición condicional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528" y="2796238"/>
            <a:ext cx="10018947" cy="29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Proposición condicional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MX" dirty="0" smtClean="0"/>
              <a:t>Si se define</a:t>
            </a:r>
          </a:p>
          <a:p>
            <a:r>
              <a:rPr lang="es-MX" b="1" i="1" dirty="0" smtClean="0"/>
              <a:t>p</a:t>
            </a:r>
            <a:r>
              <a:rPr lang="es-MX" dirty="0" smtClean="0"/>
              <a:t>: El ‘</a:t>
            </a:r>
            <a:r>
              <a:rPr lang="es-MX" dirty="0" err="1" smtClean="0"/>
              <a:t>Pacman</a:t>
            </a:r>
            <a:r>
              <a:rPr lang="es-MX" dirty="0" smtClean="0"/>
              <a:t>’ choca con el fantasma rojo.</a:t>
            </a:r>
          </a:p>
          <a:p>
            <a:r>
              <a:rPr lang="es-MX" b="1" i="1" dirty="0" smtClean="0"/>
              <a:t>q</a:t>
            </a:r>
            <a:r>
              <a:rPr lang="es-MX" dirty="0" smtClean="0"/>
              <a:t>: El ‘</a:t>
            </a:r>
            <a:r>
              <a:rPr lang="es-MX" dirty="0" err="1" smtClean="0"/>
              <a:t>Pacman</a:t>
            </a:r>
            <a:r>
              <a:rPr lang="es-MX" dirty="0" smtClean="0"/>
              <a:t>’ se muere.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18708" y="3660563"/>
            <a:ext cx="4298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Entonces la proposición: </a:t>
            </a:r>
          </a:p>
          <a:p>
            <a:endParaRPr lang="es-MX" sz="2400" b="1" i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s-MX" sz="2400" b="1" i="1" dirty="0" smtClean="0">
                <a:solidFill>
                  <a:srgbClr val="F04766"/>
                </a:solidFill>
                <a:latin typeface="Tw Cen MT" panose="020B0602020104020603" pitchFamily="34" charset="0"/>
              </a:rPr>
              <a:t>“Si ‘</a:t>
            </a:r>
            <a:r>
              <a:rPr lang="es-MX" sz="2400" b="1" i="1" dirty="0" err="1" smtClean="0">
                <a:solidFill>
                  <a:srgbClr val="F04766"/>
                </a:solidFill>
                <a:latin typeface="Tw Cen MT" panose="020B0602020104020603" pitchFamily="34" charset="0"/>
              </a:rPr>
              <a:t>Pacman</a:t>
            </a:r>
            <a:r>
              <a:rPr lang="es-MX" sz="2400" b="1" i="1" dirty="0" smtClean="0">
                <a:solidFill>
                  <a:srgbClr val="F04766"/>
                </a:solidFill>
                <a:latin typeface="Tw Cen MT" panose="020B0602020104020603" pitchFamily="34" charset="0"/>
              </a:rPr>
              <a:t>’ choca con el fantasma rojo, entonces ‘</a:t>
            </a:r>
            <a:r>
              <a:rPr lang="es-MX" sz="2400" b="1" i="1" dirty="0" err="1" smtClean="0">
                <a:solidFill>
                  <a:srgbClr val="F04766"/>
                </a:solidFill>
                <a:latin typeface="Tw Cen MT" panose="020B0602020104020603" pitchFamily="34" charset="0"/>
              </a:rPr>
              <a:t>Pacman</a:t>
            </a:r>
            <a:r>
              <a:rPr lang="es-MX" sz="2400" b="1" i="1" dirty="0" smtClean="0">
                <a:solidFill>
                  <a:srgbClr val="F04766"/>
                </a:solidFill>
                <a:latin typeface="Tw Cen MT" panose="020B0602020104020603" pitchFamily="34" charset="0"/>
              </a:rPr>
              <a:t>’ se morirá”.</a:t>
            </a:r>
          </a:p>
          <a:p>
            <a:endParaRPr lang="es-MX" sz="2400" b="1" i="1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r>
              <a:rPr lang="es-MX" sz="2400" b="1" i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Toma la forma:</a:t>
            </a:r>
          </a:p>
          <a:p>
            <a:endParaRPr lang="es-MX" sz="2400" b="1" i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39" y="5499550"/>
            <a:ext cx="1917472" cy="493467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7035042" y="2519082"/>
            <a:ext cx="4205347" cy="3691289"/>
            <a:chOff x="8007928" y="2286491"/>
            <a:chExt cx="3680168" cy="3251205"/>
          </a:xfrm>
        </p:grpSpPr>
        <p:sp>
          <p:nvSpPr>
            <p:cNvPr id="8" name="CuadroTexto 7"/>
            <p:cNvSpPr txBox="1"/>
            <p:nvPr/>
          </p:nvSpPr>
          <p:spPr>
            <a:xfrm>
              <a:off x="8007928" y="2286491"/>
              <a:ext cx="3680168" cy="1165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000" dirty="0" smtClean="0">
                  <a:solidFill>
                    <a:schemeClr val="bg1"/>
                  </a:solidFill>
                </a:rPr>
                <a:t>*Mini </a:t>
              </a:r>
              <a:r>
                <a:rPr lang="es-MX" sz="2000" dirty="0" err="1" smtClean="0">
                  <a:solidFill>
                    <a:schemeClr val="bg1"/>
                  </a:solidFill>
                </a:rPr>
                <a:t>quiz</a:t>
              </a:r>
              <a:r>
                <a:rPr lang="es-MX" sz="2000" dirty="0" smtClean="0">
                  <a:solidFill>
                    <a:schemeClr val="bg1"/>
                  </a:solidFill>
                </a:rPr>
                <a:t>*:</a:t>
              </a:r>
            </a:p>
            <a:p>
              <a:r>
                <a:rPr lang="es-MX" sz="2000" dirty="0" smtClean="0">
                  <a:solidFill>
                    <a:schemeClr val="bg1"/>
                  </a:solidFill>
                </a:rPr>
                <a:t>¿Cuál es la hipótesis?</a:t>
              </a:r>
            </a:p>
            <a:p>
              <a:r>
                <a:rPr lang="es-MX" sz="2000" dirty="0" smtClean="0">
                  <a:solidFill>
                    <a:schemeClr val="bg1"/>
                  </a:solidFill>
                </a:rPr>
                <a:t>¿Cuál es la conclusión?</a:t>
              </a:r>
            </a:p>
            <a:p>
              <a:r>
                <a:rPr lang="es-MX" sz="2000" dirty="0" smtClean="0">
                  <a:solidFill>
                    <a:schemeClr val="bg1"/>
                  </a:solidFill>
                </a:rPr>
                <a:t>¿Cuál sería la tabla de verdad?</a:t>
              </a:r>
              <a:endParaRPr lang="es-MX" sz="2000" dirty="0">
                <a:solidFill>
                  <a:schemeClr val="bg1"/>
                </a:solidFill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9268" y="3596689"/>
              <a:ext cx="1837487" cy="1941007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9934121" y="4250312"/>
              <a:ext cx="678353" cy="1120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1814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08" y="668860"/>
            <a:ext cx="10572000" cy="970452"/>
          </a:xfrm>
        </p:spPr>
        <p:txBody>
          <a:bodyPr/>
          <a:lstStyle/>
          <a:p>
            <a:r>
              <a:rPr lang="es-MX" dirty="0" smtClean="0"/>
              <a:t>Tabla de verdad (Proposición condicional)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578" y="2812473"/>
            <a:ext cx="2502260" cy="2643232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7859102" y="3546763"/>
            <a:ext cx="3531606" cy="1508470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342900" marR="0" lvl="0" indent="-34290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6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2pPr>
            <a:lvl3pPr marL="1143000" marR="0" lvl="2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4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3pPr>
            <a:lvl4pPr marL="1600200" marR="0" lvl="3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2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4pPr>
            <a:lvl5pPr marL="2057400" marR="0" lvl="4" indent="-22860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F03B5E"/>
              </a:buClr>
              <a:buSzPct val="100000"/>
              <a:buFont typeface="Wingdings 2"/>
              <a:buChar char=""/>
              <a:tabLst/>
              <a:defRPr lang="es-ES" sz="12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*</a:t>
            </a:r>
            <a:r>
              <a:rPr lang="es-MX" dirty="0" smtClean="0"/>
              <a:t>Una proposición condicional que es </a:t>
            </a:r>
            <a:r>
              <a:rPr lang="es-MX" u="sng" dirty="0" smtClean="0"/>
              <a:t>verdadera</a:t>
            </a:r>
            <a:r>
              <a:rPr lang="es-MX" dirty="0" smtClean="0"/>
              <a:t> porque la hipótesis es </a:t>
            </a:r>
            <a:r>
              <a:rPr lang="es-MX" u="sng" dirty="0" smtClean="0"/>
              <a:t>falsa</a:t>
            </a:r>
            <a:r>
              <a:rPr lang="es-MX" dirty="0" smtClean="0"/>
              <a:t> se dice que es verdadera por omisión o superficialmente verdadera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33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08" y="2222284"/>
            <a:ext cx="10554571" cy="363651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Sea ‘x’ un número real:</a:t>
            </a:r>
          </a:p>
          <a:p>
            <a:r>
              <a:rPr lang="es-MX" dirty="0" smtClean="0"/>
              <a:t>Si x &gt; 0, entonces x</a:t>
            </a:r>
            <a:r>
              <a:rPr lang="es-MX" baseline="30000" dirty="0" smtClean="0"/>
              <a:t>2</a:t>
            </a:r>
            <a:r>
              <a:rPr lang="es-MX" dirty="0"/>
              <a:t> </a:t>
            </a:r>
            <a:r>
              <a:rPr lang="es-MX" dirty="0" smtClean="0"/>
              <a:t>&gt; 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48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Precedencia de operaciones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5" y="3013581"/>
            <a:ext cx="10068357" cy="24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Ci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1105</TotalTime>
  <Words>363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Tw Cen MT</vt:lpstr>
      <vt:lpstr>Wingdings 2</vt:lpstr>
      <vt:lpstr>Citable</vt:lpstr>
      <vt:lpstr>Lógica Matemática</vt:lpstr>
      <vt:lpstr>Recapitulemos…</vt:lpstr>
      <vt:lpstr>Proposición condicional</vt:lpstr>
      <vt:lpstr>Proposición condicional</vt:lpstr>
      <vt:lpstr>Proposición condicional</vt:lpstr>
      <vt:lpstr>Proposición condicional</vt:lpstr>
      <vt:lpstr>Tabla de verdad (Proposición condicional)</vt:lpstr>
      <vt:lpstr>Ejemplo</vt:lpstr>
      <vt:lpstr>Precedencia de operaciones</vt:lpstr>
      <vt:lpstr>Ejercicios</vt:lpstr>
      <vt:lpstr>Aclaraciones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Usuario de Windows</dc:creator>
  <cp:lastModifiedBy>Usuario de Windows</cp:lastModifiedBy>
  <cp:revision>54</cp:revision>
  <dcterms:created xsi:type="dcterms:W3CDTF">2018-01-19T00:48:03Z</dcterms:created>
  <dcterms:modified xsi:type="dcterms:W3CDTF">2018-02-01T21:11:45Z</dcterms:modified>
</cp:coreProperties>
</file>