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61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ctrTitle"/>
          </p:nvPr>
        </p:nvSpPr>
        <p:spPr>
          <a:xfrm>
            <a:off x="810002" y="1449150"/>
            <a:ext cx="10572000" cy="297105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Subtitle 2"/>
          <p:cNvSpPr txBox="1">
            <a:spLocks noGrp="1"/>
          </p:cNvSpPr>
          <p:nvPr>
            <p:ph type="subTitle" idx="1"/>
          </p:nvPr>
        </p:nvSpPr>
        <p:spPr>
          <a:xfrm>
            <a:off x="810002" y="5280842"/>
            <a:ext cx="10572000" cy="434970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0510F0-FEBC-4940-8270-D6506BADA185}" type="datetime1">
              <a:rPr lang="en-US"/>
              <a:pPr lvl="0"/>
              <a:t>1/31/2018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CAACB-9C4A-4ED9-B961-7FCD4DD0165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10002" y="4800600"/>
            <a:ext cx="10561420" cy="566735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14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4800600"/>
          </a:xfrm>
          <a:ln w="9528" cap="rnd">
            <a:solidFill>
              <a:srgbClr val="636363"/>
            </a:solidFill>
            <a:prstDash val="solid"/>
          </a:ln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810002" y="5367335"/>
            <a:ext cx="10561420" cy="493711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87FC13-45BD-45CD-9FC1-C0FCE83932E6}" type="datetime1">
              <a:rPr lang="en-US"/>
              <a:pPr lvl="0"/>
              <a:t>1/31/2018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82E2F1-B2DF-4CB6-BC8B-89BD981DB1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631694" y="1081451"/>
            <a:ext cx="6332412" cy="3239188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+- f4 0 f2"/>
              <a:gd name="f44" fmla="+- f3 0 f2"/>
              <a:gd name="f45" fmla="*/ f44 1 3384"/>
              <a:gd name="f46" fmla="*/ f43 1 2308"/>
              <a:gd name="f47" fmla="*/ 0 1 f45"/>
              <a:gd name="f48" fmla="*/ f3 1 f45"/>
              <a:gd name="f49" fmla="*/ 0 1 f46"/>
              <a:gd name="f50" fmla="*/ f4 1 f46"/>
              <a:gd name="f51" fmla="*/ f47 f41 1"/>
              <a:gd name="f52" fmla="*/ f48 f41 1"/>
              <a:gd name="f53" fmla="*/ f50 f42 1"/>
              <a:gd name="f54" fmla="*/ f49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1" t="f54" r="f52" b="f53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850986" y="1238499"/>
            <a:ext cx="5893838" cy="2645907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53190" y="4443682"/>
            <a:ext cx="5891634" cy="713241"/>
          </a:xfrm>
        </p:spPr>
        <p:txBody>
          <a:bodyPr anchor="t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7574642" y="1081451"/>
            <a:ext cx="3810003" cy="4075462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9F14EE-A8D6-4EB9-8321-9F1FD802AE66}" type="datetime1">
              <a:rPr lang="en-US"/>
              <a:pPr lvl="0"/>
              <a:t>1/31/2018</a:t>
            </a:fld>
            <a:endParaRPr lang="en-US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B0725C-45DD-43BE-8954-F6FC8377166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1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1140887" y="2286585"/>
            <a:ext cx="4895112" cy="2503974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+- f4 0 f2"/>
              <a:gd name="f44" fmla="+- f3 0 f2"/>
              <a:gd name="f45" fmla="*/ f44 1 3384"/>
              <a:gd name="f46" fmla="*/ f43 1 2308"/>
              <a:gd name="f47" fmla="*/ 0 1 f45"/>
              <a:gd name="f48" fmla="*/ f3 1 f45"/>
              <a:gd name="f49" fmla="*/ 0 1 f46"/>
              <a:gd name="f50" fmla="*/ f4 1 f46"/>
              <a:gd name="f51" fmla="*/ f47 f41 1"/>
              <a:gd name="f52" fmla="*/ f48 f41 1"/>
              <a:gd name="f53" fmla="*/ f50 f42 1"/>
              <a:gd name="f54" fmla="*/ f49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1" t="f54" r="f52" b="f53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1357088" y="2435952"/>
            <a:ext cx="4382518" cy="200778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6155996" y="2286000"/>
            <a:ext cx="4880299" cy="2295528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A003A8-39EC-48F8-8FA6-CB6DA4C8F614}" type="datetime1">
              <a:rPr lang="en-US"/>
              <a:pPr lvl="0"/>
              <a:t>1/31/2018</a:t>
            </a:fld>
            <a:endParaRPr lang="en-US"/>
          </a:p>
        </p:txBody>
      </p:sp>
      <p:sp>
        <p:nvSpPr>
          <p:cNvPr id="6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A0FE16-3C8A-41AC-A057-0CA9F9F39E7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78C3A9-F7FE-4559-BECE-25E0C9411A64}" type="datetime1">
              <a:rPr lang="en-US"/>
              <a:pPr lvl="0"/>
              <a:t>1/31/2018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5F5F91-605F-4502-8E78-ED0CFB67C06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7669648" y="446090"/>
            <a:ext cx="4522348" cy="5414957"/>
          </a:xfrm>
          <a:custGeom>
            <a:avLst/>
            <a:gdLst>
              <a:gd name="f0" fmla="val w"/>
              <a:gd name="f1" fmla="val h"/>
              <a:gd name="f2" fmla="val 0"/>
              <a:gd name="f3" fmla="val 2879"/>
              <a:gd name="f4" fmla="val 4320"/>
              <a:gd name="f5" fmla="val 183"/>
              <a:gd name="f6" fmla="val 1197"/>
              <a:gd name="f7" fmla="val 8"/>
              <a:gd name="f8" fmla="val 1372"/>
              <a:gd name="f9" fmla="val 6"/>
              <a:gd name="f10" fmla="val 1376"/>
              <a:gd name="f11" fmla="val 3"/>
              <a:gd name="f12" fmla="val 1382"/>
              <a:gd name="f13" fmla="val 1387"/>
              <a:gd name="f14" fmla="val 1393"/>
              <a:gd name="f15" fmla="val 1399"/>
              <a:gd name="f16" fmla="val 1404"/>
              <a:gd name="f17" fmla="val 1410"/>
              <a:gd name="f18" fmla="val 1414"/>
              <a:gd name="f19" fmla="val 1589"/>
              <a:gd name="f20" fmla="*/ f0 1 2879"/>
              <a:gd name="f21" fmla="*/ f1 1 4320"/>
              <a:gd name="f22" fmla="+- f4 0 f2"/>
              <a:gd name="f23" fmla="+- f3 0 f2"/>
              <a:gd name="f24" fmla="*/ f23 1 2879"/>
              <a:gd name="f25" fmla="*/ f22 1 4320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2879" h="4320">
                <a:moveTo>
                  <a:pt x="f5" y="f2"/>
                </a:moveTo>
                <a:lnTo>
                  <a:pt x="f5" y="f6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2" y="f13"/>
                </a:lnTo>
                <a:lnTo>
                  <a:pt x="f2" y="f14"/>
                </a:lnTo>
                <a:lnTo>
                  <a:pt x="f2" y="f15"/>
                </a:lnTo>
                <a:lnTo>
                  <a:pt x="f11" y="f16"/>
                </a:lnTo>
                <a:lnTo>
                  <a:pt x="f9" y="f17"/>
                </a:lnTo>
                <a:lnTo>
                  <a:pt x="f7" y="f18"/>
                </a:lnTo>
                <a:lnTo>
                  <a:pt x="f5" y="f19"/>
                </a:lnTo>
                <a:lnTo>
                  <a:pt x="f5" y="f4"/>
                </a:lnTo>
                <a:lnTo>
                  <a:pt x="f3" y="f4"/>
                </a:lnTo>
                <a:lnTo>
                  <a:pt x="f3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183541" y="586166"/>
            <a:ext cx="2494794" cy="513479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10002" y="446090"/>
            <a:ext cx="6611541" cy="5414957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0B6FD0-6845-4E51-A648-2C2288D12E3D}" type="datetime1">
              <a:rPr lang="en-US"/>
              <a:pPr lvl="0"/>
              <a:t>1/31/2018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EAAC5E-4E08-4CCA-BEA7-2B582BDE0C4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18708" y="2222284"/>
            <a:ext cx="10554571" cy="36365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2BC537-C2DF-4933-84FD-B0736C12B618}" type="datetime1">
              <a:rPr lang="en-US"/>
              <a:pPr lvl="0"/>
              <a:t>1/31/2018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6FF84C-2F5B-4430-9D04-F4DDED1D8BD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6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/>
          <p:nvPr/>
        </p:nvSpPr>
        <p:spPr>
          <a:xfrm>
            <a:off x="0" y="0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4817"/>
              <a:gd name="f7" fmla="val 4637"/>
              <a:gd name="f8" fmla="val 3270"/>
              <a:gd name="f9" fmla="val 4633"/>
              <a:gd name="f10" fmla="val 3272"/>
              <a:gd name="f11" fmla="val 4627"/>
              <a:gd name="f12" fmla="val 3275"/>
              <a:gd name="f13" fmla="val 4621"/>
              <a:gd name="f14" fmla="val 4616"/>
              <a:gd name="f15" fmla="val 4610"/>
              <a:gd name="f16" fmla="val 4605"/>
              <a:gd name="f17" fmla="val 4599"/>
              <a:gd name="f18" fmla="val 4595"/>
              <a:gd name="f19" fmla="val 441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2" y="f2"/>
                </a:moveTo>
                <a:lnTo>
                  <a:pt x="f3" y="f2"/>
                </a:lnTo>
                <a:lnTo>
                  <a:pt x="f3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2" y="f5"/>
                </a:lnTo>
                <a:lnTo>
                  <a:pt x="f2" y="f2"/>
                </a:lnTo>
                <a:lnTo>
                  <a:pt x="f2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810002" y="2951399"/>
            <a:ext cx="10561420" cy="14688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810002" y="5281199"/>
            <a:ext cx="10561420" cy="433955"/>
          </a:xfrm>
        </p:spPr>
        <p:txBody>
          <a:bodyPr anchor="t"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DA8E24-4F8B-4F8B-A6C4-B1D27E2F7DFB}" type="datetime1">
              <a:rPr lang="en-US"/>
              <a:pPr lvl="0"/>
              <a:t>1/31/2018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194CC2-811F-4398-B9D4-D0EC5155F78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18708" y="2222284"/>
            <a:ext cx="5185873" cy="36387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Content Placeholder 3"/>
          <p:cNvSpPr txBox="1">
            <a:spLocks noGrp="1"/>
          </p:cNvSpPr>
          <p:nvPr>
            <p:ph idx="2"/>
          </p:nvPr>
        </p:nvSpPr>
        <p:spPr>
          <a:xfrm>
            <a:off x="6187415" y="2222284"/>
            <a:ext cx="5194587" cy="36387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DB23E8-D8B3-4DF6-9FB1-D04CA2C46790}" type="datetime1">
              <a:rPr lang="en-US"/>
              <a:pPr lvl="0"/>
              <a:t>1/31/2018</a:t>
            </a:fld>
            <a:endParaRPr lang="en-US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E07799-3A5C-4063-8796-747C9E45881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814730" y="2174872"/>
            <a:ext cx="5189860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Content Placeholder 3"/>
          <p:cNvSpPr txBox="1">
            <a:spLocks noGrp="1"/>
          </p:cNvSpPr>
          <p:nvPr>
            <p:ph idx="2"/>
          </p:nvPr>
        </p:nvSpPr>
        <p:spPr>
          <a:xfrm>
            <a:off x="814730" y="2751136"/>
            <a:ext cx="5189860" cy="3109910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3"/>
          </p:nvPr>
        </p:nvSpPr>
        <p:spPr>
          <a:xfrm>
            <a:off x="6187415" y="2174872"/>
            <a:ext cx="5194587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Content Placeholder 5"/>
          <p:cNvSpPr txBox="1">
            <a:spLocks noGrp="1"/>
          </p:cNvSpPr>
          <p:nvPr>
            <p:ph idx="4"/>
          </p:nvPr>
        </p:nvSpPr>
        <p:spPr>
          <a:xfrm>
            <a:off x="6187415" y="2751136"/>
            <a:ext cx="5194587" cy="3109910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D931CE-1DDB-4F00-9F83-D56FE9EA5DC9}" type="datetime1">
              <a:rPr lang="en-US"/>
              <a:pPr lvl="0"/>
              <a:t>1/31/2018</a:t>
            </a:fld>
            <a:endParaRPr lang="en-US"/>
          </a:p>
        </p:txBody>
      </p:sp>
      <p:sp>
        <p:nvSpPr>
          <p:cNvPr id="9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2E0E88-3192-43C8-8C37-15A8D8ABA6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5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93A3B4-3CD5-4373-91AA-7AE350B7527E}" type="datetime1">
              <a:rPr lang="en-US"/>
              <a:pPr lvl="0"/>
              <a:t>1/31/2018</a:t>
            </a:fld>
            <a:endParaRPr lang="en-US"/>
          </a:p>
        </p:txBody>
      </p:sp>
      <p:sp>
        <p:nvSpPr>
          <p:cNvPr id="5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84F67-A5EA-4B57-B75B-7DC26E08767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5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E75430-784F-44A4-BA09-3C2E5C776F33}" type="datetime1">
              <a:rPr lang="en-US"/>
              <a:pPr lvl="0"/>
              <a:t>1/31/2018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6CB762-07AD-4190-88B0-CFEAD0579D7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6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1073148" y="446090"/>
            <a:ext cx="3547533" cy="1814654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+- f4 0 f2"/>
              <a:gd name="f44" fmla="+- f3 0 f2"/>
              <a:gd name="f45" fmla="*/ f44 1 3384"/>
              <a:gd name="f46" fmla="*/ f43 1 2308"/>
              <a:gd name="f47" fmla="*/ 0 1 f45"/>
              <a:gd name="f48" fmla="*/ f3 1 f45"/>
              <a:gd name="f49" fmla="*/ 0 1 f46"/>
              <a:gd name="f50" fmla="*/ f4 1 f46"/>
              <a:gd name="f51" fmla="*/ f47 f41 1"/>
              <a:gd name="f52" fmla="*/ f48 f41 1"/>
              <a:gd name="f53" fmla="*/ f50 f42 1"/>
              <a:gd name="f54" fmla="*/ f49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1" t="f54" r="f52" b="f53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1073148" y="446090"/>
            <a:ext cx="3547533" cy="1618396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855628" y="446090"/>
            <a:ext cx="6252630" cy="54149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2"/>
          </p:nvPr>
        </p:nvSpPr>
        <p:spPr>
          <a:xfrm>
            <a:off x="1073148" y="2260735"/>
            <a:ext cx="3547533" cy="3600312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842AB4-91B4-453E-81DF-E7B2169663CF}" type="datetime1">
              <a:rPr lang="en-US"/>
              <a:pPr lvl="0"/>
              <a:t>1/31/2018</a:t>
            </a:fld>
            <a:endParaRPr lang="en-US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0230D5-CFF9-4110-9AA8-6E9B47317BB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14730" y="727524"/>
            <a:ext cx="4852985" cy="1617162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11"/>
          <p:cNvSpPr txBox="1">
            <a:spLocks noGrp="1"/>
          </p:cNvSpPr>
          <p:nvPr>
            <p:ph type="pic" idx="1"/>
          </p:nvPr>
        </p:nvSpPr>
        <p:spPr>
          <a:xfrm>
            <a:off x="6098115" y="0"/>
            <a:ext cx="6093881" cy="6858000"/>
          </a:xfrm>
          <a:ln w="9528">
            <a:solidFill>
              <a:srgbClr val="636363"/>
            </a:solidFill>
            <a:prstDash val="solid"/>
            <a:round/>
          </a:ln>
        </p:spPr>
        <p:txBody>
          <a:bodyPr anchor="t" anchorCtr="1"/>
          <a:lstStyle>
            <a:lvl1pPr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14730" y="2344686"/>
            <a:ext cx="4852985" cy="3516361"/>
          </a:xfrm>
        </p:spPr>
        <p:txBody>
          <a:bodyPr anchor="t"/>
          <a:lstStyle>
            <a:lvl1pPr marL="0" indent="0">
              <a:spcBef>
                <a:spcPts val="300"/>
              </a:spcBef>
              <a:buNone/>
              <a:defRPr sz="12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3885806" y="6041358"/>
            <a:ext cx="97688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7513F42-5044-4D03-A04A-6A06D60FD438}" type="datetime1">
              <a:rPr lang="en-US"/>
              <a:pPr lvl="0"/>
              <a:t>1/31/2018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590391" y="6041358"/>
            <a:ext cx="3295415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4862687" y="5915884"/>
            <a:ext cx="1062157" cy="490603"/>
          </a:xfrm>
        </p:spPr>
        <p:txBody>
          <a:bodyPr/>
          <a:lstStyle>
            <a:lvl1pPr>
              <a:defRPr/>
            </a:lvl1pPr>
          </a:lstStyle>
          <a:p>
            <a:pPr lvl="0"/>
            <a:fld id="{7DD8B7E7-BF25-418B-AC44-AEC47FC34F4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2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10002" y="447187"/>
            <a:ext cx="10572000" cy="970452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60000"/>
              </a:srgbClr>
            </a:outerShdw>
          </a:effectLst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10002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51512" y="6041358"/>
            <a:ext cx="864431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334624" y="6041358"/>
            <a:ext cx="13437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4A1729BC-B4F1-4FED-ACB6-0B0E7FADC165}" type="datetime1">
              <a:rPr lang="en-US"/>
              <a:pPr lvl="0"/>
              <a:t>1/31/2018</a:t>
            </a:fld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678326" y="5915884"/>
            <a:ext cx="1062157" cy="490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10799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cap="none" spc="0" baseline="0">
                <a:solidFill>
                  <a:srgbClr val="00C6BB"/>
                </a:solidFill>
                <a:uFillTx/>
                <a:latin typeface="Century Gothic"/>
              </a:defRPr>
            </a:lvl1pPr>
          </a:lstStyle>
          <a:p>
            <a:pPr lvl="0"/>
            <a:fld id="{F26F0EF1-5FF2-47E8-BC7E-BF35918F2787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4000" b="1" i="0" u="none" strike="noStrike" kern="1200" cap="none" spc="0" baseline="0">
          <a:solidFill>
            <a:srgbClr val="FEFEFE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00C6BB"/>
        </a:buClr>
        <a:buSzPct val="100000"/>
        <a:buFont typeface="Wingdings 2"/>
        <a:buChar char=""/>
        <a:tabLst/>
        <a:defRPr lang="es-ES" sz="1800" b="0" i="0" u="none" strike="noStrike" kern="1200" cap="none" spc="0" baseline="0">
          <a:solidFill>
            <a:srgbClr val="FFFFFF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00C6BB"/>
        </a:buClr>
        <a:buSzPct val="100000"/>
        <a:buFont typeface="Wingdings 2"/>
        <a:buChar char=""/>
        <a:tabLst/>
        <a:defRPr lang="es-ES" sz="1600" b="0" i="0" u="none" strike="noStrike" kern="1200" cap="none" spc="0" baseline="0">
          <a:solidFill>
            <a:srgbClr val="FFFFFF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00C6BB"/>
        </a:buClr>
        <a:buSzPct val="100000"/>
        <a:buFont typeface="Wingdings 2"/>
        <a:buChar char=""/>
        <a:tabLst/>
        <a:defRPr lang="es-ES" sz="1400" b="0" i="0" u="none" strike="noStrike" kern="1200" cap="none" spc="0" baseline="0">
          <a:solidFill>
            <a:srgbClr val="FFFFFF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00C6BB"/>
        </a:buClr>
        <a:buSzPct val="100000"/>
        <a:buFont typeface="Wingdings 2"/>
        <a:buChar char=""/>
        <a:tabLst/>
        <a:defRPr lang="es-ES" sz="1200" b="0" i="0" u="none" strike="noStrike" kern="1200" cap="none" spc="0" baseline="0">
          <a:solidFill>
            <a:srgbClr val="FFFFFF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00C6BB"/>
        </a:buClr>
        <a:buSzPct val="100000"/>
        <a:buFont typeface="Wingdings 2"/>
        <a:buChar char=""/>
        <a:tabLst/>
        <a:defRPr lang="es-ES" sz="1200" b="0" i="0" u="none" strike="noStrike" kern="1200" cap="none" spc="0" baseline="0">
          <a:solidFill>
            <a:srgbClr val="FFFFF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s-MX" dirty="0"/>
              <a:t>Programación Orientada a Objetos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s-MX" dirty="0"/>
              <a:t>Centro de Educación y Formación Académica (CEDUK)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517" y="3286341"/>
            <a:ext cx="10178485" cy="142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dirty="0"/>
              <a:t>Tarea </a:t>
            </a:r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" name="CuadroTexto 10"/>
          <p:cNvSpPr txBox="1"/>
          <p:nvPr/>
        </p:nvSpPr>
        <p:spPr>
          <a:xfrm>
            <a:off x="810002" y="2494830"/>
            <a:ext cx="10572000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400" b="1" i="1" u="none" strike="noStrike" kern="1200" cap="none" spc="0" baseline="0" dirty="0" smtClean="0">
                <a:solidFill>
                  <a:srgbClr val="44FFF5"/>
                </a:solidFill>
                <a:uFillTx/>
                <a:latin typeface="Tw Cen MT" pitchFamily="34"/>
              </a:rPr>
              <a:t>En </a:t>
            </a:r>
            <a:r>
              <a:rPr lang="es-MX" sz="2400" b="1" i="1" u="none" strike="noStrike" kern="1200" cap="none" spc="0" baseline="0" dirty="0" err="1" smtClean="0">
                <a:solidFill>
                  <a:srgbClr val="44FFF5"/>
                </a:solidFill>
                <a:uFillTx/>
                <a:latin typeface="Tw Cen MT" pitchFamily="34"/>
              </a:rPr>
              <a:t>Processing</a:t>
            </a:r>
            <a:r>
              <a:rPr lang="es-MX" sz="2400" b="1" i="1" dirty="0" smtClean="0">
                <a:solidFill>
                  <a:srgbClr val="44FFF5"/>
                </a:solidFill>
                <a:latin typeface="Tw Cen MT" pitchFamily="34"/>
              </a:rPr>
              <a:t>, </a:t>
            </a:r>
            <a:r>
              <a:rPr lang="es-MX" sz="2400" b="1" i="1" dirty="0" smtClean="0">
                <a:solidFill>
                  <a:srgbClr val="44FFF5"/>
                </a:solidFill>
                <a:latin typeface="Tw Cen MT" pitchFamily="34"/>
              </a:rPr>
              <a:t>escribir una clase y hacer uso de un objeto a partir de esa clase (la clase posee tres atributos y dos métodos)</a:t>
            </a:r>
            <a:endParaRPr lang="es-MX" sz="3200" b="1" i="1" u="none" strike="noStrike" kern="1200" cap="none" spc="0" baseline="0" dirty="0">
              <a:solidFill>
                <a:srgbClr val="44FFF5"/>
              </a:solidFill>
              <a:uFillTx/>
              <a:latin typeface="Tw Cen MT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dirty="0"/>
              <a:t>[Inserte frase intelectual abajo]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800"/>
              </a:spcBef>
              <a:buNone/>
            </a:pPr>
            <a:r>
              <a:rPr lang="es-MX" sz="3200" b="1" i="1" dirty="0" smtClean="0">
                <a:latin typeface="Tw Cen MT" pitchFamily="34"/>
              </a:rPr>
              <a:t>“”.</a:t>
            </a:r>
            <a:endParaRPr lang="es-MX" sz="3200" b="1" i="1" dirty="0">
              <a:latin typeface="Tw Cen MT" pitchFamily="34"/>
            </a:endParaRPr>
          </a:p>
          <a:p>
            <a:pPr marL="0" lvl="0" indent="0">
              <a:spcBef>
                <a:spcPts val="800"/>
              </a:spcBef>
              <a:buNone/>
            </a:pPr>
            <a:endParaRPr lang="es-MX" sz="3200" b="1" i="1" dirty="0">
              <a:latin typeface="Tw Cen MT" pitchFamily="34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2924" y="4624248"/>
            <a:ext cx="312202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400" b="1" i="1" u="none" strike="noStrike" kern="1200" cap="none" spc="0" baseline="0" dirty="0" smtClean="0">
                <a:solidFill>
                  <a:srgbClr val="44FFF5"/>
                </a:solidFill>
                <a:uFillTx/>
                <a:latin typeface="Century Gothic"/>
              </a:rPr>
              <a:t>Alguien importante</a:t>
            </a:r>
            <a:endParaRPr lang="es-MX" sz="2400" b="1" i="1" u="none" strike="noStrike" kern="1200" cap="none" spc="0" baseline="0" dirty="0">
              <a:solidFill>
                <a:srgbClr val="44FFF5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Recapítulemos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Diferencia entre variable local y global</a:t>
            </a:r>
            <a:endParaRPr lang="es-MX" dirty="0" smtClean="0"/>
          </a:p>
          <a:p>
            <a:r>
              <a:rPr lang="es-MX" dirty="0" smtClean="0"/>
              <a:t>Ventajas de usar programación orientada a objetos</a:t>
            </a:r>
          </a:p>
          <a:p>
            <a:r>
              <a:rPr lang="es-MX" dirty="0" smtClean="0"/>
              <a:t>Ventaja de usar </a:t>
            </a:r>
            <a:r>
              <a:rPr lang="es-MX" dirty="0" err="1" smtClean="0"/>
              <a:t>arrays</a:t>
            </a:r>
            <a:endParaRPr lang="es-MX" dirty="0" smtClean="0"/>
          </a:p>
          <a:p>
            <a:r>
              <a:rPr lang="es-MX" dirty="0" smtClean="0"/>
              <a:t>¿Cuáles son los elementos de una clase?</a:t>
            </a:r>
            <a:endParaRPr lang="es-MX" dirty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2048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Escribiendo una clase en </a:t>
            </a:r>
            <a:r>
              <a:rPr lang="es-MX" dirty="0" err="1" smtClean="0"/>
              <a:t>Processing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815" y="2660074"/>
            <a:ext cx="9626374" cy="30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8072" y="720436"/>
            <a:ext cx="5319632" cy="550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Usando un objeto en </a:t>
            </a:r>
            <a:r>
              <a:rPr lang="es-MX" dirty="0" err="1" smtClean="0"/>
              <a:t>Processing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903" y="2789310"/>
            <a:ext cx="8354197" cy="30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1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1. Declarar el objeto</a:t>
            </a:r>
            <a:endParaRPr lang="es-MX" dirty="0"/>
          </a:p>
        </p:txBody>
      </p:sp>
      <p:pic>
        <p:nvPicPr>
          <p:cNvPr id="1026" name="Picture 2" descr="http://java.meritcampus.com/core-java-topics/images/Java-data-types-or-data-types-in-jav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5" y="2014682"/>
            <a:ext cx="4334485" cy="452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392038" y="2546927"/>
            <a:ext cx="4313582" cy="534078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60000"/>
              </a:srgbClr>
            </a:outerShdw>
          </a:effectLst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000" b="1" i="0" u="none" strike="noStrike" kern="1200" cap="none" spc="0" baseline="0">
                <a:solidFill>
                  <a:srgbClr val="FEFEFE"/>
                </a:solidFill>
                <a:uFillTx/>
                <a:latin typeface="Century Gothic"/>
              </a:defRPr>
            </a:lvl1pPr>
          </a:lstStyle>
          <a:p>
            <a:r>
              <a:rPr lang="es-MX" sz="2000" dirty="0" smtClean="0"/>
              <a:t>Declaración de un dato primitivo y un dato complejo</a:t>
            </a:r>
            <a:endParaRPr lang="es-MX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33" y="3423803"/>
            <a:ext cx="5388592" cy="24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2. Inicializar el objeto</a:t>
            </a:r>
            <a:endParaRPr lang="es-MX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827431" y="2554793"/>
            <a:ext cx="10554571" cy="3636513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342900" marR="0" lvl="0" indent="-342900" algn="l" defTabSz="4572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00C6BB"/>
              </a:buClr>
              <a:buSzPct val="100000"/>
              <a:buFont typeface="Wingdings 2"/>
              <a:buChar char=""/>
              <a:tabLst/>
              <a:def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  <a:lvl2pPr marL="742950" marR="0" lvl="1" indent="-285750" algn="l" defTabSz="4572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00C6BB"/>
              </a:buClr>
              <a:buSzPct val="100000"/>
              <a:buFont typeface="Wingdings 2"/>
              <a:buChar char=""/>
              <a:tabLst/>
              <a:defRPr lang="es-ES" sz="16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2pPr>
            <a:lvl3pPr marL="1143000" marR="0" lvl="2" indent="-228600" algn="l" defTabSz="4572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00C6BB"/>
              </a:buClr>
              <a:buSzPct val="100000"/>
              <a:buFont typeface="Wingdings 2"/>
              <a:buChar char=""/>
              <a:tabLst/>
              <a:defRPr lang="es-ES" sz="14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3pPr>
            <a:lvl4pPr marL="1600200" marR="0" lvl="3" indent="-228600" algn="l" defTabSz="4572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00C6BB"/>
              </a:buClr>
              <a:buSzPct val="100000"/>
              <a:buFont typeface="Wingdings 2"/>
              <a:buChar char=""/>
              <a:tabLst/>
              <a:defRPr lang="es-ES" sz="12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4pPr>
            <a:lvl5pPr marL="2057400" marR="0" lvl="4" indent="-228600" algn="l" defTabSz="4572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00C6BB"/>
              </a:buClr>
              <a:buSzPct val="100000"/>
              <a:buFont typeface="Wingdings 2"/>
              <a:buChar char=""/>
              <a:tabLst/>
              <a:defRPr lang="es-ES" sz="12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El operador </a:t>
            </a:r>
            <a:r>
              <a:rPr lang="es-MX" b="1" i="1" dirty="0" smtClean="0"/>
              <a:t>new </a:t>
            </a:r>
            <a:r>
              <a:rPr lang="es-MX" dirty="0" smtClean="0"/>
              <a:t>es usado para “construir” un nuevo objeto.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589" y="3694616"/>
            <a:ext cx="6792253" cy="21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1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 smtClean="0"/>
              <a:t>Paso 3. Llamar a los métodos de un objeto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07" y="2365677"/>
            <a:ext cx="10554571" cy="3636513"/>
          </a:xfrm>
        </p:spPr>
        <p:txBody>
          <a:bodyPr anchor="t">
            <a:norm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 e </a:t>
            </a:r>
            <a:r>
              <a:rPr lang="en-US" dirty="0" err="1" smtClean="0"/>
              <a:t>inicializado</a:t>
            </a:r>
            <a:r>
              <a:rPr lang="en-US" dirty="0" smtClean="0"/>
              <a:t> el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utilizarlo</a:t>
            </a:r>
            <a:r>
              <a:rPr lang="en-US" dirty="0" smtClean="0"/>
              <a:t>. </a:t>
            </a:r>
            <a:r>
              <a:rPr lang="en-US" dirty="0" err="1" smtClean="0"/>
              <a:t>Usar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involucra</a:t>
            </a:r>
            <a:r>
              <a:rPr lang="en-US" dirty="0" smtClean="0"/>
              <a:t> </a:t>
            </a:r>
            <a:r>
              <a:rPr lang="en-US" dirty="0" err="1" smtClean="0"/>
              <a:t>llamar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. </a:t>
            </a:r>
            <a:r>
              <a:rPr lang="en-US" dirty="0" err="1" smtClean="0"/>
              <a:t>Llamar</a:t>
            </a:r>
            <a:r>
              <a:rPr lang="en-US" dirty="0" smtClean="0"/>
              <a:t> a un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un </a:t>
            </a:r>
            <a:r>
              <a:rPr lang="en-US" dirty="0" err="1" smtClean="0"/>
              <a:t>objeto</a:t>
            </a:r>
            <a:r>
              <a:rPr lang="en-US" dirty="0" smtClean="0"/>
              <a:t> se </a:t>
            </a:r>
            <a:r>
              <a:rPr lang="en-US" dirty="0" err="1" smtClean="0"/>
              <a:t>logra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la </a:t>
            </a:r>
            <a:r>
              <a:rPr lang="en-US" dirty="0" err="1" smtClean="0"/>
              <a:t>sintaxis</a:t>
            </a:r>
            <a:r>
              <a:rPr lang="en-US" dirty="0" smtClean="0"/>
              <a:t> de </a:t>
            </a:r>
            <a:r>
              <a:rPr lang="en-US" dirty="0" err="1" smtClean="0"/>
              <a:t>punto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caso</a:t>
            </a:r>
            <a:r>
              <a:rPr lang="en-US" dirty="0" smtClean="0"/>
              <a:t> de la rana y el </a:t>
            </a:r>
            <a:r>
              <a:rPr lang="en-US" dirty="0" err="1" smtClean="0"/>
              <a:t>conejo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967338" y="3588327"/>
            <a:ext cx="8257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>
                <a:solidFill>
                  <a:srgbClr val="27CABF"/>
                </a:solidFill>
              </a:rPr>
              <a:t>nombreVariable.metodoObjeto</a:t>
            </a:r>
            <a:r>
              <a:rPr lang="es-MX" sz="2400" b="1" dirty="0">
                <a:solidFill>
                  <a:srgbClr val="27CABF"/>
                </a:solidFill>
              </a:rPr>
              <a:t>(</a:t>
            </a:r>
            <a:r>
              <a:rPr lang="es-MX" sz="2400" b="1" dirty="0" err="1">
                <a:solidFill>
                  <a:srgbClr val="27CABF"/>
                </a:solidFill>
              </a:rPr>
              <a:t>argumentosdelMetodo</a:t>
            </a:r>
            <a:r>
              <a:rPr lang="es-MX" sz="2400" b="1" dirty="0">
                <a:solidFill>
                  <a:srgbClr val="27CABF"/>
                </a:solidFill>
              </a:rPr>
              <a:t>);</a:t>
            </a:r>
          </a:p>
          <a:p>
            <a:pPr algn="ctr"/>
            <a:endParaRPr lang="es-MX" sz="2400" dirty="0">
              <a:solidFill>
                <a:srgbClr val="27CABF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92" y="5158386"/>
            <a:ext cx="5320200" cy="12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Ci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1302</TotalTime>
  <Words>188</Words>
  <Application>Microsoft Office PowerPoint</Application>
  <PresentationFormat>Panorámica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Tw Cen MT</vt:lpstr>
      <vt:lpstr>Wingdings 2</vt:lpstr>
      <vt:lpstr>Citable</vt:lpstr>
      <vt:lpstr>Programación Orientada a Objetos</vt:lpstr>
      <vt:lpstr>[Inserte frase intelectual abajo]</vt:lpstr>
      <vt:lpstr>Recapítulemos…</vt:lpstr>
      <vt:lpstr>Escribiendo una clase en Processing</vt:lpstr>
      <vt:lpstr>Ejercicio</vt:lpstr>
      <vt:lpstr>Usando un objeto en Processing</vt:lpstr>
      <vt:lpstr>Paso 1. Declarar el objeto</vt:lpstr>
      <vt:lpstr>Paso 2. Inicializar el objeto</vt:lpstr>
      <vt:lpstr>Paso 3. Llamar a los métodos de un objeto</vt:lpstr>
      <vt:lpstr>Ejercicio</vt:lpstr>
      <vt:lpstr>Tarea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Usuario de Windows</dc:creator>
  <cp:lastModifiedBy>Usuario de Windows</cp:lastModifiedBy>
  <cp:revision>68</cp:revision>
  <dcterms:created xsi:type="dcterms:W3CDTF">2018-01-19T00:48:03Z</dcterms:created>
  <dcterms:modified xsi:type="dcterms:W3CDTF">2018-01-31T23:28:57Z</dcterms:modified>
</cp:coreProperties>
</file>