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82" r:id="rId4"/>
    <p:sldId id="283" r:id="rId5"/>
    <p:sldId id="284" r:id="rId6"/>
    <p:sldId id="290" r:id="rId7"/>
    <p:sldId id="285" r:id="rId8"/>
    <p:sldId id="287" r:id="rId9"/>
    <p:sldId id="288" r:id="rId10"/>
    <p:sldId id="289" r:id="rId11"/>
    <p:sldId id="291" r:id="rId12"/>
    <p:sldId id="292" r:id="rId13"/>
    <p:sldId id="293" r:id="rId14"/>
    <p:sldId id="294" r:id="rId15"/>
    <p:sldId id="281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9D330-45AD-42DB-AFC0-8AF36B6EFC26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E795-2D9A-43B9-BA7C-80CF6DE50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7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6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5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24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3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4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8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1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0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6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7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FAD9F1-6210-494E-B997-3B98FF5821A2}" type="datetimeFigureOut">
              <a:rPr lang="es-MX" smtClean="0"/>
              <a:t>29/01/2018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58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Percepción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Universidad Autónoma de Nuevo León (UANL)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55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Segmentación</a:t>
            </a:r>
            <a:endParaRPr lang="es-MX" dirty="0"/>
          </a:p>
        </p:txBody>
      </p:sp>
      <p:pic>
        <p:nvPicPr>
          <p:cNvPr id="7172" name="Picture 4" descr="Resultado de imagen para segmentation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97" y="2882961"/>
            <a:ext cx="6355556" cy="206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 rot="16200000">
            <a:off x="1386587" y="3306018"/>
            <a:ext cx="232116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smtClean="0"/>
              <a:t>Imagen</a:t>
            </a:r>
          </a:p>
        </p:txBody>
      </p:sp>
    </p:spTree>
    <p:extLst>
      <p:ext uri="{BB962C8B-B14F-4D97-AF65-F5344CB8AC3E}">
        <p14:creationId xmlns:p14="http://schemas.microsoft.com/office/powerpoint/2010/main" val="235154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Extracción de propiedades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2488135"/>
            <a:ext cx="4940330" cy="3636511"/>
          </a:xfrm>
        </p:spPr>
        <p:txBody>
          <a:bodyPr anchor="t"/>
          <a:lstStyle/>
          <a:p>
            <a:r>
              <a:rPr lang="es-MX" dirty="0"/>
              <a:t>En esta etapa se calculan propiedades (atributos, características, </a:t>
            </a:r>
            <a:r>
              <a:rPr lang="es-MX" dirty="0" err="1"/>
              <a:t>features</a:t>
            </a:r>
            <a:r>
              <a:rPr lang="es-MX" dirty="0"/>
              <a:t>) de cada entidad segmentada que deben ser, idealmente, discriminantes de las diferentes clases de interés e invariantes a todas sus posibles versiones. Un conjunto de propiedades de mala calidad produce un solapamiento de clases y por tanto una gran probabilidad de error en la </a:t>
            </a:r>
            <a:r>
              <a:rPr lang="es-MX" dirty="0" smtClean="0"/>
              <a:t>clasificación.</a:t>
            </a:r>
            <a:endParaRPr lang="es-MX" dirty="0"/>
          </a:p>
        </p:txBody>
      </p:sp>
      <p:pic>
        <p:nvPicPr>
          <p:cNvPr id="8194" name="Picture 2" descr="Resultado de imagen para feature extraction handwri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59"/>
          <a:stretch/>
        </p:blipFill>
        <p:spPr bwMode="auto">
          <a:xfrm>
            <a:off x="7308745" y="2405168"/>
            <a:ext cx="4073253" cy="371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 rot="16200000">
            <a:off x="5662936" y="4478836"/>
            <a:ext cx="232116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smtClean="0"/>
              <a:t>Imagen</a:t>
            </a:r>
          </a:p>
        </p:txBody>
      </p:sp>
    </p:spTree>
    <p:extLst>
      <p:ext uri="{BB962C8B-B14F-4D97-AF65-F5344CB8AC3E}">
        <p14:creationId xmlns:p14="http://schemas.microsoft.com/office/powerpoint/2010/main" val="173333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Clasificación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424" y="2402376"/>
            <a:ext cx="10554574" cy="3636511"/>
          </a:xfrm>
        </p:spPr>
        <p:txBody>
          <a:bodyPr anchor="t"/>
          <a:lstStyle/>
          <a:p>
            <a:r>
              <a:rPr lang="es-MX" dirty="0"/>
              <a:t>En esta etapa se decide la categoría más probable (dentro de un conjunto preestablecido) a que pertenece cada observación sensorial elemental caracterizada por su vector de propiedades.</a:t>
            </a:r>
          </a:p>
        </p:txBody>
      </p:sp>
      <p:pic>
        <p:nvPicPr>
          <p:cNvPr id="9220" name="Picture 4" descr="Resultado de imagen para classification image ma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13" y="3478286"/>
            <a:ext cx="3599450" cy="284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62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Interpretación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dirty="0"/>
              <a:t>Los conceptos elementales obtenidos en la etapa anterior se organizan en una estructura espacio-temporal requerida por la aplicación. </a:t>
            </a:r>
            <a:r>
              <a:rPr lang="es-MX" dirty="0" smtClean="0"/>
              <a:t>En </a:t>
            </a:r>
            <a:r>
              <a:rPr lang="es-MX" dirty="0"/>
              <a:t>problemas de percepción de bajo nivel esta etapa no suele ser necesaria.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1" y="3726934"/>
            <a:ext cx="3110856" cy="164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5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 conclusión…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348896"/>
            <a:ext cx="10554574" cy="3636511"/>
          </a:xfrm>
        </p:spPr>
        <p:txBody>
          <a:bodyPr anchor="t"/>
          <a:lstStyle/>
          <a:p>
            <a:r>
              <a:rPr lang="es-MX" dirty="0"/>
              <a:t>Esta descomposición en </a:t>
            </a:r>
            <a:r>
              <a:rPr lang="es-MX" dirty="0" err="1"/>
              <a:t>subtareas</a:t>
            </a:r>
            <a:r>
              <a:rPr lang="es-MX" dirty="0"/>
              <a:t> aparentemente más sencillas, que trataremos de resolver por separado, es una guía razonable para abordar el diseño de sistemas de reconocimiento. </a:t>
            </a:r>
          </a:p>
        </p:txBody>
      </p:sp>
    </p:spTree>
    <p:extLst>
      <p:ext uri="{BB962C8B-B14F-4D97-AF65-F5344CB8AC3E}">
        <p14:creationId xmlns:p14="http://schemas.microsoft.com/office/powerpoint/2010/main" val="417773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</a:t>
            </a:r>
            <a:r>
              <a:rPr lang="es-MX" dirty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Descansar un rato de Percepción.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82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[En la clase anterior]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3581" y="2335955"/>
            <a:ext cx="4602374" cy="3636511"/>
          </a:xfrm>
        </p:spPr>
        <p:txBody>
          <a:bodyPr anchor="ctr"/>
          <a:lstStyle/>
          <a:p>
            <a:r>
              <a:rPr lang="es-MX" dirty="0" smtClean="0"/>
              <a:t>Flujo de información ascendente</a:t>
            </a:r>
          </a:p>
          <a:p>
            <a:r>
              <a:rPr lang="es-MX" dirty="0" smtClean="0"/>
              <a:t>Flujo de información descendente</a:t>
            </a:r>
          </a:p>
          <a:p>
            <a:r>
              <a:rPr lang="es-MX" dirty="0" smtClean="0"/>
              <a:t>Percepción de bajo nivel</a:t>
            </a:r>
          </a:p>
          <a:p>
            <a:r>
              <a:rPr lang="es-MX" dirty="0" smtClean="0"/>
              <a:t>Percepción de alto nivel</a:t>
            </a:r>
          </a:p>
        </p:txBody>
      </p:sp>
    </p:spTree>
    <p:extLst>
      <p:ext uri="{BB962C8B-B14F-4D97-AF65-F5344CB8AC3E}">
        <p14:creationId xmlns:p14="http://schemas.microsoft.com/office/powerpoint/2010/main" val="5966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Técnicas de reconocimiento de modelos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424" y="2379041"/>
            <a:ext cx="10554574" cy="3636511"/>
          </a:xfrm>
        </p:spPr>
        <p:txBody>
          <a:bodyPr anchor="ctr"/>
          <a:lstStyle/>
          <a:p>
            <a:r>
              <a:rPr lang="es-MX" dirty="0" smtClean="0"/>
              <a:t>Objetivo: Detectan regularidades en los datos con el objetivo de clasificarlos dentro de un conjunto de categorías de interés</a:t>
            </a:r>
          </a:p>
          <a:p>
            <a:r>
              <a:rPr lang="es-MX" dirty="0" smtClean="0"/>
              <a:t>Aplicaciones: Son de gran utilidad para el diseño de sistemas de percepción reales.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56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459278" y="1218657"/>
            <a:ext cx="5137454" cy="30245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531353" y="4287895"/>
            <a:ext cx="993304" cy="30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Adquisición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419235"/>
            <a:ext cx="10554574" cy="3636511"/>
          </a:xfrm>
        </p:spPr>
        <p:txBody>
          <a:bodyPr anchor="t"/>
          <a:lstStyle/>
          <a:p>
            <a:r>
              <a:rPr lang="es-MX" dirty="0"/>
              <a:t>Las magnitudes físicas (sonidos, imágenes, etc.) se transforman mediante sensores en señales eléctricas que una vez </a:t>
            </a:r>
            <a:r>
              <a:rPr lang="es-MX" dirty="0" smtClean="0"/>
              <a:t>filtradas</a:t>
            </a:r>
            <a:r>
              <a:rPr lang="es-MX" dirty="0"/>
              <a:t>, </a:t>
            </a:r>
            <a:r>
              <a:rPr lang="es-MX" dirty="0" smtClean="0"/>
              <a:t>amplificadas </a:t>
            </a:r>
            <a:r>
              <a:rPr lang="es-MX" dirty="0"/>
              <a:t>y digitalizadas pueden procesarse en el </a:t>
            </a:r>
            <a:r>
              <a:rPr lang="es-MX" dirty="0" smtClean="0"/>
              <a:t>computador.</a:t>
            </a:r>
            <a:endParaRPr lang="es-MX" dirty="0"/>
          </a:p>
        </p:txBody>
      </p:sp>
      <p:pic>
        <p:nvPicPr>
          <p:cNvPr id="1026" name="Picture 2" descr="Resultado de imagen para adquisicion de da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362" y="3465313"/>
            <a:ext cx="9001273" cy="304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7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Adquisición</a:t>
            </a:r>
            <a:endParaRPr lang="es-MX" dirty="0"/>
          </a:p>
        </p:txBody>
      </p:sp>
      <p:pic>
        <p:nvPicPr>
          <p:cNvPr id="6146" name="Picture 2" descr="Resultado de imagen para microphone condenser 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51" y="2700997"/>
            <a:ext cx="2142989" cy="31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webcam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46" y="2700998"/>
            <a:ext cx="3710743" cy="31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 rot="16200000">
            <a:off x="796592" y="4292683"/>
            <a:ext cx="221938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smtClean="0"/>
              <a:t>Audio</a:t>
            </a: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 rot="16200000">
            <a:off x="5116035" y="4292683"/>
            <a:ext cx="221938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smtClean="0"/>
              <a:t>Imagen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897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Preprocesamiento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419235"/>
            <a:ext cx="10554574" cy="3636511"/>
          </a:xfrm>
        </p:spPr>
        <p:txBody>
          <a:bodyPr anchor="t"/>
          <a:lstStyle/>
          <a:p>
            <a:r>
              <a:rPr lang="es-MX" dirty="0"/>
              <a:t>A menudo es conveniente mejorar la calidad de los datos originales (p.ej., para eliminar ‘ruido’ o entidades irrelevantes). En otros casos interesa transformarlos a una representación más adecuada para su tratamiento matemático (p.ej., el dominio </a:t>
            </a:r>
            <a:r>
              <a:rPr lang="es-MX" dirty="0" err="1"/>
              <a:t>frecuencial</a:t>
            </a:r>
            <a:r>
              <a:rPr lang="es-MX" dirty="0"/>
              <a:t> es útil en el análisis de la voz)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87" y="3889410"/>
            <a:ext cx="3319338" cy="2595797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 rot="16200000">
            <a:off x="2808272" y="4890292"/>
            <a:ext cx="221938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smtClean="0"/>
              <a:t>Audio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637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Preprocesamiento</a:t>
            </a:r>
            <a:endParaRPr lang="es-MX" dirty="0"/>
          </a:p>
        </p:txBody>
      </p:sp>
      <p:pic>
        <p:nvPicPr>
          <p:cNvPr id="4" name="Picture 6" descr="Resultado de imagen para contrast gray scale normaliz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26" y="3012649"/>
            <a:ext cx="102965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 rot="16200000">
            <a:off x="-337689" y="4037109"/>
            <a:ext cx="221938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smtClean="0"/>
              <a:t>Imagen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571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Segmentación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362964"/>
            <a:ext cx="10554574" cy="3636511"/>
          </a:xfrm>
        </p:spPr>
        <p:txBody>
          <a:bodyPr anchor="t"/>
          <a:lstStyle/>
          <a:p>
            <a:r>
              <a:rPr lang="es-MX" dirty="0"/>
              <a:t>Sirve para encontrar dentro del </a:t>
            </a:r>
            <a:r>
              <a:rPr lang="es-MX" dirty="0" smtClean="0"/>
              <a:t>flujo </a:t>
            </a:r>
            <a:r>
              <a:rPr lang="es-MX" dirty="0"/>
              <a:t>de información los elementos individuales que parecen estar dotados de </a:t>
            </a:r>
            <a:r>
              <a:rPr lang="es-MX" dirty="0" smtClean="0"/>
              <a:t>significado</a:t>
            </a:r>
            <a:r>
              <a:rPr lang="es-MX" dirty="0"/>
              <a:t>. La segmentación puede ser de tipo </a:t>
            </a:r>
            <a:r>
              <a:rPr lang="es-MX" dirty="0" smtClean="0"/>
              <a:t>temporal o espacial.</a:t>
            </a:r>
            <a:endParaRPr lang="es-MX" dirty="0"/>
          </a:p>
        </p:txBody>
      </p:sp>
      <p:pic>
        <p:nvPicPr>
          <p:cNvPr id="6" name="Picture 2" descr="Resultado de imagen para segmentation audi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5"/>
          <a:stretch/>
        </p:blipFill>
        <p:spPr bwMode="auto">
          <a:xfrm>
            <a:off x="2518117" y="3587261"/>
            <a:ext cx="7684278" cy="2736166"/>
          </a:xfrm>
          <a:prstGeom prst="rect">
            <a:avLst/>
          </a:prstGeom>
          <a:solidFill>
            <a:schemeClr val="tx1"/>
          </a:solidFill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 rot="16200000">
            <a:off x="1029950" y="4835260"/>
            <a:ext cx="2005884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smtClean="0"/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94126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681</TotalTime>
  <Words>364</Words>
  <Application>Microsoft Office PowerPoint</Application>
  <PresentationFormat>Panorámica</PresentationFormat>
  <Paragraphs>36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2</vt:lpstr>
      <vt:lpstr>Citable</vt:lpstr>
      <vt:lpstr>Percepción</vt:lpstr>
      <vt:lpstr>[En la clase anterior]</vt:lpstr>
      <vt:lpstr>Técnicas de reconocimiento de modelos</vt:lpstr>
      <vt:lpstr>Presentación de PowerPoint</vt:lpstr>
      <vt:lpstr>Adquisición</vt:lpstr>
      <vt:lpstr>Adquisición</vt:lpstr>
      <vt:lpstr>Preprocesamiento</vt:lpstr>
      <vt:lpstr>Preprocesamiento</vt:lpstr>
      <vt:lpstr>Segmentación</vt:lpstr>
      <vt:lpstr>Segmentación</vt:lpstr>
      <vt:lpstr>Extracción de propiedades</vt:lpstr>
      <vt:lpstr>Clasificación</vt:lpstr>
      <vt:lpstr>Interpretación</vt:lpstr>
      <vt:lpstr>En conclusión…</vt:lpstr>
      <vt:lpstr>Tarea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Percepción</dc:title>
  <dc:creator>Usuario de Windows</dc:creator>
  <cp:lastModifiedBy>Usuario de Windows</cp:lastModifiedBy>
  <cp:revision>85</cp:revision>
  <dcterms:created xsi:type="dcterms:W3CDTF">2018-01-24T20:08:52Z</dcterms:created>
  <dcterms:modified xsi:type="dcterms:W3CDTF">2018-01-30T01:04:39Z</dcterms:modified>
</cp:coreProperties>
</file>