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96" r:id="rId4"/>
    <p:sldId id="308" r:id="rId5"/>
    <p:sldId id="302" r:id="rId6"/>
    <p:sldId id="309" r:id="rId7"/>
    <p:sldId id="295" r:id="rId8"/>
    <p:sldId id="297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281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02/02/2018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Percepción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Análisis de voz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5320831" cy="3636511"/>
          </a:xfrm>
        </p:spPr>
        <p:txBody>
          <a:bodyPr/>
          <a:lstStyle/>
          <a:p>
            <a:r>
              <a:rPr lang="es-MX" dirty="0"/>
              <a:t>En la etapa de </a:t>
            </a:r>
            <a:r>
              <a:rPr lang="es-MX" b="1" u="sng" dirty="0" smtClean="0"/>
              <a:t>pre-procesamiento</a:t>
            </a:r>
            <a:r>
              <a:rPr lang="es-MX" dirty="0" smtClean="0"/>
              <a:t> </a:t>
            </a:r>
            <a:r>
              <a:rPr lang="es-MX" dirty="0"/>
              <a:t>transformamos cada trozo elemental de sonido al dominio de la frecuencia, calculando su </a:t>
            </a:r>
            <a:r>
              <a:rPr lang="es-MX" u="sng" dirty="0"/>
              <a:t>transformada de Fourier</a:t>
            </a:r>
            <a:r>
              <a:rPr lang="es-MX" dirty="0"/>
              <a:t> y manipulándola adecuadamente para obtener el espectro de frecuencias, que proporciona información relevante sobre la naturaleza del sonido (timbre, armónicos, etc.).</a:t>
            </a:r>
          </a:p>
        </p:txBody>
      </p:sp>
      <p:pic>
        <p:nvPicPr>
          <p:cNvPr id="2050" name="Picture 2" descr="Resultado de imagen para vocals voice signal a e i o 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15" y="2353149"/>
            <a:ext cx="4962707" cy="37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7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Análisis de voz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5955067" cy="3636511"/>
          </a:xfrm>
        </p:spPr>
        <p:txBody>
          <a:bodyPr/>
          <a:lstStyle/>
          <a:p>
            <a:r>
              <a:rPr lang="es-MX" dirty="0"/>
              <a:t>En la etapa de </a:t>
            </a:r>
            <a:r>
              <a:rPr lang="es-MX" b="1" u="sng" dirty="0"/>
              <a:t>extracción de propiedades</a:t>
            </a:r>
            <a:r>
              <a:rPr lang="es-MX" u="sng" dirty="0"/>
              <a:t> </a:t>
            </a:r>
            <a:r>
              <a:rPr lang="es-MX" dirty="0"/>
              <a:t>calculamos las dos frecuencias predominantes (formantes) del espectro </a:t>
            </a:r>
            <a:r>
              <a:rPr lang="es-MX" dirty="0" smtClean="0"/>
              <a:t>anterior. El flujo </a:t>
            </a:r>
            <a:r>
              <a:rPr lang="es-MX" dirty="0"/>
              <a:t>continuo de voz recogido por el micrófono se transforma en una nube de puntos dentro de un espacio vectorial </a:t>
            </a:r>
            <a:r>
              <a:rPr lang="es-MX" dirty="0" smtClean="0"/>
              <a:t>bidimensional.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64" y="2472453"/>
            <a:ext cx="3421694" cy="33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Análisis de voz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5191563" cy="3636511"/>
          </a:xfrm>
        </p:spPr>
        <p:txBody>
          <a:bodyPr/>
          <a:lstStyle/>
          <a:p>
            <a:r>
              <a:rPr lang="es-MX" dirty="0"/>
              <a:t>La etapa de </a:t>
            </a:r>
            <a:r>
              <a:rPr lang="es-MX" b="1" u="sng" dirty="0" smtClean="0"/>
              <a:t>clasificación</a:t>
            </a:r>
            <a:r>
              <a:rPr lang="es-MX" dirty="0" smtClean="0"/>
              <a:t> </a:t>
            </a:r>
            <a:r>
              <a:rPr lang="es-MX" dirty="0"/>
              <a:t>analiza el </a:t>
            </a:r>
            <a:r>
              <a:rPr lang="es-MX" i="1" dirty="0"/>
              <a:t>espacio de propiedades </a:t>
            </a:r>
            <a:r>
              <a:rPr lang="es-MX" dirty="0"/>
              <a:t>para determinar las regiones en las que tienden a aparecer los vectores de propiedades de cada </a:t>
            </a:r>
            <a:r>
              <a:rPr lang="es-MX" dirty="0" smtClean="0"/>
              <a:t>vocal.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585" y="2116492"/>
            <a:ext cx="4410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Análisis de voz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4699586" cy="3636511"/>
          </a:xfrm>
        </p:spPr>
        <p:txBody>
          <a:bodyPr/>
          <a:lstStyle/>
          <a:p>
            <a:r>
              <a:rPr lang="es-MX" dirty="0"/>
              <a:t>Finalmente, en la etapa de </a:t>
            </a:r>
            <a:r>
              <a:rPr lang="es-MX" b="1" u="sng" dirty="0"/>
              <a:t>interpretación</a:t>
            </a:r>
            <a:r>
              <a:rPr lang="es-MX" dirty="0"/>
              <a:t> tenemos que analizar la secuencia de trozos de sonido etiquetados por la etapa de </a:t>
            </a:r>
            <a:r>
              <a:rPr lang="es-MX" dirty="0" smtClean="0"/>
              <a:t>clasificación </a:t>
            </a:r>
            <a:r>
              <a:rPr lang="es-MX" dirty="0"/>
              <a:t>para determinar las vocales que se han </a:t>
            </a:r>
            <a:r>
              <a:rPr lang="es-MX" dirty="0" smtClean="0"/>
              <a:t>pronunciado.</a:t>
            </a:r>
            <a:endParaRPr lang="es-MX" dirty="0"/>
          </a:p>
        </p:txBody>
      </p:sp>
      <p:pic>
        <p:nvPicPr>
          <p:cNvPr id="6146" name="Picture 2" descr="Imagen relacionad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92" y="2851297"/>
            <a:ext cx="3367748" cy="25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0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Espacio de propiedades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 smtClean="0"/>
              <a:t>La </a:t>
            </a:r>
            <a:r>
              <a:rPr lang="es-MX" dirty="0"/>
              <a:t>información se representa mediante puntos o vectores en un cierto espacio multidimensional. Las diferentes versiones o realizaciones de un objeto físico se corresponden con diferentes puntos en el espacio de propiedades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96" y="3278065"/>
            <a:ext cx="3306134" cy="28061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60906" y="3249959"/>
            <a:ext cx="5465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</a:t>
            </a:r>
            <a:r>
              <a:rPr lang="es-MX" b="1" dirty="0"/>
              <a:t>observaciones</a:t>
            </a:r>
            <a:r>
              <a:rPr lang="es-MX" dirty="0"/>
              <a:t> son puntos o vectores en ese espacio. Los </a:t>
            </a:r>
            <a:r>
              <a:rPr lang="es-MX" b="1" dirty="0"/>
              <a:t>ejemplos</a:t>
            </a:r>
            <a:r>
              <a:rPr lang="es-MX" dirty="0"/>
              <a:t> son observaciones etiquetadas con la clase a que pertenecen. Las </a:t>
            </a:r>
            <a:r>
              <a:rPr lang="es-MX" b="1" dirty="0"/>
              <a:t>regiones de decisión </a:t>
            </a:r>
            <a:r>
              <a:rPr lang="es-MX" dirty="0"/>
              <a:t>son las zonas del espacio donde suelen caer los ejemplos de cada clase. </a:t>
            </a:r>
            <a:r>
              <a:rPr lang="es-MX" b="1" dirty="0" smtClean="0"/>
              <a:t>Clasificar</a:t>
            </a:r>
            <a:r>
              <a:rPr lang="es-MX" dirty="0" smtClean="0"/>
              <a:t> </a:t>
            </a:r>
            <a:r>
              <a:rPr lang="es-MX" dirty="0"/>
              <a:t>es determinar en qué región ha caído una observación. </a:t>
            </a:r>
            <a:r>
              <a:rPr lang="es-MX" b="1" dirty="0"/>
              <a:t>Aprender</a:t>
            </a:r>
            <a:r>
              <a:rPr lang="es-MX" dirty="0"/>
              <a:t> es encontrar y, si es posible, describir adecuadamente, las regiones de cada clase, estableciendo las fronteras de decisión.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60075" y="6421978"/>
            <a:ext cx="11671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>
                <a:solidFill>
                  <a:srgbClr val="FFFF00"/>
                </a:solidFill>
              </a:rPr>
              <a:t>*Clave: Encontrar </a:t>
            </a:r>
            <a:r>
              <a:rPr lang="es-MX" sz="1600" dirty="0">
                <a:solidFill>
                  <a:srgbClr val="FFFF00"/>
                </a:solidFill>
              </a:rPr>
              <a:t>un espacio de propiedades donde los objetos de clases distintas aparezcan muy separados.</a:t>
            </a:r>
          </a:p>
        </p:txBody>
      </p:sp>
    </p:spTree>
    <p:extLst>
      <p:ext uri="{BB962C8B-B14F-4D97-AF65-F5344CB8AC3E}">
        <p14:creationId xmlns:p14="http://schemas.microsoft.com/office/powerpoint/2010/main" val="227328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Error intrínseco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5846783" cy="3636511"/>
          </a:xfrm>
        </p:spPr>
        <p:txBody>
          <a:bodyPr/>
          <a:lstStyle/>
          <a:p>
            <a:r>
              <a:rPr lang="es-MX" dirty="0" smtClean="0"/>
              <a:t>Existe </a:t>
            </a:r>
            <a:r>
              <a:rPr lang="es-MX" dirty="0"/>
              <a:t>una característica muy importante de un problema de reconocimiento: su ambigüedad o </a:t>
            </a:r>
            <a:r>
              <a:rPr lang="es-MX" b="1" dirty="0"/>
              <a:t>error intrínseco</a:t>
            </a:r>
            <a:r>
              <a:rPr lang="es-MX" dirty="0"/>
              <a:t>. Cuando las propiedades observadas son de mala calidad (es decir, no son ‘discriminantes’, no separan bien las clases), existirán regiones ambiguas en las que pueden aparecer observaciones de diferentes clases.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20" y="2370221"/>
            <a:ext cx="4631387" cy="34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6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Posibles soluciones al error intrínseco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la finalidad lo permite, escoger clases que sean más diferentes entre sí</a:t>
            </a:r>
            <a:r>
              <a:rPr lang="es-MX" dirty="0" smtClean="0"/>
              <a:t>.</a:t>
            </a:r>
          </a:p>
          <a:p>
            <a:r>
              <a:rPr lang="es-MX" dirty="0" smtClean="0"/>
              <a:t>Encontrar propiedades más discriminantes.</a:t>
            </a:r>
          </a:p>
          <a:p>
            <a:r>
              <a:rPr lang="es-MX" dirty="0" smtClean="0"/>
              <a:t>Que la etapa de interpretación elimine la ambigüedad.</a:t>
            </a:r>
          </a:p>
        </p:txBody>
      </p:sp>
    </p:spTree>
    <p:extLst>
      <p:ext uri="{BB962C8B-B14F-4D97-AF65-F5344CB8AC3E}">
        <p14:creationId xmlns:p14="http://schemas.microsoft.com/office/powerpoint/2010/main" val="119044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</a:t>
            </a:r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un documento formato PDF: Redactar como </a:t>
            </a:r>
            <a:r>
              <a:rPr lang="es-MX" dirty="0" smtClean="0"/>
              <a:t>adquirir una imagen a través del </a:t>
            </a:r>
            <a:r>
              <a:rPr lang="es-MX" dirty="0" smtClean="0"/>
              <a:t>lenguaje/software </a:t>
            </a:r>
            <a:r>
              <a:rPr lang="es-MX" dirty="0" smtClean="0"/>
              <a:t>de su </a:t>
            </a:r>
            <a:r>
              <a:rPr lang="es-MX" dirty="0" smtClean="0"/>
              <a:t>preferencia</a:t>
            </a:r>
            <a:r>
              <a:rPr lang="es-MX" dirty="0"/>
              <a:t> </a:t>
            </a:r>
            <a:r>
              <a:rPr lang="es-MX" dirty="0" smtClean="0"/>
              <a:t>para realizar el proyecto (</a:t>
            </a:r>
            <a:r>
              <a:rPr lang="es-MX" dirty="0" err="1" smtClean="0"/>
              <a:t>OpenCV</a:t>
            </a:r>
            <a:r>
              <a:rPr lang="es-MX" dirty="0" smtClean="0"/>
              <a:t>, MATLAB, </a:t>
            </a:r>
            <a:r>
              <a:rPr lang="es-MX" dirty="0" err="1" smtClean="0"/>
              <a:t>Octave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r>
              <a:rPr lang="es-MX" dirty="0" smtClean="0"/>
              <a:t>).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582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[En la clase anterior]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581" y="2335955"/>
            <a:ext cx="5647402" cy="3636511"/>
          </a:xfrm>
        </p:spPr>
        <p:txBody>
          <a:bodyPr anchor="ctr"/>
          <a:lstStyle/>
          <a:p>
            <a:r>
              <a:rPr lang="es-MX" dirty="0" smtClean="0"/>
              <a:t>Etapas de reconocimiento de patrones</a:t>
            </a:r>
          </a:p>
        </p:txBody>
      </p:sp>
    </p:spTree>
    <p:extLst>
      <p:ext uri="{BB962C8B-B14F-4D97-AF65-F5344CB8AC3E}">
        <p14:creationId xmlns:p14="http://schemas.microsoft.com/office/powerpoint/2010/main" val="5966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[En la clase anterior]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581" y="2335955"/>
            <a:ext cx="5647402" cy="3636511"/>
          </a:xfrm>
        </p:spPr>
        <p:txBody>
          <a:bodyPr anchor="ctr"/>
          <a:lstStyle/>
          <a:p>
            <a:r>
              <a:rPr lang="es-MX" dirty="0" smtClean="0"/>
              <a:t>Adquisición</a:t>
            </a:r>
          </a:p>
          <a:p>
            <a:r>
              <a:rPr lang="es-MX" dirty="0" err="1" smtClean="0"/>
              <a:t>Preprocesamiento</a:t>
            </a:r>
            <a:endParaRPr lang="es-MX" dirty="0" smtClean="0"/>
          </a:p>
          <a:p>
            <a:r>
              <a:rPr lang="es-MX" dirty="0" smtClean="0"/>
              <a:t>Segmentación</a:t>
            </a:r>
          </a:p>
          <a:p>
            <a:r>
              <a:rPr lang="es-MX" dirty="0" smtClean="0"/>
              <a:t>Extracción de propiedades</a:t>
            </a:r>
          </a:p>
          <a:p>
            <a:r>
              <a:rPr lang="es-MX" dirty="0" smtClean="0"/>
              <a:t>Clasificación</a:t>
            </a:r>
          </a:p>
          <a:p>
            <a:r>
              <a:rPr lang="es-MX" dirty="0" smtClean="0"/>
              <a:t>Interpretación</a:t>
            </a:r>
          </a:p>
        </p:txBody>
      </p:sp>
    </p:spTree>
    <p:extLst>
      <p:ext uri="{BB962C8B-B14F-4D97-AF65-F5344CB8AC3E}">
        <p14:creationId xmlns:p14="http://schemas.microsoft.com/office/powerpoint/2010/main" val="16056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Quote</a:t>
            </a:r>
            <a:r>
              <a:rPr lang="es-MX" dirty="0"/>
              <a:t> in </a:t>
            </a:r>
            <a:r>
              <a:rPr lang="es-MX" dirty="0" err="1"/>
              <a:t>english</a:t>
            </a:r>
            <a:r>
              <a:rPr lang="es-MX" dirty="0"/>
              <a:t> (100% real, no </a:t>
            </a:r>
            <a:r>
              <a:rPr lang="es-MX" dirty="0" err="1"/>
              <a:t>fake</a:t>
            </a:r>
            <a:r>
              <a:rPr lang="es-MX" dirty="0"/>
              <a:t>)</a:t>
            </a:r>
          </a:p>
        </p:txBody>
      </p:sp>
      <p:pic>
        <p:nvPicPr>
          <p:cNvPr id="4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18" y="2222500"/>
            <a:ext cx="3636963" cy="3636963"/>
          </a:xfrm>
        </p:spPr>
      </p:pic>
    </p:spTree>
    <p:extLst>
      <p:ext uri="{BB962C8B-B14F-4D97-AF65-F5344CB8AC3E}">
        <p14:creationId xmlns:p14="http://schemas.microsoft.com/office/powerpoint/2010/main" val="380247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Análisis de voz</a:t>
            </a:r>
            <a:endParaRPr lang="es-MX" dirty="0"/>
          </a:p>
        </p:txBody>
      </p:sp>
      <p:pic>
        <p:nvPicPr>
          <p:cNvPr id="5122" name="Picture 2" descr="https://nottheremin.files.wordpress.com/2008/11/notasyfrecsb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78" y="2402973"/>
            <a:ext cx="8601242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Análisis de voz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45" y="2403254"/>
            <a:ext cx="4799091" cy="37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Análisis de voz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13727"/>
            <a:ext cx="10554574" cy="3636511"/>
          </a:xfrm>
        </p:spPr>
        <p:txBody>
          <a:bodyPr anchor="t"/>
          <a:lstStyle/>
          <a:p>
            <a:r>
              <a:rPr lang="es-MX" dirty="0"/>
              <a:t>Vamos a suponer que estamos interesados en analizar la señal acústica capturada por un micrófono para detectar la secuencia de vocales pronunciadas por una persona.</a:t>
            </a:r>
          </a:p>
        </p:txBody>
      </p:sp>
      <p:pic>
        <p:nvPicPr>
          <p:cNvPr id="1026" name="Picture 2" descr="Resultado de imagen para v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674" y="3490161"/>
            <a:ext cx="4039551" cy="269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3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Análisis de voz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5320831" cy="3636511"/>
          </a:xfrm>
        </p:spPr>
        <p:txBody>
          <a:bodyPr/>
          <a:lstStyle/>
          <a:p>
            <a:r>
              <a:rPr lang="es-MX" dirty="0"/>
              <a:t>La </a:t>
            </a:r>
            <a:r>
              <a:rPr lang="es-MX" b="1" u="sng" dirty="0"/>
              <a:t>etapa de adquisición</a:t>
            </a:r>
            <a:r>
              <a:rPr lang="es-MX" b="1" dirty="0"/>
              <a:t> </a:t>
            </a:r>
            <a:r>
              <a:rPr lang="es-MX" dirty="0"/>
              <a:t>consiste en comunicarse con la tarjeta de sonido del computador para abrir el dispositivo de captura de onda en el modo adecuado, y hacer lo necesario para acceder a la zona de memoria donde se va guardando la señal acústica </a:t>
            </a:r>
            <a:r>
              <a:rPr lang="es-MX" dirty="0" smtClean="0"/>
              <a:t>muestreada.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29" y="3151822"/>
            <a:ext cx="4371497" cy="20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4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Análisis de voz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370199"/>
            <a:ext cx="5320831" cy="3636511"/>
          </a:xfrm>
        </p:spPr>
        <p:txBody>
          <a:bodyPr/>
          <a:lstStyle/>
          <a:p>
            <a:r>
              <a:rPr lang="es-MX" dirty="0"/>
              <a:t>En una etapa de </a:t>
            </a:r>
            <a:r>
              <a:rPr lang="es-MX" b="1" u="sng" dirty="0" smtClean="0"/>
              <a:t>pre-segmentación</a:t>
            </a:r>
            <a:r>
              <a:rPr lang="es-MX" u="sng" dirty="0" smtClean="0"/>
              <a:t> </a:t>
            </a:r>
            <a:r>
              <a:rPr lang="es-MX" dirty="0"/>
              <a:t>detectamos los trozos de señal acústica separados por silencio. </a:t>
            </a:r>
          </a:p>
        </p:txBody>
      </p:sp>
      <p:pic>
        <p:nvPicPr>
          <p:cNvPr id="3074" name="Picture 2" descr="Resultado de imagen para voice sig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2370199"/>
            <a:ext cx="4458684" cy="33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1019</TotalTime>
  <Words>577</Words>
  <Application>Microsoft Office PowerPoint</Application>
  <PresentationFormat>Panorámica</PresentationFormat>
  <Paragraphs>40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2</vt:lpstr>
      <vt:lpstr>Citable</vt:lpstr>
      <vt:lpstr>Percepción</vt:lpstr>
      <vt:lpstr>[En la clase anterior]</vt:lpstr>
      <vt:lpstr>[En la clase anterior]</vt:lpstr>
      <vt:lpstr>Quote in english (100% real, no fake)</vt:lpstr>
      <vt:lpstr>Ejemplo: Análisis de voz</vt:lpstr>
      <vt:lpstr>Ejemplo: Análisis de voz</vt:lpstr>
      <vt:lpstr>Ejemplo: Análisis de voz</vt:lpstr>
      <vt:lpstr>Ejemplo: Análisis de voz</vt:lpstr>
      <vt:lpstr>Ejemplo: Análisis de voz</vt:lpstr>
      <vt:lpstr>Ejemplo: Análisis de voz</vt:lpstr>
      <vt:lpstr>Ejemplo: Análisis de voz</vt:lpstr>
      <vt:lpstr>Ejemplo: Análisis de voz</vt:lpstr>
      <vt:lpstr>Ejemplo: Análisis de voz</vt:lpstr>
      <vt:lpstr>Espacio de propiedades</vt:lpstr>
      <vt:lpstr>Error intrínseco</vt:lpstr>
      <vt:lpstr>Posibles soluciones al error intrínseco</vt:lpstr>
      <vt:lpstr>Tarea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Usuario de Windows</cp:lastModifiedBy>
  <cp:revision>110</cp:revision>
  <dcterms:created xsi:type="dcterms:W3CDTF">2018-01-24T20:08:52Z</dcterms:created>
  <dcterms:modified xsi:type="dcterms:W3CDTF">2018-02-03T01:11:33Z</dcterms:modified>
</cp:coreProperties>
</file>