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1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92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7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65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80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19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90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1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0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10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8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1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12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1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6D47E3-4298-4E7A-B038-B1F3B1D99960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EC4FCE-AAD8-4F24-A333-65F4D6077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908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Servomecanismos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 numCol="2">
            <a:noAutofit/>
          </a:bodyPr>
          <a:lstStyle/>
          <a:p>
            <a:r>
              <a:rPr lang="es-MX" sz="2400" dirty="0" smtClean="0"/>
              <a:t>Microcontrolador</a:t>
            </a:r>
          </a:p>
          <a:p>
            <a:r>
              <a:rPr lang="es-MX" sz="2400" dirty="0" smtClean="0"/>
              <a:t>Motores </a:t>
            </a:r>
            <a:r>
              <a:rPr lang="es-MX" sz="2400" dirty="0" err="1" smtClean="0"/>
              <a:t>brushless</a:t>
            </a:r>
            <a:endParaRPr lang="es-MX" sz="2400" dirty="0" smtClean="0"/>
          </a:p>
          <a:p>
            <a:r>
              <a:rPr lang="es-MX" sz="2400" dirty="0" smtClean="0"/>
              <a:t>Hélices</a:t>
            </a:r>
          </a:p>
          <a:p>
            <a:r>
              <a:rPr lang="es-MX" sz="2400" dirty="0" smtClean="0"/>
              <a:t>Controladores eléctricos de velocidad (</a:t>
            </a:r>
            <a:r>
              <a:rPr lang="es-MX" sz="2400" dirty="0" err="1" smtClean="0"/>
              <a:t>ESCs</a:t>
            </a:r>
            <a:r>
              <a:rPr lang="es-MX" sz="2400" dirty="0" smtClean="0"/>
              <a:t>)</a:t>
            </a:r>
            <a:endParaRPr lang="es-MX" sz="2400" u="sng" dirty="0" smtClean="0"/>
          </a:p>
          <a:p>
            <a:r>
              <a:rPr lang="es-MX" sz="2400" dirty="0" smtClean="0"/>
              <a:t>Unidad de medición inercial (Acelerómetro + Giroscopio)</a:t>
            </a:r>
          </a:p>
          <a:p>
            <a:r>
              <a:rPr lang="es-MX" sz="2400" dirty="0" smtClean="0"/>
              <a:t>Magnetómetro</a:t>
            </a:r>
          </a:p>
          <a:p>
            <a:r>
              <a:rPr lang="es-MX" sz="2400" dirty="0" smtClean="0"/>
              <a:t>Sensor de rango</a:t>
            </a:r>
          </a:p>
          <a:p>
            <a:r>
              <a:rPr lang="es-MX" sz="2400" dirty="0" smtClean="0"/>
              <a:t>Radio control</a:t>
            </a:r>
          </a:p>
          <a:p>
            <a:r>
              <a:rPr lang="es-MX" sz="2400" dirty="0" smtClean="0"/>
              <a:t>Batería (con cargador)</a:t>
            </a:r>
            <a:endParaRPr lang="es-MX" sz="2400" dirty="0" smtClean="0"/>
          </a:p>
          <a:p>
            <a:r>
              <a:rPr lang="es-MX" sz="2400" dirty="0" smtClean="0"/>
              <a:t>Adaptador DC-DC</a:t>
            </a:r>
          </a:p>
          <a:p>
            <a:r>
              <a:rPr lang="es-MX" sz="2400" dirty="0" smtClean="0"/>
              <a:t>Protección de batería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332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Investigar precio de los componentes por equipos y donde se pueden conseguir. Entregar en un documento con portada y nombre de los miembros del equipo.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460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800"/>
              </a:spcBef>
              <a:buNone/>
            </a:pPr>
            <a:r>
              <a:rPr lang="es-MX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itchFamily="34"/>
              </a:rPr>
              <a:t>Servomecanismo:</a:t>
            </a:r>
            <a:r>
              <a:rPr lang="es-MX" sz="2800" b="1" i="1" dirty="0" smtClean="0">
                <a:solidFill>
                  <a:srgbClr val="F9A291"/>
                </a:solidFill>
                <a:latin typeface="Tw Cen MT" pitchFamily="34"/>
              </a:rPr>
              <a:t> </a:t>
            </a:r>
            <a:r>
              <a:rPr lang="es-MX" sz="2800" b="1" i="1" dirty="0" smtClean="0">
                <a:latin typeface="Tw Cen MT" pitchFamily="34"/>
              </a:rPr>
              <a:t>Conjunto de partes mecánicas, electrónicas (en algunos casos neumáticas e hidráulicas) que actúan de forma coordinada para lograr un control de variables de salida (posición, velocidad, aceleración).</a:t>
            </a:r>
            <a:endParaRPr lang="es-MX" sz="2800" b="1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i="1" dirty="0" smtClean="0">
                <a:latin typeface="Tw Cen MT" panose="020B0602020104020603" pitchFamily="34" charset="0"/>
              </a:rPr>
              <a:t>Artificial</a:t>
            </a:r>
          </a:p>
          <a:p>
            <a:r>
              <a:rPr lang="es-MX" sz="2800" b="1" i="1" dirty="0" smtClean="0">
                <a:latin typeface="Tw Cen MT" panose="020B0602020104020603" pitchFamily="34" charset="0"/>
              </a:rPr>
              <a:t>Sensorial</a:t>
            </a:r>
          </a:p>
          <a:p>
            <a:r>
              <a:rPr lang="es-MX" sz="2800" b="1" i="1" dirty="0" smtClean="0">
                <a:latin typeface="Tw Cen MT" panose="020B0602020104020603" pitchFamily="34" charset="0"/>
              </a:rPr>
              <a:t>Controlado</a:t>
            </a:r>
          </a:p>
          <a:p>
            <a:r>
              <a:rPr lang="es-MX" sz="2800" b="1" i="1" dirty="0" smtClean="0">
                <a:latin typeface="Tw Cen MT" panose="020B0602020104020603" pitchFamily="34" charset="0"/>
              </a:rPr>
              <a:t>Actuador</a:t>
            </a:r>
            <a:endParaRPr lang="es-MX" sz="2800" b="1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69937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s-MX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Retroalimentación: </a:t>
            </a:r>
            <a:r>
              <a:rPr lang="es-MX" sz="2800" b="1" i="1" dirty="0" smtClean="0">
                <a:latin typeface="Tw Cen MT" panose="020B0602020104020603" pitchFamily="34" charset="0"/>
              </a:rPr>
              <a:t>Es el medio a través del cual por medio de sensores es captada la información (velocidad) y se reinserta a el sistema. La información debe ser acondicionada y filtrada para después ser adquirida por el controlador del sistema.</a:t>
            </a:r>
          </a:p>
          <a:p>
            <a:r>
              <a:rPr lang="es-MX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Controlador</a:t>
            </a:r>
            <a:r>
              <a:rPr lang="es-MX" sz="2800" b="1" i="1" dirty="0" smtClean="0">
                <a:latin typeface="Tw Cen MT" panose="020B0602020104020603" pitchFamily="34" charset="0"/>
              </a:rPr>
              <a:t>: Evalúa la señal de error (Salida </a:t>
            </a:r>
            <a:r>
              <a:rPr lang="es-MX" sz="2800" b="1" i="1" dirty="0">
                <a:latin typeface="Tw Cen MT" panose="020B0602020104020603" pitchFamily="34" charset="0"/>
              </a:rPr>
              <a:t>d</a:t>
            </a:r>
            <a:r>
              <a:rPr lang="es-MX" sz="2800" b="1" i="1" dirty="0" smtClean="0">
                <a:latin typeface="Tw Cen MT" panose="020B0602020104020603" pitchFamily="34" charset="0"/>
              </a:rPr>
              <a:t>eseada – Salida real) y determina si el sistema actúa de manera correcta o si debe realizar ajustes. Toma las decisiones dentro del servomecanismo.</a:t>
            </a:r>
          </a:p>
          <a:p>
            <a:r>
              <a:rPr lang="es-MX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Salida: </a:t>
            </a:r>
            <a:r>
              <a:rPr lang="es-MX" sz="2800" b="1" i="1" dirty="0" smtClean="0">
                <a:latin typeface="Tw Cen MT" panose="020B0602020104020603" pitchFamily="34" charset="0"/>
              </a:rPr>
              <a:t>Las decisiones tomadas por el controlador se traducen a señales ejecutadas por los actuadores.</a:t>
            </a:r>
            <a:endParaRPr lang="es-MX" sz="2800" b="1" i="1" dirty="0">
              <a:solidFill>
                <a:schemeClr val="accent6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controladores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66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s-MX" sz="2800" b="1" i="1" dirty="0" smtClean="0">
                <a:latin typeface="Tw Cen MT" panose="020B0602020104020603" pitchFamily="34" charset="0"/>
              </a:rPr>
              <a:t>Controlador P (Proporcional)</a:t>
            </a:r>
          </a:p>
          <a:p>
            <a:r>
              <a:rPr lang="es-MX" sz="2800" b="1" i="1" dirty="0" smtClean="0">
                <a:latin typeface="Tw Cen MT" panose="020B0602020104020603" pitchFamily="34" charset="0"/>
              </a:rPr>
              <a:t>Controlador PI </a:t>
            </a:r>
            <a:r>
              <a:rPr lang="es-MX" sz="2800" b="1" i="1" dirty="0">
                <a:latin typeface="Tw Cen MT" panose="020B0602020104020603" pitchFamily="34" charset="0"/>
              </a:rPr>
              <a:t>(</a:t>
            </a:r>
            <a:r>
              <a:rPr lang="es-MX" sz="2800" b="1" i="1" dirty="0" smtClean="0">
                <a:latin typeface="Tw Cen MT" panose="020B0602020104020603" pitchFamily="34" charset="0"/>
              </a:rPr>
              <a:t>Proporcional + Integral)</a:t>
            </a:r>
          </a:p>
          <a:p>
            <a:r>
              <a:rPr lang="es-MX" sz="2800" b="1" i="1" dirty="0">
                <a:latin typeface="Tw Cen MT" panose="020B0602020104020603" pitchFamily="34" charset="0"/>
              </a:rPr>
              <a:t>Controlador </a:t>
            </a:r>
            <a:r>
              <a:rPr lang="es-MX" sz="2800" b="1" i="1" dirty="0" smtClean="0">
                <a:latin typeface="Tw Cen MT" panose="020B0602020104020603" pitchFamily="34" charset="0"/>
              </a:rPr>
              <a:t>PD </a:t>
            </a:r>
            <a:r>
              <a:rPr lang="es-MX" sz="2800" b="1" i="1" dirty="0">
                <a:latin typeface="Tw Cen MT" panose="020B0602020104020603" pitchFamily="34" charset="0"/>
              </a:rPr>
              <a:t>(Proporcional + </a:t>
            </a:r>
            <a:r>
              <a:rPr lang="es-MX" sz="2800" b="1" i="1" dirty="0" smtClean="0">
                <a:latin typeface="Tw Cen MT" panose="020B0602020104020603" pitchFamily="34" charset="0"/>
              </a:rPr>
              <a:t>Derivativa)</a:t>
            </a:r>
          </a:p>
          <a:p>
            <a:r>
              <a:rPr lang="es-MX" sz="2800" b="1" i="1" dirty="0" smtClean="0">
                <a:latin typeface="Tw Cen MT" panose="020B0602020104020603" pitchFamily="34" charset="0"/>
              </a:rPr>
              <a:t>Controlador PID </a:t>
            </a:r>
            <a:r>
              <a:rPr lang="es-MX" sz="2800" b="1" i="1" dirty="0">
                <a:latin typeface="Tw Cen MT" panose="020B0602020104020603" pitchFamily="34" charset="0"/>
              </a:rPr>
              <a:t>(</a:t>
            </a:r>
            <a:r>
              <a:rPr lang="es-MX" sz="2800" b="1" i="1" dirty="0" smtClean="0">
                <a:latin typeface="Tw Cen MT" panose="020B0602020104020603" pitchFamily="34" charset="0"/>
              </a:rPr>
              <a:t>Proporcional + Integral + Derivativa)</a:t>
            </a:r>
            <a:endParaRPr lang="es-MX" sz="2800" b="1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del controlador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i="1" dirty="0" smtClean="0">
                <a:latin typeface="Tw Cen MT" panose="020B0602020104020603" pitchFamily="34" charset="0"/>
              </a:rPr>
              <a:t>Analógico</a:t>
            </a:r>
          </a:p>
          <a:p>
            <a:r>
              <a:rPr lang="es-MX" sz="2800" b="1" i="1" dirty="0" smtClean="0">
                <a:latin typeface="Tw Cen MT" panose="020B0602020104020603" pitchFamily="34" charset="0"/>
              </a:rPr>
              <a:t>Digital </a:t>
            </a:r>
            <a:endParaRPr lang="es-MX" sz="2800" b="1" i="1" dirty="0">
              <a:latin typeface="Tw Cen MT" panose="020B0602020104020603" pitchFamily="34" charset="0"/>
            </a:endParaRPr>
          </a:p>
        </p:txBody>
      </p:sp>
      <p:pic>
        <p:nvPicPr>
          <p:cNvPr id="1026" name="Picture 2" descr="http://ecetutorials.com/wp-content/uploads/2013/07/electronic-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91" y="2393737"/>
            <a:ext cx="3860800" cy="20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octav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92" y="44465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matlab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177" y="2897541"/>
            <a:ext cx="25431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300" y="2999888"/>
            <a:ext cx="10571998" cy="970450"/>
          </a:xfrm>
        </p:spPr>
        <p:txBody>
          <a:bodyPr/>
          <a:lstStyle/>
          <a:p>
            <a:pPr algn="ctr"/>
            <a:r>
              <a:rPr lang="es-MX" dirty="0" smtClean="0"/>
              <a:t>Proyecto </a:t>
            </a:r>
            <a:r>
              <a:rPr lang="es-MX" dirty="0" err="1" smtClean="0"/>
              <a:t>Quad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39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2012" y="2511424"/>
            <a:ext cx="6077388" cy="3636511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latin typeface="Tw Cen MT" panose="020B0602020104020603" pitchFamily="34" charset="0"/>
              </a:rPr>
              <a:t>La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investigación</a:t>
            </a:r>
            <a:r>
              <a:rPr lang="en-US" sz="2800" b="1" i="1" dirty="0" smtClean="0">
                <a:latin typeface="Tw Cen MT" panose="020B0602020104020603" pitchFamily="34" charset="0"/>
              </a:rPr>
              <a:t> e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inversión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en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los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vehículos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aéreos</a:t>
            </a:r>
            <a:r>
              <a:rPr lang="en-US" sz="2800" b="1" i="1" dirty="0" smtClean="0">
                <a:latin typeface="Tw Cen MT" panose="020B0602020104020603" pitchFamily="34" charset="0"/>
              </a:rPr>
              <a:t> no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tripulados</a:t>
            </a:r>
            <a:r>
              <a:rPr lang="en-US" sz="2800" b="1" i="1" dirty="0" smtClean="0">
                <a:latin typeface="Tw Cen MT" panose="020B0602020104020603" pitchFamily="34" charset="0"/>
              </a:rPr>
              <a:t> ha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sido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propulsada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por</a:t>
            </a:r>
            <a:r>
              <a:rPr lang="en-US" sz="2800" b="1" i="1" dirty="0" smtClean="0">
                <a:latin typeface="Tw Cen MT" panose="020B0602020104020603" pitchFamily="34" charset="0"/>
              </a:rPr>
              <a:t> el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avance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en</a:t>
            </a:r>
            <a:r>
              <a:rPr lang="en-US" sz="2800" b="1" i="1" dirty="0" smtClean="0">
                <a:latin typeface="Tw Cen MT" panose="020B0602020104020603" pitchFamily="34" charset="0"/>
              </a:rPr>
              <a:t> la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miniaturización</a:t>
            </a:r>
            <a:r>
              <a:rPr lang="en-US" sz="2800" b="1" i="1" dirty="0" smtClean="0">
                <a:latin typeface="Tw Cen MT" panose="020B0602020104020603" pitchFamily="34" charset="0"/>
              </a:rPr>
              <a:t> y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madurez</a:t>
            </a:r>
            <a:r>
              <a:rPr lang="en-US" sz="2800" b="1" i="1" dirty="0" smtClean="0">
                <a:latin typeface="Tw Cen MT" panose="020B0602020104020603" pitchFamily="34" charset="0"/>
              </a:rPr>
              <a:t> de la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tecnología</a:t>
            </a:r>
            <a:r>
              <a:rPr lang="en-US" sz="2800" b="1" i="1" dirty="0" smtClean="0">
                <a:latin typeface="Tw Cen MT" panose="020B0602020104020603" pitchFamily="34" charset="0"/>
              </a:rPr>
              <a:t>,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así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como</a:t>
            </a:r>
            <a:r>
              <a:rPr lang="en-US" sz="2800" b="1" i="1" dirty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procesadores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más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poderosos</a:t>
            </a:r>
            <a:r>
              <a:rPr lang="en-US" sz="2800" b="1" i="1" dirty="0" smtClean="0">
                <a:latin typeface="Tw Cen MT" panose="020B0602020104020603" pitchFamily="34" charset="0"/>
              </a:rPr>
              <a:t> y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sensores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más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confiables</a:t>
            </a:r>
            <a:r>
              <a:rPr lang="en-US" sz="2800" b="1" i="1" dirty="0" smtClean="0">
                <a:latin typeface="Tw Cen MT" panose="020B0602020104020603" pitchFamily="34" charset="0"/>
              </a:rPr>
              <a:t> y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baratos</a:t>
            </a:r>
            <a:r>
              <a:rPr lang="en-US" sz="2800" b="1" i="1" dirty="0" smtClean="0">
                <a:latin typeface="Tw Cen MT" panose="020B0602020104020603" pitchFamily="34" charset="0"/>
              </a:rPr>
              <a:t>.</a:t>
            </a:r>
            <a:endParaRPr lang="es-MX" sz="2800" b="1" i="1" dirty="0">
              <a:latin typeface="Tw Cen MT" panose="020B0602020104020603" pitchFamily="34" charset="0"/>
            </a:endParaRPr>
          </a:p>
        </p:txBody>
      </p:sp>
      <p:pic>
        <p:nvPicPr>
          <p:cNvPr id="2050" name="Picture 2" descr="Resultado de imagen para magnifier electron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49" y="2511424"/>
            <a:ext cx="3636511" cy="36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del </a:t>
            </a:r>
            <a:r>
              <a:rPr lang="es-MX" dirty="0" err="1" smtClean="0"/>
              <a:t>cuadricóptero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4972488" cy="3636511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latin typeface="Tw Cen MT" panose="020B0602020104020603" pitchFamily="34" charset="0"/>
              </a:rPr>
              <a:t>El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cuadricóptero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es</a:t>
            </a:r>
            <a:r>
              <a:rPr lang="en-US" sz="2800" b="1" i="1" dirty="0" smtClean="0">
                <a:latin typeface="Tw Cen MT" panose="020B0602020104020603" pitchFamily="34" charset="0"/>
              </a:rPr>
              <a:t> un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dron</a:t>
            </a:r>
            <a:r>
              <a:rPr lang="en-US" sz="2800" b="1" i="1" dirty="0" smtClean="0">
                <a:latin typeface="Tw Cen MT" panose="020B0602020104020603" pitchFamily="34" charset="0"/>
              </a:rPr>
              <a:t> popular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principalmente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por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sus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propiedades</a:t>
            </a:r>
            <a:r>
              <a:rPr lang="en-US" sz="2800" b="1" i="1" dirty="0" smtClean="0">
                <a:latin typeface="Tw Cen MT" panose="020B0602020104020603" pitchFamily="34" charset="0"/>
              </a:rPr>
              <a:t>.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Sus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mayores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ventajas</a:t>
            </a:r>
            <a:r>
              <a:rPr lang="en-US" sz="2800" b="1" i="1" dirty="0" smtClean="0">
                <a:latin typeface="Tw Cen MT" panose="020B0602020104020603" pitchFamily="34" charset="0"/>
              </a:rPr>
              <a:t> son la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capacidad</a:t>
            </a:r>
            <a:r>
              <a:rPr lang="en-US" sz="2800" b="1" i="1" dirty="0" smtClean="0">
                <a:latin typeface="Tw Cen MT" panose="020B0602020104020603" pitchFamily="34" charset="0"/>
              </a:rPr>
              <a:t> de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permanecer</a:t>
            </a:r>
            <a:r>
              <a:rPr lang="en-US" sz="2800" b="1" i="1" dirty="0" smtClean="0">
                <a:latin typeface="Tw Cen MT" panose="020B0602020104020603" pitchFamily="34" charset="0"/>
              </a:rPr>
              <a:t> ‘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quieto</a:t>
            </a:r>
            <a:r>
              <a:rPr lang="en-US" sz="2800" b="1" i="1" dirty="0" smtClean="0">
                <a:latin typeface="Tw Cen MT" panose="020B0602020104020603" pitchFamily="34" charset="0"/>
              </a:rPr>
              <a:t>’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en</a:t>
            </a:r>
            <a:r>
              <a:rPr lang="en-US" sz="2800" b="1" i="1" dirty="0" smtClean="0">
                <a:latin typeface="Tw Cen MT" panose="020B0602020104020603" pitchFamily="34" charset="0"/>
              </a:rPr>
              <a:t> el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aire</a:t>
            </a:r>
            <a:r>
              <a:rPr lang="en-US" sz="2800" b="1" i="1" dirty="0" smtClean="0">
                <a:latin typeface="Tw Cen MT" panose="020B0602020104020603" pitchFamily="34" charset="0"/>
              </a:rPr>
              <a:t> y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su</a:t>
            </a:r>
            <a:r>
              <a:rPr lang="en-US" sz="2800" b="1" i="1" dirty="0" smtClean="0">
                <a:latin typeface="Tw Cen MT" panose="020B0602020104020603" pitchFamily="34" charset="0"/>
              </a:rPr>
              <a:t> </a:t>
            </a:r>
            <a:r>
              <a:rPr lang="en-US" sz="2800" b="1" i="1" dirty="0" err="1" smtClean="0">
                <a:latin typeface="Tw Cen MT" panose="020B0602020104020603" pitchFamily="34" charset="0"/>
              </a:rPr>
              <a:t>despeje-aterrizaje</a:t>
            </a:r>
            <a:r>
              <a:rPr lang="en-US" sz="2800" b="1" i="1" dirty="0" smtClean="0">
                <a:latin typeface="Tw Cen MT" panose="020B0602020104020603" pitchFamily="34" charset="0"/>
              </a:rPr>
              <a:t> vertical.</a:t>
            </a:r>
            <a:endParaRPr lang="es-MX" sz="2800" b="1" i="1" dirty="0">
              <a:latin typeface="Tw Cen MT" panose="020B0602020104020603" pitchFamily="34" charset="0"/>
            </a:endParaRPr>
          </a:p>
        </p:txBody>
      </p:sp>
      <p:pic>
        <p:nvPicPr>
          <p:cNvPr id="3074" name="Picture 2" descr="Resultado de imagen para quadcopter d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47" y="2699928"/>
            <a:ext cx="4057651" cy="268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327</TotalTime>
  <Words>324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Tw Cen MT</vt:lpstr>
      <vt:lpstr>Wingdings 2</vt:lpstr>
      <vt:lpstr>Citable</vt:lpstr>
      <vt:lpstr>Servomecanismos</vt:lpstr>
      <vt:lpstr>Definición</vt:lpstr>
      <vt:lpstr>Características</vt:lpstr>
      <vt:lpstr>Componentes</vt:lpstr>
      <vt:lpstr>Tipos de controladores</vt:lpstr>
      <vt:lpstr>Diseño del controlador</vt:lpstr>
      <vt:lpstr>Proyecto Quad</vt:lpstr>
      <vt:lpstr>Introducción</vt:lpstr>
      <vt:lpstr>Ventajas del cuadricóptero</vt:lpstr>
      <vt:lpstr>Componentes</vt:lpstr>
      <vt:lpstr>Tarea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Computacionales</dc:title>
  <dc:creator>Usuario de Windows</dc:creator>
  <cp:lastModifiedBy>Usuario de Windows</cp:lastModifiedBy>
  <cp:revision>23</cp:revision>
  <dcterms:created xsi:type="dcterms:W3CDTF">2018-01-20T04:24:51Z</dcterms:created>
  <dcterms:modified xsi:type="dcterms:W3CDTF">2018-01-24T00:36:49Z</dcterms:modified>
</cp:coreProperties>
</file>