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69" r:id="rId6"/>
    <p:sldId id="26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07DBAE-972B-4842-A371-E0506DEDABF1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05CE00-FE74-4378-B462-F1DA8456F2B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BB644-1B38-4CF8-AAB1-6F781E99D016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B9321A-AF5C-48D6-9BBB-F1D9E78A2A3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929F4C-B81B-47A4-89A3-FFE94496131A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4757FF-B11D-4944-AFC5-1A6EBBC243E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291FB0-6988-4098-B0D9-70378452A43C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666750-0F38-4F7C-AD4B-CAE3C264200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D0293-8206-4915-B637-71BA9D2F09D9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FB541-75D6-4A6E-87EA-244CCD97F6D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2879"/>
              <a:gd name="f28" fmla="*/ f25 1 4320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2996A9-990F-4E44-BBB2-CCA08604D9E2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F04440-30F5-4509-986D-944406ED329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170112-466C-4F0F-A15D-38F347D7CEE6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B34E19-FE3D-48DA-BC39-AA4C8B04CB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6BCBB-4D45-409E-8AE1-CF73CD9072DD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7882A-A200-4AE9-87A1-9F8D81EA54D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5D03E-74E3-456F-9A57-5F4375D5385E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4FC77E-28BA-4C39-83CE-C3824C69D7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2E76F-8D99-48C8-9E60-48EB419B4B9A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8D37C-9F1A-49B3-B71D-8F49C182163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DE871-0DFA-432D-B01E-5D61560419D7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793098-BE1B-47D7-B1F9-1C8AE4C7EAC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53CFB6-CDC9-466B-9168-BBCE415C9E38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53767-69C3-4D97-B782-4706FCAFB5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188EA0-36D3-445E-92F3-66BD0DE5558C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ECA74-F6FC-439B-AF9C-6B80E5A6AB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526842E-7D22-4B34-A7A4-5E427C1C6F0C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BC25D2E0-712A-4196-BE49-3BE72368345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A74C6BE-C43F-4DEA-BC32-FEB03C750DD4}" type="datetime1">
              <a:rPr lang="en-US"/>
              <a:pPr lvl="0"/>
              <a:t>1/27/2018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03B5E"/>
                </a:solidFill>
                <a:uFillTx/>
                <a:latin typeface="Century Gothic"/>
              </a:defRPr>
            </a:lvl1pPr>
          </a:lstStyle>
          <a:p>
            <a:pPr lvl="0"/>
            <a:fld id="{7974F8A6-D8AA-4951-BEC1-C727E7E5747B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MX"/>
              <a:t>Lógica Matemática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MX"/>
              <a:t>Centro de Educación y Formación Académica (CEDUK)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Recapitulemos…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es la lógica?</a:t>
            </a:r>
          </a:p>
          <a:p>
            <a:r>
              <a:rPr lang="es-MX" dirty="0" smtClean="0"/>
              <a:t>¿Cuál es la diferencia entre lenguaje natural y formal?</a:t>
            </a:r>
          </a:p>
          <a:p>
            <a:r>
              <a:rPr lang="es-MX" dirty="0" smtClean="0"/>
              <a:t>¿Qué es una proposición?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28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 smtClean="0"/>
              <a:t>Representación de proposiciones</a:t>
            </a:r>
            <a:endParaRPr lang="es-MX" dirty="0"/>
          </a:p>
        </p:txBody>
      </p:sp>
      <p:sp>
        <p:nvSpPr>
          <p:cNvPr id="6" name="Marcador de contenido 2"/>
          <p:cNvSpPr txBox="1">
            <a:spLocks noGrp="1"/>
          </p:cNvSpPr>
          <p:nvPr>
            <p:ph idx="1"/>
          </p:nvPr>
        </p:nvSpPr>
        <p:spPr>
          <a:xfrm>
            <a:off x="827431" y="2499375"/>
            <a:ext cx="10554571" cy="3636513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 lnSpcReduction="10000"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6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dirty="0" smtClean="0">
                <a:latin typeface="Tw Cen MT" pitchFamily="34"/>
              </a:rPr>
              <a:t>Se usarán variables como </a:t>
            </a: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</a:t>
            </a:r>
            <a:r>
              <a:rPr lang="es-MX" sz="3000" dirty="0" smtClean="0">
                <a:latin typeface="Tw Cen MT" pitchFamily="34"/>
              </a:rPr>
              <a:t>, </a:t>
            </a:r>
            <a:r>
              <a:rPr lang="es-MX" sz="3000" i="1" dirty="0" smtClean="0">
                <a:solidFill>
                  <a:srgbClr val="FFC000"/>
                </a:solidFill>
                <a:latin typeface="Tw Cen MT" pitchFamily="34"/>
              </a:rPr>
              <a:t>q</a:t>
            </a:r>
            <a:r>
              <a:rPr lang="es-MX" sz="3000" dirty="0" smtClean="0">
                <a:latin typeface="Tw Cen MT" pitchFamily="34"/>
              </a:rPr>
              <a:t> y </a:t>
            </a:r>
            <a:r>
              <a:rPr lang="es-MX" sz="3000" i="1" dirty="0" smtClean="0">
                <a:solidFill>
                  <a:srgbClr val="FF0000"/>
                </a:solidFill>
                <a:latin typeface="Tw Cen MT" pitchFamily="34"/>
              </a:rPr>
              <a:t>r</a:t>
            </a:r>
            <a:r>
              <a:rPr lang="es-MX" sz="3000" dirty="0" smtClean="0">
                <a:latin typeface="Tw Cen MT" pitchFamily="34"/>
              </a:rPr>
              <a:t>, para representar las proposiciones, así como se usan letras en álgebra para representar números. También se usará la notación…</a:t>
            </a:r>
          </a:p>
          <a:p>
            <a:pPr marL="0" indent="0" algn="just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>
              <a:solidFill>
                <a:srgbClr val="00B050"/>
              </a:solidFill>
              <a:latin typeface="Tw Cen MT" pitchFamily="34"/>
            </a:endParaRP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p: </a:t>
            </a: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El perro es café</a:t>
            </a: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 smtClean="0">
              <a:solidFill>
                <a:schemeClr val="bg1"/>
              </a:solidFill>
              <a:latin typeface="Tw Cen MT" pitchFamily="34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dirty="0" smtClean="0">
                <a:solidFill>
                  <a:schemeClr val="bg1"/>
                </a:solidFill>
                <a:latin typeface="Tw Cen MT" pitchFamily="34"/>
              </a:rPr>
              <a:t>…para definir que </a:t>
            </a: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 </a:t>
            </a:r>
            <a:r>
              <a:rPr lang="es-MX" sz="3000" dirty="0" smtClean="0">
                <a:solidFill>
                  <a:schemeClr val="bg1"/>
                </a:solidFill>
                <a:latin typeface="Tw Cen MT" pitchFamily="34"/>
              </a:rPr>
              <a:t>es la proposición </a:t>
            </a: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“El perro es café”.</a:t>
            </a:r>
            <a:endParaRPr lang="es-MX" sz="3000" i="1" dirty="0" smtClean="0">
              <a:solidFill>
                <a:srgbClr val="00B050"/>
              </a:solidFill>
              <a:latin typeface="Tw Cen MT" pitchFamily="34"/>
            </a:endParaRP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>
              <a:solidFill>
                <a:schemeClr val="bg1"/>
              </a:solidFill>
              <a:latin typeface="Tw Cen MT" pitchFamily="34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>
              <a:solidFill>
                <a:srgbClr val="00B050"/>
              </a:solidFill>
              <a:latin typeface="Tw Cen MT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Conjunción de proposiciones</a:t>
            </a:r>
            <a:endParaRPr lang="es-MX" dirty="0"/>
          </a:p>
        </p:txBody>
      </p:sp>
      <p:sp>
        <p:nvSpPr>
          <p:cNvPr id="5" name="Marcador de contenido 2"/>
          <p:cNvSpPr txBox="1">
            <a:spLocks noGrp="1"/>
          </p:cNvSpPr>
          <p:nvPr>
            <p:ph idx="1"/>
          </p:nvPr>
        </p:nvSpPr>
        <p:spPr>
          <a:xfrm>
            <a:off x="818716" y="2360829"/>
            <a:ext cx="10554571" cy="3636513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6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dirty="0" smtClean="0">
                <a:latin typeface="Tw Cen MT" pitchFamily="34"/>
              </a:rPr>
              <a:t>La conjunción de </a:t>
            </a: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</a:t>
            </a:r>
            <a:r>
              <a:rPr lang="es-MX" sz="3000" dirty="0" smtClean="0">
                <a:latin typeface="Tw Cen MT" pitchFamily="34"/>
              </a:rPr>
              <a:t> y </a:t>
            </a:r>
            <a:r>
              <a:rPr lang="es-MX" sz="3000" i="1" dirty="0" smtClean="0">
                <a:solidFill>
                  <a:srgbClr val="FFC000"/>
                </a:solidFill>
                <a:latin typeface="Tw Cen MT" pitchFamily="34"/>
              </a:rPr>
              <a:t>q</a:t>
            </a:r>
            <a:r>
              <a:rPr lang="es-MX" sz="3000" dirty="0" smtClean="0">
                <a:latin typeface="Tw Cen MT" pitchFamily="34"/>
              </a:rPr>
              <a:t>, denotada por </a:t>
            </a:r>
            <a:r>
              <a:rPr lang="es-MX" sz="3000" i="1" dirty="0" err="1" smtClean="0">
                <a:solidFill>
                  <a:srgbClr val="00B050"/>
                </a:solidFill>
                <a:latin typeface="Tw Cen MT" pitchFamily="34"/>
              </a:rPr>
              <a:t>p</a:t>
            </a:r>
            <a:r>
              <a:rPr lang="es-MX" sz="3000" dirty="0" err="1" smtClean="0">
                <a:latin typeface="Tw Cen MT" pitchFamily="34"/>
              </a:rPr>
              <a:t>ˆ</a:t>
            </a:r>
            <a:r>
              <a:rPr lang="es-MX" sz="3000" i="1" dirty="0" err="1" smtClean="0">
                <a:solidFill>
                  <a:srgbClr val="FFC000"/>
                </a:solidFill>
                <a:latin typeface="Tw Cen MT" pitchFamily="34"/>
              </a:rPr>
              <a:t>q</a:t>
            </a:r>
            <a:r>
              <a:rPr lang="es-MX" sz="3000" dirty="0" smtClean="0">
                <a:latin typeface="Tw Cen MT" pitchFamily="34"/>
              </a:rPr>
              <a:t>, es la proposición</a:t>
            </a: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 </a:t>
            </a: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y</a:t>
            </a: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 </a:t>
            </a:r>
            <a:r>
              <a:rPr lang="es-MX" sz="3000" i="1" dirty="0" smtClean="0">
                <a:solidFill>
                  <a:srgbClr val="FFC000"/>
                </a:solidFill>
                <a:latin typeface="Tw Cen MT" pitchFamily="34"/>
              </a:rPr>
              <a:t>q</a:t>
            </a: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>
              <a:solidFill>
                <a:srgbClr val="FFC000"/>
              </a:solidFill>
              <a:latin typeface="Tw Cen MT" pitchFamily="34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i="1" u="sng" dirty="0" smtClean="0">
                <a:solidFill>
                  <a:schemeClr val="bg1"/>
                </a:solidFill>
                <a:latin typeface="Tw Cen MT" pitchFamily="34"/>
              </a:rPr>
              <a:t>Ejemplo:</a:t>
            </a: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p: Está lloviendo</a:t>
            </a:r>
          </a:p>
          <a:p>
            <a:pPr marL="0" indent="0" algn="ctr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q: Hace frío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Entonces la conjunción de </a:t>
            </a:r>
            <a:r>
              <a:rPr lang="es-MX" sz="3000" i="1" dirty="0" smtClean="0">
                <a:solidFill>
                  <a:srgbClr val="00B050"/>
                </a:solidFill>
                <a:latin typeface="Tw Cen MT" pitchFamily="34"/>
              </a:rPr>
              <a:t>p</a:t>
            </a:r>
            <a:r>
              <a:rPr lang="es-MX" sz="3000" dirty="0">
                <a:latin typeface="Tw Cen MT" pitchFamily="34"/>
              </a:rPr>
              <a:t> </a:t>
            </a:r>
            <a:r>
              <a:rPr lang="es-MX" sz="3000" dirty="0" smtClean="0">
                <a:latin typeface="Tw Cen MT" pitchFamily="34"/>
              </a:rPr>
              <a:t>y </a:t>
            </a:r>
            <a:r>
              <a:rPr lang="es-MX" sz="3000" i="1" dirty="0" smtClean="0">
                <a:solidFill>
                  <a:srgbClr val="FFC000"/>
                </a:solidFill>
                <a:latin typeface="Tw Cen MT" pitchFamily="34"/>
              </a:rPr>
              <a:t>q </a:t>
            </a: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es,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s-MX" sz="3000" i="1" dirty="0">
                <a:solidFill>
                  <a:schemeClr val="bg1"/>
                </a:solidFill>
                <a:latin typeface="Tw Cen MT" pitchFamily="34"/>
              </a:rPr>
              <a:t>	</a:t>
            </a:r>
            <a:r>
              <a:rPr lang="es-MX" sz="3000" i="1" dirty="0">
                <a:solidFill>
                  <a:srgbClr val="00B050"/>
                </a:solidFill>
                <a:latin typeface="Tw Cen MT" pitchFamily="34"/>
              </a:rPr>
              <a:t> </a:t>
            </a:r>
            <a:r>
              <a:rPr lang="es-MX" sz="3000" i="1" dirty="0" err="1">
                <a:solidFill>
                  <a:srgbClr val="00B050"/>
                </a:solidFill>
                <a:latin typeface="Tw Cen MT" pitchFamily="34"/>
              </a:rPr>
              <a:t>p</a:t>
            </a:r>
            <a:r>
              <a:rPr lang="es-MX" sz="3000" dirty="0" err="1">
                <a:latin typeface="Tw Cen MT" pitchFamily="34"/>
              </a:rPr>
              <a:t>ˆ</a:t>
            </a:r>
            <a:r>
              <a:rPr lang="es-MX" sz="3000" i="1" dirty="0" err="1" smtClean="0">
                <a:solidFill>
                  <a:srgbClr val="FFC000"/>
                </a:solidFill>
                <a:latin typeface="Tw Cen MT" pitchFamily="34"/>
              </a:rPr>
              <a:t>q</a:t>
            </a:r>
            <a:r>
              <a:rPr lang="es-MX" sz="3000" i="1" dirty="0" smtClean="0">
                <a:solidFill>
                  <a:schemeClr val="bg1"/>
                </a:solidFill>
                <a:latin typeface="Tw Cen MT" pitchFamily="34"/>
              </a:rPr>
              <a:t>: Está lloviendo y hace frío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None/>
            </a:pPr>
            <a:endParaRPr lang="es-MX" sz="3000" i="1" dirty="0">
              <a:solidFill>
                <a:schemeClr val="bg1"/>
              </a:solidFill>
              <a:latin typeface="Tw Cen MT" pitchFamily="34"/>
            </a:endParaRP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Wingdings 2"/>
              <a:buNone/>
            </a:pPr>
            <a:endParaRPr lang="es-MX" sz="3000" i="1" dirty="0">
              <a:solidFill>
                <a:srgbClr val="00B050"/>
              </a:solidFill>
              <a:latin typeface="Tw Cen MT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41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dirty="0" smtClean="0"/>
              <a:t>Representación de proposiciones</a:t>
            </a:r>
            <a:endParaRPr lang="es-MX" dirty="0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04854" y="2624071"/>
            <a:ext cx="10554571" cy="3636513"/>
          </a:xfr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s-MX" sz="3200" b="1" i="1" dirty="0">
                <a:solidFill>
                  <a:srgbClr val="F9A291"/>
                </a:solidFill>
                <a:latin typeface="Tw Cen MT" pitchFamily="34"/>
              </a:rPr>
              <a:t>Lógica: </a:t>
            </a:r>
          </a:p>
          <a:p>
            <a:pPr marL="514350" lvl="0" indent="-514350">
              <a:lnSpc>
                <a:spcPct val="90000"/>
              </a:lnSpc>
              <a:spcBef>
                <a:spcPts val="800"/>
              </a:spcBef>
              <a:buAutoNum type="arabicPeriod"/>
            </a:pPr>
            <a:r>
              <a:rPr lang="es-MX" sz="3200" b="1" i="1" dirty="0">
                <a:latin typeface="Tw Cen MT" pitchFamily="34"/>
              </a:rPr>
              <a:t>Es el estudio del razonamiento; se refiere específicamente a si el razonamiento es correcto. Se centra en la relación entre las afirmaciones y no en el contenido de una afirmación en particular.</a:t>
            </a:r>
          </a:p>
          <a:p>
            <a:pPr marL="514350" lvl="0" indent="-514350">
              <a:lnSpc>
                <a:spcPct val="90000"/>
              </a:lnSpc>
              <a:spcBef>
                <a:spcPts val="800"/>
              </a:spcBef>
              <a:buAutoNum type="arabicPeriod"/>
            </a:pPr>
            <a:r>
              <a:rPr lang="es-MX" sz="3200" b="1" i="1" dirty="0">
                <a:latin typeface="Tw Cen MT" pitchFamily="34"/>
              </a:rPr>
              <a:t>Es la ciencia que estudia las leyes de inferencia en los razonamientos.</a:t>
            </a:r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None/>
            </a:pPr>
            <a:endParaRPr lang="es-MX" sz="3200" b="1" i="1" dirty="0">
              <a:latin typeface="Tw Cen MT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88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Tarea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MX"/>
              <a:t>En un documento de Word con portada escribir:</a:t>
            </a:r>
          </a:p>
          <a:p>
            <a:pPr lvl="0"/>
            <a:r>
              <a:rPr lang="es-MX"/>
              <a:t>10 oraciones que no sean proposiciones.</a:t>
            </a:r>
          </a:p>
          <a:p>
            <a:pPr lvl="0"/>
            <a:r>
              <a:rPr lang="es-MX"/>
              <a:t>10 oraciones que sean proposiciones.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i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664</TotalTime>
  <Words>208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Tw Cen MT</vt:lpstr>
      <vt:lpstr>Wingdings 2</vt:lpstr>
      <vt:lpstr>Citable</vt:lpstr>
      <vt:lpstr>Lógica Matemática</vt:lpstr>
      <vt:lpstr>Recapitulemos…</vt:lpstr>
      <vt:lpstr>Representación de proposiciones</vt:lpstr>
      <vt:lpstr>Conjunción de proposiciones</vt:lpstr>
      <vt:lpstr>Representación de proposiciones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 de Windows</dc:creator>
  <cp:lastModifiedBy>Usuario de Windows</cp:lastModifiedBy>
  <cp:revision>26</cp:revision>
  <dcterms:created xsi:type="dcterms:W3CDTF">2018-01-19T00:48:03Z</dcterms:created>
  <dcterms:modified xsi:type="dcterms:W3CDTF">2018-01-27T22:52:59Z</dcterms:modified>
</cp:coreProperties>
</file>