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9" r:id="rId3"/>
    <p:sldId id="257" r:id="rId4"/>
    <p:sldId id="268" r:id="rId5"/>
    <p:sldId id="274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71" r:id="rId14"/>
    <p:sldId id="281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9D330-45AD-42DB-AFC0-8AF36B6EFC26}" type="datetimeFigureOut">
              <a:rPr lang="es-MX" smtClean="0"/>
              <a:t>26/01/2018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6E795-2D9A-43B9-BA7C-80CF6DE505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936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26/01/2018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170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26/01/2018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163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26/01/2018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468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26/01/2018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6059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26/01/2018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2241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26/01/2018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949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26/01/2018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130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26/01/2018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245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26/01/2018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095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26/01/2018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380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26/01/2018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718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26/01/2018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204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26/01/2018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165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CFAD9F1-6210-494E-B997-3B98FF5821A2}" type="datetimeFigureOut">
              <a:rPr lang="es-MX" smtClean="0"/>
              <a:t>26/01/2018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72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CFAD9F1-6210-494E-B997-3B98FF5821A2}" type="datetimeFigureOut">
              <a:rPr lang="es-MX" smtClean="0"/>
              <a:t>26/01/2018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5581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Percepción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Universidad Autónoma de Nuevo León (UANL)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550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Percepción de bajo y alto nivel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0000" y="2457418"/>
            <a:ext cx="6209105" cy="3636511"/>
          </a:xfrm>
        </p:spPr>
        <p:txBody>
          <a:bodyPr/>
          <a:lstStyle/>
          <a:p>
            <a:r>
              <a:rPr lang="es-MX" dirty="0" smtClean="0"/>
              <a:t>La percepción de bajo nivel detecta propiedades sencillas de los estímulos. </a:t>
            </a:r>
          </a:p>
          <a:p>
            <a:r>
              <a:rPr lang="es-MX" dirty="0" smtClean="0"/>
              <a:t>La percepción de alto nivel construye representaciones estructuradas del entorno cuya complejidad no está predeterminada rígidamente por el programador. </a:t>
            </a:r>
          </a:p>
          <a:p>
            <a:r>
              <a:rPr lang="es-MX" dirty="0" smtClean="0"/>
              <a:t>Las etapas de bajo nivel (LLP) obtienen conceptos elementales, y las de alto nivel (HLP) imponen estructura a los datos.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531" y="2457418"/>
            <a:ext cx="2929891" cy="368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0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Percepción de bajo y alto nivel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“Cuanto </a:t>
            </a:r>
            <a:r>
              <a:rPr lang="es-MX" sz="24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más autónomamente se construya la representación y menos predeterminado esté el resultado, tendremos una percepción de mayor </a:t>
            </a:r>
            <a:r>
              <a:rPr lang="es-MX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nivel”.</a:t>
            </a:r>
            <a:endParaRPr lang="es-MX" sz="24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3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 conclusión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0000" y="2405167"/>
            <a:ext cx="5725779" cy="3636511"/>
          </a:xfrm>
        </p:spPr>
        <p:txBody>
          <a:bodyPr/>
          <a:lstStyle/>
          <a:p>
            <a:r>
              <a:rPr lang="es-MX" dirty="0" smtClean="0"/>
              <a:t>Por un ‘mayor nivel de percepción’, queremos decir como los datos de entrada son categorizados o clasificados.</a:t>
            </a:r>
          </a:p>
          <a:p>
            <a:r>
              <a:rPr lang="es-MX" dirty="0" smtClean="0"/>
              <a:t>Mientras que en la percepción de bajo nivel el flujo de información es mayormente ascendente (la salida es más o menos una función de la entrada), en la percepción de alto nivel hay muchos más factores involucrados.</a:t>
            </a:r>
            <a:endParaRPr lang="es-MX" dirty="0"/>
          </a:p>
        </p:txBody>
      </p:sp>
      <p:pic>
        <p:nvPicPr>
          <p:cNvPr id="6" name="Picture 2" descr="Imagen relacionada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994469" y="2777126"/>
            <a:ext cx="2747450" cy="2892592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06742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Proyecto</a:t>
            </a: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827424" y="2313727"/>
            <a:ext cx="10554574" cy="3636511"/>
          </a:xfrm>
        </p:spPr>
        <p:txBody>
          <a:bodyPr anchor="t"/>
          <a:lstStyle/>
          <a:p>
            <a:r>
              <a:rPr lang="es-MX" dirty="0" smtClean="0"/>
              <a:t>Elaborar un sistema de percepción. El sistema debe reconocer gestos de la mano para realizar una acción en una interfaz gráfica o en un mecanismo. Debe tener por lo menos cinco funciones.</a:t>
            </a:r>
            <a:endParaRPr lang="es-MX" dirty="0"/>
          </a:p>
        </p:txBody>
      </p:sp>
      <p:pic>
        <p:nvPicPr>
          <p:cNvPr id="1028" name="Picture 4" descr="Resultado de imagen para hand gesture recogn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565" y="3435531"/>
            <a:ext cx="3910291" cy="293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3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 2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Investigar:</a:t>
            </a:r>
          </a:p>
          <a:p>
            <a:pPr>
              <a:buFont typeface="+mj-lt"/>
              <a:buAutoNum type="arabicPeriod"/>
            </a:pPr>
            <a:r>
              <a:rPr lang="es-MX" dirty="0" smtClean="0"/>
              <a:t>¿Qué es el reconocimiento de modelos/patrones?</a:t>
            </a:r>
          </a:p>
          <a:p>
            <a:pPr>
              <a:buFont typeface="+mj-lt"/>
              <a:buAutoNum type="arabicPeriod"/>
            </a:pPr>
            <a:r>
              <a:rPr lang="es-MX" dirty="0" smtClean="0"/>
              <a:t>¿Qué técnicas existen para el reconocimiento de modelos/patrones?</a:t>
            </a:r>
          </a:p>
          <a:p>
            <a:pPr>
              <a:buFont typeface="+mj-lt"/>
              <a:buAutoNum type="arabicPeriod"/>
            </a:pPr>
            <a:r>
              <a:rPr lang="es-MX" dirty="0" smtClean="0"/>
              <a:t>Describir brevemente cada una de las técnicas encontradas.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826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[En la clase anterior]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3581" y="2335955"/>
            <a:ext cx="4602374" cy="3636511"/>
          </a:xfrm>
        </p:spPr>
        <p:txBody>
          <a:bodyPr anchor="ctr"/>
          <a:lstStyle/>
          <a:p>
            <a:r>
              <a:rPr lang="es-MX" dirty="0" smtClean="0"/>
              <a:t>Estímulos: Son medidas de las magnitudes físicas. </a:t>
            </a:r>
            <a:r>
              <a:rPr lang="es-MX" dirty="0"/>
              <a:t>Los seres vivos codifican los estímulos mediante impulsos nerviosos; en los computadores los digitalizamos y convertimos en variables numéricas</a:t>
            </a:r>
            <a:r>
              <a:rPr lang="es-MX" dirty="0" smtClean="0"/>
              <a:t>.</a:t>
            </a:r>
          </a:p>
          <a:p>
            <a:r>
              <a:rPr lang="es-MX" dirty="0" smtClean="0"/>
              <a:t>Representaciones: Reorganizar </a:t>
            </a:r>
            <a:r>
              <a:rPr lang="es-MX" dirty="0"/>
              <a:t>y procesar </a:t>
            </a:r>
            <a:r>
              <a:rPr lang="es-MX" dirty="0" smtClean="0"/>
              <a:t>la información proveniente de estímulos para extraer solo la que es necesaria.</a:t>
            </a:r>
            <a:endParaRPr lang="es-MX" dirty="0"/>
          </a:p>
        </p:txBody>
      </p:sp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025" y="4034690"/>
            <a:ext cx="4299883" cy="261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Resultado de imagen para age of empires map disc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081" y="2152623"/>
            <a:ext cx="4096693" cy="3072520"/>
          </a:xfrm>
          <a:prstGeom prst="rect">
            <a:avLst/>
          </a:prstGeom>
          <a:noFill/>
          <a:effectLst>
            <a:outerShdw blurRad="50800" dir="1440000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6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Percepción de bajo y alto nivel</a:t>
            </a:r>
            <a:endParaRPr lang="es-MX" dirty="0"/>
          </a:p>
        </p:txBody>
      </p:sp>
      <p:pic>
        <p:nvPicPr>
          <p:cNvPr id="2052" name="Picture 4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067" y="1972491"/>
            <a:ext cx="3839451" cy="476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30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Percepción de bajo y alto nivel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927566" y="2248877"/>
            <a:ext cx="10136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El flujo </a:t>
            </a:r>
            <a:r>
              <a:rPr lang="es-MX" dirty="0"/>
              <a:t>de información principal es ascendente (</a:t>
            </a:r>
            <a:r>
              <a:rPr lang="es-MX" dirty="0" err="1" smtClean="0"/>
              <a:t>bottom</a:t>
            </a:r>
            <a:r>
              <a:rPr lang="es-MX" dirty="0" smtClean="0"/>
              <a:t>-up </a:t>
            </a:r>
            <a:r>
              <a:rPr lang="es-MX" dirty="0" err="1" smtClean="0"/>
              <a:t>processing</a:t>
            </a:r>
            <a:r>
              <a:rPr lang="es-MX" dirty="0" smtClean="0"/>
              <a:t>), </a:t>
            </a:r>
            <a:r>
              <a:rPr lang="es-MX" dirty="0"/>
              <a:t>va desde los </a:t>
            </a:r>
            <a:r>
              <a:rPr lang="es-MX" b="1" i="1" dirty="0"/>
              <a:t>estímulos</a:t>
            </a:r>
            <a:r>
              <a:rPr lang="es-MX" dirty="0"/>
              <a:t> hacia las </a:t>
            </a:r>
            <a:r>
              <a:rPr lang="es-MX" b="1" i="1" dirty="0"/>
              <a:t>representaciones</a:t>
            </a:r>
            <a:r>
              <a:rPr lang="es-MX" dirty="0"/>
              <a:t>. </a:t>
            </a:r>
            <a:r>
              <a:rPr lang="es-MX" dirty="0" smtClean="0"/>
              <a:t>En otras palabras, los </a:t>
            </a:r>
            <a:r>
              <a:rPr lang="es-MX" b="1" i="1" dirty="0" smtClean="0"/>
              <a:t>estímulos</a:t>
            </a:r>
            <a:r>
              <a:rPr lang="es-MX" dirty="0" smtClean="0"/>
              <a:t> influyen nuestra </a:t>
            </a:r>
            <a:r>
              <a:rPr lang="es-MX" b="1" i="1" dirty="0" smtClean="0"/>
              <a:t>percepción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501" y="3276710"/>
            <a:ext cx="7073672" cy="333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Percepción de bajo y alto nivel</a:t>
            </a:r>
            <a:endParaRPr lang="es-MX" dirty="0"/>
          </a:p>
        </p:txBody>
      </p:sp>
      <p:pic>
        <p:nvPicPr>
          <p:cNvPr id="3074" name="Picture 2" descr="Resultado de imagen para cockpi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143" y="2392318"/>
            <a:ext cx="6045711" cy="401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94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Percepción de bajo y alto nivel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7424" y="2457418"/>
            <a:ext cx="10554574" cy="3636511"/>
          </a:xfrm>
        </p:spPr>
        <p:txBody>
          <a:bodyPr anchor="t"/>
          <a:lstStyle/>
          <a:p>
            <a:pPr marL="0" indent="0">
              <a:buNone/>
            </a:pPr>
            <a:r>
              <a:rPr lang="es-MX" dirty="0" smtClean="0"/>
              <a:t>El flujo </a:t>
            </a:r>
            <a:r>
              <a:rPr lang="es-MX" dirty="0"/>
              <a:t>de información descendente (</a:t>
            </a:r>
            <a:r>
              <a:rPr lang="es-MX" dirty="0" smtClean="0"/>
              <a:t>top-</a:t>
            </a:r>
            <a:r>
              <a:rPr lang="es-MX" dirty="0" err="1" smtClean="0"/>
              <a:t>down</a:t>
            </a:r>
            <a:r>
              <a:rPr lang="es-MX" dirty="0" smtClean="0"/>
              <a:t> </a:t>
            </a:r>
            <a:r>
              <a:rPr lang="es-MX" dirty="0" err="1" smtClean="0"/>
              <a:t>processing</a:t>
            </a:r>
            <a:r>
              <a:rPr lang="es-MX" dirty="0" smtClean="0"/>
              <a:t>) </a:t>
            </a:r>
            <a:r>
              <a:rPr lang="es-MX" dirty="0"/>
              <a:t>orienta y guía la construcción de las representaciones a partir de expectativas, hipótesis o conjeturas </a:t>
            </a:r>
            <a:r>
              <a:rPr lang="es-MX" dirty="0" smtClean="0"/>
              <a:t>razonables. </a:t>
            </a:r>
            <a:r>
              <a:rPr lang="es-MX" dirty="0"/>
              <a:t>En otras palabras, </a:t>
            </a:r>
            <a:r>
              <a:rPr lang="es-MX" dirty="0" smtClean="0"/>
              <a:t>el conocimiento previo influye en </a:t>
            </a:r>
            <a:r>
              <a:rPr lang="es-MX" dirty="0"/>
              <a:t>nuestra percepción.</a:t>
            </a:r>
          </a:p>
        </p:txBody>
      </p:sp>
      <p:pic>
        <p:nvPicPr>
          <p:cNvPr id="4100" name="Picture 4" descr="Resultado de imagen para necker c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899" y="3709852"/>
            <a:ext cx="2660123" cy="266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45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Percepción de bajo y alto nivel</a:t>
            </a:r>
            <a:endParaRPr lang="es-MX" dirty="0"/>
          </a:p>
        </p:txBody>
      </p:sp>
      <p:pic>
        <p:nvPicPr>
          <p:cNvPr id="5122" name="Picture 2" descr="Resultado de imagen para where's wald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97" y="2790430"/>
            <a:ext cx="7653003" cy="330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5" y="2481744"/>
            <a:ext cx="2200275" cy="416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53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Percepción de bajo nivel y alto nivel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352915"/>
            <a:ext cx="10554574" cy="3636511"/>
          </a:xfrm>
        </p:spPr>
        <p:txBody>
          <a:bodyPr anchor="t"/>
          <a:lstStyle/>
          <a:p>
            <a:r>
              <a:rPr lang="es-MX" dirty="0" smtClean="0"/>
              <a:t>Ciertas </a:t>
            </a:r>
            <a:r>
              <a:rPr lang="es-MX" dirty="0"/>
              <a:t>ilusiones ópticas </a:t>
            </a:r>
            <a:r>
              <a:rPr lang="es-MX" dirty="0" smtClean="0"/>
              <a:t>inhiben </a:t>
            </a:r>
            <a:r>
              <a:rPr lang="es-MX" dirty="0"/>
              <a:t>la información ascendente de bajo nivel, afectando </a:t>
            </a:r>
            <a:r>
              <a:rPr lang="es-MX" dirty="0" smtClean="0"/>
              <a:t>(a </a:t>
            </a:r>
            <a:r>
              <a:rPr lang="es-MX" dirty="0"/>
              <a:t>pesar de todos nuestros esfuerzos </a:t>
            </a:r>
            <a:r>
              <a:rPr lang="es-MX" dirty="0" smtClean="0"/>
              <a:t>conscientes) </a:t>
            </a:r>
            <a:r>
              <a:rPr lang="es-MX" dirty="0"/>
              <a:t>a nuestra manera de percibir los elementos de una escena.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295" y="3441111"/>
            <a:ext cx="4541408" cy="281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8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Percepción de bajo y alto nivel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7424" y="2379041"/>
            <a:ext cx="10554574" cy="3636511"/>
          </a:xfrm>
        </p:spPr>
        <p:txBody>
          <a:bodyPr anchor="t"/>
          <a:lstStyle/>
          <a:p>
            <a:r>
              <a:rPr lang="es-MX" dirty="0"/>
              <a:t>Es preciso combinar </a:t>
            </a:r>
            <a:r>
              <a:rPr lang="es-MX" dirty="0" smtClean="0"/>
              <a:t>los flujos </a:t>
            </a:r>
            <a:r>
              <a:rPr lang="es-MX" dirty="0"/>
              <a:t>de información ascendente y descendente, que por separado son </a:t>
            </a:r>
            <a:r>
              <a:rPr lang="es-MX" dirty="0" smtClean="0"/>
              <a:t>insuficientes</a:t>
            </a:r>
            <a:r>
              <a:rPr lang="es-MX" dirty="0"/>
              <a:t>, para obtener </a:t>
            </a:r>
            <a:r>
              <a:rPr lang="es-MX" dirty="0" smtClean="0"/>
              <a:t>eficientemente </a:t>
            </a:r>
            <a:r>
              <a:rPr lang="es-MX" dirty="0"/>
              <a:t>la interpretación correcta.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448" y="3853544"/>
            <a:ext cx="2714167" cy="14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1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530</TotalTime>
  <Words>451</Words>
  <Application>Microsoft Office PowerPoint</Application>
  <PresentationFormat>Panorámica</PresentationFormat>
  <Paragraphs>32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Calibri</vt:lpstr>
      <vt:lpstr>Century Gothic</vt:lpstr>
      <vt:lpstr>Wingdings 2</vt:lpstr>
      <vt:lpstr>Citable</vt:lpstr>
      <vt:lpstr>Percepción</vt:lpstr>
      <vt:lpstr>[En la clase anterior]</vt:lpstr>
      <vt:lpstr>Percepción de bajo y alto nivel</vt:lpstr>
      <vt:lpstr>Percepción de bajo y alto nivel</vt:lpstr>
      <vt:lpstr>Percepción de bajo y alto nivel</vt:lpstr>
      <vt:lpstr>Percepción de bajo y alto nivel</vt:lpstr>
      <vt:lpstr>Percepción de bajo y alto nivel</vt:lpstr>
      <vt:lpstr>Percepción de bajo nivel y alto nivel</vt:lpstr>
      <vt:lpstr>Percepción de bajo y alto nivel</vt:lpstr>
      <vt:lpstr>Percepción de bajo y alto nivel</vt:lpstr>
      <vt:lpstr>Percepción de bajo y alto nivel</vt:lpstr>
      <vt:lpstr>En conclusión</vt:lpstr>
      <vt:lpstr>Proyecto</vt:lpstr>
      <vt:lpstr>Tarea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Percepción</dc:title>
  <dc:creator>Usuario de Windows</dc:creator>
  <cp:lastModifiedBy>Usuario de Windows</cp:lastModifiedBy>
  <cp:revision>56</cp:revision>
  <dcterms:created xsi:type="dcterms:W3CDTF">2018-01-24T20:08:52Z</dcterms:created>
  <dcterms:modified xsi:type="dcterms:W3CDTF">2018-01-26T18:47:49Z</dcterms:modified>
</cp:coreProperties>
</file>