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288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8F"/>
    <a:srgbClr val="17A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9D330-45AD-42DB-AFC0-8AF36B6EFC26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E795-2D9A-43B9-BA7C-80CF6DE5057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3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7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6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8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5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24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49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3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4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8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0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6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FAD9F1-6210-494E-B997-3B98FF5821A2}" type="datetimeFigureOut">
              <a:rPr lang="es-MX" smtClean="0"/>
              <a:t>09/02/2018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41F44-A2C8-4B5E-8246-2555A0B285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581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Análisis y Diseño de Circuitos Eléctricos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Universidad del Valle de México (UVM)</a:t>
            </a:r>
          </a:p>
        </p:txBody>
      </p:sp>
    </p:spTree>
    <p:extLst>
      <p:ext uri="{BB962C8B-B14F-4D97-AF65-F5344CB8AC3E}">
        <p14:creationId xmlns:p14="http://schemas.microsoft.com/office/powerpoint/2010/main" val="370550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1FA-C44F-4C8E-8942-D8B1ABD9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Cantidades</a:t>
            </a:r>
            <a:r>
              <a:rPr lang="en-US"/>
              <a:t> </a:t>
            </a:r>
            <a:r>
              <a:rPr lang="en-US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B779-C3FD-4EF7-858A-00A941DE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09825"/>
            <a:ext cx="10554574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Nos </a:t>
            </a:r>
            <a:r>
              <a:rPr lang="en-US" err="1"/>
              <a:t>interesa</a:t>
            </a:r>
            <a:r>
              <a:rPr lang="en-US"/>
              <a:t> el </a:t>
            </a:r>
            <a:r>
              <a:rPr lang="en-US" err="1"/>
              <a:t>movimiento</a:t>
            </a:r>
            <a:r>
              <a:rPr lang="en-US"/>
              <a:t> de la </a:t>
            </a:r>
            <a:r>
              <a:rPr lang="en-US" err="1"/>
              <a:t>carga</a:t>
            </a:r>
            <a:r>
              <a:rPr lang="en-US"/>
              <a:t> </a:t>
            </a:r>
            <a:r>
              <a:rPr lang="en-US" err="1"/>
              <a:t>eléctrica</a:t>
            </a:r>
            <a:r>
              <a:rPr lang="en-US"/>
              <a:t> </a:t>
            </a:r>
            <a:r>
              <a:rPr lang="en-US" err="1"/>
              <a:t>ya</a:t>
            </a:r>
            <a:r>
              <a:rPr lang="en-US"/>
              <a:t> que da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resultado</a:t>
            </a:r>
            <a:r>
              <a:rPr lang="en-US"/>
              <a:t> la </a:t>
            </a:r>
            <a:r>
              <a:rPr lang="en-US" err="1"/>
              <a:t>transferencia</a:t>
            </a:r>
            <a:r>
              <a:rPr lang="en-US"/>
              <a:t> de </a:t>
            </a:r>
            <a:r>
              <a:rPr lang="en-US" err="1"/>
              <a:t>energía</a:t>
            </a:r>
            <a:r>
              <a:rPr lang="en-US"/>
              <a:t>. Un </a:t>
            </a:r>
            <a:r>
              <a:rPr lang="en-US" err="1"/>
              <a:t>circuito</a:t>
            </a:r>
            <a:r>
              <a:rPr lang="en-US"/>
              <a:t> </a:t>
            </a:r>
            <a:r>
              <a:rPr lang="en-US" err="1"/>
              <a:t>eléctrico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esencialmente</a:t>
            </a:r>
            <a:r>
              <a:rPr lang="en-US"/>
              <a:t> un </a:t>
            </a:r>
            <a:r>
              <a:rPr lang="en-US" err="1"/>
              <a:t>conducto</a:t>
            </a:r>
            <a:r>
              <a:rPr lang="en-US"/>
              <a:t> que </a:t>
            </a:r>
            <a:r>
              <a:rPr lang="en-US" err="1"/>
              <a:t>facilita</a:t>
            </a:r>
            <a:r>
              <a:rPr lang="en-US"/>
              <a:t> la </a:t>
            </a:r>
            <a:r>
              <a:rPr lang="en-US" err="1"/>
              <a:t>transferencia</a:t>
            </a:r>
            <a:r>
              <a:rPr lang="en-US"/>
              <a:t> de </a:t>
            </a:r>
            <a:r>
              <a:rPr lang="en-US" err="1"/>
              <a:t>carga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un </a:t>
            </a:r>
            <a:r>
              <a:rPr lang="en-US" err="1"/>
              <a:t>punto</a:t>
            </a:r>
            <a:r>
              <a:rPr lang="en-US"/>
              <a:t> a </a:t>
            </a:r>
            <a:r>
              <a:rPr lang="en-US" err="1"/>
              <a:t>otro</a:t>
            </a:r>
            <a:r>
              <a:rPr lang="en-US"/>
              <a:t>.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5465057-8C7D-412A-8E7F-BB50FAA1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3905250"/>
            <a:ext cx="4115131" cy="18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EA8D-2A5C-4B5E-9A27-0ACF38E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Cantidades</a:t>
            </a:r>
            <a:r>
              <a:rPr lang="en-US"/>
              <a:t> </a:t>
            </a:r>
            <a:r>
              <a:rPr lang="en-US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2174-DCD8-4DFE-AAD1-C13E4645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27" y="2552700"/>
            <a:ext cx="10554574" cy="3636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 </a:t>
            </a:r>
            <a:r>
              <a:rPr lang="en-US" err="1"/>
              <a:t>razón</a:t>
            </a:r>
            <a:r>
              <a:rPr lang="en-US"/>
              <a:t> de </a:t>
            </a:r>
            <a:r>
              <a:rPr lang="en-US" err="1"/>
              <a:t>cambio</a:t>
            </a:r>
            <a:r>
              <a:rPr lang="en-US"/>
              <a:t> de la </a:t>
            </a:r>
            <a:r>
              <a:rPr lang="en-US" err="1"/>
              <a:t>carga</a:t>
            </a:r>
            <a:r>
              <a:rPr lang="en-US"/>
              <a:t> con </a:t>
            </a:r>
            <a:r>
              <a:rPr lang="en-US" err="1"/>
              <a:t>respecto</a:t>
            </a:r>
            <a:r>
              <a:rPr lang="en-US"/>
              <a:t> al </a:t>
            </a:r>
            <a:r>
              <a:rPr lang="en-US" err="1"/>
              <a:t>tiempo</a:t>
            </a:r>
            <a:r>
              <a:rPr lang="en-US"/>
              <a:t> </a:t>
            </a:r>
            <a:r>
              <a:rPr lang="en-US" err="1"/>
              <a:t>constituye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corriente</a:t>
            </a:r>
            <a:r>
              <a:rPr lang="en-US"/>
              <a:t> </a:t>
            </a:r>
            <a:r>
              <a:rPr lang="en-US" err="1"/>
              <a:t>eléctrica</a:t>
            </a:r>
            <a:r>
              <a:rPr lang="en-US"/>
              <a:t>.</a:t>
            </a:r>
          </a:p>
        </p:txBody>
      </p:sp>
      <p:pic>
        <p:nvPicPr>
          <p:cNvPr id="4" name="Picture 4" descr="A picture containing object, watch, clock&#10;&#10;Description generated with high confidence">
            <a:extLst>
              <a:ext uri="{FF2B5EF4-FFF2-40B4-BE49-F238E27FC236}">
                <a16:creationId xmlns:a16="http://schemas.microsoft.com/office/drawing/2014/main" id="{183CC36C-3589-4EAA-9C12-491AB315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4048125"/>
            <a:ext cx="4341028" cy="101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D24A6-1E65-49C0-835D-4831C2F5C136}"/>
              </a:ext>
            </a:extLst>
          </p:cNvPr>
          <p:cNvSpPr txBox="1"/>
          <p:nvPr/>
        </p:nvSpPr>
        <p:spPr>
          <a:xfrm>
            <a:off x="7753350" y="3825276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La </a:t>
            </a:r>
            <a:r>
              <a:rPr lang="en-US" err="1"/>
              <a:t>unidad</a:t>
            </a:r>
            <a:r>
              <a:rPr lang="en-US"/>
              <a:t> </a:t>
            </a:r>
            <a:r>
              <a:rPr lang="en-US" err="1"/>
              <a:t>básica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el ampere (A). Un ampere equivale a 1 coulomb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segundo</a:t>
            </a:r>
            <a:r>
              <a:rPr lang="en-US"/>
              <a:t> (1 C/s).</a:t>
            </a:r>
          </a:p>
        </p:txBody>
      </p:sp>
    </p:spTree>
    <p:extLst>
      <p:ext uri="{BB962C8B-B14F-4D97-AF65-F5344CB8AC3E}">
        <p14:creationId xmlns:p14="http://schemas.microsoft.com/office/powerpoint/2010/main" val="309302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3CC-7BF3-4F0F-A97D-CCB5B3EC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Cantidades</a:t>
            </a:r>
            <a:r>
              <a:rPr lang="en-US"/>
              <a:t> </a:t>
            </a:r>
            <a:r>
              <a:rPr lang="en-US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3B83-B29A-452B-83BF-62BBF929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Corriente real vs. Corriente </a:t>
            </a:r>
            <a:r>
              <a:rPr lang="en-US" err="1"/>
              <a:t>convencional</a:t>
            </a: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BA80534-6C91-47B6-AE44-A5C5C30F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914650"/>
            <a:ext cx="3433136" cy="34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9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1CBA-0658-446A-8CA4-ED084971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Cantidades</a:t>
            </a:r>
            <a:r>
              <a:rPr lang="en-US"/>
              <a:t> </a:t>
            </a:r>
            <a:r>
              <a:rPr lang="en-US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B7AD-459D-4718-9EFD-84C21DAC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Corriente </a:t>
            </a:r>
            <a:r>
              <a:rPr lang="en-US" err="1"/>
              <a:t>alterna</a:t>
            </a:r>
            <a:r>
              <a:rPr lang="en-US"/>
              <a:t> vs. Corriente </a:t>
            </a:r>
            <a:r>
              <a:rPr lang="en-US" err="1"/>
              <a:t>directa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8A780D-A80B-4A73-8CDE-67DA8119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57" y="3685995"/>
            <a:ext cx="3784718" cy="1470320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3B1C4A8-4452-44E2-B88C-683B8818D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47" t="1935" b="-1935"/>
          <a:stretch/>
        </p:blipFill>
        <p:spPr>
          <a:xfrm>
            <a:off x="1009650" y="3430078"/>
            <a:ext cx="2856253" cy="2259196"/>
          </a:xfrm>
          <a:prstGeom prst="rect">
            <a:avLst/>
          </a:prstGeom>
        </p:spPr>
      </p:pic>
      <p:pic>
        <p:nvPicPr>
          <p:cNvPr id="8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7743EF5-B0C3-44E6-99FC-FEAB41255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" r="56016" b="-2921"/>
          <a:stretch/>
        </p:blipFill>
        <p:spPr>
          <a:xfrm>
            <a:off x="8620125" y="3257550"/>
            <a:ext cx="2520415" cy="24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8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3725760-12A5-470E-9DA3-A22485E6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321008"/>
            <a:ext cx="6267743" cy="3917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7145E-C83E-49D3-970A-4E07AFBB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Cantidades 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7B66-8942-4132-8374-8C705CFB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5" y="2095500"/>
            <a:ext cx="3816988" cy="399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Voltaje (también llamado tensión, diferencia de potencial o fuerza electromotriz).- Es la diferencia en el nivel de energía de una unidad de carga localizada en uno de los dos puntos de un circuito.</a:t>
            </a:r>
          </a:p>
        </p:txBody>
      </p:sp>
    </p:spTree>
    <p:extLst>
      <p:ext uri="{BB962C8B-B14F-4D97-AF65-F5344CB8AC3E}">
        <p14:creationId xmlns:p14="http://schemas.microsoft.com/office/powerpoint/2010/main" val="19561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FAB0-78E1-48C1-A766-8EAE2C27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Cantidades</a:t>
            </a:r>
            <a:r>
              <a:rPr lang="en-US" dirty="0"/>
              <a:t> </a:t>
            </a:r>
            <a:r>
              <a:rPr lang="en-US" dirty="0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DEC1-0A16-4F49-A116-0A3A1271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20E5BD14-4255-47A5-8EB1-169FB4C9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663171"/>
            <a:ext cx="1357268" cy="1049140"/>
          </a:xfrm>
          <a:prstGeom prst="rect">
            <a:avLst/>
          </a:prstGeom>
        </p:spPr>
      </p:pic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3457DA1-EA1B-4A22-B2D2-E3A2BC478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2771775"/>
            <a:ext cx="6443539" cy="28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0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6A370A5-36B0-47BE-9292-D10A1CCB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686138"/>
            <a:ext cx="6277349" cy="31700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75B13-AD77-401F-B745-66726CE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Cantidades</a:t>
            </a:r>
            <a:r>
              <a:rPr lang="en-US" dirty="0"/>
              <a:t> </a:t>
            </a:r>
            <a:r>
              <a:rPr lang="en-US" dirty="0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D66F-4397-4097-BE46-C3798ACF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 dirty="0" err="1"/>
              <a:t>Absorción</a:t>
            </a:r>
            <a:r>
              <a:rPr lang="en-US" sz="1600" b="1" dirty="0"/>
              <a:t> de </a:t>
            </a:r>
            <a:r>
              <a:rPr lang="en-US" sz="1600" b="1" dirty="0" err="1"/>
              <a:t>energía</a:t>
            </a:r>
            <a:r>
              <a:rPr lang="en-US" sz="1600" b="1" dirty="0"/>
              <a:t>.-</a:t>
            </a:r>
            <a:r>
              <a:rPr lang="en-US" sz="1600" dirty="0"/>
              <a:t> Una </a:t>
            </a:r>
            <a:r>
              <a:rPr lang="en-US" sz="1600" dirty="0" err="1"/>
              <a:t>corriente</a:t>
            </a:r>
            <a:r>
              <a:rPr lang="en-US" sz="1600" dirty="0"/>
              <a:t> </a:t>
            </a:r>
            <a:r>
              <a:rPr lang="en-US" sz="1600" dirty="0" err="1"/>
              <a:t>positiva</a:t>
            </a:r>
            <a:r>
              <a:rPr lang="en-US" sz="1600" dirty="0"/>
              <a:t> </a:t>
            </a:r>
            <a:r>
              <a:rPr lang="en-US" sz="1600" dirty="0" err="1"/>
              <a:t>entra</a:t>
            </a:r>
            <a:r>
              <a:rPr lang="en-US" sz="1600" dirty="0"/>
              <a:t> </a:t>
            </a:r>
            <a:r>
              <a:rPr lang="en-US" sz="1600" dirty="0" err="1"/>
              <a:t>en</a:t>
            </a:r>
            <a:r>
              <a:rPr lang="en-US" sz="1600" dirty="0"/>
              <a:t> la terminal </a:t>
            </a:r>
            <a:r>
              <a:rPr lang="en-US" sz="1600" dirty="0" err="1"/>
              <a:t>positiva</a:t>
            </a:r>
            <a:r>
              <a:rPr lang="en-US" sz="1600" dirty="0"/>
              <a:t> y sale </a:t>
            </a:r>
            <a:r>
              <a:rPr lang="en-US" sz="1600" dirty="0" err="1"/>
              <a:t>por</a:t>
            </a:r>
            <a:r>
              <a:rPr lang="en-US" sz="1600" dirty="0"/>
              <a:t> la terminal </a:t>
            </a:r>
            <a:r>
              <a:rPr lang="en-US" sz="1600" dirty="0" err="1"/>
              <a:t>negativa</a:t>
            </a:r>
            <a:r>
              <a:rPr lang="en-US" sz="1600" dirty="0"/>
              <a:t>.</a:t>
            </a:r>
          </a:p>
          <a:p>
            <a:endParaRPr lang="en-US" sz="1600"/>
          </a:p>
          <a:p>
            <a:r>
              <a:rPr lang="en-US" sz="1600" b="1" dirty="0" err="1"/>
              <a:t>Suministro</a:t>
            </a:r>
            <a:r>
              <a:rPr lang="en-US" sz="1600" b="1" dirty="0"/>
              <a:t> de </a:t>
            </a:r>
            <a:r>
              <a:rPr lang="en-US" sz="1600" b="1" dirty="0" err="1"/>
              <a:t>energía</a:t>
            </a:r>
            <a:r>
              <a:rPr lang="en-US" sz="1600" b="1" dirty="0"/>
              <a:t>.-</a:t>
            </a:r>
            <a:r>
              <a:rPr lang="en-US" sz="1600" dirty="0"/>
              <a:t> Una </a:t>
            </a:r>
            <a:r>
              <a:rPr lang="en-US" sz="1600" dirty="0" err="1"/>
              <a:t>corriente</a:t>
            </a:r>
            <a:r>
              <a:rPr lang="en-US" sz="1600" dirty="0"/>
              <a:t> </a:t>
            </a:r>
            <a:r>
              <a:rPr lang="en-US" sz="1600" dirty="0" err="1"/>
              <a:t>positiva</a:t>
            </a:r>
            <a:r>
              <a:rPr lang="en-US" sz="1600" dirty="0"/>
              <a:t> </a:t>
            </a:r>
            <a:r>
              <a:rPr lang="en-US" sz="1600" dirty="0" err="1"/>
              <a:t>entra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terminal </a:t>
            </a:r>
            <a:r>
              <a:rPr lang="en-US" sz="1600" dirty="0" err="1"/>
              <a:t>negativa</a:t>
            </a:r>
            <a:r>
              <a:rPr lang="en-US" sz="1600" dirty="0"/>
              <a:t> y sale </a:t>
            </a:r>
            <a:r>
              <a:rPr lang="en-US" sz="1600" dirty="0" err="1"/>
              <a:t>por</a:t>
            </a:r>
            <a:r>
              <a:rPr lang="en-US" sz="1600" dirty="0"/>
              <a:t> la terminal </a:t>
            </a:r>
            <a:r>
              <a:rPr lang="en-US" sz="1600" dirty="0" err="1"/>
              <a:t>positiva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00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8A65-CF81-4ECD-B55B-03DE1F9E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Cantidades</a:t>
            </a:r>
            <a:r>
              <a:rPr lang="en-US" dirty="0"/>
              <a:t> </a:t>
            </a:r>
            <a:r>
              <a:rPr lang="en-US" dirty="0" err="1"/>
              <a:t>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39D2-B51E-416A-B4FA-97630024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828925"/>
            <a:ext cx="10554574" cy="36365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50ACF818-3A35-4E4C-B3BF-00D8FE0F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02227"/>
            <a:ext cx="3194108" cy="2637832"/>
          </a:xfrm>
          <a:prstGeom prst="rect">
            <a:avLst/>
          </a:prstGeom>
        </p:spPr>
      </p:pic>
      <p:pic>
        <p:nvPicPr>
          <p:cNvPr id="8" name="Picture 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4AE3C04A-180C-4426-B686-278818254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2124075"/>
            <a:ext cx="3320041" cy="2870043"/>
          </a:xfrm>
          <a:prstGeom prst="rect">
            <a:avLst/>
          </a:prstGeom>
        </p:spPr>
      </p:pic>
      <p:pic>
        <p:nvPicPr>
          <p:cNvPr id="10" name="Picture 10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DF94BDCF-D17D-4180-832D-AB3BCE2D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5277485"/>
            <a:ext cx="3746409" cy="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3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DA12-8EBB-4807-ACA1-D7672D2C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55FC58A-4156-40B3-B5CA-D3C11B1E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453" y="2790825"/>
            <a:ext cx="6567921" cy="25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Hacer ejercicios del 2.1 al 2.7 del libro de Irwin (p. 85 y 86)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2814BECD-3761-4032-851D-DBEE3D7F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2028825"/>
            <a:ext cx="3842255" cy="22739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7" descr="A picture containing indoor, electronics, monitor, table&#10;&#10;Description generated with high confidence">
            <a:extLst>
              <a:ext uri="{FF2B5EF4-FFF2-40B4-BE49-F238E27FC236}">
                <a16:creationId xmlns:a16="http://schemas.microsoft.com/office/drawing/2014/main" id="{D446DA21-A91A-466E-9B61-2449AFAC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429125"/>
            <a:ext cx="3900535" cy="2273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157E-E074-4E64-9731-0F83642A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419350"/>
            <a:ext cx="6206412" cy="34712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Hoy </a:t>
            </a:r>
            <a:r>
              <a:rPr lang="en-US" err="1"/>
              <a:t>vivimos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mundo</a:t>
            </a:r>
            <a:r>
              <a:rPr lang="en-US"/>
              <a:t> </a:t>
            </a:r>
            <a:r>
              <a:rPr lang="en-US" err="1"/>
              <a:t>predominantemente</a:t>
            </a:r>
            <a:r>
              <a:rPr lang="en-US"/>
              <a:t> </a:t>
            </a:r>
            <a:r>
              <a:rPr lang="en-US" err="1"/>
              <a:t>eléctrico</a:t>
            </a:r>
            <a:r>
              <a:rPr lang="en-US"/>
              <a:t>. Las dos </a:t>
            </a:r>
            <a:r>
              <a:rPr lang="en-US" err="1"/>
              <a:t>áreas</a:t>
            </a:r>
            <a:r>
              <a:rPr lang="en-US"/>
              <a:t> </a:t>
            </a:r>
            <a:r>
              <a:rPr lang="en-US" err="1"/>
              <a:t>primarias</a:t>
            </a:r>
            <a:r>
              <a:rPr lang="en-US"/>
              <a:t> de la </a:t>
            </a:r>
            <a:r>
              <a:rPr lang="en-US" err="1"/>
              <a:t>electrotecnología</a:t>
            </a:r>
            <a:r>
              <a:rPr lang="en-US"/>
              <a:t> que </a:t>
            </a:r>
            <a:r>
              <a:rPr lang="en-US" err="1"/>
              <a:t>permean</a:t>
            </a:r>
            <a:r>
              <a:rPr lang="en-US"/>
              <a:t> </a:t>
            </a:r>
            <a:r>
              <a:rPr lang="en-US" err="1"/>
              <a:t>esencialmente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aspectos</a:t>
            </a:r>
            <a:r>
              <a:rPr lang="en-US"/>
              <a:t> de </a:t>
            </a:r>
            <a:r>
              <a:rPr lang="en-US" err="1"/>
              <a:t>nuestras</a:t>
            </a:r>
            <a:r>
              <a:rPr lang="en-US"/>
              <a:t> </a:t>
            </a:r>
            <a:r>
              <a:rPr lang="en-US" err="1"/>
              <a:t>vidas</a:t>
            </a:r>
            <a:r>
              <a:rPr lang="en-US"/>
              <a:t> son la </a:t>
            </a:r>
            <a:r>
              <a:rPr lang="en-US" b="1" err="1"/>
              <a:t>potencia</a:t>
            </a:r>
            <a:r>
              <a:rPr lang="en-US"/>
              <a:t> y la </a:t>
            </a:r>
            <a:r>
              <a:rPr lang="en-US" b="1" err="1"/>
              <a:t>información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9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toy on a grassy field&#10;&#10;Description generated with high confidence">
            <a:extLst>
              <a:ext uri="{FF2B5EF4-FFF2-40B4-BE49-F238E27FC236}">
                <a16:creationId xmlns:a16="http://schemas.microsoft.com/office/drawing/2014/main" id="{FF947E58-0246-4672-9397-24E9B5DBF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22216" r="18909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D4CA4-2E63-4670-8EB0-C12B82E0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923925"/>
            <a:ext cx="4173167" cy="1558925"/>
          </a:xfrm>
        </p:spPr>
        <p:txBody>
          <a:bodyPr>
            <a:normAutofit/>
          </a:bodyPr>
          <a:lstStyle/>
          <a:p>
            <a:r>
              <a:rPr lang="en-US" err="1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BDE5-559D-4955-A59F-93A6ABDA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362200"/>
            <a:ext cx="5055923" cy="3632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La </a:t>
            </a:r>
            <a:r>
              <a:rPr lang="en-US" err="1"/>
              <a:t>electrotecnología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fuerza</a:t>
            </a:r>
            <a:r>
              <a:rPr lang="en-US"/>
              <a:t> </a:t>
            </a:r>
            <a:r>
              <a:rPr lang="en-US" err="1"/>
              <a:t>impulsora</a:t>
            </a:r>
            <a:r>
              <a:rPr lang="en-US"/>
              <a:t> de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cambios</a:t>
            </a:r>
            <a:r>
              <a:rPr lang="en-US"/>
              <a:t> que </a:t>
            </a:r>
            <a:r>
              <a:rPr lang="en-US" err="1"/>
              <a:t>están</a:t>
            </a:r>
            <a:r>
              <a:rPr lang="en-US"/>
              <a:t> </a:t>
            </a:r>
            <a:r>
              <a:rPr lang="en-US" err="1"/>
              <a:t>ocurriendo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disciplina</a:t>
            </a:r>
            <a:r>
              <a:rPr lang="en-US"/>
              <a:t> de la </a:t>
            </a:r>
            <a:r>
              <a:rPr lang="en-US" err="1"/>
              <a:t>ingeniería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9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3BA08FC7-1779-4946-B7F7-977DF3550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01" b="15469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00DC9-A13E-406D-9FEE-815E2573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8" y="492145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F386-71AD-4C51-873A-C30382A4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08" y="5781675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Fundamental a la </a:t>
            </a:r>
            <a:r>
              <a:rPr lang="en-US" err="1"/>
              <a:t>electrotecnología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el </a:t>
            </a:r>
            <a:r>
              <a:rPr lang="en-US" err="1"/>
              <a:t>área</a:t>
            </a:r>
            <a:r>
              <a:rPr lang="en-US"/>
              <a:t> del </a:t>
            </a:r>
            <a:r>
              <a:rPr lang="en-US" b="1" err="1"/>
              <a:t>análisis</a:t>
            </a:r>
            <a:r>
              <a:rPr lang="en-US" b="1"/>
              <a:t> de </a:t>
            </a:r>
            <a:r>
              <a:rPr lang="en-US" b="1" err="1"/>
              <a:t>circuitos</a:t>
            </a:r>
            <a:r>
              <a:rPr lang="en-US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23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D2DE-FB1B-42F8-BFD2-6A7B51E1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Sistemas de </a:t>
            </a:r>
            <a:r>
              <a:rPr lang="en-US" err="1"/>
              <a:t>unidades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AFD114-DCB2-4AA2-8384-1BEA01E31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698" y="2552700"/>
            <a:ext cx="6634296" cy="36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C6A1AB53-8115-44D8-89A1-FB9FC70DE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9200" y="956094"/>
            <a:ext cx="6832318" cy="49363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5FEA3-743B-4635-8A48-06090A91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Sistemas de </a:t>
            </a:r>
            <a:r>
              <a:rPr lang="en-US" sz="4400" err="1"/>
              <a:t>unidades</a:t>
            </a:r>
          </a:p>
        </p:txBody>
      </p:sp>
    </p:spTree>
    <p:extLst>
      <p:ext uri="{BB962C8B-B14F-4D97-AF65-F5344CB8AC3E}">
        <p14:creationId xmlns:p14="http://schemas.microsoft.com/office/powerpoint/2010/main" val="322746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EB8D-5D3F-43FB-83FA-D8E35ED8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Cantidades</a:t>
            </a:r>
            <a:r>
              <a:rPr lang="en-US"/>
              <a:t> </a:t>
            </a:r>
            <a:r>
              <a:rPr lang="en-US" err="1"/>
              <a:t>básicas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5F6458-455F-4560-9A62-2E27AB1E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207" y="2600325"/>
            <a:ext cx="5493528" cy="3636963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9698180-3732-4C60-9643-9EB5DC816A62}"/>
              </a:ext>
            </a:extLst>
          </p:cNvPr>
          <p:cNvSpPr txBox="1">
            <a:spLocks/>
          </p:cNvSpPr>
          <p:nvPr/>
        </p:nvSpPr>
        <p:spPr>
          <a:xfrm>
            <a:off x="704850" y="2486025"/>
            <a:ext cx="4578573" cy="34927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Circuito eléctrico: Es la interconexión de componentes eléctricos.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DD4E-3A04-41CD-AE19-118EDA1B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Cantidades</a:t>
            </a:r>
            <a:r>
              <a:rPr lang="en-US"/>
              <a:t> </a:t>
            </a:r>
            <a:r>
              <a:rPr lang="en-US" err="1"/>
              <a:t>básicas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68DFDB-6E25-4F23-9A98-4DAD290E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924" y="2505075"/>
            <a:ext cx="6154678" cy="37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249E8505-D6E7-48A7-845A-51A06EE5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798924"/>
            <a:ext cx="6267743" cy="29615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02B588-0AF7-4A3F-9978-686FFBAA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Cantidades básicas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4640-1966-495E-B34B-62CED927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La cantidad más elemental en un análisis de circuitos eléctricos es la carga eléctrica. La carga se mide en coulombs (C).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7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Citable</vt:lpstr>
      <vt:lpstr>Análisis y Diseño de Circuitos Eléctricos</vt:lpstr>
      <vt:lpstr>Introducción</vt:lpstr>
      <vt:lpstr>Introducción</vt:lpstr>
      <vt:lpstr>Introducción</vt:lpstr>
      <vt:lpstr>Sistemas de unidades</vt:lpstr>
      <vt:lpstr>Sistemas de unidades</vt:lpstr>
      <vt:lpstr>Cantidades básicas</vt:lpstr>
      <vt:lpstr>Cantidades básicas</vt:lpstr>
      <vt:lpstr>Cantidades básicas</vt:lpstr>
      <vt:lpstr>Cantidades básicas</vt:lpstr>
      <vt:lpstr>Cantidades básicas</vt:lpstr>
      <vt:lpstr>Cantidades básicas</vt:lpstr>
      <vt:lpstr>Cantidades básicas</vt:lpstr>
      <vt:lpstr>Cantidades básicas</vt:lpstr>
      <vt:lpstr>Cantidades básicas</vt:lpstr>
      <vt:lpstr>Cantidades básicas</vt:lpstr>
      <vt:lpstr>Cantidades básicas</vt:lpstr>
      <vt:lpstr>Ejercicios</vt:lpstr>
      <vt:lpstr>Tarea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Circuitos Eléctricos</dc:title>
  <cp:revision>2</cp:revision>
  <dcterms:modified xsi:type="dcterms:W3CDTF">2018-02-09T15:57:30Z</dcterms:modified>
</cp:coreProperties>
</file>