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7" r:id="rId16"/>
    <p:sldId id="316" r:id="rId17"/>
    <p:sldId id="318" r:id="rId18"/>
    <p:sldId id="319" r:id="rId19"/>
    <p:sldId id="320" r:id="rId20"/>
    <p:sldId id="321" r:id="rId21"/>
    <p:sldId id="323" r:id="rId22"/>
    <p:sldId id="324" r:id="rId23"/>
    <p:sldId id="325" r:id="rId24"/>
    <p:sldId id="326" r:id="rId25"/>
    <p:sldId id="327" r:id="rId26"/>
    <p:sldId id="328" r:id="rId27"/>
    <p:sldId id="329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8F"/>
    <a:srgbClr val="17A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15/02/2018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Universidad del Valle de México (UVM)</a:t>
            </a:r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Importancia de los retardos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27424" y="2392104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¿Cuál es el problema con el siguiente código al momento de encender y apagar el LED?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61" y="3043644"/>
            <a:ext cx="3325228" cy="32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Importancia de los retardos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34" y="2579724"/>
            <a:ext cx="3399649" cy="3695915"/>
          </a:xfrm>
          <a:prstGeom prst="rect">
            <a:avLst/>
          </a:prstGeom>
        </p:spPr>
      </p:pic>
      <p:pic>
        <p:nvPicPr>
          <p:cNvPr id="1026" name="Picture 2" descr="Resultado de imagen para kid thumbs u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3" y="3159396"/>
            <a:ext cx="3382091" cy="253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 rot="16200000">
            <a:off x="-373063" y="3929792"/>
            <a:ext cx="4135425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Hacen que una función permanezca activa durante un tiempo determinado.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24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Declaración de </a:t>
            </a:r>
            <a:r>
              <a:rPr lang="es-MX" dirty="0"/>
              <a:t>v</a:t>
            </a:r>
            <a:r>
              <a:rPr lang="es-MX" dirty="0" smtClean="0"/>
              <a:t>ariables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3448595" y="2926078"/>
            <a:ext cx="4963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 </a:t>
            </a:r>
            <a:r>
              <a:rPr lang="es-MX" sz="4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 = 13;</a:t>
            </a:r>
            <a:endParaRPr lang="es-MX" sz="4800" dirty="0">
              <a:solidFill>
                <a:schemeClr val="tx2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s-MX" sz="4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4310743" y="3710908"/>
            <a:ext cx="7707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689565" y="3710908"/>
            <a:ext cx="0" cy="665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5233851" y="3710908"/>
            <a:ext cx="7707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5612673" y="3710908"/>
            <a:ext cx="6532" cy="163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6696892" y="3710908"/>
            <a:ext cx="7707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7075714" y="3710908"/>
            <a:ext cx="0" cy="665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029891" y="4495738"/>
            <a:ext cx="131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Tipo de dato</a:t>
            </a:r>
            <a:endParaRPr lang="es-MX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959531" y="5321871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Nombre</a:t>
            </a:r>
            <a:endParaRPr lang="es-MX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401887" y="4376056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Valor</a:t>
            </a:r>
            <a:endParaRPr lang="es-MX" b="1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943701" y="4017354"/>
            <a:ext cx="232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¿Para que son útiles las variables?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22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Importancia de las variables</a:t>
            </a: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64841" y="3518846"/>
            <a:ext cx="4135425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Hacen al código más fácil de manejar al momento de hacer cambios. Compare el siguiente programa con el mostrado anteriormente: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12" y="2056501"/>
            <a:ext cx="3663653" cy="45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Usando una </a:t>
            </a:r>
            <a:r>
              <a:rPr lang="es-MX" dirty="0" err="1" smtClean="0"/>
              <a:t>protoboard</a:t>
            </a:r>
            <a:endParaRPr lang="es-MX" dirty="0"/>
          </a:p>
        </p:txBody>
      </p:sp>
      <p:pic>
        <p:nvPicPr>
          <p:cNvPr id="1026" name="Picture 2" descr="http://www.toptechboy.com/wp-content/uploads/2014/06/pc-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52" y="2648671"/>
            <a:ext cx="9915094" cy="33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 de colores p/ resistencias</a:t>
            </a:r>
            <a:endParaRPr lang="es-MX" dirty="0"/>
          </a:p>
        </p:txBody>
      </p:sp>
      <p:pic>
        <p:nvPicPr>
          <p:cNvPr id="3076" name="Picture 4" descr="Resultado de imagen para resistanc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245" y="2466110"/>
            <a:ext cx="5942562" cy="394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 de colores p/resistencias</a:t>
            </a:r>
            <a:endParaRPr lang="es-MX" dirty="0"/>
          </a:p>
        </p:txBody>
      </p:sp>
      <p:pic>
        <p:nvPicPr>
          <p:cNvPr id="2050" name="Picture 2" descr="Resultado de imagen para resistance code 5 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28" y="3468793"/>
            <a:ext cx="3792970" cy="198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resistance code 5 b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12" y="2333820"/>
            <a:ext cx="4457988" cy="411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4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Conectando circuito en </a:t>
            </a:r>
            <a:r>
              <a:rPr lang="es-MX" dirty="0" err="1" smtClean="0"/>
              <a:t>Arduino</a:t>
            </a:r>
            <a:endParaRPr lang="es-MX" dirty="0"/>
          </a:p>
        </p:txBody>
      </p:sp>
      <p:pic>
        <p:nvPicPr>
          <p:cNvPr id="4098" name="Picture 2" descr="http://www.toptechboy.com/wp-content/uploads/2014/06/LESSON-2-breadboard-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78" y="2370316"/>
            <a:ext cx="6120620" cy="40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arcador de contenido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5103" y="2826945"/>
            <a:ext cx="3933232" cy="30199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11006" y="2507673"/>
            <a:ext cx="884051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Pin 9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1676400" y="3325091"/>
            <a:ext cx="221675" cy="18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1759530" y="3422073"/>
            <a:ext cx="221675" cy="18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195144" y="4904511"/>
            <a:ext cx="1824998" cy="623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 smtClean="0">
                <a:solidFill>
                  <a:schemeClr val="bg1"/>
                </a:solidFill>
              </a:rPr>
              <a:t>220 </a:t>
            </a:r>
            <a:r>
              <a:rPr lang="es-MX" sz="1600" b="1" dirty="0" err="1" smtClean="0">
                <a:solidFill>
                  <a:schemeClr val="bg1"/>
                </a:solidFill>
              </a:rPr>
              <a:t>ohms</a:t>
            </a:r>
            <a:endParaRPr lang="es-MX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3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Conectando más </a:t>
            </a:r>
            <a:r>
              <a:rPr lang="es-MX" dirty="0" err="1" smtClean="0"/>
              <a:t>LEDs</a:t>
            </a:r>
            <a:endParaRPr lang="es-MX" dirty="0"/>
          </a:p>
        </p:txBody>
      </p:sp>
      <p:pic>
        <p:nvPicPr>
          <p:cNvPr id="5122" name="Picture 2" descr="Resultado de imagen para arduino pin 9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65" y="2600179"/>
            <a:ext cx="5902304" cy="33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7571998" y="3422072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¿Cómo se programaría la siguiente secuencia de </a:t>
            </a:r>
            <a:r>
              <a:rPr lang="es-MX" dirty="0" err="1" smtClean="0"/>
              <a:t>LEDs</a:t>
            </a:r>
            <a:r>
              <a:rPr lang="es-MX" dirty="0" smtClean="0"/>
              <a:t>?</a:t>
            </a:r>
          </a:p>
          <a:p>
            <a:endParaRPr lang="es-MX" dirty="0"/>
          </a:p>
          <a:p>
            <a:r>
              <a:rPr lang="es-MX" dirty="0" smtClean="0"/>
              <a:t>La secuencia deseada es: rojo, verde, azul, rojo, verde, azul…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13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 para Robot Mini-Sumo</a:t>
            </a:r>
            <a:endParaRPr lang="es-MX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995023" y="2695886"/>
            <a:ext cx="10761547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/>
              <a:t>Estructura: </a:t>
            </a:r>
            <a:r>
              <a:rPr lang="es-MX" dirty="0" smtClean="0"/>
              <a:t>Está diseñada para poner los motores, batería, sensores y electrónica y la cuchilla para levantar al oponente. Recuerda que debe medir máximo 10cm x 10cm.</a:t>
            </a:r>
            <a:endParaRPr lang="es-MX" dirty="0"/>
          </a:p>
        </p:txBody>
      </p:sp>
      <p:pic>
        <p:nvPicPr>
          <p:cNvPr id="1026" name="Picture 2" descr="http://tdrobotica.co/1065-thickbox_default/chasis-minisumo-profesio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61" y="3531097"/>
            <a:ext cx="3004457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drobotica.co/1071-thickbox_default/chasis-minisumo-profesio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56" y="3531097"/>
            <a:ext cx="3019770" cy="30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a </a:t>
            </a:r>
            <a:r>
              <a:rPr lang="es-MX" dirty="0" err="1" smtClean="0"/>
              <a:t>Arduino</a:t>
            </a:r>
            <a:r>
              <a:rPr lang="es-MX" dirty="0" smtClean="0"/>
              <a:t>, parte 2</a:t>
            </a:r>
            <a:endParaRPr lang="es-MX" dirty="0"/>
          </a:p>
        </p:txBody>
      </p:sp>
      <p:pic>
        <p:nvPicPr>
          <p:cNvPr id="10" name="Picture 2" descr="Resultado de imagen para png arduin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9" y="2500108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 para Robot Mini-Sumo</a:t>
            </a:r>
            <a:endParaRPr lang="es-MX" dirty="0"/>
          </a:p>
        </p:txBody>
      </p:sp>
      <p:pic>
        <p:nvPicPr>
          <p:cNvPr id="2050" name="Picture 2" descr="Resultado de imagen para motor polol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17284"/>
            <a:ext cx="2250076" cy="22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/>
          <p:cNvSpPr txBox="1">
            <a:spLocks/>
          </p:cNvSpPr>
          <p:nvPr/>
        </p:nvSpPr>
        <p:spPr>
          <a:xfrm>
            <a:off x="427843" y="2425844"/>
            <a:ext cx="4797301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err="1" smtClean="0"/>
              <a:t>Motorreductores</a:t>
            </a:r>
            <a:r>
              <a:rPr lang="es-MX" b="1" dirty="0" smtClean="0"/>
              <a:t>: </a:t>
            </a:r>
            <a:r>
              <a:rPr lang="es-MX" dirty="0" smtClean="0"/>
              <a:t>Se recomiendan </a:t>
            </a:r>
            <a:r>
              <a:rPr lang="es-MX" u="sng" dirty="0" smtClean="0"/>
              <a:t>dos </a:t>
            </a:r>
            <a:r>
              <a:rPr lang="es-MX" u="sng" dirty="0" err="1" smtClean="0"/>
              <a:t>motorreductores</a:t>
            </a:r>
            <a:r>
              <a:rPr lang="es-MX" u="sng" dirty="0" smtClean="0"/>
              <a:t> </a:t>
            </a:r>
            <a:r>
              <a:rPr lang="es-MX" u="sng" dirty="0" err="1"/>
              <a:t>Pololu</a:t>
            </a:r>
            <a:r>
              <a:rPr lang="es-MX" u="sng" dirty="0"/>
              <a:t> 50:1 micro </a:t>
            </a:r>
            <a:r>
              <a:rPr lang="es-MX" u="sng" dirty="0" smtClean="0"/>
              <a:t>HP</a:t>
            </a:r>
            <a:r>
              <a:rPr lang="es-MX" dirty="0" smtClean="0"/>
              <a:t> ya </a:t>
            </a:r>
            <a:r>
              <a:rPr lang="es-MX" dirty="0"/>
              <a:t>que la relación de fuerza y velocidad es la más adecuada  (aproximadamente 625 RPM –  1kg-cm de Torque). Esta relación permite que tu robot tenga la suficiente fuerza para poder mover el peso propio del robot y el del contrincante. Sin embargo tú puedes decidir si quieres un robot un poco más lento pero con mucha más fuerza, para este caso se recomiendan los </a:t>
            </a:r>
            <a:r>
              <a:rPr lang="es-MX" u="sng" dirty="0" err="1" smtClean="0"/>
              <a:t>motorreductores</a:t>
            </a:r>
            <a:r>
              <a:rPr lang="es-MX" u="sng" dirty="0" smtClean="0"/>
              <a:t> </a:t>
            </a:r>
            <a:r>
              <a:rPr lang="es-MX" u="sng" dirty="0" err="1"/>
              <a:t>Pololu</a:t>
            </a:r>
            <a:r>
              <a:rPr lang="es-MX" u="sng" dirty="0"/>
              <a:t> 100:1 micro HP o los 75:1.</a:t>
            </a:r>
            <a:endParaRPr lang="es-MX" u="sng" dirty="0"/>
          </a:p>
        </p:txBody>
      </p:sp>
      <p:pic>
        <p:nvPicPr>
          <p:cNvPr id="2052" name="Picture 4" descr="http://tdrobotica.co/560-thickbox_default/micromotor-hp-50111-kg-cm625-r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3548751"/>
            <a:ext cx="2930342" cy="29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 para Robot Mini-Sumo</a:t>
            </a: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14780" y="2517284"/>
            <a:ext cx="11385242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/>
              <a:t>Soportes para </a:t>
            </a:r>
            <a:r>
              <a:rPr lang="es-MX" b="1" dirty="0" err="1" smtClean="0"/>
              <a:t>motorreductor</a:t>
            </a:r>
            <a:r>
              <a:rPr lang="es-MX" b="1" dirty="0" smtClean="0"/>
              <a:t>: </a:t>
            </a:r>
            <a:r>
              <a:rPr lang="es-MX" dirty="0"/>
              <a:t>Este soporte es especial para la sujeción </a:t>
            </a:r>
            <a:r>
              <a:rPr lang="es-MX" dirty="0" smtClean="0"/>
              <a:t>de los </a:t>
            </a:r>
            <a:r>
              <a:rPr lang="es-MX" dirty="0" err="1" smtClean="0"/>
              <a:t>motorreductores</a:t>
            </a:r>
            <a:r>
              <a:rPr lang="es-MX" dirty="0" smtClean="0"/>
              <a:t> a la base.</a:t>
            </a:r>
            <a:endParaRPr lang="es-MX" u="sng" dirty="0"/>
          </a:p>
        </p:txBody>
      </p:sp>
      <p:pic>
        <p:nvPicPr>
          <p:cNvPr id="6" name="Picture 2" descr="http://tdrobotica.co/1155-thickbox_default/soporte-para-micro-motor-plast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05" y="3425715"/>
            <a:ext cx="2823762" cy="282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tdrobotica.co/1154-thickbox_default/soporte-para-micro-motor-plasti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909" y="3425715"/>
            <a:ext cx="2814955" cy="281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oporte para micro motor plást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06" y="3425715"/>
            <a:ext cx="2819853" cy="28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 para Robot Mini-Sumo</a:t>
            </a: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14780" y="2517284"/>
            <a:ext cx="11385242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/>
              <a:t>Llantas para Mini-Sumo: </a:t>
            </a:r>
            <a:r>
              <a:rPr lang="es-MX" dirty="0" smtClean="0"/>
              <a:t>Este tipo de ruedas </a:t>
            </a:r>
            <a:r>
              <a:rPr lang="es-MX" dirty="0"/>
              <a:t>tienen una alta adherencia al </a:t>
            </a:r>
            <a:r>
              <a:rPr lang="es-MX" dirty="0" smtClean="0"/>
              <a:t>suelo, </a:t>
            </a:r>
            <a:r>
              <a:rPr lang="es-MX" dirty="0"/>
              <a:t>razón por la cual te darán una importante ventaja.</a:t>
            </a:r>
            <a:endParaRPr lang="es-MX" u="sng" dirty="0"/>
          </a:p>
        </p:txBody>
      </p:sp>
      <p:pic>
        <p:nvPicPr>
          <p:cNvPr id="5122" name="Picture 2" descr="http://tdrobotica.co/1735-thickbox_default/par-de-ruedas-para-sumo-baja-dens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00" y="3345273"/>
            <a:ext cx="3115398" cy="31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 para Robot Mini-Sumo</a:t>
            </a: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14780" y="2373593"/>
            <a:ext cx="11385242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Sensores de proximidad infrarrojos: </a:t>
            </a:r>
            <a:r>
              <a:rPr lang="es-MX" dirty="0"/>
              <a:t>Se recomiendan </a:t>
            </a:r>
            <a:r>
              <a:rPr lang="es-MX" dirty="0" smtClean="0"/>
              <a:t>al menos dos sensores </a:t>
            </a:r>
            <a:r>
              <a:rPr lang="es-MX" dirty="0"/>
              <a:t>al frente del robot, o mejor aún 4 sensores distribuidos 2 al frente y 2 a los lados (uno a cada lado</a:t>
            </a:r>
            <a:r>
              <a:rPr lang="es-MX" dirty="0" smtClean="0"/>
              <a:t>). Son más que recomendables que los ultrasónicos.</a:t>
            </a:r>
            <a:endParaRPr lang="es-MX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26" y="3363244"/>
            <a:ext cx="6052352" cy="31665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0" y="5054696"/>
            <a:ext cx="4797300" cy="9110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61" y="3619810"/>
            <a:ext cx="4797300" cy="9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qrd1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093" y="3474485"/>
            <a:ext cx="3904615" cy="28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/>
          <p:cNvSpPr txBox="1">
            <a:spLocks/>
          </p:cNvSpPr>
          <p:nvPr/>
        </p:nvSpPr>
        <p:spPr>
          <a:xfrm>
            <a:off x="414780" y="2373593"/>
            <a:ext cx="11385242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/>
              <a:t>Sensor óptico: </a:t>
            </a:r>
            <a:r>
              <a:rPr lang="es-MX" dirty="0" smtClean="0"/>
              <a:t>Se utilizan para reconocer la </a:t>
            </a:r>
            <a:r>
              <a:rPr lang="es-MX" dirty="0" err="1" smtClean="0"/>
              <a:t>linea</a:t>
            </a:r>
            <a:r>
              <a:rPr lang="es-MX" dirty="0" smtClean="0"/>
              <a:t> del </a:t>
            </a:r>
            <a:r>
              <a:rPr lang="es-MX" dirty="0" err="1" smtClean="0"/>
              <a:t>dohyo</a:t>
            </a:r>
            <a:r>
              <a:rPr lang="es-MX" dirty="0"/>
              <a:t> </a:t>
            </a:r>
            <a:r>
              <a:rPr lang="es-MX" dirty="0" smtClean="0"/>
              <a:t>y evitar salir. </a:t>
            </a:r>
            <a:r>
              <a:rPr lang="es-MX" dirty="0"/>
              <a:t>Se recomiendan </a:t>
            </a:r>
            <a:r>
              <a:rPr lang="es-MX" dirty="0" smtClean="0"/>
              <a:t>al menos dos </a:t>
            </a:r>
            <a:r>
              <a:rPr lang="es-MX" dirty="0"/>
              <a:t>sensores uno en cada extremo de la parte frontal del </a:t>
            </a:r>
            <a:r>
              <a:rPr lang="es-MX" dirty="0" smtClean="0"/>
              <a:t>robot. El más utilizado es el CNY-70.</a:t>
            </a:r>
            <a:endParaRPr lang="es-MX" u="sng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 para Robot Mini-Sumo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312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584597" y="2491159"/>
            <a:ext cx="11385242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err="1" smtClean="0"/>
              <a:t>Bateria</a:t>
            </a:r>
            <a:r>
              <a:rPr lang="es-MX" b="1" dirty="0" smtClean="0"/>
              <a:t> </a:t>
            </a:r>
            <a:r>
              <a:rPr lang="es-MX" b="1" dirty="0" err="1" smtClean="0"/>
              <a:t>Lipo</a:t>
            </a:r>
            <a:r>
              <a:rPr lang="es-MX" b="1" dirty="0" smtClean="0"/>
              <a:t> de 2 celdas y 500 </a:t>
            </a:r>
            <a:r>
              <a:rPr lang="es-MX" b="1" dirty="0" err="1" smtClean="0"/>
              <a:t>mAh</a:t>
            </a:r>
            <a:r>
              <a:rPr lang="es-MX" b="1" dirty="0" smtClean="0"/>
              <a:t>: </a:t>
            </a:r>
            <a:r>
              <a:rPr lang="es-MX" dirty="0" smtClean="0"/>
              <a:t>Esta batería alimentara todo el robot, esto incluye los sensores, motores, y tarjeta de control.</a:t>
            </a:r>
            <a:endParaRPr lang="es-MX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 para Robot Mini-Sumo</a:t>
            </a:r>
            <a:endParaRPr lang="es-MX" dirty="0"/>
          </a:p>
        </p:txBody>
      </p:sp>
      <p:pic>
        <p:nvPicPr>
          <p:cNvPr id="8194" name="Picture 2" descr="Resultado de imagen para lipo battery 2s 500m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530" y="3626817"/>
            <a:ext cx="33813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21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584596" y="2425844"/>
            <a:ext cx="11385242" cy="14352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/>
              <a:t>Puente H</a:t>
            </a:r>
            <a:r>
              <a:rPr lang="es-MX" b="1" dirty="0"/>
              <a:t>: </a:t>
            </a:r>
            <a:r>
              <a:rPr lang="es-MX" dirty="0" smtClean="0"/>
              <a:t>Un microcontrolador </a:t>
            </a:r>
            <a:r>
              <a:rPr lang="es-MX" dirty="0"/>
              <a:t>no puede entregar directamente la potencia que </a:t>
            </a:r>
            <a:r>
              <a:rPr lang="es-MX" dirty="0" smtClean="0"/>
              <a:t>necesita </a:t>
            </a:r>
            <a:r>
              <a:rPr lang="es-MX" dirty="0"/>
              <a:t>un motor. Para esto se utilizan los puentes H. Desde el microcontrolador se envían las señales digitales para indicar en qué dirección debe girar el motor y el puente H recibe estas señales y entrega la potencia necesaria al motor. </a:t>
            </a:r>
            <a:endParaRPr lang="es-MX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 para Robot Mini-Sumo</a:t>
            </a:r>
            <a:endParaRPr lang="es-MX" dirty="0"/>
          </a:p>
        </p:txBody>
      </p:sp>
      <p:pic>
        <p:nvPicPr>
          <p:cNvPr id="9218" name="Picture 2" descr="Resultado de imagen para puente 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90" y="3861136"/>
            <a:ext cx="2739254" cy="273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3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bloques (Funcionamiento)</a:t>
            </a:r>
            <a:endParaRPr lang="es-MX" dirty="0"/>
          </a:p>
        </p:txBody>
      </p:sp>
      <p:pic>
        <p:nvPicPr>
          <p:cNvPr id="10242" name="Picture 2" descr="bloq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046" y="2790780"/>
            <a:ext cx="7189906" cy="28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4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Estructuras principales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19" y="2552112"/>
            <a:ext cx="8083197" cy="363696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36868" y="2927328"/>
            <a:ext cx="1201783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4330335" y="4744851"/>
            <a:ext cx="1058092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313508" y="3544522"/>
            <a:ext cx="286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*La doble diagonal es para poner comentarios o apuntes de programador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62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placa conectaste?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221" b="54435"/>
          <a:stretch/>
        </p:blipFill>
        <p:spPr>
          <a:xfrm>
            <a:off x="2538410" y="2862579"/>
            <a:ext cx="7115178" cy="29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¿En qué puerto?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4719939" cy="3636511"/>
          </a:xfrm>
        </p:spPr>
        <p:txBody>
          <a:bodyPr/>
          <a:lstStyle/>
          <a:p>
            <a:r>
              <a:rPr lang="es-MX" dirty="0" smtClean="0"/>
              <a:t>Inicio + R</a:t>
            </a:r>
          </a:p>
          <a:p>
            <a:r>
              <a:rPr lang="es-MX" dirty="0" smtClean="0"/>
              <a:t>Escribir </a:t>
            </a:r>
            <a:r>
              <a:rPr lang="es-MX" dirty="0" err="1" smtClean="0"/>
              <a:t>devmgmt.msc</a:t>
            </a:r>
            <a:endParaRPr lang="es-MX" dirty="0" smtClean="0"/>
          </a:p>
          <a:p>
            <a:r>
              <a:rPr lang="es-MX" dirty="0" smtClean="0"/>
              <a:t>Ver dispositivos conectados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65" y="2222287"/>
            <a:ext cx="5924734" cy="43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¿En qué puerto?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58" y="2000432"/>
            <a:ext cx="3850380" cy="46980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7829" y="3735977"/>
            <a:ext cx="281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Seleccionar el puerto donde está conectado el </a:t>
            </a:r>
            <a:r>
              <a:rPr lang="es-MX" dirty="0" err="1" smtClean="0"/>
              <a:t>Arduino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3269964" y="3905795"/>
            <a:ext cx="1942116" cy="130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errores comunes al programar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 sintaxis (escribir mal una función).</a:t>
            </a:r>
          </a:p>
          <a:p>
            <a:r>
              <a:rPr lang="es-MX" dirty="0" smtClean="0"/>
              <a:t>De operación (hacer una operación invalida).</a:t>
            </a:r>
          </a:p>
          <a:p>
            <a:r>
              <a:rPr lang="es-MX" dirty="0" smtClean="0"/>
              <a:t>De lógica (el programa se ejecuta exitosamente pero no hace lo que el programador desea).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ascarr.com/wp-content/uploads/2017/07/ArduinoCheatSheet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5889" y="433159"/>
            <a:ext cx="8245838" cy="604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 rot="16200000">
            <a:off x="-649037" y="3643528"/>
            <a:ext cx="5076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 smtClean="0">
                <a:solidFill>
                  <a:srgbClr val="FFC000"/>
                </a:solidFill>
              </a:rPr>
              <a:t>Arduino</a:t>
            </a:r>
            <a:r>
              <a:rPr lang="es-MX" sz="3200" b="1" dirty="0" smtClean="0">
                <a:solidFill>
                  <a:srgbClr val="FFC000"/>
                </a:solidFill>
              </a:rPr>
              <a:t> </a:t>
            </a:r>
            <a:r>
              <a:rPr lang="es-MX" sz="3200" b="1" dirty="0" err="1" smtClean="0">
                <a:solidFill>
                  <a:srgbClr val="FFC000"/>
                </a:solidFill>
              </a:rPr>
              <a:t>Cheat</a:t>
            </a:r>
            <a:r>
              <a:rPr lang="es-MX" sz="3200" b="1" dirty="0" smtClean="0">
                <a:solidFill>
                  <a:srgbClr val="FFC000"/>
                </a:solidFill>
              </a:rPr>
              <a:t> </a:t>
            </a:r>
            <a:r>
              <a:rPr lang="es-MX" sz="3200" b="1" dirty="0" err="1" smtClean="0">
                <a:solidFill>
                  <a:srgbClr val="FFC000"/>
                </a:solidFill>
              </a:rPr>
              <a:t>Sheet</a:t>
            </a:r>
            <a:endParaRPr lang="es-MX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básicas</a:t>
            </a: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66309" y="2614172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solidFill>
                  <a:srgbClr val="FFC000"/>
                </a:solidFill>
              </a:rPr>
              <a:t>pinMode</a:t>
            </a:r>
            <a:r>
              <a:rPr lang="es-MX" dirty="0" smtClean="0"/>
              <a:t>(pin, </a:t>
            </a:r>
            <a:r>
              <a:rPr lang="es-MX" dirty="0" smtClean="0">
                <a:solidFill>
                  <a:srgbClr val="00B0F0"/>
                </a:solidFill>
              </a:rPr>
              <a:t>[INPUT,OUTPUT]</a:t>
            </a:r>
            <a:r>
              <a:rPr lang="es-MX" dirty="0" smtClean="0"/>
              <a:t>); 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//INPUT: </a:t>
            </a:r>
            <a:r>
              <a:rPr lang="es-MX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Arduino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recibe datos, OUTPUT: </a:t>
            </a:r>
            <a:r>
              <a:rPr lang="es-MX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Arduino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envía datos</a:t>
            </a:r>
          </a:p>
          <a:p>
            <a:r>
              <a:rPr lang="es-MX" dirty="0" err="1" smtClean="0">
                <a:solidFill>
                  <a:srgbClr val="FFC000"/>
                </a:solidFill>
              </a:rPr>
              <a:t>digitalWrite</a:t>
            </a:r>
            <a:r>
              <a:rPr lang="es-MX" dirty="0" smtClean="0"/>
              <a:t>(pin</a:t>
            </a:r>
            <a:r>
              <a:rPr lang="es-MX" dirty="0"/>
              <a:t>, </a:t>
            </a:r>
            <a:r>
              <a:rPr lang="es-MX" dirty="0" smtClean="0">
                <a:solidFill>
                  <a:srgbClr val="00B0F0"/>
                </a:solidFill>
              </a:rPr>
              <a:t>[HIGH,LOW]</a:t>
            </a:r>
            <a:r>
              <a:rPr lang="es-MX" dirty="0" smtClean="0"/>
              <a:t>); 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//HIGH: Presencia de voltaje, LOW: Ausencia de voltaje</a:t>
            </a:r>
            <a:endParaRPr lang="es-MX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MX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846321" y="5881351"/>
            <a:ext cx="72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FF00"/>
                </a:solidFill>
              </a:rPr>
              <a:t>IMPORTANTE </a:t>
            </a:r>
            <a:r>
              <a:rPr lang="es-MX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s-MX" b="1" dirty="0" smtClean="0">
                <a:solidFill>
                  <a:srgbClr val="FFFF00"/>
                </a:solidFill>
              </a:rPr>
              <a:t>Cada función termina con punto y coma ( ; )</a:t>
            </a:r>
            <a:endParaRPr lang="es-MX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1197</TotalTime>
  <Words>655</Words>
  <Application>Microsoft Office PowerPoint</Application>
  <PresentationFormat>Panorámica</PresentationFormat>
  <Paragraphs>60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Lato</vt:lpstr>
      <vt:lpstr>Wingdings</vt:lpstr>
      <vt:lpstr>Wingdings 2</vt:lpstr>
      <vt:lpstr>Citable</vt:lpstr>
      <vt:lpstr>Programación Orientada a Objetos</vt:lpstr>
      <vt:lpstr>Introducción a Arduino, parte 2</vt:lpstr>
      <vt:lpstr>Estructuras principales</vt:lpstr>
      <vt:lpstr>¿Cuál placa conectaste?</vt:lpstr>
      <vt:lpstr>¿En qué puerto?</vt:lpstr>
      <vt:lpstr>¿En qué puerto?</vt:lpstr>
      <vt:lpstr>Tipos de errores comunes al programar</vt:lpstr>
      <vt:lpstr>Presentación de PowerPoint</vt:lpstr>
      <vt:lpstr>Funciones básicas</vt:lpstr>
      <vt:lpstr>Importancia de los retardos</vt:lpstr>
      <vt:lpstr>Importancia de los retardos</vt:lpstr>
      <vt:lpstr>Declaración de variables</vt:lpstr>
      <vt:lpstr>Importancia de las variables</vt:lpstr>
      <vt:lpstr>Usando una protoboard</vt:lpstr>
      <vt:lpstr>Código de colores p/ resistencias</vt:lpstr>
      <vt:lpstr>Código de colores p/resistencias</vt:lpstr>
      <vt:lpstr>Conectando circuito en Arduino</vt:lpstr>
      <vt:lpstr>Conectando más LEDs</vt:lpstr>
      <vt:lpstr>Material para Robot Mini-Sumo</vt:lpstr>
      <vt:lpstr>Material para Robot Mini-Sumo</vt:lpstr>
      <vt:lpstr>Material para Robot Mini-Sumo</vt:lpstr>
      <vt:lpstr>Material para Robot Mini-Sumo</vt:lpstr>
      <vt:lpstr>Material para Robot Mini-Sumo</vt:lpstr>
      <vt:lpstr>Material para Robot Mini-Sumo</vt:lpstr>
      <vt:lpstr>Material para Robot Mini-Sumo</vt:lpstr>
      <vt:lpstr>Material para Robot Mini-Sumo</vt:lpstr>
      <vt:lpstr>Diagrama de bloques (Funcionamiento)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Víctor de Jesús Medrano Zarazúa</cp:lastModifiedBy>
  <cp:revision>132</cp:revision>
  <dcterms:created xsi:type="dcterms:W3CDTF">2018-01-24T20:08:52Z</dcterms:created>
  <dcterms:modified xsi:type="dcterms:W3CDTF">2018-02-15T16:14:17Z</dcterms:modified>
</cp:coreProperties>
</file>