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58F1B-B60C-4E42-9D73-088B6DD84A37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AE8B5-2708-4DBA-91E3-80D9A5119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40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AE8B5-2708-4DBA-91E3-80D9A5119D5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533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CB894-E98F-4C6E-A17C-122BF3552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730E3B-A51A-4B05-A75B-A767C9AFC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289A93-A5DE-4FCD-ABDE-694836FA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0417-6C80-49C9-B3A0-67C7017D510E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F70B8C-F059-44A8-B5BC-CDB9FDAE8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8F6143-F4EC-4952-8C51-8EF55AED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BD99-E111-412A-B55F-1CCF88C1C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855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22351-74F5-4F9E-AF21-361573F7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B33AFE-16CE-4D92-8728-B20FC22FA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9BEE74-CF32-4005-8E13-8A17F52F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0417-6C80-49C9-B3A0-67C7017D510E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8D347A-1AE8-452A-A1DC-1D3F952A3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1837F9-3996-4554-A95A-5609298F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BD99-E111-412A-B55F-1CCF88C1C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61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DDC2CD-578D-4A27-8C1B-EFF4A98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046CB9-59EA-4918-BEE5-FE3F7C44B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07E994-FD16-4F2A-A802-B7E2B0CF2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0417-6C80-49C9-B3A0-67C7017D510E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DAE688-8DEE-4C69-BEB8-FED54F5A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C9671-9AFF-4F5A-9CD1-27D6FB89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BD99-E111-412A-B55F-1CCF88C1C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83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C1551-09D2-47A4-99B7-42FD22419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636AD7-C42B-485E-A324-A08F820EC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ACEE2A-FD42-448B-865F-2A88BA0CB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0417-6C80-49C9-B3A0-67C7017D510E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BD888B-17A4-420C-A81F-F621F673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D6AA7-827F-4289-8EDE-6C7B62A0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BD99-E111-412A-B55F-1CCF88C1C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93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EA107-4B47-44A5-A2DE-7B9BF3873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EB9D2E-40EC-48F8-BCEB-D49A31ECB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49FD78-9AEB-467D-B4D9-5B7EAABD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0417-6C80-49C9-B3A0-67C7017D510E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42513-BBA0-42C2-830B-CE403F9A0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B5217B-2801-4A39-8531-AA70A034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BD99-E111-412A-B55F-1CCF88C1C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57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38638-BAD2-44F3-A09C-8B0142C5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88766B-404E-4BDB-AC32-F5CDE946C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7C0FC-AF29-4198-B838-6E6F1251A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BE36AA-3DBE-4E8B-A478-C2ADE5AE5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0417-6C80-49C9-B3A0-67C7017D510E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E00E3B-3D06-47EB-BA8F-2E4F150A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287072-E6DA-46EC-A060-2DF705CBC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BD99-E111-412A-B55F-1CCF88C1C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31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55703-6875-4DCE-B772-FEA38366D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7A0A4C-EE72-48DE-91D5-045CD0F2B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E1E3B9-680E-45AF-822B-6642068EE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F26558-A4FA-4A38-BE62-628B959EB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9BC196-7CFE-4C5F-8603-F54E2AE02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1040E2-2907-4A61-9DFE-DEEEE796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0417-6C80-49C9-B3A0-67C7017D510E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E32374-DFE9-486C-9238-E0D68EC4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34DABC-8CAA-44EB-B354-0719A87A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BD99-E111-412A-B55F-1CCF88C1C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7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1B670-1F79-4C5F-92AB-246C1B7B8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4E80F2-8737-4679-A9A9-E1E365F6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0417-6C80-49C9-B3A0-67C7017D510E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835B52-C8B8-44AC-9461-B15A42E5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960890-E103-461B-B8BA-5B1129C9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BD99-E111-412A-B55F-1CCF88C1C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76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CADDA9-230C-437C-A020-ABA6ABBD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0417-6C80-49C9-B3A0-67C7017D510E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9D1717-C56D-4CB0-9452-59C4CE20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4B0AC-4F7C-4172-9540-0DA76839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BD99-E111-412A-B55F-1CCF88C1C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45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320E5-5F49-4583-8920-826CDD15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211752-4E36-4B9C-AF61-732B4B177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768C62-D163-4773-8ED8-964C1B785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CA0A3F-8B54-42D2-ADCD-A35848C2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0417-6C80-49C9-B3A0-67C7017D510E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3B25F9-A771-413C-B46E-3E40451D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E27720-9913-49DA-85D5-BE5A15DF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BD99-E111-412A-B55F-1CCF88C1C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84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45A8F-EA21-44C6-B0A7-78E8D9A9B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025825-5311-4007-9FCD-EFB6B30D0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992CFA-05D5-4B3A-BAC2-AACD698A4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76A9F8-2C06-4C0F-9C73-25EA5316C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0417-6C80-49C9-B3A0-67C7017D510E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E6308E-309B-418A-B8AF-23C4D3F47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53450C-F4EF-48A9-B426-B8095371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BD99-E111-412A-B55F-1CCF88C1C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5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68E48E-8748-4850-88F1-7B71B5CE1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C5B66E-07FB-4940-B071-EFA9A36E1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908C05-0456-46F0-83E6-7D18A0CA0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90417-6C80-49C9-B3A0-67C7017D510E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BDC58-3412-48F0-9E6B-767FD2154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588E4C-BB67-40B6-AE02-E4851BED8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9BD99-E111-412A-B55F-1CCF88C1C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89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F5EEB40-9E41-4D25-98D5-BC47C53F5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05" y="897495"/>
            <a:ext cx="11231289" cy="49226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B96DDEC-A923-4FEC-8DDF-ACE806CB3912}"/>
              </a:ext>
            </a:extLst>
          </p:cNvPr>
          <p:cNvSpPr/>
          <p:nvPr/>
        </p:nvSpPr>
        <p:spPr>
          <a:xfrm>
            <a:off x="907914" y="5960505"/>
            <a:ext cx="8167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zh-CN" dirty="0">
                <a:solidFill>
                  <a:schemeClr val="bg1"/>
                </a:solidFill>
              </a:rPr>
              <a:t>Ther Adv Neurol Disord</a:t>
            </a:r>
          </a:p>
          <a:p>
            <a:r>
              <a:rPr lang="nl-NL" altLang="zh-CN" dirty="0">
                <a:solidFill>
                  <a:schemeClr val="bg1"/>
                </a:solidFill>
              </a:rPr>
              <a:t>2019, Vol. 12: 1–21     DOI: 10.1177/1756286419838682</a:t>
            </a:r>
            <a:r>
              <a:rPr lang="zh-CN" altLang="en-US" dirty="0">
                <a:solidFill>
                  <a:schemeClr val="bg1"/>
                </a:solidFill>
              </a:rPr>
              <a:t>（以下未标明出处的文字或图片均来源于此片论文）</a:t>
            </a:r>
          </a:p>
        </p:txBody>
      </p:sp>
    </p:spTree>
    <p:extLst>
      <p:ext uri="{BB962C8B-B14F-4D97-AF65-F5344CB8AC3E}">
        <p14:creationId xmlns:p14="http://schemas.microsoft.com/office/powerpoint/2010/main" val="134923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F90EE56-5EAE-4BCA-BBA3-94EF59CDC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553" y="0"/>
            <a:ext cx="68648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0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A529B3B-7E43-471D-8011-1F54B96EA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258" y="41605"/>
            <a:ext cx="2997484" cy="681639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C046EA6-DE37-4784-9AC4-F69492E57814}"/>
              </a:ext>
            </a:extLst>
          </p:cNvPr>
          <p:cNvSpPr txBox="1"/>
          <p:nvPr/>
        </p:nvSpPr>
        <p:spPr>
          <a:xfrm>
            <a:off x="8190689" y="2505670"/>
            <a:ext cx="2997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放射组学特征提取</a:t>
            </a:r>
            <a:r>
              <a:rPr lang="en-US" altLang="zh-CN" dirty="0">
                <a:solidFill>
                  <a:schemeClr val="bg1"/>
                </a:solidFill>
              </a:rPr>
              <a:t>—</a:t>
            </a:r>
            <a:r>
              <a:rPr lang="zh-CN" altLang="en-US" dirty="0">
                <a:solidFill>
                  <a:schemeClr val="bg1"/>
                </a:solidFill>
              </a:rPr>
              <a:t>可能发现一些肉眼无法观察到的特征，和有用信息。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并对治疗前后的反应有预测作用。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B5D40D-8EFE-4CC7-98F5-8C206675806B}"/>
              </a:ext>
            </a:extLst>
          </p:cNvPr>
          <p:cNvSpPr txBox="1"/>
          <p:nvPr/>
        </p:nvSpPr>
        <p:spPr>
          <a:xfrm>
            <a:off x="804153" y="2505669"/>
            <a:ext cx="2997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Ref.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Yip SS, Liu Y, Parmar C, Li Q, Liu S, Qu F, et al. (June 2017)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Lambin</a:t>
            </a:r>
            <a:r>
              <a:rPr lang="en-US" altLang="zh-CN" dirty="0">
                <a:solidFill>
                  <a:schemeClr val="bg1"/>
                </a:solidFill>
              </a:rPr>
              <a:t> P, Rios-Velazquez E, </a:t>
            </a:r>
            <a:r>
              <a:rPr lang="en-US" altLang="zh-CN" dirty="0" err="1">
                <a:solidFill>
                  <a:schemeClr val="bg1"/>
                </a:solidFill>
              </a:rPr>
              <a:t>Leijenaar</a:t>
            </a:r>
            <a:r>
              <a:rPr lang="en-US" altLang="zh-CN" dirty="0">
                <a:solidFill>
                  <a:schemeClr val="bg1"/>
                </a:solidFill>
              </a:rPr>
              <a:t> R, Carvalho S, van </a:t>
            </a:r>
            <a:r>
              <a:rPr lang="en-US" altLang="zh-CN" dirty="0" err="1">
                <a:solidFill>
                  <a:schemeClr val="bg1"/>
                </a:solidFill>
              </a:rPr>
              <a:t>Stiphout</a:t>
            </a:r>
            <a:r>
              <a:rPr lang="en-US" altLang="zh-CN" dirty="0">
                <a:solidFill>
                  <a:schemeClr val="bg1"/>
                </a:solidFill>
              </a:rPr>
              <a:t> RG, </a:t>
            </a:r>
            <a:r>
              <a:rPr lang="en-US" altLang="zh-CN" dirty="0" err="1">
                <a:solidFill>
                  <a:schemeClr val="bg1"/>
                </a:solidFill>
              </a:rPr>
              <a:t>Granton</a:t>
            </a:r>
            <a:r>
              <a:rPr lang="en-US" altLang="zh-CN" dirty="0">
                <a:solidFill>
                  <a:schemeClr val="bg1"/>
                </a:solidFill>
              </a:rPr>
              <a:t> P, et al. (March 2012).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8DD780-FD3F-47CC-B8D0-AEF30B63BC13}"/>
              </a:ext>
            </a:extLst>
          </p:cNvPr>
          <p:cNvSpPr txBox="1"/>
          <p:nvPr/>
        </p:nvSpPr>
        <p:spPr>
          <a:xfrm>
            <a:off x="8271753" y="5934670"/>
            <a:ext cx="2997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Source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https://en.wikipedia.org/wiki/Radiomics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43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284F06E-9BD7-4EC2-B131-B5AB69126EA7}"/>
              </a:ext>
            </a:extLst>
          </p:cNvPr>
          <p:cNvSpPr txBox="1"/>
          <p:nvPr/>
        </p:nvSpPr>
        <p:spPr>
          <a:xfrm>
            <a:off x="804153" y="2505669"/>
            <a:ext cx="29974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基于大小和形状的特征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图像强度直方图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图像体素之间关系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747550-22D7-40C8-A70A-96ADE7745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119" y="1705491"/>
            <a:ext cx="6944282" cy="344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19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5ECE21-7D4A-4D79-B930-D4E680F9E418}"/>
              </a:ext>
            </a:extLst>
          </p:cNvPr>
          <p:cNvSpPr txBox="1"/>
          <p:nvPr/>
        </p:nvSpPr>
        <p:spPr>
          <a:xfrm>
            <a:off x="4597257" y="1702340"/>
            <a:ext cx="7085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小波带过滤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在不同的</a:t>
            </a:r>
            <a:r>
              <a:rPr lang="en-US" altLang="zh-CN" dirty="0">
                <a:solidFill>
                  <a:schemeClr val="bg1"/>
                </a:solidFill>
              </a:rPr>
              <a:t>RIO</a:t>
            </a:r>
            <a:r>
              <a:rPr lang="zh-CN" altLang="en-US" dirty="0">
                <a:solidFill>
                  <a:schemeClr val="bg1"/>
                </a:solidFill>
              </a:rPr>
              <a:t>小波带分配不同权重，与高频和低频相比，得到比例。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CB8418-2C62-4E48-83C0-C34EA60564A8}"/>
              </a:ext>
            </a:extLst>
          </p:cNvPr>
          <p:cNvSpPr txBox="1"/>
          <p:nvPr/>
        </p:nvSpPr>
        <p:spPr>
          <a:xfrm>
            <a:off x="4597258" y="3678332"/>
            <a:ext cx="29974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全局特征提取：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灰度级共流矩阵</a:t>
            </a:r>
            <a:r>
              <a:rPr lang="en-US" altLang="zh-CN" dirty="0">
                <a:solidFill>
                  <a:schemeClr val="bg1"/>
                </a:solidFill>
              </a:rPr>
              <a:t>(GLCM)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灰度级运行长度矩</a:t>
            </a:r>
            <a:r>
              <a:rPr lang="en-US" altLang="zh-CN" dirty="0">
                <a:solidFill>
                  <a:schemeClr val="bg1"/>
                </a:solidFill>
              </a:rPr>
              <a:t>(GLRLM)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灰度级大小区域矩</a:t>
            </a:r>
            <a:r>
              <a:rPr lang="en-US" altLang="zh-CN" dirty="0">
                <a:solidFill>
                  <a:schemeClr val="bg1"/>
                </a:solidFill>
              </a:rPr>
              <a:t>(GLSZM)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邻域灰度差矩阵</a:t>
            </a:r>
            <a:r>
              <a:rPr lang="en-US" altLang="zh-CN" dirty="0">
                <a:solidFill>
                  <a:schemeClr val="bg1"/>
                </a:solidFill>
              </a:rPr>
              <a:t>(NGTDM)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884B33-F6E6-427C-9017-4ED00D25E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81" y="1296127"/>
            <a:ext cx="3725694" cy="14949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C798443-1A90-43D4-899B-9E2473359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82" y="3782337"/>
            <a:ext cx="3872921" cy="149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46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7809316-4EE4-49FA-85A6-1CA1E7B86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74" y="2132818"/>
            <a:ext cx="5550467" cy="28623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52FC4F-4EDE-4D17-8A14-E9F559091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230" y="619031"/>
            <a:ext cx="6089516" cy="12445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EE6546F-9351-4917-890A-A1ED36F62886}"/>
              </a:ext>
            </a:extLst>
          </p:cNvPr>
          <p:cNvSpPr txBox="1"/>
          <p:nvPr/>
        </p:nvSpPr>
        <p:spPr>
          <a:xfrm>
            <a:off x="5767818" y="2257729"/>
            <a:ext cx="64241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论文中，</a:t>
            </a:r>
            <a:r>
              <a:rPr lang="en-US" altLang="zh-CN" dirty="0" err="1">
                <a:solidFill>
                  <a:schemeClr val="bg1"/>
                </a:solidFill>
              </a:rPr>
              <a:t>Matlab</a:t>
            </a:r>
            <a:r>
              <a:rPr lang="zh-CN" altLang="en-US" dirty="0">
                <a:solidFill>
                  <a:schemeClr val="bg1"/>
                </a:solidFill>
              </a:rPr>
              <a:t>工具因为没有办法搞清需要的参数，结果</a:t>
            </a:r>
            <a:r>
              <a:rPr lang="en-US" altLang="zh-CN" dirty="0" err="1">
                <a:solidFill>
                  <a:schemeClr val="bg1"/>
                </a:solidFill>
              </a:rPr>
              <a:t>nii</a:t>
            </a:r>
            <a:r>
              <a:rPr lang="zh-CN" altLang="en-US" dirty="0">
                <a:solidFill>
                  <a:schemeClr val="bg1"/>
                </a:solidFill>
              </a:rPr>
              <a:t>文件解析后发现仅是仿射矩阵，（与学长讨论过可没法解决）</a:t>
            </a:r>
            <a:r>
              <a:rPr lang="en-US" altLang="zh-CN" dirty="0">
                <a:solidFill>
                  <a:schemeClr val="bg1"/>
                </a:solidFill>
              </a:rPr>
              <a:t>---</a:t>
            </a:r>
            <a:r>
              <a:rPr lang="en-US" altLang="zh-CN" dirty="0" err="1">
                <a:solidFill>
                  <a:schemeClr val="bg1"/>
                </a:solidFill>
              </a:rPr>
              <a:t>Matlab</a:t>
            </a:r>
            <a:r>
              <a:rPr lang="zh-CN" altLang="en-US" dirty="0">
                <a:solidFill>
                  <a:schemeClr val="bg1"/>
                </a:solidFill>
              </a:rPr>
              <a:t>给的文档太少。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所以选择</a:t>
            </a:r>
            <a:r>
              <a:rPr lang="en-US" altLang="zh-CN" dirty="0">
                <a:solidFill>
                  <a:schemeClr val="bg1"/>
                </a:solidFill>
              </a:rPr>
              <a:t>Harvard</a:t>
            </a:r>
            <a:r>
              <a:rPr lang="zh-CN" altLang="en-US" dirty="0">
                <a:solidFill>
                  <a:schemeClr val="bg1"/>
                </a:solidFill>
              </a:rPr>
              <a:t>医学院开发的</a:t>
            </a:r>
            <a:r>
              <a:rPr lang="en-US" altLang="zh-CN" dirty="0" err="1">
                <a:solidFill>
                  <a:schemeClr val="bg1"/>
                </a:solidFill>
              </a:rPr>
              <a:t>PyRadiomics</a:t>
            </a:r>
            <a:r>
              <a:rPr lang="zh-CN" altLang="en-US" dirty="0">
                <a:solidFill>
                  <a:schemeClr val="bg1"/>
                </a:solidFill>
              </a:rPr>
              <a:t>，它具有标准的特征定义，并且公开可重复验证。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F610BF-7362-42E6-BCE6-A38E27CFECB0}"/>
              </a:ext>
            </a:extLst>
          </p:cNvPr>
          <p:cNvSpPr/>
          <p:nvPr/>
        </p:nvSpPr>
        <p:spPr>
          <a:xfrm>
            <a:off x="341350" y="5389318"/>
            <a:ext cx="60019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https://pyradiomics.readthedocs.io/en/latest/usage.html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474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5D32645-2A94-4E17-8F61-964F2BE7F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154" y="967952"/>
            <a:ext cx="7866449" cy="492209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4D11C9B-C9DD-49AB-9E99-DD50A2A3FA65}"/>
              </a:ext>
            </a:extLst>
          </p:cNvPr>
          <p:cNvSpPr/>
          <p:nvPr/>
        </p:nvSpPr>
        <p:spPr>
          <a:xfrm>
            <a:off x="2047154" y="6089710"/>
            <a:ext cx="60019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https://pyradiomics.readthedocs.io/en/latest/usage.html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257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86CDC97-04B2-4D32-85B7-44EAB4100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421" y="714358"/>
            <a:ext cx="8531157" cy="490611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9F2ADC2-9886-4BF4-8F89-4479A4905CB9}"/>
              </a:ext>
            </a:extLst>
          </p:cNvPr>
          <p:cNvSpPr/>
          <p:nvPr/>
        </p:nvSpPr>
        <p:spPr>
          <a:xfrm>
            <a:off x="2047154" y="6089710"/>
            <a:ext cx="60019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https://pyradiomics.readthedocs.io/en/latest/usage.html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232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302</Words>
  <Application>Microsoft Office PowerPoint</Application>
  <PresentationFormat>宽屏</PresentationFormat>
  <Paragraphs>37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皓天 白</dc:creator>
  <cp:lastModifiedBy>皓天 白</cp:lastModifiedBy>
  <cp:revision>7</cp:revision>
  <dcterms:created xsi:type="dcterms:W3CDTF">2019-09-27T01:37:02Z</dcterms:created>
  <dcterms:modified xsi:type="dcterms:W3CDTF">2019-09-27T03:37:29Z</dcterms:modified>
</cp:coreProperties>
</file>