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2" r:id="rId7"/>
    <p:sldId id="312" r:id="rId8"/>
    <p:sldId id="340" r:id="rId9"/>
    <p:sldId id="314" r:id="rId10"/>
    <p:sldId id="341" r:id="rId11"/>
    <p:sldId id="342" r:id="rId12"/>
    <p:sldId id="343" r:id="rId13"/>
    <p:sldId id="304" r:id="rId14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0">
          <p15:clr>
            <a:srgbClr val="A4A3A4"/>
          </p15:clr>
        </p15:guide>
        <p15:guide id="2" orient="horz" pos="351">
          <p15:clr>
            <a:srgbClr val="A4A3A4"/>
          </p15:clr>
        </p15:guide>
        <p15:guide id="3" pos="2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diyath, Vineeth" initials="NV" lastIdx="1" clrIdx="0">
    <p:extLst>
      <p:ext uri="{19B8F6BF-5375-455C-9EA6-DF929625EA0E}">
        <p15:presenceInfo xmlns:p15="http://schemas.microsoft.com/office/powerpoint/2012/main" userId="S-1-5-21-1531082355-734649621-3782574898-2705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F0B"/>
    <a:srgbClr val="B7BE16"/>
    <a:srgbClr val="A2BFAF"/>
    <a:srgbClr val="ACB7B2"/>
    <a:srgbClr val="FFBC1D"/>
    <a:srgbClr val="AC2B37"/>
    <a:srgbClr val="762C7C"/>
    <a:srgbClr val="AF1C63"/>
    <a:srgbClr val="D42277"/>
    <a:srgbClr val="B1C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810" autoAdjust="0"/>
  </p:normalViewPr>
  <p:slideViewPr>
    <p:cSldViewPr snapToGrid="0" snapToObjects="1">
      <p:cViewPr varScale="1">
        <p:scale>
          <a:sx n="81" d="100"/>
          <a:sy n="81" d="100"/>
        </p:scale>
        <p:origin x="1526" y="58"/>
      </p:cViewPr>
      <p:guideLst>
        <p:guide orient="horz" pos="740"/>
        <p:guide orient="horz" pos="351"/>
        <p:guide pos="212"/>
      </p:guideLst>
    </p:cSldViewPr>
  </p:slideViewPr>
  <p:outlineViewPr>
    <p:cViewPr>
      <p:scale>
        <a:sx n="33" d="100"/>
        <a:sy n="33" d="100"/>
      </p:scale>
      <p:origin x="0" y="-2020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notesViewPr>
    <p:cSldViewPr snapToGrid="0" snapToObjects="1">
      <p:cViewPr varScale="1">
        <p:scale>
          <a:sx n="55" d="100"/>
          <a:sy n="55" d="100"/>
        </p:scale>
        <p:origin x="-2538" y="-90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r">
              <a:defRPr sz="1200"/>
            </a:lvl1pPr>
          </a:lstStyle>
          <a:p>
            <a:fld id="{CBC2C562-3ABF-449F-BC7D-78255304C412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r">
              <a:defRPr sz="1200"/>
            </a:lvl1pPr>
          </a:lstStyle>
          <a:p>
            <a:fld id="{88C4C71A-1C17-4342-AD83-9B360BA581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r">
              <a:defRPr sz="1200"/>
            </a:lvl1pPr>
          </a:lstStyle>
          <a:p>
            <a:fld id="{6D0524E5-8614-4D32-A3DF-F32181F7454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16" tIns="46808" rIns="93616" bIns="468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51985"/>
            <a:ext cx="5608320" cy="4217670"/>
          </a:xfrm>
          <a:prstGeom prst="rect">
            <a:avLst/>
          </a:prstGeom>
        </p:spPr>
        <p:txBody>
          <a:bodyPr vert="horz" lIns="93616" tIns="46808" rIns="93616" bIns="468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r">
              <a:defRPr sz="1200"/>
            </a:lvl1pPr>
          </a:lstStyle>
          <a:p>
            <a:fld id="{9FF4F04D-5809-46B9-BC34-D0E45399D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5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5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5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4.png"/><Relationship Id="rId4" Type="http://schemas.openxmlformats.org/officeDocument/2006/relationships/tags" Target="../tags/tag33.xml"/><Relationship Id="rId9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4.png"/><Relationship Id="rId2" Type="http://schemas.openxmlformats.org/officeDocument/2006/relationships/tags" Target="../tags/tag3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4.jpe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tags" Target="../tags/tag10.xml"/><Relationship Id="rId11" Type="http://schemas.openxmlformats.org/officeDocument/2006/relationships/image" Target="../media/image5.emf"/><Relationship Id="rId5" Type="http://schemas.openxmlformats.org/officeDocument/2006/relationships/tags" Target="../tags/tag9.xml"/><Relationship Id="rId10" Type="http://schemas.openxmlformats.org/officeDocument/2006/relationships/oleObject" Target="../embeddings/oleObject1.bin"/><Relationship Id="rId4" Type="http://schemas.openxmlformats.org/officeDocument/2006/relationships/tags" Target="../tags/tag8.xml"/><Relationship Id="rId9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3.xml"/><Relationship Id="rId7" Type="http://schemas.openxmlformats.org/officeDocument/2006/relationships/image" Target="../media/image7.jpeg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9.xml"/><Relationship Id="rId7" Type="http://schemas.openxmlformats.org/officeDocument/2006/relationships/oleObject" Target="../embeddings/oleObject3.bin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50000">
              <a:schemeClr val="accent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9144000" cy="5308676"/>
          </a:xfrm>
          <a:prstGeom prst="rect">
            <a:avLst/>
          </a:prstGeom>
        </p:spPr>
      </p:pic>
      <p:sp>
        <p:nvSpPr>
          <p:cNvPr id="16" name="Rectangle 15"/>
          <p:cNvSpPr/>
          <p:nvPr userDrawn="1">
            <p:custDataLst>
              <p:tags r:id="rId1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146052" cy="247668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2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807786" y="6520694"/>
            <a:ext cx="3001425" cy="239021"/>
          </a:xfrm>
          <a:prstGeom prst="rect">
            <a:avLst/>
          </a:prstGeom>
          <a:noFill/>
        </p:spPr>
      </p:pic>
      <p:pic>
        <p:nvPicPr>
          <p:cNvPr id="23" name="Picture 22" descr="capgemini_rg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43210" y="514697"/>
            <a:ext cx="3136080" cy="95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0" y="2476689"/>
            <a:ext cx="4876800" cy="1965770"/>
          </a:xfrm>
        </p:spPr>
        <p:txBody>
          <a:bodyPr lIns="228600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0" y="4442459"/>
            <a:ext cx="4876800" cy="914400"/>
          </a:xfrm>
        </p:spPr>
        <p:txBody>
          <a:bodyPr lIns="228600" rIns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73620"/>
            <a:ext cx="3008313" cy="507831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4" descr="capgemini_rgb-[Converted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73049" y="6451601"/>
            <a:ext cx="1289051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1571625" y="6491288"/>
            <a:ext cx="1311578" cy="223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000">
                <a:solidFill>
                  <a:srgbClr val="969696"/>
                </a:solidFill>
              </a:rPr>
              <a:t>In collaboration with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gray">
          <a:xfrm>
            <a:off x="2927351" y="6400801"/>
            <a:ext cx="1020763" cy="403225"/>
          </a:xfrm>
          <a:prstGeom prst="rect">
            <a:avLst/>
          </a:prstGeom>
          <a:noFill/>
          <a:ln w="19050">
            <a:solidFill>
              <a:srgbClr val="B2B2B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>
                <a:solidFill>
                  <a:srgbClr val="969696"/>
                </a:solidFill>
              </a:rPr>
              <a:t>Client or</a:t>
            </a:r>
            <a:br>
              <a:rPr lang="en-US" sz="1000">
                <a:solidFill>
                  <a:srgbClr val="969696"/>
                </a:solidFill>
              </a:rPr>
            </a:br>
            <a:r>
              <a:rPr lang="en-US" sz="1000">
                <a:solidFill>
                  <a:srgbClr val="969696"/>
                </a:solidFill>
              </a:rPr>
              <a:t>Partner logo</a:t>
            </a:r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gray">
          <a:xfrm>
            <a:off x="8691564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800">
                <a:solidFill>
                  <a:srgbClr val="969696"/>
                </a:solidFill>
                <a:latin typeface="Arial Narrow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gray">
          <a:xfrm>
            <a:off x="4106863" y="6484938"/>
            <a:ext cx="4551363" cy="27546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800" dirty="0">
                <a:solidFill>
                  <a:srgbClr val="969696"/>
                </a:solidFill>
                <a:latin typeface="Arial Narrow" pitchFamily="34" charset="0"/>
              </a:rPr>
              <a:t>DOCUMENT TITLE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600" dirty="0" smtClean="0">
                <a:solidFill>
                  <a:srgbClr val="969696"/>
                </a:solidFill>
                <a:latin typeface="Arial Narrow" pitchFamily="34" charset="0"/>
              </a:rPr>
              <a:t>The information contained in this document is proprietary. Copyright © 2011 Capgemini. All rights reserved.</a:t>
            </a:r>
            <a:endParaRPr lang="en-US" sz="600" dirty="0">
              <a:solidFill>
                <a:srgbClr val="969696"/>
              </a:solidFill>
              <a:latin typeface="Arial Narrow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24707" y="3164093"/>
            <a:ext cx="598794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01483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0040" y="25263"/>
            <a:ext cx="8503920" cy="822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8968" y="1005841"/>
            <a:ext cx="1384995" cy="51823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 userDrawn="1"/>
        </p:nvSpPr>
        <p:spPr bwMode="gray">
          <a:xfrm rot="5400000">
            <a:off x="-381606" y="2135545"/>
            <a:ext cx="1311578" cy="223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000">
                <a:solidFill>
                  <a:srgbClr val="969696"/>
                </a:solidFill>
              </a:rPr>
              <a:t>In collaboration with</a:t>
            </a: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gray">
          <a:xfrm rot="5400000">
            <a:off x="-236198" y="3261528"/>
            <a:ext cx="1020763" cy="403225"/>
          </a:xfrm>
          <a:prstGeom prst="rect">
            <a:avLst/>
          </a:prstGeom>
          <a:noFill/>
          <a:ln w="19050">
            <a:solidFill>
              <a:srgbClr val="B2B2B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>
                <a:solidFill>
                  <a:srgbClr val="969696"/>
                </a:solidFill>
              </a:rPr>
              <a:t>Client or</a:t>
            </a:r>
            <a:br>
              <a:rPr lang="en-US" sz="1000" dirty="0">
                <a:solidFill>
                  <a:srgbClr val="969696"/>
                </a:solidFill>
              </a:rPr>
            </a:br>
            <a:r>
              <a:rPr lang="en-US" sz="1000" dirty="0">
                <a:solidFill>
                  <a:srgbClr val="969696"/>
                </a:solidFill>
              </a:rPr>
              <a:t>Partner logo</a:t>
            </a:r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gray">
          <a:xfrm rot="5400000">
            <a:off x="274183" y="630390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 userDrawn="1"/>
        </p:nvSpPr>
        <p:spPr bwMode="gray">
          <a:xfrm rot="5400000">
            <a:off x="47966" y="6528534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800">
                <a:solidFill>
                  <a:srgbClr val="969696"/>
                </a:solidFill>
                <a:latin typeface="Arial Narrow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800" dirty="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gray">
          <a:xfrm rot="5400000">
            <a:off x="-666778" y="5272489"/>
            <a:ext cx="1881922" cy="35394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800" dirty="0">
                <a:solidFill>
                  <a:srgbClr val="969696"/>
                </a:solidFill>
                <a:latin typeface="Arial Narrow" pitchFamily="34" charset="0"/>
              </a:rPr>
              <a:t>DOCUMENT TITLE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600" dirty="0" smtClean="0">
                <a:solidFill>
                  <a:srgbClr val="969696"/>
                </a:solidFill>
                <a:latin typeface="Arial Narrow" pitchFamily="34" charset="0"/>
              </a:rPr>
              <a:t>The information contained in this document is proprietary. Copyright © 2012 Capgemini. All rights reserved.</a:t>
            </a:r>
            <a:endParaRPr lang="en-US" sz="600" dirty="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 userDrawn="1">
            <p:ph type="title" orient="vert"/>
          </p:nvPr>
        </p:nvSpPr>
        <p:spPr>
          <a:xfrm>
            <a:off x="8144556" y="274639"/>
            <a:ext cx="925033" cy="62858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 userDrawn="1">
            <p:ph type="body" orient="vert" idx="1"/>
          </p:nvPr>
        </p:nvSpPr>
        <p:spPr>
          <a:xfrm>
            <a:off x="6586951" y="274639"/>
            <a:ext cx="1384995" cy="62858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069937" y="1589"/>
            <a:ext cx="1" cy="6858000"/>
            <a:chOff x="8069935" y="1589"/>
            <a:chExt cx="1" cy="6858000"/>
          </a:xfrm>
        </p:grpSpPr>
        <p:sp>
          <p:nvSpPr>
            <p:cNvPr id="8" name="Line 12"/>
            <p:cNvSpPr>
              <a:spLocks noChangeShapeType="1"/>
            </p:cNvSpPr>
            <p:nvPr userDrawn="1"/>
          </p:nvSpPr>
          <p:spPr bwMode="gray">
            <a:xfrm rot="5400000">
              <a:off x="4640935" y="3430589"/>
              <a:ext cx="68580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 userDrawn="1"/>
          </p:nvSpPr>
          <p:spPr bwMode="gray">
            <a:xfrm rot="5400000">
              <a:off x="6861848" y="1482726"/>
              <a:ext cx="24161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" name="Picture 4" descr="capgemini_rgb-[Converted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 rot="5400000">
            <a:off x="-370342" y="768352"/>
            <a:ext cx="12890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1"/>
          <p:cNvGrpSpPr/>
          <p:nvPr userDrawn="1">
            <p:custDataLst>
              <p:tags r:id="rId3"/>
            </p:custDataLst>
          </p:nvPr>
        </p:nvGrpSpPr>
        <p:grpSpPr>
          <a:xfrm>
            <a:off x="5337166" y="3258545"/>
            <a:ext cx="3416820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31966" y="3617152"/>
            <a:ext cx="393216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around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120,000 people in 40 countries, Capgemini is one of the world's foremost providers of consulting, technology and outsourcing services. The Group reported 2011 global revenues of EUR 9.7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(approximately $13.5 billion USD).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00978" y="3468294"/>
            <a:ext cx="479605" cy="522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4889578" y="3083752"/>
            <a:ext cx="393216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around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120,000 people in 40 countries, Capgemini is one of the world's foremost providers of consulting, technology and outsourcing services. The Group reported 2011 global revenues of EUR 9.7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(approximately $13.5 billion USD).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" y="3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648582" y="2791400"/>
            <a:ext cx="479605" cy="522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test5.jpg"/>
          <p:cNvPicPr>
            <a:picLocks noChangeAspect="1"/>
          </p:cNvPicPr>
          <p:nvPr userDrawn="1"/>
        </p:nvPicPr>
        <p:blipFill>
          <a:blip r:embed="rId9" cstate="print"/>
          <a:srcRect l="278" r="761"/>
          <a:stretch>
            <a:fillRect/>
          </a:stretch>
        </p:blipFill>
        <p:spPr>
          <a:xfrm>
            <a:off x="0" y="1039369"/>
            <a:ext cx="9144000" cy="54208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14523" y="1968819"/>
            <a:ext cx="5629477" cy="2414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0" bIns="36000" rtlCol="0" anchor="ctr">
            <a:noAutofit/>
          </a:bodyPr>
          <a:lstStyle>
            <a:lvl1pPr algn="r" defTabSz="99569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4394200" y="4609876"/>
            <a:ext cx="4749801" cy="1806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5"/>
            </p:custDataLst>
          </p:nvPr>
        </p:nvSpPr>
        <p:spPr bwMode="auto">
          <a:xfrm>
            <a:off x="-1894" y="3"/>
            <a:ext cx="9145895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>
            <p:custDataLst>
              <p:tags r:id="rId6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2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5807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3" name="Picture 12" descr="capgemini_rgb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43210" y="514697"/>
            <a:ext cx="3136080" cy="958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7" cstate="print"/>
          <a:srcRect l="120" t="188" r="380" b="564"/>
          <a:stretch>
            <a:fillRect/>
          </a:stretch>
        </p:blipFill>
        <p:spPr>
          <a:xfrm>
            <a:off x="0" y="0"/>
            <a:ext cx="9144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8604" y="1501980"/>
            <a:ext cx="6283986" cy="295025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3" y="504952"/>
            <a:ext cx="9143998" cy="6721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63"/>
            <a:ext cx="882396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040" y="1171977"/>
            <a:ext cx="8503920" cy="138499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1775" indent="-231775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69913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95338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31875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33363" lvl="0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3363" lvl="1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3363" lvl="2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233363" lvl="3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233363" lvl="4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88893642.jpg"/>
          <p:cNvPicPr>
            <a:picLocks noChangeAspect="1"/>
          </p:cNvPicPr>
          <p:nvPr userDrawn="1"/>
        </p:nvPicPr>
        <p:blipFill>
          <a:blip r:embed="rId4" cstate="print"/>
          <a:srcRect l="8198" t="13828" r="13096"/>
          <a:stretch>
            <a:fillRect/>
          </a:stretch>
        </p:blipFill>
        <p:spPr>
          <a:xfrm>
            <a:off x="0" y="0"/>
            <a:ext cx="9144000" cy="6661118"/>
          </a:xfrm>
          <a:prstGeom prst="rect">
            <a:avLst/>
          </a:prstGeom>
        </p:spPr>
      </p:pic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 flipV="1">
            <a:off x="-1085" y="3384914"/>
            <a:ext cx="914508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4699000"/>
            <a:ext cx="9144000" cy="899319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36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3600" y="5598319"/>
            <a:ext cx="7556500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test5.jpg"/>
          <p:cNvPicPr>
            <a:picLocks noChangeAspect="1"/>
          </p:cNvPicPr>
          <p:nvPr userDrawn="1"/>
        </p:nvPicPr>
        <p:blipFill>
          <a:blip r:embed="rId6" cstate="print"/>
          <a:srcRect l="240" t="179" r="380" b="511"/>
          <a:stretch>
            <a:fillRect/>
          </a:stretch>
        </p:blipFill>
        <p:spPr>
          <a:xfrm>
            <a:off x="0" y="1050622"/>
            <a:ext cx="9144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894" y="0"/>
            <a:ext cx="9146339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705190"/>
            <a:ext cx="9144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 sz="3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6550" y="1847850"/>
            <a:ext cx="7258050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63"/>
            <a:ext cx="882396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97735"/>
            <a:ext cx="4114800" cy="1384995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17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60375" indent="-1778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31825" indent="-171450" algn="l" defTabSz="862013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3275" indent="-1714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709160" y="1197735"/>
            <a:ext cx="4114800" cy="1384995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17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60375" indent="-1778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31825" indent="-171450" algn="l" defTabSz="862013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3275" indent="-1714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026014"/>
            <a:ext cx="4114800" cy="3417862"/>
          </a:xfr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60375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1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800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05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1225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05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lvl="0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026014"/>
            <a:ext cx="4114800" cy="3417862"/>
          </a:xfr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60375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1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800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05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1225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05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lvl="0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63"/>
            <a:ext cx="882396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71315"/>
            <a:ext cx="4114800" cy="548640"/>
          </a:xfrm>
          <a:gradFill flip="none" rotWithShape="1">
            <a:gsLst>
              <a:gs pos="75000">
                <a:schemeClr val="accent2"/>
              </a:gs>
              <a:gs pos="100000">
                <a:schemeClr val="accent4"/>
              </a:gs>
            </a:gsLst>
            <a:lin ang="16200000" scaled="1"/>
            <a:tileRect/>
          </a:gradFill>
          <a:ln w="12700">
            <a:solidFill>
              <a:schemeClr val="accent2"/>
            </a:solidFill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71315"/>
            <a:ext cx="4114800" cy="548640"/>
          </a:xfrm>
          <a:gradFill flip="none" rotWithShape="1">
            <a:gsLst>
              <a:gs pos="75000">
                <a:schemeClr val="accent2"/>
              </a:gs>
              <a:gs pos="100000">
                <a:schemeClr val="accent4"/>
              </a:gs>
            </a:gsLst>
            <a:lin ang="16200000" scaled="1"/>
            <a:tileRect/>
          </a:gradFill>
          <a:ln w="12700">
            <a:solidFill>
              <a:schemeClr val="accent2"/>
            </a:solidFill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5.emf"/><Relationship Id="rId26" Type="http://schemas.openxmlformats.org/officeDocument/2006/relationships/hyperlink" Target="http://www.youtube.com/capgemini" TargetMode="Externa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9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oleObject" Target="../embeddings/oleObject4.bin"/><Relationship Id="rId25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4.jpeg"/><Relationship Id="rId20" Type="http://schemas.openxmlformats.org/officeDocument/2006/relationships/hyperlink" Target="http://www.facebook.com/Capgemini" TargetMode="External"/><Relationship Id="rId29" Type="http://schemas.openxmlformats.org/officeDocument/2006/relationships/image" Target="../media/image13.gif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hyperlink" Target="http://www.twitter.com/capgemini" TargetMode="External"/><Relationship Id="rId5" Type="http://schemas.openxmlformats.org/officeDocument/2006/relationships/vmlDrawing" Target="../drawings/vmlDrawing4.vml"/><Relationship Id="rId15" Type="http://schemas.openxmlformats.org/officeDocument/2006/relationships/tags" Target="../tags/tag30.xml"/><Relationship Id="rId23" Type="http://schemas.openxmlformats.org/officeDocument/2006/relationships/image" Target="../media/image10.png"/><Relationship Id="rId28" Type="http://schemas.openxmlformats.org/officeDocument/2006/relationships/hyperlink" Target="http://www.slideshare.net/capgemini" TargetMode="External"/><Relationship Id="rId10" Type="http://schemas.openxmlformats.org/officeDocument/2006/relationships/tags" Target="../tags/tag25.xml"/><Relationship Id="rId19" Type="http://schemas.openxmlformats.org/officeDocument/2006/relationships/image" Target="../media/image3.emf"/><Relationship Id="rId4" Type="http://schemas.openxmlformats.org/officeDocument/2006/relationships/theme" Target="../theme/theme2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hyperlink" Target="http://www.linkedin.com/company/capgemini" TargetMode="External"/><Relationship Id="rId27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" y="25263"/>
            <a:ext cx="8823957" cy="822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0" tIns="36576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234215"/>
            <a:ext cx="850392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33363" lvl="0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3363" lvl="1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3363" lvl="2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233363" lvl="3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233363" lvl="4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4" descr="capgemini_rgb-[Converted]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gray">
          <a:xfrm>
            <a:off x="273049" y="6451601"/>
            <a:ext cx="1289051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gray">
          <a:xfrm>
            <a:off x="1571625" y="6491288"/>
            <a:ext cx="1311578" cy="223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000">
                <a:solidFill>
                  <a:srgbClr val="969696"/>
                </a:solidFill>
              </a:rPr>
              <a:t>In collaboration with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gray">
          <a:xfrm>
            <a:off x="8691564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800">
                <a:solidFill>
                  <a:srgbClr val="969696"/>
                </a:solidFill>
                <a:latin typeface="Arial Narrow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4106863" y="6548438"/>
            <a:ext cx="4551363" cy="170816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00" dirty="0" smtClean="0">
                <a:solidFill>
                  <a:schemeClr val="tx2"/>
                </a:solidFill>
                <a:latin typeface="Arial Narrow" pitchFamily="34" charset="0"/>
              </a:rPr>
              <a:t>The information contained in this document is proprietary. Copyright © 2012 Capgemini. All rights reserved.</a:t>
            </a:r>
            <a:endParaRPr lang="en-US" sz="6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3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" y="504952"/>
            <a:ext cx="9143998" cy="6721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/>
          <p:nvPr>
            <p:custDataLst>
              <p:tags r:id="rId18"/>
            </p:custDataLst>
          </p:nvPr>
        </p:nvSpPr>
        <p:spPr>
          <a:xfrm>
            <a:off x="6682612" y="6418258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600" dirty="0" smtClean="0">
                <a:solidFill>
                  <a:schemeClr val="tx2"/>
                </a:solidFill>
                <a:latin typeface="Arial Narrow" pitchFamily="34" charset="0"/>
              </a:rPr>
              <a:t>Presentation Title | Date</a:t>
            </a:r>
            <a:endParaRPr lang="en-US" sz="6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0" r:id="rId4"/>
    <p:sldLayoutId id="2147483650" r:id="rId5"/>
    <p:sldLayoutId id="2147483651" r:id="rId6"/>
    <p:sldLayoutId id="2147483668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en-US" sz="2200" b="1" kern="1200" dirty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lang="en-US" sz="16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lang="en-US" sz="16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5525" indent="-22860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lang="en-US" sz="14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17625" indent="-22860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lang="en-US" sz="12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1463" indent="-22860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lang="en-US" sz="12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apgemini_rgb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2410" y="844897"/>
            <a:ext cx="3027090" cy="925380"/>
          </a:xfrm>
          <a:prstGeom prst="rect">
            <a:avLst/>
          </a:prstGeom>
        </p:spPr>
      </p:pic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1529" y="1677994"/>
            <a:ext cx="9145530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5069198" y="1173628"/>
            <a:ext cx="3364886" cy="29029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5099002" y="6379671"/>
            <a:ext cx="4045000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</a:p>
          <a:p>
            <a:pPr algn="r"/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2012 Capgemini. 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  <a:endParaRPr lang="en-US"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>
            <p:custDataLst>
              <p:tags r:id="rId10"/>
            </p:custDataLst>
          </p:nvPr>
        </p:nvSpPr>
        <p:spPr>
          <a:xfrm>
            <a:off x="6220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7328542" y="5932547"/>
            <a:ext cx="256821" cy="263770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7638153" y="5932547"/>
            <a:ext cx="259674" cy="266700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8218819" y="5932547"/>
            <a:ext cx="259674" cy="266700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6"/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7" cstate="email"/>
          <a:srcRect/>
          <a:stretch>
            <a:fillRect/>
          </a:stretch>
        </p:blipFill>
        <p:spPr bwMode="auto">
          <a:xfrm>
            <a:off x="8531283" y="5932547"/>
            <a:ext cx="259674" cy="266700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8"/>
          </p:cNvPr>
          <p:cNvPicPr preferRelativeResize="0">
            <a:picLocks/>
          </p:cNvPicPr>
          <p:nvPr>
            <p:custDataLst>
              <p:tags r:id="rId15"/>
            </p:custDataLst>
          </p:nvPr>
        </p:nvPicPr>
        <p:blipFill>
          <a:blip r:embed="rId29" cstate="email"/>
          <a:srcRect l="4793" t="6316" r="5718" b="7969"/>
          <a:stretch>
            <a:fillRect/>
          </a:stretch>
        </p:blipFill>
        <p:spPr>
          <a:xfrm>
            <a:off x="7950618" y="5932550"/>
            <a:ext cx="215411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2d2.capgemini.com/IWRetainWeb/IWISAPIRedirect.dll/Files/static/html/webporta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69027" y="766783"/>
            <a:ext cx="4876800" cy="1965770"/>
          </a:xfrm>
        </p:spPr>
        <p:txBody>
          <a:bodyPr/>
          <a:lstStyle/>
          <a:p>
            <a:r>
              <a:rPr lang="en-US" dirty="0" smtClean="0"/>
              <a:t>R2D2-Skills Portal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Sub-Title</a:t>
            </a:r>
          </a:p>
          <a:p>
            <a:r>
              <a:rPr lang="en-US" dirty="0" smtClean="0"/>
              <a:t>Author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" y="2010963"/>
            <a:ext cx="8503920" cy="901919"/>
          </a:xfrm>
        </p:spPr>
        <p:txBody>
          <a:bodyPr/>
          <a:lstStyle/>
          <a:p>
            <a:r>
              <a:rPr lang="da-DK" dirty="0" smtClean="0"/>
              <a:t>At the end of this module, the participants will be able </a:t>
            </a:r>
            <a:r>
              <a:rPr lang="da-DK" dirty="0" smtClean="0"/>
              <a:t>to update their roles, skills and certifications on the R2D2 Skills Portal</a:t>
            </a:r>
            <a:endParaRPr lang="da-DK" dirty="0" smtClean="0"/>
          </a:p>
          <a:p>
            <a:pPr lvl="1"/>
            <a:endParaRPr lang="da-DK" dirty="0" smtClean="0"/>
          </a:p>
          <a:p>
            <a:pPr marL="341313" lvl="2" indent="0">
              <a:buNone/>
            </a:pP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Portal- Access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0715" y="2139465"/>
            <a:ext cx="8503920" cy="146193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r2d2.capgemini.com/IWRetainWeb/IWISAPIRedirect.dll/Files/static/html/webportal.html</a:t>
            </a:r>
            <a:endParaRPr lang="en-US" dirty="0" smtClean="0"/>
          </a:p>
          <a:p>
            <a:r>
              <a:rPr lang="en-US" b="0" dirty="0" smtClean="0"/>
              <a:t>The link opens to the Summary page.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170" y="1366886"/>
            <a:ext cx="648594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R2D2 Skill portal can be accessed by using the link given below.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All resources in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Capgemini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have default access to the Skill Portal.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2" y="3139126"/>
            <a:ext cx="6417487" cy="31429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1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Portal- Details tab- Personal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6" y="1274974"/>
            <a:ext cx="8088199" cy="18382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0766" y="3773624"/>
            <a:ext cx="808819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Information in the Personal Details tab can be updated only by HR or the Service Line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Resource Manager aligned to the 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esource.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resource is expected to connect with either of them to correct information.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Depending on the information to be updated, 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pdates can take place real time or after 24 hours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Portal- Delivery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4" y="3131856"/>
            <a:ext cx="7956223" cy="3134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8412" y="1329179"/>
            <a:ext cx="82729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Delivery Profile is most relevant for resources to update information.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 on the Delivery Profile tab to access skills page. This page will show information on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delivery role, delivery skills, internal certification, external certification etc.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 on Edit tab to update or change information on this page.</a:t>
            </a:r>
          </a:p>
          <a:p>
            <a:pPr>
              <a:spcAft>
                <a:spcPts val="600"/>
              </a:spcAft>
            </a:pPr>
            <a:endParaRPr lang="en-US" sz="120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Portal- Delivery Profile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889" y="1383994"/>
            <a:ext cx="840807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 on Browse all tab to pull down the categories to update. Delivery Roles,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Delivery Skills, Internal certifications, external certifications etc. are listed in the drop down.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Clicking on Delivery Skills will further expand the category.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 on the relevant skill to update the Primary skill.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9" y="3127555"/>
            <a:ext cx="4080697" cy="304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90" y="3127556"/>
            <a:ext cx="4044570" cy="304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10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Portal- Delivery Profile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412" y="1329179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" y="1329179"/>
            <a:ext cx="4006156" cy="2488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16" y="1329178"/>
            <a:ext cx="3921551" cy="2488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7" y="3945222"/>
            <a:ext cx="7084035" cy="24461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1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Portal- Delivery </a:t>
            </a:r>
            <a:r>
              <a:rPr lang="en-US" dirty="0" smtClean="0"/>
              <a:t>Profile &amp; Preferences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034" y="1106857"/>
            <a:ext cx="838985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 case of External or Internal Certification, the date of obtaining the certification as well as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validity of the certification needs to be updated.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67" y="1768577"/>
            <a:ext cx="6500423" cy="18365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67" y="4097183"/>
            <a:ext cx="6500424" cy="21094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07107" y="3681892"/>
            <a:ext cx="6710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Preferences page allows the resource to update travel preferences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Capgemini_NA_PowerPoint_Template_2012">
  <a:themeElements>
    <a:clrScheme name="Custom 7">
      <a:dk1>
        <a:sysClr val="windowText" lastClr="000000"/>
      </a:dk1>
      <a:lt1>
        <a:sysClr val="window" lastClr="FFFFFF"/>
      </a:lt1>
      <a:dk2>
        <a:srgbClr val="969696"/>
      </a:dk2>
      <a:lt2>
        <a:srgbClr val="C0C0C0"/>
      </a:lt2>
      <a:accent1>
        <a:srgbClr val="263147"/>
      </a:accent1>
      <a:accent2>
        <a:srgbClr val="009ACC"/>
      </a:accent2>
      <a:accent3>
        <a:srgbClr val="6A9529"/>
      </a:accent3>
      <a:accent4>
        <a:srgbClr val="40B3D6"/>
      </a:accent4>
      <a:accent5>
        <a:srgbClr val="E47E1A"/>
      </a:accent5>
      <a:accent6>
        <a:srgbClr val="7FCCE3"/>
      </a:accent6>
      <a:hlink>
        <a:srgbClr val="AC2B37"/>
      </a:hlink>
      <a:folHlink>
        <a:srgbClr val="762C7C"/>
      </a:folHlink>
    </a:clrScheme>
    <a:fontScheme name="Capgemini_NA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2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2827E8E805E843B603736DA2D4051A" ma:contentTypeVersion="1" ma:contentTypeDescription="Create a new document." ma:contentTypeScope="" ma:versionID="2a596591045a07c3b17cbc55784ab6c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ab8227420bbcde84fbf94b55ef4da77a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6BC6ECCF-578A-461B-8ABB-BCC32BDA5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E21DE3-38A8-40CF-BFD2-F6435EF3F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9CE7FF-1BC1-48B2-A1B0-D045B7F54C7A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Capgemini_NA_PowerPoint_Template_2012</Template>
  <TotalTime>15953</TotalTime>
  <Words>307</Words>
  <Application>Microsoft Office PowerPoint</Application>
  <PresentationFormat>On-screen Show (4:3)</PresentationFormat>
  <Paragraphs>40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Wingdings</vt:lpstr>
      <vt:lpstr>Capgemini_NA_PowerPoint_Template_2012</vt:lpstr>
      <vt:lpstr>Closing slides</vt:lpstr>
      <vt:lpstr>think-cell Slide</vt:lpstr>
      <vt:lpstr>R2D2-Skills Portal  </vt:lpstr>
      <vt:lpstr>Module Objective</vt:lpstr>
      <vt:lpstr>Skill Portal- Access</vt:lpstr>
      <vt:lpstr>Skills Portal- Details tab- Personal Details</vt:lpstr>
      <vt:lpstr>Skills Portal- Delivery Profile</vt:lpstr>
      <vt:lpstr>Skills Portal- Delivery Profile</vt:lpstr>
      <vt:lpstr>Skills Portal- Delivery Profile</vt:lpstr>
      <vt:lpstr>Skills Portal- Delivery Profile &amp; Preferences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2 Lines Maximum</dc:title>
  <dc:creator>Nediyath, Vineeth</dc:creator>
  <cp:lastModifiedBy>Nediyath, Vineeth</cp:lastModifiedBy>
  <cp:revision>176</cp:revision>
  <dcterms:created xsi:type="dcterms:W3CDTF">2017-03-21T11:34:10Z</dcterms:created>
  <dcterms:modified xsi:type="dcterms:W3CDTF">2017-10-30T14:24:50Z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0x010100EE2827E8E805E843B603736DA2D4051A</vt:lpwstr>
  </property>
</Properties>
</file>