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4.bmp" ContentType="image/bmp"/>
  <Override PartName="/ppt/media/image21.png" ContentType="image/png"/>
  <Override PartName="/ppt/media/image23.bmp" ContentType="image/bmp"/>
  <Override PartName="/ppt/media/image22.png" ContentType="image/png"/>
  <Override PartName="/ppt/media/image20.bmp" ContentType="image/bmp"/>
  <Override PartName="/ppt/media/image19.bmp" ContentType="image/bmp"/>
  <Override PartName="/ppt/media/image18.png" ContentType="image/png"/>
  <Override PartName="/ppt/media/image17.png" ContentType="image/png"/>
  <Override PartName="/ppt/media/image33.bmp" ContentType="image/bmp"/>
  <Override PartName="/ppt/media/image37.jpeg" ContentType="image/jpeg"/>
  <Override PartName="/ppt/media/image8.bmp" ContentType="image/bmp"/>
  <Override PartName="/ppt/media/image35.png" ContentType="image/png"/>
  <Override PartName="/ppt/media/image11.png" ContentType="image/png"/>
  <Override PartName="/ppt/media/image7.bmp" ContentType="image/bmp"/>
  <Override PartName="/ppt/media/image34.png" ContentType="image/png"/>
  <Override PartName="/ppt/media/image39.png" ContentType="image/png"/>
  <Override PartName="/ppt/media/image9.png" ContentType="image/png"/>
  <Override PartName="/ppt/media/image30.bmp" ContentType="image/bmp"/>
  <Override PartName="/ppt/media/image36.png" ContentType="image/png"/>
  <Override PartName="/ppt/media/image38.png" ContentType="image/png"/>
  <Override PartName="/ppt/media/image13.jpeg" ContentType="image/jpeg"/>
  <Override PartName="/ppt/media/image10.bmp" ContentType="image/bmp"/>
  <Override PartName="/ppt/media/image28.bmp" ContentType="image/bmp"/>
  <Override PartName="/ppt/media/image25.png" ContentType="image/png"/>
  <Override PartName="/ppt/media/image5.bmp" ContentType="image/bmp"/>
  <Override PartName="/ppt/media/image2.png" ContentType="image/png"/>
  <Override PartName="/ppt/media/image32.png" ContentType="image/png"/>
  <Override PartName="/ppt/media/image12.png" ContentType="image/png"/>
  <Override PartName="/ppt/media/image15.bmp" ContentType="image/bmp"/>
  <Override PartName="/ppt/media/image6.bmp" ContentType="image/bmp"/>
  <Override PartName="/ppt/media/image3.png" ContentType="image/png"/>
  <Override PartName="/ppt/media/image26.png" ContentType="image/png"/>
  <Override PartName="/ppt/media/image31.png" ContentType="image/png"/>
  <Override PartName="/ppt/media/image4.bmp" ContentType="image/bmp"/>
  <Override PartName="/ppt/media/image1.png" ContentType="image/png"/>
  <Override PartName="/ppt/media/image14.png" ContentType="image/png"/>
  <Override PartName="/ppt/media/image16.bmp" ContentType="image/bmp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86360" cy="5146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582200" y="5243760"/>
            <a:ext cx="1352160" cy="13521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1637280" y="753120"/>
            <a:ext cx="7852680" cy="3933720"/>
          </a:xfrm>
          <a:prstGeom prst="rect">
            <a:avLst/>
          </a:prstGeom>
          <a:noFill/>
          <a:ln w="666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27" descr=""/>
          <p:cNvPicPr/>
          <p:nvPr/>
        </p:nvPicPr>
        <p:blipFill>
          <a:blip r:embed="rId3"/>
          <a:stretch/>
        </p:blipFill>
        <p:spPr>
          <a:xfrm>
            <a:off x="7681680" y="1234080"/>
            <a:ext cx="3842280" cy="36828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6719040"/>
            <a:ext cx="12186360" cy="147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2"/>
          <p:cNvSpPr/>
          <p:nvPr/>
        </p:nvSpPr>
        <p:spPr>
          <a:xfrm>
            <a:off x="6047640" y="1399680"/>
            <a:ext cx="360" cy="4593600"/>
          </a:xfrm>
          <a:prstGeom prst="line">
            <a:avLst/>
          </a:prstGeom>
          <a:ln w="19080">
            <a:solidFill>
              <a:srgbClr val="c4c7cf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4771440" cy="68522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1166760" y="2958480"/>
            <a:ext cx="23900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28360" y="1931400"/>
            <a:ext cx="3066480" cy="298944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6719040"/>
            <a:ext cx="12186360" cy="147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6719040"/>
            <a:ext cx="12186360" cy="147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6719040"/>
            <a:ext cx="12186360" cy="147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6719040"/>
            <a:ext cx="12186360" cy="14724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0" y="0"/>
            <a:ext cx="12186360" cy="5146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2"/>
          <p:cNvSpPr/>
          <p:nvPr/>
        </p:nvSpPr>
        <p:spPr>
          <a:xfrm>
            <a:off x="2915640" y="1431720"/>
            <a:ext cx="6355080" cy="2725560"/>
          </a:xfrm>
          <a:prstGeom prst="rect">
            <a:avLst/>
          </a:prstGeom>
          <a:noFill/>
          <a:ln w="6336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5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2560" cy="952560"/>
          </a:xfrm>
          <a:prstGeom prst="rect">
            <a:avLst/>
          </a:prstGeom>
          <a:ln>
            <a:noFill/>
          </a:ln>
        </p:spPr>
      </p:pic>
      <p:sp>
        <p:nvSpPr>
          <p:cNvPr id="246" name="CustomShape 3"/>
          <p:cNvSpPr/>
          <p:nvPr/>
        </p:nvSpPr>
        <p:spPr>
          <a:xfrm>
            <a:off x="3764880" y="2243520"/>
            <a:ext cx="4640400" cy="109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bmp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bmp"/><Relationship Id="rId3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bmp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bmp"/><Relationship Id="rId3" Type="http://schemas.openxmlformats.org/officeDocument/2006/relationships/image" Target="../media/image20.bmp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bmp"/><Relationship Id="rId3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bmp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bmp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bmp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3.bmp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5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5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5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6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bmp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bmp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bmp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bmp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bmp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565560" y="6150240"/>
            <a:ext cx="417744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2"/>
          <p:cNvSpPr/>
          <p:nvPr/>
        </p:nvSpPr>
        <p:spPr>
          <a:xfrm>
            <a:off x="1316880" y="1056240"/>
            <a:ext cx="7365600" cy="29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br/>
            <a:r>
              <a:rPr b="1" lang="en-US" sz="4000" spc="-1" strike="noStrike">
                <a:solidFill>
                  <a:srgbClr val="ffffff"/>
                </a:solidFill>
                <a:latin typeface="Arial"/>
                <a:ea typeface="DejaVu Sans"/>
              </a:rPr>
              <a:t>Kubernetes</a:t>
            </a:r>
            <a:r>
              <a:rPr b="1" lang="en-US" sz="33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br/>
            <a:br/>
            <a:r>
              <a:rPr b="1" lang="en-US" sz="3000" spc="-1" strike="noStrike">
                <a:solidFill>
                  <a:srgbClr val="ffffff"/>
                </a:solidFill>
                <a:latin typeface="Arial"/>
                <a:ea typeface="DejaVu Sans"/>
              </a:rPr>
              <a:t>Knowledge Sharing and Learning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457200" y="5715000"/>
            <a:ext cx="593928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3c3e41"/>
                </a:solidFill>
                <a:latin typeface="Arial"/>
                <a:ea typeface="DejaVu Sans"/>
              </a:rPr>
              <a:t>A part of DevOps knowledge sharing and learning courses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Deployment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57200" y="1600200"/>
            <a:ext cx="5349960" cy="9115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declarative template for pods and replicaSet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stateless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D2FF90A-01A1-4AE4-97F3-88A896BACAB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067120" y="2800800"/>
            <a:ext cx="3415320" cy="222444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6134400" y="1505160"/>
            <a:ext cx="2091240" cy="3520080"/>
          </a:xfrm>
          <a:prstGeom prst="rect">
            <a:avLst/>
          </a:prstGeom>
          <a:ln cap="rnd" w="12600">
            <a:solidFill>
              <a:srgbClr val="3465a4">
                <a:alpha val="50000"/>
              </a:srgbClr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StatefulSet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28600" y="1600920"/>
            <a:ext cx="5256720" cy="4111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stateful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application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There are 3 sections that can be updated on the fly: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replicas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template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updateStrategy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Ordered pod creation/deletion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Pod can be accessed by it’s own service.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FA43E06-8ABE-427B-9846-B0A8EB07735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5715000" y="1600200"/>
            <a:ext cx="4798440" cy="41126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DeamonSet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91440" y="1600920"/>
            <a:ext cx="5394960" cy="4111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“deployment” but: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  <a:ea typeface="DejaVu Sans"/>
              </a:rPr>
              <a:t>Every node has one pod (master &amp; worker)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  <a:ea typeface="DejaVu Sans"/>
              </a:rPr>
              <a:t>Each Pod lifespan depends on it’s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 cases: 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monitoring agent per node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Install a log connector on each node.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0D231D3A-BE78-405A-AD84-2EE5E390AB4E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6688800" y="1554480"/>
            <a:ext cx="4924080" cy="402336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Probes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91440" y="1600920"/>
            <a:ext cx="5394960" cy="4111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2E6263CB-BD26-4CF0-A070-FB56D8DA2F4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Resource Request &amp; Limit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91440" y="1600920"/>
            <a:ext cx="5394960" cy="41119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StartupProbes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ReadinessProbes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- LivenessProbes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latin typeface="Arial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5E8571C-41A5-4D9A-90C0-C3DE66B1C29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Cronjob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457200" y="1600200"/>
            <a:ext cx="3884400" cy="9115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Automatic action triggered in every scheduled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E08744F-E015-4080-8184-33EF3428D1F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8056440" y="2057400"/>
            <a:ext cx="3884400" cy="365580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  <p:pic>
        <p:nvPicPr>
          <p:cNvPr id="345" name="" descr=""/>
          <p:cNvPicPr/>
          <p:nvPr/>
        </p:nvPicPr>
        <p:blipFill>
          <a:blip r:embed="rId2"/>
          <a:stretch/>
        </p:blipFill>
        <p:spPr>
          <a:xfrm>
            <a:off x="5029200" y="2057400"/>
            <a:ext cx="2228760" cy="36561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57560" y="1371960"/>
            <a:ext cx="5482440" cy="52545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 logical collection of pods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Roles: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Enable network access to pods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 balancing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Types: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ClusterIP: provide internal access inside cluster only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NodePort: 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an unique fixed cluster node port for external access</a:t>
            </a:r>
            <a:endParaRPr b="0" lang="en-US" sz="1800" spc="-1" strike="noStrike">
              <a:latin typeface="Arial"/>
            </a:endParaRPr>
          </a:p>
          <a:p>
            <a:pPr lvl="2" marL="1296000" indent="-286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recommended due to security (expose access to cluster)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LoadBalacer: Integrate with cloud providers for external access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B9066D29-366B-400D-B05B-7CFC4D6C62C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5943600" y="1268640"/>
            <a:ext cx="3488760" cy="4681800"/>
          </a:xfrm>
          <a:prstGeom prst="rect">
            <a:avLst/>
          </a:prstGeom>
          <a:ln>
            <a:noFill/>
          </a:ln>
        </p:spPr>
      </p:pic>
      <p:pic>
        <p:nvPicPr>
          <p:cNvPr id="350" name="" descr=""/>
          <p:cNvPicPr/>
          <p:nvPr/>
        </p:nvPicPr>
        <p:blipFill>
          <a:blip r:embed="rId2"/>
          <a:stretch/>
        </p:blipFill>
        <p:spPr>
          <a:xfrm>
            <a:off x="9706320" y="1419480"/>
            <a:ext cx="2405520" cy="4291560"/>
          </a:xfrm>
          <a:prstGeom prst="rect">
            <a:avLst/>
          </a:prstGeom>
          <a:ln cap="rnd" w="12600">
            <a:solidFill>
              <a:srgbClr val="3465a4"/>
            </a:solidFill>
            <a:prstDash val="sysDot"/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Service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11D4AEAD-AF07-4A51-B765-A0072129DD2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3434040" y="3972240"/>
            <a:ext cx="1672560" cy="19677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228600" y="1828800"/>
            <a:ext cx="3196800" cy="4330080"/>
          </a:xfrm>
          <a:prstGeom prst="rect">
            <a:avLst/>
          </a:prstGeom>
          <a:ln>
            <a:noFill/>
          </a:ln>
        </p:spPr>
      </p:pic>
      <p:pic>
        <p:nvPicPr>
          <p:cNvPr id="355" name="" descr=""/>
          <p:cNvPicPr/>
          <p:nvPr/>
        </p:nvPicPr>
        <p:blipFill>
          <a:blip r:embed="rId3"/>
          <a:stretch/>
        </p:blipFill>
        <p:spPr>
          <a:xfrm>
            <a:off x="6445080" y="1828800"/>
            <a:ext cx="3381120" cy="4339800"/>
          </a:xfrm>
          <a:prstGeom prst="rect">
            <a:avLst/>
          </a:prstGeom>
          <a:ln>
            <a:noFill/>
          </a:ln>
        </p:spPr>
      </p:pic>
      <p:pic>
        <p:nvPicPr>
          <p:cNvPr id="356" name="" descr=""/>
          <p:cNvPicPr/>
          <p:nvPr/>
        </p:nvPicPr>
        <p:blipFill>
          <a:blip r:embed="rId4"/>
          <a:stretch/>
        </p:blipFill>
        <p:spPr>
          <a:xfrm>
            <a:off x="9829800" y="3972240"/>
            <a:ext cx="1672560" cy="19677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Network - Ingress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228600" y="1600200"/>
            <a:ext cx="3655800" cy="159840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access to application by providing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readable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human URL with http/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https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protocols and routing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rules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62AD1BE-2738-4B2D-AD14-B7A65D25431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8258400" y="1600200"/>
            <a:ext cx="3855600" cy="43416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4064400" y="1600200"/>
            <a:ext cx="4074480" cy="43416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ConfigMap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228600" y="1600200"/>
            <a:ext cx="4797360" cy="2282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files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non-sensitive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(plain text)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964A79C-D02C-45F3-A485-08D03312A45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2949120" cy="1987200"/>
          </a:xfrm>
          <a:prstGeom prst="rect">
            <a:avLst/>
          </a:prstGeom>
          <a:ln>
            <a:noFill/>
          </a:ln>
        </p:spPr>
      </p:pic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6629400" y="1771920"/>
            <a:ext cx="2158560" cy="142524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67" name="" descr=""/>
          <p:cNvPicPr/>
          <p:nvPr/>
        </p:nvPicPr>
        <p:blipFill>
          <a:blip r:embed="rId3"/>
          <a:stretch/>
        </p:blipFill>
        <p:spPr>
          <a:xfrm>
            <a:off x="9258480" y="1828800"/>
            <a:ext cx="1940760" cy="38264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405360"/>
            <a:ext cx="1028736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d6001c"/>
                </a:solidFill>
                <a:latin typeface="Arial"/>
                <a:ea typeface="DejaVu Sans"/>
              </a:rPr>
              <a:t>Definition of Scope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440" y="2012040"/>
            <a:ext cx="5034240" cy="365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Aimed at providing readers “main features of Kubernetes used in real projects”.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838080" y="1399680"/>
            <a:ext cx="5034240" cy="4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Inclusions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240960" y="1399680"/>
            <a:ext cx="5034240" cy="4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DejaVu Sans"/>
              </a:rPr>
              <a:t>Exclusions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6240960" y="2021400"/>
            <a:ext cx="5869800" cy="12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cluster setup (including RBAC authorization)</a:t>
            </a:r>
            <a:endParaRPr b="0" lang="en-US" sz="1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K8s utilities setup ( CLI, user interaction tools)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Configuration data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- 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228600" y="1600200"/>
            <a:ext cx="5025960" cy="25113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Key-value pairs of data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Manage pods configuration data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Environment variables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Secret files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sensitive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data (base64–encoded)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487A91FC-E0ED-442D-A85D-C49DF4C1BB4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1"/>
          <a:stretch/>
        </p:blipFill>
        <p:spPr>
          <a:xfrm>
            <a:off x="6858000" y="1595520"/>
            <a:ext cx="1939680" cy="117756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  <p:pic>
        <p:nvPicPr>
          <p:cNvPr id="372" name="" descr=""/>
          <p:cNvPicPr/>
          <p:nvPr/>
        </p:nvPicPr>
        <p:blipFill>
          <a:blip r:embed="rId2"/>
          <a:stretch/>
        </p:blipFill>
        <p:spPr>
          <a:xfrm>
            <a:off x="486000" y="4343400"/>
            <a:ext cx="2482560" cy="1987200"/>
          </a:xfrm>
          <a:prstGeom prst="rect">
            <a:avLst/>
          </a:prstGeom>
          <a:ln>
            <a:noFill/>
          </a:ln>
        </p:spPr>
      </p:pic>
      <p:pic>
        <p:nvPicPr>
          <p:cNvPr id="373" name="" descr=""/>
          <p:cNvPicPr/>
          <p:nvPr/>
        </p:nvPicPr>
        <p:blipFill>
          <a:blip r:embed="rId3"/>
          <a:stretch/>
        </p:blipFill>
        <p:spPr>
          <a:xfrm>
            <a:off x="9372600" y="1600200"/>
            <a:ext cx="1940760" cy="404568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-228600" y="1371600"/>
            <a:ext cx="4112280" cy="502668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volume: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c9211e"/>
                </a:solidFill>
                <a:latin typeface="Arial"/>
                <a:ea typeface="DejaVu Sans"/>
              </a:rPr>
              <a:t>Static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storage allocated in a cluster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Independent from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Provisioned by cluster admin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volume claim: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Dynamic storage request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Depending on pod’s lifecycle</a:t>
            </a:r>
            <a:endParaRPr b="0" lang="en-US" sz="1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Asked by pods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E259830-CF0A-477C-97AB-50653B025A5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1"/>
          <a:stretch/>
        </p:blipFill>
        <p:spPr>
          <a:xfrm>
            <a:off x="4114800" y="1371600"/>
            <a:ext cx="3797280" cy="47984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78" name="" descr=""/>
          <p:cNvPicPr/>
          <p:nvPr/>
        </p:nvPicPr>
        <p:blipFill>
          <a:blip r:embed="rId2"/>
          <a:stretch/>
        </p:blipFill>
        <p:spPr>
          <a:xfrm>
            <a:off x="8353800" y="1371600"/>
            <a:ext cx="3302640" cy="4798440"/>
          </a:xfrm>
          <a:prstGeom prst="rect">
            <a:avLst/>
          </a:prstGeom>
          <a:ln cap="rnd"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Persistent Volume, Persistent Volume Claim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9FB27AEB-E34A-4F96-973B-E50D11E3EBAA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2743200" y="1142640"/>
            <a:ext cx="3321720" cy="5256000"/>
          </a:xfrm>
          <a:prstGeom prst="rect">
            <a:avLst/>
          </a:prstGeom>
          <a:ln>
            <a:solidFill>
              <a:srgbClr val="3465a4"/>
            </a:solidFill>
            <a:prstDash val="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Storage 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228600" y="1371600"/>
            <a:ext cx="3426120" cy="34261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 to PV, but providing a way to </a:t>
            </a:r>
            <a:r>
              <a:rPr b="0" lang="en-US" sz="1800" spc="-1" strike="noStrike">
                <a:solidFill>
                  <a:srgbClr val="bf0041"/>
                </a:solidFill>
                <a:latin typeface="Arial"/>
                <a:ea typeface="DejaVu Sans"/>
              </a:rPr>
              <a:t>dynamically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provision PV in a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325D66F-3390-4B8D-93FC-79A76B93C15C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3762720" y="1371600"/>
            <a:ext cx="4236120" cy="45687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86" name="" descr=""/>
          <p:cNvPicPr/>
          <p:nvPr/>
        </p:nvPicPr>
        <p:blipFill>
          <a:blip r:embed="rId2"/>
          <a:stretch/>
        </p:blipFill>
        <p:spPr>
          <a:xfrm>
            <a:off x="8321040" y="1371600"/>
            <a:ext cx="3094560" cy="45712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3 - Primary Kubernetes Objects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Persistent Storage – Volume Claim 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228600" y="1371600"/>
            <a:ext cx="5074200" cy="1553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Similar to PVC but: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Used for stateful app (DB)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Each pod can have it’s own allocated pvc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DC59E11A-6B93-4098-8A0D-078221030065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1"/>
          <a:stretch/>
        </p:blipFill>
        <p:spPr>
          <a:xfrm>
            <a:off x="5945040" y="1421640"/>
            <a:ext cx="3657240" cy="4613040"/>
          </a:xfrm>
          <a:prstGeom prst="rect">
            <a:avLst/>
          </a:prstGeom>
          <a:ln>
            <a:solidFill>
              <a:srgbClr val="3465a4"/>
            </a:solidFill>
            <a:custDash>
              <a:ds d="100000" sp="300000"/>
              <a:ds d="100000" sp="300000"/>
            </a:custDash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Command line - kubectl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685800" y="1600200"/>
            <a:ext cx="4570920" cy="913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Command line tool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A8A550E0-4AB6-4920-B6A3-AEE1E0AF7137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724320" y="2971800"/>
            <a:ext cx="4532400" cy="171648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4 - Kubernetes User Interaction</a:t>
            </a:r>
            <a:br/>
            <a:br/>
            <a:r>
              <a:rPr b="1" lang="en-US" sz="1800" spc="-1" strike="noStrike">
                <a:solidFill>
                  <a:srgbClr val="3465a4"/>
                </a:solidFill>
                <a:latin typeface="Arial"/>
                <a:ea typeface="Noto Sans CJK SC"/>
              </a:rPr>
              <a:t>User interface - Lens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228600" y="1371600"/>
            <a:ext cx="8457120" cy="91332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User interface tool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Communicate with K8s resources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B318013-BA28-43F8-B11C-C07BFE4BF0D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228600" y="2355480"/>
            <a:ext cx="8457120" cy="221544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  <p:pic>
        <p:nvPicPr>
          <p:cNvPr id="399" name="" descr=""/>
          <p:cNvPicPr/>
          <p:nvPr/>
        </p:nvPicPr>
        <p:blipFill>
          <a:blip r:embed="rId2"/>
          <a:stretch/>
        </p:blipFill>
        <p:spPr>
          <a:xfrm>
            <a:off x="8828640" y="1141560"/>
            <a:ext cx="3032280" cy="5258160"/>
          </a:xfrm>
          <a:prstGeom prst="rect">
            <a:avLst/>
          </a:prstGeom>
          <a:ln>
            <a:solidFill>
              <a:srgbClr val="3465a4"/>
            </a:solidFill>
            <a:prstDash val="sysDot"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429000" y="376920"/>
            <a:ext cx="5705280" cy="53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DejaVu Sans"/>
              </a:rPr>
              <a:t>Question and Answer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BB64527-DED4-459A-88CE-1AFBF7E13FDD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"/>
          <a:stretch/>
        </p:blipFill>
        <p:spPr>
          <a:xfrm>
            <a:off x="4114800" y="2105280"/>
            <a:ext cx="4645080" cy="314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809320" y="1506960"/>
            <a:ext cx="5210280" cy="38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Overview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Benefits of Kubernetes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499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What is Kubernetes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Architecture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Primary Kubernetes Objects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StatefulSet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CronJob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Network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Configuration data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Persistent Storage</a:t>
            </a:r>
            <a:endParaRPr b="0" lang="en-US" sz="16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Kubernetes User Interaction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K8s CLI</a:t>
            </a:r>
            <a:endParaRPr b="0" lang="en-US" sz="1600" spc="-1" strike="noStrike">
              <a:latin typeface="Arial"/>
            </a:endParaRPr>
          </a:p>
          <a:p>
            <a:pPr lvl="1" marL="800280" indent="-342000">
              <a:lnSpc>
                <a:spcPct val="90000"/>
              </a:lnSpc>
              <a:spcBef>
                <a:spcPts val="1134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External tool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761520" y="1600200"/>
            <a:ext cx="5349960" cy="905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scaling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</a:t>
            </a: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HPA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, VPA, CA (not recommended)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3A64643-465E-4473-8040-42CB874E1D92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32120" y="1600200"/>
            <a:ext cx="5349960" cy="90576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manage auto-scaling itself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1828800" y="2696040"/>
            <a:ext cx="7329600" cy="324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5593320" y="1611360"/>
            <a:ext cx="6518160" cy="905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zero downtime deployment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Deployment strategies: rolling update, blue / green, 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618D9007-B5B8-4CEF-A7E3-AB0B062B54E4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0" y="1600200"/>
            <a:ext cx="5482080" cy="90576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Introduce a downtime where there is an update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60" y="2692080"/>
            <a:ext cx="11882520" cy="3611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High Availability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5593320" y="1611360"/>
            <a:ext cx="6518160" cy="905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auto healing capability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Probes: detect failure and recover applications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341F5AB7-E893-4ED0-8583-C126C2CAE993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0" y="1600200"/>
            <a:ext cx="5482080" cy="90576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NOT able to get failed applications back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8282160" cy="388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Benefits of Kubernetes – Monitoring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5257800" y="1604520"/>
            <a:ext cx="6930000" cy="905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Kubernetes – Kubernetes APIs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Provide metrics and built in functions to integrate with 3</a:t>
            </a:r>
            <a:r>
              <a:rPr b="0" lang="en-US" sz="1800" spc="-1" strike="noStrike" baseline="33000">
                <a:solidFill>
                  <a:srgbClr val="3c3e41"/>
                </a:solidFill>
                <a:latin typeface="Arial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 tools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FECCEEEC-9DAE-4B56-8903-4E8061166380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0" y="1600200"/>
            <a:ext cx="4796280" cy="905760"/>
          </a:xfrm>
          <a:prstGeom prst="rect">
            <a:avLst/>
          </a:prstGeom>
          <a:noFill/>
          <a:ln cap="rnd">
            <a:solidFill>
              <a:srgbClr val="d600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3c3e41"/>
                </a:solidFill>
                <a:uFillTx/>
                <a:latin typeface="Arial"/>
                <a:ea typeface="DejaVu Sans"/>
              </a:rPr>
              <a:t>Docker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Challenges of setting up monitoring tools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685800" y="2972160"/>
            <a:ext cx="10520280" cy="3424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1- Kubernetes Overview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What is Kubernetes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0" y="1376280"/>
            <a:ext cx="5025240" cy="2048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Found by Google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Open source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Container orchestrator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Automate manual processes (deployment,  scaling, management of containerized applications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556B6043-D009-4473-9A97-1DB0B48C595B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5104080" y="1371600"/>
            <a:ext cx="6768000" cy="4624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686160" y="0"/>
            <a:ext cx="1096812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en-US" sz="3200" spc="-1" strike="noStrike">
                <a:solidFill>
                  <a:srgbClr val="3465a4"/>
                </a:solidFill>
                <a:latin typeface="Arial"/>
                <a:ea typeface="Noto Sans CJK SC"/>
              </a:rPr>
              <a:t>2 - Kubernetes Architecture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1376280"/>
            <a:ext cx="2967840" cy="905760"/>
          </a:xfrm>
          <a:prstGeom prst="rect">
            <a:avLst/>
          </a:prstGeom>
          <a:noFill/>
          <a:ln cap="rnd" w="6480">
            <a:solidFill>
              <a:srgbClr val="5eb9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>
            <a:no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Control plane (master)</a:t>
            </a:r>
            <a:endParaRPr b="0" lang="en-US" sz="18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Nodes (worker)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10515600" y="6202080"/>
            <a:ext cx="1595520" cy="4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fld id="{7E5835DC-0FC7-45A7-B67A-3AF41FF59348}" type="slidenum"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3200400" y="1371600"/>
            <a:ext cx="8682840" cy="479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FDEF1931EEB439C6294D651060CE8" ma:contentTypeVersion="13" ma:contentTypeDescription="Create a new document." ma:contentTypeScope="" ma:versionID="df06643acc7b8d36755e9a2a8d3e177a">
  <xsd:schema xmlns:xsd="http://www.w3.org/2001/XMLSchema" xmlns:xs="http://www.w3.org/2001/XMLSchema" xmlns:p="http://schemas.microsoft.com/office/2006/metadata/properties" xmlns:ns2="7e608d60-e9da-41b6-9961-87182863fd29" xmlns:ns3="8192536b-0766-48aa-a1af-e941848b3971" targetNamespace="http://schemas.microsoft.com/office/2006/metadata/properties" ma:root="true" ma:fieldsID="79ff13225457710543c548512a9c435e" ns2:_="" ns3:_="">
    <xsd:import namespace="7e608d60-e9da-41b6-9961-87182863fd29"/>
    <xsd:import namespace="8192536b-0766-48aa-a1af-e941848b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08d60-e9da-41b6-9961-87182863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2536b-0766-48aa-a1af-e941848b397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d01d849-ed92-41d1-999b-1fd60f3b1707}" ma:internalName="TaxCatchAll" ma:showField="CatchAllData" ma:web="8192536b-0766-48aa-a1af-e941848b39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08d60-e9da-41b6-9961-87182863fd29">
      <Terms xmlns="http://schemas.microsoft.com/office/infopath/2007/PartnerControls"/>
    </lcf76f155ced4ddcb4097134ff3c332f>
    <TaxCatchAll xmlns="8192536b-0766-48aa-a1af-e941848b3971" xsi:nil="true"/>
  </documentManagement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58332-ADEF-4DB6-9C99-8FBA17C8E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08d60-e9da-41b6-9961-87182863fd29"/>
    <ds:schemaRef ds:uri="8192536b-0766-48aa-a1af-e941848b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140670e8-552e-4ed4-90a8-2e1fc7c78fb9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6ab9554-5316-4a60-82cf-ec0d3d01c713"/>
    <ds:schemaRef ds:uri="http://schemas.microsoft.com/sharepoint/v3"/>
    <ds:schemaRef ds:uri="http://schemas.microsoft.com/office/2006/metadata/properties"/>
    <ds:schemaRef ds:uri="http://purl.org/dc/terms/"/>
    <ds:schemaRef ds:uri="7e608d60-e9da-41b6-9961-87182863fd29"/>
    <ds:schemaRef ds:uri="8192536b-0766-48aa-a1af-e941848b39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1218</TotalTime>
  <Application>LibreOffice/6.4.7.2$Linux_X86_64 LibreOffice_project/40$Build-2</Application>
  <Words>634</Words>
  <Paragraphs>106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2022-06-07T02:52:35Z</dcterms:created>
  <dc:creator>Hien Trang Ngoc</dc:creator>
  <dc:description/>
  <dc:language>en-US</dc:language>
  <cp:lastModifiedBy/>
  <dcterms:modified xsi:type="dcterms:W3CDTF">2023-05-25T18:02:00Z</dcterms:modified>
  <cp:revision>287</cp:revision>
  <dc:subject/>
  <dc:title>Title of the  presentation (style 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lianceAssetId">
    <vt:lpwstr/>
  </property>
  <property fmtid="{D5CDD505-2E9C-101B-9397-08002B2CF9AE}" pid="4" name="ContentTypeId">
    <vt:lpwstr>0x010100409ED3CD6D966B46B07A514663589B2D</vt:lpwstr>
  </property>
  <property fmtid="{D5CDD505-2E9C-101B-9397-08002B2CF9AE}" pid="5" name="MediaServiceImageTags">
    <vt:lpwstr/>
  </property>
  <property fmtid="{D5CDD505-2E9C-101B-9397-08002B2CF9AE}" pid="6" name="Notes">
    <vt:i4>2</vt:i4>
  </property>
  <property fmtid="{D5CDD505-2E9C-101B-9397-08002B2CF9AE}" pid="7" name="Order">
    <vt:i4>2154200</vt:i4>
  </property>
  <property fmtid="{D5CDD505-2E9C-101B-9397-08002B2CF9AE}" pid="8" name="PresentationFormat">
    <vt:lpwstr>Widescreen</vt:lpwstr>
  </property>
  <property fmtid="{D5CDD505-2E9C-101B-9397-08002B2CF9AE}" pid="9" name="Slides">
    <vt:i4>32</vt:i4>
  </property>
</Properties>
</file>