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_rels/presentation.xml.rels" ContentType="application/vnd.openxmlformats-package.relationships+xml"/>
  <Override PartName="/ppt/media/image27.png" ContentType="image/png"/>
  <Override PartName="/ppt/media/image25.bmp" ContentType="image/bmp"/>
  <Override PartName="/ppt/media/image22.png" ContentType="image/png"/>
  <Override PartName="/ppt/media/image24.bmp" ContentType="image/bmp"/>
  <Override PartName="/ppt/media/image20.bmp" ContentType="image/bmp"/>
  <Override PartName="/ppt/media/image19.png" ContentType="image/png"/>
  <Override PartName="/ppt/media/image21.bmp" ContentType="image/bmp"/>
  <Override PartName="/ppt/media/image18.jpeg" ContentType="image/jpeg"/>
  <Override PartName="/ppt/media/image17.png" ContentType="image/png"/>
  <Override PartName="/ppt/media/image16.jpeg" ContentType="image/jpeg"/>
  <Override PartName="/ppt/media/image15.jpeg" ContentType="image/jpeg"/>
  <Override PartName="/ppt/media/image14.png" ContentType="image/png"/>
  <Override PartName="/ppt/media/image1.png" ContentType="image/png"/>
  <Override PartName="/ppt/media/image4.bmp" ContentType="image/bmp"/>
  <Override PartName="/ppt/media/image31.png" ContentType="image/png"/>
  <Override PartName="/ppt/media/image11.png" ContentType="image/png"/>
  <Override PartName="/ppt/media/image9.png" ContentType="image/png"/>
  <Override PartName="/ppt/media/image39.png" ContentType="image/png"/>
  <Override PartName="/ppt/media/image41.png" ContentType="image/png"/>
  <Override PartName="/ppt/media/image34.png" ContentType="image/png"/>
  <Override PartName="/ppt/media/image7.bmp" ContentType="image/bmp"/>
  <Override PartName="/ppt/media/image12.png" ContentType="image/png"/>
  <Override PartName="/ppt/media/image36.png" ContentType="image/png"/>
  <Override PartName="/ppt/media/image37.png" ContentType="image/png"/>
  <Override PartName="/ppt/media/image40.png" ContentType="image/png"/>
  <Override PartName="/ppt/media/image30.png" ContentType="image/png"/>
  <Override PartName="/ppt/media/image33.bmp" ContentType="image/bmp"/>
  <Override PartName="/ppt/media/image43.png" ContentType="image/png"/>
  <Override PartName="/ppt/media/image8.bmp" ContentType="image/bmp"/>
  <Override PartName="/ppt/media/image38.bmp" ContentType="image/bmp"/>
  <Override PartName="/ppt/media/image23.png" ContentType="image/png"/>
  <Override PartName="/ppt/media/image13.jpeg" ContentType="image/jpeg"/>
  <Override PartName="/ppt/media/image44.png" ContentType="image/png"/>
  <Override PartName="/ppt/media/image10.bmp" ContentType="image/bmp"/>
  <Override PartName="/ppt/media/image2.png" ContentType="image/png"/>
  <Override PartName="/ppt/media/image35.bmp" ContentType="image/bmp"/>
  <Override PartName="/ppt/media/image32.png" ContentType="image/png"/>
  <Override PartName="/ppt/media/image5.bmp" ContentType="image/bmp"/>
  <Override PartName="/ppt/media/image28.bmp" ContentType="image/bmp"/>
  <Override PartName="/ppt/media/image42.jpeg" ContentType="image/jpeg"/>
  <Override PartName="/ppt/media/image6.bmp" ContentType="image/bmp"/>
  <Override PartName="/ppt/media/image3.png" ContentType="image/png"/>
  <Override PartName="/ppt/media/image29.bmp" ContentType="image/bmp"/>
  <Override PartName="/ppt/media/image26.png" ContentType="image/png"/>
  <Override PartName="/ppt/slideLayouts/_rels/slideLayout3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70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s/slide2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4.xml" ContentType="application/vnd.openxmlformats-officedocument.presentationml.slide+xml"/>
  <Override PartName="/ppt/slides/_rels/slide16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27.xml.rels" ContentType="application/vnd.openxmlformats-package.relationships+xml"/>
  <Override PartName="/ppt/slides/_rels/slide8.xml.rels" ContentType="application/vnd.openxmlformats-package.relationships+xml"/>
  <Override PartName="/ppt/slides/_rels/slide21.xml.rels" ContentType="application/vnd.openxmlformats-package.relationships+xml"/>
  <Override PartName="/ppt/slides/_rels/slide2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7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17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14.xml.rels" ContentType="application/vnd.openxmlformats-package.relationships+xml"/>
  <Override PartName="/ppt/slides/_rels/slide23.xml.rels" ContentType="application/vnd.openxmlformats-package.relationships+xml"/>
  <Override PartName="/ppt/slides/_rels/slide15.xml.rels" ContentType="application/vnd.openxmlformats-package.relationships+xml"/>
  <Override PartName="/ppt/slides/_rels/slide24.xml.rels" ContentType="application/vnd.openxmlformats-package.relationships+xml"/>
  <Override PartName="/ppt/slides/_rels/slide28.xml.rels" ContentType="application/vnd.openxmlformats-package.relationships+xml"/>
  <Override PartName="/ppt/slides/_rels/slide9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slide30.xml" ContentType="application/vnd.openxmlformats-officedocument.presentationml.slide+xml"/>
  <Override PartName="/ppt/slides/slide28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</p:sld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slide" Target="slides/slide16.xml"/><Relationship Id="rId25" Type="http://schemas.openxmlformats.org/officeDocument/2006/relationships/slide" Target="slides/slide17.xml"/><Relationship Id="rId26" Type="http://schemas.openxmlformats.org/officeDocument/2006/relationships/slide" Target="slides/slide18.xml"/><Relationship Id="rId27" Type="http://schemas.openxmlformats.org/officeDocument/2006/relationships/slide" Target="slides/slide19.xml"/><Relationship Id="rId28" Type="http://schemas.openxmlformats.org/officeDocument/2006/relationships/slide" Target="slides/slide20.xml"/><Relationship Id="rId29" Type="http://schemas.openxmlformats.org/officeDocument/2006/relationships/slide" Target="slides/slide21.xml"/><Relationship Id="rId30" Type="http://schemas.openxmlformats.org/officeDocument/2006/relationships/slide" Target="slides/slide22.xml"/><Relationship Id="rId31" Type="http://schemas.openxmlformats.org/officeDocument/2006/relationships/slide" Target="slides/slide23.xml"/><Relationship Id="rId32" Type="http://schemas.openxmlformats.org/officeDocument/2006/relationships/slide" Target="slides/slide24.xml"/><Relationship Id="rId33" Type="http://schemas.openxmlformats.org/officeDocument/2006/relationships/slide" Target="slides/slide25.xml"/><Relationship Id="rId34" Type="http://schemas.openxmlformats.org/officeDocument/2006/relationships/slide" Target="slides/slide26.xml"/><Relationship Id="rId35" Type="http://schemas.openxmlformats.org/officeDocument/2006/relationships/slide" Target="slides/slide27.xml"/><Relationship Id="rId36" Type="http://schemas.openxmlformats.org/officeDocument/2006/relationships/slide" Target="slides/slide28.xml"/><Relationship Id="rId37" Type="http://schemas.openxmlformats.org/officeDocument/2006/relationships/slide" Target="slides/slide29.xml"/><Relationship Id="rId38" Type="http://schemas.openxmlformats.org/officeDocument/2006/relationships/slide" Target="slides/slide3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73.xml"/><Relationship Id="rId4" Type="http://schemas.openxmlformats.org/officeDocument/2006/relationships/slideLayout" Target="../slideLayouts/slideLayout74.xml"/><Relationship Id="rId5" Type="http://schemas.openxmlformats.org/officeDocument/2006/relationships/slideLayout" Target="../slideLayouts/slideLayout75.xml"/><Relationship Id="rId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78.xml"/><Relationship Id="rId9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1.xml"/><Relationship Id="rId12" Type="http://schemas.openxmlformats.org/officeDocument/2006/relationships/slideLayout" Target="../slideLayouts/slideLayout82.xml"/><Relationship Id="rId13" Type="http://schemas.openxmlformats.org/officeDocument/2006/relationships/slideLayout" Target="../slideLayouts/slideLayout83.xml"/><Relationship Id="rId14" Type="http://schemas.openxmlformats.org/officeDocument/2006/relationships/slideLayout" Target="../slideLayouts/slideLayout8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12184200" cy="51444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" name="Picture 10" descr="A picture containing text, red, sign, orange&#10;&#10;Description automatically generated"/>
          <p:cNvPicPr/>
          <p:nvPr/>
        </p:nvPicPr>
        <p:blipFill>
          <a:blip r:embed="rId2"/>
          <a:stretch/>
        </p:blipFill>
        <p:spPr>
          <a:xfrm>
            <a:off x="10582200" y="5243760"/>
            <a:ext cx="1350000" cy="1350000"/>
          </a:xfrm>
          <a:prstGeom prst="rect">
            <a:avLst/>
          </a:prstGeom>
          <a:ln>
            <a:noFill/>
          </a:ln>
        </p:spPr>
      </p:pic>
      <p:sp>
        <p:nvSpPr>
          <p:cNvPr id="2" name="CustomShape 2"/>
          <p:cNvSpPr/>
          <p:nvPr/>
        </p:nvSpPr>
        <p:spPr>
          <a:xfrm>
            <a:off x="1637280" y="753120"/>
            <a:ext cx="7850520" cy="3931560"/>
          </a:xfrm>
          <a:prstGeom prst="rect">
            <a:avLst/>
          </a:prstGeom>
          <a:noFill/>
          <a:ln w="66600">
            <a:solidFill>
              <a:srgbClr val="6a1f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" name="Picture 27" descr=""/>
          <p:cNvPicPr/>
          <p:nvPr/>
        </p:nvPicPr>
        <p:blipFill>
          <a:blip r:embed="rId3"/>
          <a:stretch/>
        </p:blipFill>
        <p:spPr>
          <a:xfrm>
            <a:off x="7681680" y="1234080"/>
            <a:ext cx="3840120" cy="3680640"/>
          </a:xfrm>
          <a:prstGeom prst="rect">
            <a:avLst/>
          </a:prstGeom>
          <a:ln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6719040"/>
            <a:ext cx="12184200" cy="145080"/>
          </a:xfrm>
          <a:prstGeom prst="rect">
            <a:avLst/>
          </a:prstGeom>
          <a:gradFill rotWithShape="0">
            <a:gsLst>
              <a:gs pos="30000">
                <a:srgbClr val="d6001c"/>
              </a:gs>
              <a:gs pos="100000">
                <a:srgbClr val="6a1f7a"/>
              </a:gs>
            </a:gsLst>
            <a:lin ang="10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Line 2"/>
          <p:cNvSpPr/>
          <p:nvPr/>
        </p:nvSpPr>
        <p:spPr>
          <a:xfrm>
            <a:off x="6047640" y="1399680"/>
            <a:ext cx="360" cy="4593600"/>
          </a:xfrm>
          <a:prstGeom prst="line">
            <a:avLst/>
          </a:prstGeom>
          <a:ln w="19080">
            <a:solidFill>
              <a:srgbClr val="c4c7cf"/>
            </a:solidFill>
            <a:round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4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0" y="0"/>
            <a:ext cx="4769280" cy="685008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CustomShape 2"/>
          <p:cNvSpPr/>
          <p:nvPr/>
        </p:nvSpPr>
        <p:spPr>
          <a:xfrm>
            <a:off x="1166760" y="2958480"/>
            <a:ext cx="2387880" cy="75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VN" sz="4400" spc="-1" strike="noStrike">
                <a:solidFill>
                  <a:srgbClr val="6a1f7a"/>
                </a:solidFill>
                <a:latin typeface="Arial"/>
                <a:ea typeface="DejaVu Sans"/>
              </a:rPr>
              <a:t>Agenda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828360" y="1931400"/>
            <a:ext cx="3064320" cy="2987280"/>
          </a:xfrm>
          <a:prstGeom prst="rect">
            <a:avLst/>
          </a:prstGeom>
          <a:noFill/>
          <a:ln w="63360">
            <a:solidFill>
              <a:srgbClr val="6a1f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CustomShape 4"/>
          <p:cNvSpPr/>
          <p:nvPr/>
        </p:nvSpPr>
        <p:spPr>
          <a:xfrm>
            <a:off x="0" y="6719040"/>
            <a:ext cx="12184200" cy="145080"/>
          </a:xfrm>
          <a:prstGeom prst="rect">
            <a:avLst/>
          </a:prstGeom>
          <a:gradFill rotWithShape="0">
            <a:gsLst>
              <a:gs pos="30000">
                <a:srgbClr val="d6001c"/>
              </a:gs>
              <a:gs pos="100000">
                <a:srgbClr val="6a1f7a"/>
              </a:gs>
            </a:gsLst>
            <a:lin ang="10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0" y="6719040"/>
            <a:ext cx="12184200" cy="145080"/>
          </a:xfrm>
          <a:prstGeom prst="rect">
            <a:avLst/>
          </a:prstGeom>
          <a:gradFill rotWithShape="0">
            <a:gsLst>
              <a:gs pos="30000">
                <a:srgbClr val="d6001c"/>
              </a:gs>
              <a:gs pos="100000">
                <a:srgbClr val="6a1f7a"/>
              </a:gs>
            </a:gsLst>
            <a:lin ang="10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0" y="6719040"/>
            <a:ext cx="12184200" cy="145080"/>
          </a:xfrm>
          <a:prstGeom prst="rect">
            <a:avLst/>
          </a:prstGeom>
          <a:gradFill rotWithShape="0">
            <a:gsLst>
              <a:gs pos="30000">
                <a:srgbClr val="d6001c"/>
              </a:gs>
              <a:gs pos="100000">
                <a:srgbClr val="6a1f7a"/>
              </a:gs>
            </a:gsLst>
            <a:lin ang="10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0" y="6719040"/>
            <a:ext cx="12184200" cy="145080"/>
          </a:xfrm>
          <a:prstGeom prst="rect">
            <a:avLst/>
          </a:prstGeom>
          <a:gradFill rotWithShape="0">
            <a:gsLst>
              <a:gs pos="30000">
                <a:srgbClr val="d6001c"/>
              </a:gs>
              <a:gs pos="100000">
                <a:srgbClr val="6a1f7a"/>
              </a:gs>
            </a:gsLst>
            <a:lin ang="10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0" y="0"/>
            <a:ext cx="12184200" cy="51444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4" name="CustomShape 2"/>
          <p:cNvSpPr/>
          <p:nvPr/>
        </p:nvSpPr>
        <p:spPr>
          <a:xfrm>
            <a:off x="2915640" y="1431720"/>
            <a:ext cx="6352920" cy="2723400"/>
          </a:xfrm>
          <a:prstGeom prst="rect">
            <a:avLst/>
          </a:prstGeom>
          <a:noFill/>
          <a:ln w="63360">
            <a:solidFill>
              <a:srgbClr val="6a1f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45" name="Picture 7" descr="A picture containing text, red, sign, orange&#10;&#10;Description automatically generated"/>
          <p:cNvPicPr/>
          <p:nvPr/>
        </p:nvPicPr>
        <p:blipFill>
          <a:blip r:embed="rId2"/>
          <a:stretch/>
        </p:blipFill>
        <p:spPr>
          <a:xfrm>
            <a:off x="10991880" y="5744160"/>
            <a:ext cx="950400" cy="950400"/>
          </a:xfrm>
          <a:prstGeom prst="rect">
            <a:avLst/>
          </a:prstGeom>
          <a:ln>
            <a:noFill/>
          </a:ln>
        </p:spPr>
      </p:pic>
      <p:sp>
        <p:nvSpPr>
          <p:cNvPr id="246" name="CustomShape 3"/>
          <p:cNvSpPr/>
          <p:nvPr/>
        </p:nvSpPr>
        <p:spPr>
          <a:xfrm>
            <a:off x="3764880" y="2243520"/>
            <a:ext cx="4638240" cy="109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VN" sz="6600" spc="-1" strike="noStrike">
                <a:solidFill>
                  <a:srgbClr val="6a1f7a"/>
                </a:solidFill>
                <a:latin typeface="Arial"/>
                <a:ea typeface="DejaVu Sans"/>
              </a:rPr>
              <a:t>Thank </a:t>
            </a:r>
            <a:r>
              <a:rPr b="0" lang="en-VN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1" lang="en-VN" sz="6600" spc="-1" strike="noStrike">
                <a:solidFill>
                  <a:srgbClr val="6a1f7a"/>
                </a:solidFill>
                <a:latin typeface="Arial"/>
                <a:ea typeface="DejaVu Sans"/>
              </a:rPr>
              <a:t>you</a:t>
            </a:r>
            <a:endParaRPr b="0" lang="en-US" sz="6600" spc="-1" strike="noStrike">
              <a:latin typeface="Arial"/>
            </a:endParaRPr>
          </a:p>
        </p:txBody>
      </p:sp>
      <p:sp>
        <p:nvSpPr>
          <p:cNvPr id="247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4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bmp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5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5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5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52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52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52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jpeg"/><Relationship Id="rId3" Type="http://schemas.openxmlformats.org/officeDocument/2006/relationships/slideLayout" Target="../slideLayouts/slideLayout52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bmp"/><Relationship Id="rId3" Type="http://schemas.openxmlformats.org/officeDocument/2006/relationships/slideLayout" Target="../slideLayouts/slideLayout52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1.bmp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52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bmp"/><Relationship Id="rId3" Type="http://schemas.openxmlformats.org/officeDocument/2006/relationships/image" Target="../media/image25.bmp"/><Relationship Id="rId4" Type="http://schemas.openxmlformats.org/officeDocument/2006/relationships/image" Target="../media/image26.png"/><Relationship Id="rId5" Type="http://schemas.openxmlformats.org/officeDocument/2006/relationships/slideLayout" Target="../slideLayouts/slideLayout5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bmp"/><Relationship Id="rId3" Type="http://schemas.openxmlformats.org/officeDocument/2006/relationships/slideLayout" Target="../slideLayouts/slideLayout52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9.bmp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slideLayout" Target="../slideLayouts/slideLayout52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bmp"/><Relationship Id="rId3" Type="http://schemas.openxmlformats.org/officeDocument/2006/relationships/image" Target="../media/image34.png"/><Relationship Id="rId4" Type="http://schemas.openxmlformats.org/officeDocument/2006/relationships/slideLayout" Target="../slideLayouts/slideLayout5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35.bmp"/><Relationship Id="rId2" Type="http://schemas.openxmlformats.org/officeDocument/2006/relationships/image" Target="../media/image36.png"/><Relationship Id="rId3" Type="http://schemas.openxmlformats.org/officeDocument/2006/relationships/slideLayout" Target="../slideLayouts/slideLayout52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52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38.bmp"/><Relationship Id="rId2" Type="http://schemas.openxmlformats.org/officeDocument/2006/relationships/image" Target="../media/image39.png"/><Relationship Id="rId3" Type="http://schemas.openxmlformats.org/officeDocument/2006/relationships/slideLayout" Target="../slideLayouts/slideLayout52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slideLayout" Target="../slideLayouts/slideLayout52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hyperlink" Target="https://kubernetes.io/docs/tasks/tools/#kubectl" TargetMode="External"/><Relationship Id="rId2" Type="http://schemas.openxmlformats.org/officeDocument/2006/relationships/image" Target="../media/image41.png"/><Relationship Id="rId3" Type="http://schemas.openxmlformats.org/officeDocument/2006/relationships/slideLayout" Target="../slideLayouts/slideLayout52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hyperlink" Target="https://docs.k8slens.dev/getting-started/install-lens/" TargetMode="External"/><Relationship Id="rId2" Type="http://schemas.openxmlformats.org/officeDocument/2006/relationships/image" Target="../media/image42.jpeg"/><Relationship Id="rId3" Type="http://schemas.openxmlformats.org/officeDocument/2006/relationships/image" Target="../media/image43.png"/><Relationship Id="rId4" Type="http://schemas.openxmlformats.org/officeDocument/2006/relationships/slideLayout" Target="../slideLayouts/slideLayout52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slideLayout" Target="../slideLayouts/slideLayout6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bmp"/><Relationship Id="rId2" Type="http://schemas.openxmlformats.org/officeDocument/2006/relationships/slideLayout" Target="../slideLayouts/slideLayout40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bmp"/><Relationship Id="rId2" Type="http://schemas.openxmlformats.org/officeDocument/2006/relationships/slideLayout" Target="../slideLayouts/slideLayout40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bmp"/><Relationship Id="rId2" Type="http://schemas.openxmlformats.org/officeDocument/2006/relationships/slideLayout" Target="../slideLayouts/slideLayout40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bmp"/><Relationship Id="rId2" Type="http://schemas.openxmlformats.org/officeDocument/2006/relationships/slideLayout" Target="../slideLayouts/slideLayout40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bmp"/><Relationship Id="rId2" Type="http://schemas.openxmlformats.org/officeDocument/2006/relationships/slideLayout" Target="../slideLayouts/slideLayout40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0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CustomShape 1"/>
          <p:cNvSpPr/>
          <p:nvPr/>
        </p:nvSpPr>
        <p:spPr>
          <a:xfrm>
            <a:off x="565560" y="6150240"/>
            <a:ext cx="4175280" cy="28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6" name="CustomShape 2"/>
          <p:cNvSpPr/>
          <p:nvPr/>
        </p:nvSpPr>
        <p:spPr>
          <a:xfrm>
            <a:off x="1316880" y="1056240"/>
            <a:ext cx="7363440" cy="295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br/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Arial"/>
                <a:ea typeface="DejaVu Sans"/>
              </a:rPr>
              <a:t>Kubernetes</a:t>
            </a:r>
            <a:r>
              <a:rPr b="1" lang="en-US" sz="33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br/>
            <a:br/>
            <a:r>
              <a:rPr b="1" lang="en-US" sz="3000" spc="-1" strike="noStrike">
                <a:solidFill>
                  <a:srgbClr val="ffffff"/>
                </a:solidFill>
                <a:latin typeface="Arial"/>
                <a:ea typeface="DejaVu Sans"/>
              </a:rPr>
              <a:t>Knowledge Sharing and Learning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87" name="CustomShape 3"/>
          <p:cNvSpPr/>
          <p:nvPr/>
        </p:nvSpPr>
        <p:spPr>
          <a:xfrm>
            <a:off x="457200" y="5715000"/>
            <a:ext cx="5937120" cy="35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1400" spc="-1" strike="noStrike">
                <a:solidFill>
                  <a:srgbClr val="3c3e41"/>
                </a:solidFill>
                <a:latin typeface="Arial"/>
                <a:ea typeface="DejaVu Sans"/>
              </a:rPr>
              <a:t>A part of DevOps knowledge sharing and learning courses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CustomShape 1"/>
          <p:cNvSpPr/>
          <p:nvPr/>
        </p:nvSpPr>
        <p:spPr>
          <a:xfrm>
            <a:off x="686160" y="0"/>
            <a:ext cx="10965960" cy="113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3 - Primary Kubernetes Objects</a:t>
            </a:r>
            <a:br/>
            <a:br/>
            <a:r>
              <a:rPr b="1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Deployment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23" name="CustomShape 2"/>
          <p:cNvSpPr/>
          <p:nvPr/>
        </p:nvSpPr>
        <p:spPr>
          <a:xfrm>
            <a:off x="457200" y="1600200"/>
            <a:ext cx="5347800" cy="90936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A declarative template for pods and replicaSet</a:t>
            </a:r>
            <a:endParaRPr b="0" lang="en-US" sz="1800" spc="-1" strike="noStrike">
              <a:latin typeface="Arial"/>
            </a:endParaRPr>
          </a:p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Used for </a:t>
            </a:r>
            <a:r>
              <a:rPr b="0" lang="en-US" sz="1800" spc="-1" strike="noStrike">
                <a:solidFill>
                  <a:srgbClr val="c9211e"/>
                </a:solidFill>
                <a:latin typeface="Arial"/>
                <a:ea typeface="DejaVu Sans"/>
              </a:rPr>
              <a:t>stateless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 application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4" name="CustomShape 3"/>
          <p:cNvSpPr/>
          <p:nvPr/>
        </p:nvSpPr>
        <p:spPr>
          <a:xfrm>
            <a:off x="10515600" y="6202080"/>
            <a:ext cx="1593360" cy="42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5881FB62-96F6-4BA1-A29E-F39E456E4AF7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325" name="" descr=""/>
          <p:cNvPicPr/>
          <p:nvPr/>
        </p:nvPicPr>
        <p:blipFill>
          <a:blip r:embed="rId1"/>
          <a:stretch/>
        </p:blipFill>
        <p:spPr>
          <a:xfrm>
            <a:off x="2067120" y="2800800"/>
            <a:ext cx="3413160" cy="2222280"/>
          </a:xfrm>
          <a:prstGeom prst="rect">
            <a:avLst/>
          </a:prstGeom>
          <a:ln>
            <a:noFill/>
          </a:ln>
        </p:spPr>
      </p:pic>
      <p:pic>
        <p:nvPicPr>
          <p:cNvPr id="326" name="" descr=""/>
          <p:cNvPicPr/>
          <p:nvPr/>
        </p:nvPicPr>
        <p:blipFill>
          <a:blip r:embed="rId2"/>
          <a:stretch/>
        </p:blipFill>
        <p:spPr>
          <a:xfrm>
            <a:off x="6134400" y="1505160"/>
            <a:ext cx="2089080" cy="3517920"/>
          </a:xfrm>
          <a:prstGeom prst="rect">
            <a:avLst/>
          </a:prstGeom>
          <a:ln cap="rnd" w="12600">
            <a:solidFill>
              <a:srgbClr val="3465a4">
                <a:alpha val="50000"/>
              </a:srgbClr>
            </a:solidFill>
            <a:prstDash val="sysDot"/>
            <a:round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CustomShape 1"/>
          <p:cNvSpPr/>
          <p:nvPr/>
        </p:nvSpPr>
        <p:spPr>
          <a:xfrm>
            <a:off x="686160" y="0"/>
            <a:ext cx="10965960" cy="113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3 - Primary Kubernetes Objects</a:t>
            </a:r>
            <a:br/>
            <a:br/>
            <a:r>
              <a:rPr b="1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StatefulSet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28" name="CustomShape 2"/>
          <p:cNvSpPr/>
          <p:nvPr/>
        </p:nvSpPr>
        <p:spPr>
          <a:xfrm>
            <a:off x="228600" y="1600920"/>
            <a:ext cx="5254560" cy="410976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Similar to “deployment” but:</a:t>
            </a:r>
            <a:endParaRPr b="0" lang="en-US" sz="1800" spc="-1" strike="noStrike">
              <a:latin typeface="Arial"/>
            </a:endParaRPr>
          </a:p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Used for </a:t>
            </a:r>
            <a:r>
              <a:rPr b="0" lang="en-US" sz="1800" spc="-1" strike="noStrike">
                <a:solidFill>
                  <a:srgbClr val="c9211e"/>
                </a:solidFill>
                <a:latin typeface="Arial"/>
                <a:ea typeface="DejaVu Sans"/>
              </a:rPr>
              <a:t>stateful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 application</a:t>
            </a:r>
            <a:endParaRPr b="0" lang="en-US" sz="1800" spc="-1" strike="noStrike">
              <a:latin typeface="Arial"/>
            </a:endParaRPr>
          </a:p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There are 3 sections that can be updated on the fly:</a:t>
            </a:r>
            <a:endParaRPr b="0" lang="en-US" sz="1800" spc="-1" strike="noStrike">
              <a:latin typeface="Arial"/>
            </a:endParaRPr>
          </a:p>
          <a:p>
            <a:pPr lvl="1" marL="864000" indent="-3207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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replicas</a:t>
            </a:r>
            <a:endParaRPr b="0" lang="en-US" sz="1800" spc="-1" strike="noStrike">
              <a:latin typeface="Arial"/>
            </a:endParaRPr>
          </a:p>
          <a:p>
            <a:pPr lvl="1" marL="864000" indent="-3207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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template</a:t>
            </a:r>
            <a:endParaRPr b="0" lang="en-US" sz="1800" spc="-1" strike="noStrike">
              <a:latin typeface="Arial"/>
            </a:endParaRPr>
          </a:p>
          <a:p>
            <a:pPr lvl="1" marL="864000" indent="-3207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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updateStrategy</a:t>
            </a:r>
            <a:endParaRPr b="0" lang="en-US" sz="1800" spc="-1" strike="noStrike">
              <a:latin typeface="Arial"/>
            </a:endParaRPr>
          </a:p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Ordered pod creation/deletion</a:t>
            </a:r>
            <a:endParaRPr b="0" lang="en-US" sz="1800" spc="-1" strike="noStrike">
              <a:latin typeface="Arial"/>
            </a:endParaRPr>
          </a:p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Pod can be accessed by it’s own service.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9" name="CustomShape 3"/>
          <p:cNvSpPr/>
          <p:nvPr/>
        </p:nvSpPr>
        <p:spPr>
          <a:xfrm>
            <a:off x="10515600" y="6202080"/>
            <a:ext cx="1593360" cy="42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9A17EB86-FE6D-4F7B-8ACA-AC6EE9603874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330" name="" descr=""/>
          <p:cNvPicPr/>
          <p:nvPr/>
        </p:nvPicPr>
        <p:blipFill>
          <a:blip r:embed="rId1"/>
          <a:stretch/>
        </p:blipFill>
        <p:spPr>
          <a:xfrm>
            <a:off x="5715000" y="1600200"/>
            <a:ext cx="4796280" cy="4110480"/>
          </a:xfrm>
          <a:prstGeom prst="rect">
            <a:avLst/>
          </a:prstGeom>
          <a:ln>
            <a:solidFill>
              <a:srgbClr val="3465a4"/>
            </a:solidFill>
            <a:prstDash val="sysDot"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CustomShape 1"/>
          <p:cNvSpPr/>
          <p:nvPr/>
        </p:nvSpPr>
        <p:spPr>
          <a:xfrm>
            <a:off x="686160" y="0"/>
            <a:ext cx="10965960" cy="113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3 - Primary Kubernetes Objects</a:t>
            </a:r>
            <a:br/>
            <a:br/>
            <a:r>
              <a:rPr b="1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DeamonSet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32" name="CustomShape 2"/>
          <p:cNvSpPr/>
          <p:nvPr/>
        </p:nvSpPr>
        <p:spPr>
          <a:xfrm>
            <a:off x="91440" y="1600920"/>
            <a:ext cx="5392800" cy="410976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Similar to “deployment” but:</a:t>
            </a:r>
            <a:endParaRPr b="0" lang="en-US" sz="1800" spc="-1" strike="noStrike">
              <a:latin typeface="Arial"/>
            </a:endParaRPr>
          </a:p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Every node has one pod (master &amp; worker)</a:t>
            </a:r>
            <a:endParaRPr b="0" lang="en-US" sz="1800" spc="-1" strike="noStrike">
              <a:latin typeface="Arial"/>
            </a:endParaRPr>
          </a:p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Each Pod lifetime depends on it’s node.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Use cases: </a:t>
            </a:r>
            <a:endParaRPr b="0" lang="en-US" sz="1800" spc="-1" strike="noStrike">
              <a:latin typeface="Arial"/>
            </a:endParaRPr>
          </a:p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Install a monitoring agent per node</a:t>
            </a:r>
            <a:endParaRPr b="0" lang="en-US" sz="1800" spc="-1" strike="noStrike">
              <a:latin typeface="Arial"/>
            </a:endParaRPr>
          </a:p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Install a log connector on each node.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3" name="CustomShape 3"/>
          <p:cNvSpPr/>
          <p:nvPr/>
        </p:nvSpPr>
        <p:spPr>
          <a:xfrm>
            <a:off x="10515600" y="6202080"/>
            <a:ext cx="1593360" cy="42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8B60F07F-1243-4653-B42A-C3C928D8925A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334" name="" descr=""/>
          <p:cNvPicPr/>
          <p:nvPr/>
        </p:nvPicPr>
        <p:blipFill>
          <a:blip r:embed="rId1"/>
          <a:stretch/>
        </p:blipFill>
        <p:spPr>
          <a:xfrm>
            <a:off x="6688800" y="1554480"/>
            <a:ext cx="4921920" cy="4021200"/>
          </a:xfrm>
          <a:prstGeom prst="rect">
            <a:avLst/>
          </a:prstGeom>
          <a:ln>
            <a:solidFill>
              <a:srgbClr val="3465a4"/>
            </a:solidFill>
            <a:custDash>
              <a:ds d="100000" sp="300000"/>
              <a:ds d="100000" sp="300000"/>
            </a:custDash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CustomShape 1"/>
          <p:cNvSpPr/>
          <p:nvPr/>
        </p:nvSpPr>
        <p:spPr>
          <a:xfrm>
            <a:off x="686160" y="0"/>
            <a:ext cx="10965960" cy="113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3 - Primary Kubernetes Objects</a:t>
            </a:r>
            <a:br/>
            <a:br/>
            <a:r>
              <a:rPr b="1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Probes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36" name="CustomShape 2"/>
          <p:cNvSpPr/>
          <p:nvPr/>
        </p:nvSpPr>
        <p:spPr>
          <a:xfrm>
            <a:off x="0" y="1600920"/>
            <a:ext cx="5302440" cy="223848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Probes are health checks that can monitor a container's status and act on it.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- StartupProbes: Indicate when the pod is </a:t>
            </a:r>
            <a:r>
              <a:rPr b="0" lang="en-US" sz="1800" spc="-1" strike="noStrike">
                <a:solidFill>
                  <a:srgbClr val="3465a4"/>
                </a:solidFill>
                <a:latin typeface="Arial"/>
                <a:ea typeface="DejaVu Sans"/>
              </a:rPr>
              <a:t>started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- ReadinessProbes: indicate when to start </a:t>
            </a:r>
            <a:r>
              <a:rPr b="0" lang="en-US" sz="1800" spc="-1" strike="noStrike">
                <a:solidFill>
                  <a:srgbClr val="158466"/>
                </a:solidFill>
                <a:latin typeface="Arial"/>
                <a:ea typeface="DejaVu Sans"/>
              </a:rPr>
              <a:t>serving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- LivenessProbes: indicate when to </a:t>
            </a:r>
            <a:r>
              <a:rPr b="0" lang="en-US" sz="1800" spc="-1" strike="noStrike">
                <a:solidFill>
                  <a:srgbClr val="ffbf00"/>
                </a:solidFill>
                <a:latin typeface="Arial"/>
                <a:ea typeface="DejaVu Sans"/>
              </a:rPr>
              <a:t>restart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 the pod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7" name="CustomShape 3"/>
          <p:cNvSpPr/>
          <p:nvPr/>
        </p:nvSpPr>
        <p:spPr>
          <a:xfrm>
            <a:off x="10515600" y="6202080"/>
            <a:ext cx="1593360" cy="42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6546C1D8-275A-43AC-AF42-0AD4F68CD391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338" name="" descr=""/>
          <p:cNvPicPr/>
          <p:nvPr/>
        </p:nvPicPr>
        <p:blipFill>
          <a:blip r:embed="rId1"/>
          <a:stretch/>
        </p:blipFill>
        <p:spPr>
          <a:xfrm>
            <a:off x="6858360" y="1554480"/>
            <a:ext cx="1827360" cy="2532240"/>
          </a:xfrm>
          <a:prstGeom prst="rect">
            <a:avLst/>
          </a:prstGeom>
          <a:ln>
            <a:solidFill>
              <a:srgbClr val="3465a4"/>
            </a:solidFill>
            <a:custDash>
              <a:ds d="100000" sp="300000"/>
              <a:ds d="100000" sp="300000"/>
            </a:custDash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CustomShape 1"/>
          <p:cNvSpPr/>
          <p:nvPr/>
        </p:nvSpPr>
        <p:spPr>
          <a:xfrm>
            <a:off x="686160" y="0"/>
            <a:ext cx="10965960" cy="113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3 - Primary Kubernetes Objects</a:t>
            </a:r>
            <a:br/>
            <a:br/>
            <a:r>
              <a:rPr b="1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Deployment Strategies - Recreate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40" name="CustomShape 2"/>
          <p:cNvSpPr/>
          <p:nvPr/>
        </p:nvSpPr>
        <p:spPr>
          <a:xfrm>
            <a:off x="10515600" y="6202080"/>
            <a:ext cx="1593360" cy="42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6BF9169F-C135-483C-99CD-0E1A595F4319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sp>
        <p:nvSpPr>
          <p:cNvPr id="341" name="CustomShape 3"/>
          <p:cNvSpPr/>
          <p:nvPr/>
        </p:nvSpPr>
        <p:spPr>
          <a:xfrm>
            <a:off x="91440" y="1600920"/>
            <a:ext cx="4845240" cy="388440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 marL="216000" indent="-214920">
              <a:lnSpc>
                <a:spcPct val="100000"/>
              </a:lnSpc>
              <a:spcBef>
                <a:spcPts val="1417"/>
              </a:spcBef>
              <a:buClr>
                <a:srgbClr val="3c3e41"/>
              </a:buClr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Terminate all current pods, create new ones</a:t>
            </a:r>
            <a:endParaRPr b="0" lang="en-US" sz="1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1417"/>
              </a:spcBef>
              <a:buClr>
                <a:srgbClr val="3c3e41"/>
              </a:buClr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Use case: </a:t>
            </a:r>
            <a:endParaRPr b="0" lang="en-US" sz="1800" spc="-1" strike="noStrike">
              <a:latin typeface="Arial"/>
            </a:endParaRPr>
          </a:p>
          <a:p>
            <a:pPr lvl="1" marL="432000" indent="-214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Not able to have 2 different versions of app at installed the same time (big update)</a:t>
            </a:r>
            <a:endParaRPr b="0" lang="en-US" sz="1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1417"/>
              </a:spcBef>
              <a:buClr>
                <a:srgbClr val="3c3e41"/>
              </a:buClr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Cons:</a:t>
            </a:r>
            <a:endParaRPr b="0" lang="en-US" sz="1800" spc="-1" strike="noStrike">
              <a:latin typeface="Arial"/>
            </a:endParaRPr>
          </a:p>
          <a:p>
            <a:pPr lvl="1" marL="432000" indent="-214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Introduce a downtime period.</a:t>
            </a:r>
            <a:endParaRPr b="0" lang="en-US" sz="1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1417"/>
              </a:spcBef>
              <a:buClr>
                <a:srgbClr val="3c3e41"/>
              </a:buClr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Pros:</a:t>
            </a:r>
            <a:endParaRPr b="0" lang="en-US" sz="1800" spc="-1" strike="noStrike">
              <a:latin typeface="Arial"/>
            </a:endParaRPr>
          </a:p>
          <a:p>
            <a:pPr lvl="1" marL="432000" indent="-214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Quick update</a:t>
            </a:r>
            <a:endParaRPr b="0" lang="en-US" sz="1800" spc="-1" strike="noStrike">
              <a:latin typeface="Arial"/>
            </a:endParaRPr>
          </a:p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342" name="" descr=""/>
          <p:cNvPicPr/>
          <p:nvPr/>
        </p:nvPicPr>
        <p:blipFill>
          <a:blip r:embed="rId1"/>
          <a:stretch/>
        </p:blipFill>
        <p:spPr>
          <a:xfrm>
            <a:off x="5669280" y="2743200"/>
            <a:ext cx="4484880" cy="1513080"/>
          </a:xfrm>
          <a:prstGeom prst="rect">
            <a:avLst/>
          </a:prstGeom>
          <a:ln>
            <a:solidFill>
              <a:srgbClr val="3465a4"/>
            </a:solidFill>
            <a:custDash>
              <a:ds d="100000" sp="300000"/>
              <a:ds d="100000" sp="300000"/>
            </a:custDash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CustomShape 1"/>
          <p:cNvSpPr/>
          <p:nvPr/>
        </p:nvSpPr>
        <p:spPr>
          <a:xfrm>
            <a:off x="686160" y="0"/>
            <a:ext cx="10965960" cy="113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3 - Primary Kubernetes Objects</a:t>
            </a:r>
            <a:br/>
            <a:br/>
            <a:r>
              <a:rPr b="1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Deployment Strategies - RollingUpdate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44" name="CustomShape 2"/>
          <p:cNvSpPr/>
          <p:nvPr/>
        </p:nvSpPr>
        <p:spPr>
          <a:xfrm>
            <a:off x="10515600" y="6202080"/>
            <a:ext cx="1593360" cy="42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84049C45-443C-4075-B748-B9F89118F5CF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sp>
        <p:nvSpPr>
          <p:cNvPr id="345" name="CustomShape 3"/>
          <p:cNvSpPr/>
          <p:nvPr/>
        </p:nvSpPr>
        <p:spPr>
          <a:xfrm>
            <a:off x="91440" y="1600920"/>
            <a:ext cx="5668200" cy="388440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 marL="216000" indent="-214920">
              <a:lnSpc>
                <a:spcPct val="100000"/>
              </a:lnSpc>
              <a:spcBef>
                <a:spcPts val="1417"/>
              </a:spcBef>
              <a:buClr>
                <a:srgbClr val="3c3e41"/>
              </a:buClr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Create a few of new pods, then terminate old ones correspondingly</a:t>
            </a:r>
            <a:endParaRPr b="0" lang="en-US" sz="1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1417"/>
              </a:spcBef>
              <a:buClr>
                <a:srgbClr val="3c3e41"/>
              </a:buClr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Use case: </a:t>
            </a:r>
            <a:endParaRPr b="0" lang="en-US" sz="1800" spc="-1" strike="noStrike">
              <a:latin typeface="Arial"/>
            </a:endParaRPr>
          </a:p>
          <a:p>
            <a:pPr lvl="1" marL="432000" indent="-214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There is no conflict between old and new versions</a:t>
            </a:r>
            <a:endParaRPr b="0" lang="en-US" sz="1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1417"/>
              </a:spcBef>
              <a:buClr>
                <a:srgbClr val="3c3e41"/>
              </a:buClr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Cons:</a:t>
            </a:r>
            <a:endParaRPr b="0" lang="en-US" sz="1800" spc="-1" strike="noStrike">
              <a:latin typeface="Arial"/>
            </a:endParaRPr>
          </a:p>
          <a:p>
            <a:pPr lvl="1" marL="432000" indent="-214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There is a period when the old and new application versions serve users at the same time</a:t>
            </a:r>
            <a:endParaRPr b="0" lang="en-US" sz="1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1417"/>
              </a:spcBef>
              <a:buClr>
                <a:srgbClr val="3c3e41"/>
              </a:buClr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Pros:</a:t>
            </a:r>
            <a:endParaRPr b="0" lang="en-US" sz="1800" spc="-1" strike="noStrike">
              <a:latin typeface="Arial"/>
            </a:endParaRPr>
          </a:p>
          <a:p>
            <a:pPr lvl="1" marL="432000" indent="-214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No downtime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346" name="" descr=""/>
          <p:cNvPicPr/>
          <p:nvPr/>
        </p:nvPicPr>
        <p:blipFill>
          <a:blip r:embed="rId1"/>
          <a:stretch/>
        </p:blipFill>
        <p:spPr>
          <a:xfrm>
            <a:off x="6035040" y="1612080"/>
            <a:ext cx="5494320" cy="3141720"/>
          </a:xfrm>
          <a:prstGeom prst="rect">
            <a:avLst/>
          </a:prstGeom>
          <a:ln>
            <a:solidFill>
              <a:srgbClr val="3465a4"/>
            </a:solidFill>
            <a:custDash>
              <a:ds d="100000" sp="300000"/>
              <a:ds d="100000" sp="300000"/>
            </a:custDash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CustomShape 1"/>
          <p:cNvSpPr/>
          <p:nvPr/>
        </p:nvSpPr>
        <p:spPr>
          <a:xfrm>
            <a:off x="722160" y="0"/>
            <a:ext cx="10965960" cy="113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3 - Primary Kubernetes Objects</a:t>
            </a:r>
            <a:br/>
            <a:br/>
            <a:r>
              <a:rPr b="1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Resource Request &amp; Limit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48" name="CustomShape 2"/>
          <p:cNvSpPr/>
          <p:nvPr/>
        </p:nvSpPr>
        <p:spPr>
          <a:xfrm>
            <a:off x="127440" y="1600920"/>
            <a:ext cx="5392800" cy="214668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 marL="216000" indent="-214560">
              <a:lnSpc>
                <a:spcPct val="100000"/>
              </a:lnSpc>
              <a:spcBef>
                <a:spcPts val="1417"/>
              </a:spcBef>
              <a:buClr>
                <a:srgbClr val="3c3e41"/>
              </a:buClr>
              <a:buFont typeface="Symbol"/>
              <a:buChar char="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There are 2 main types of resources: CPU &amp; memory</a:t>
            </a:r>
            <a:endParaRPr b="0" lang="en-US" sz="18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Bef>
                <a:spcPts val="1417"/>
              </a:spcBef>
              <a:buClr>
                <a:srgbClr val="3c3e41"/>
              </a:buClr>
              <a:buFont typeface="Symbol"/>
              <a:buChar char="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Request: Ensure the minimum amount of resources required for the container</a:t>
            </a:r>
            <a:endParaRPr b="0" lang="en-US" sz="18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Bef>
                <a:spcPts val="1417"/>
              </a:spcBef>
              <a:buClr>
                <a:srgbClr val="3c3e41"/>
              </a:buClr>
              <a:buFont typeface="Symbol"/>
              <a:buChar char="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Limit: Is the maximum amount of resources that Kubernetes will allow the container to use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9" name="CustomShape 3"/>
          <p:cNvSpPr/>
          <p:nvPr/>
        </p:nvSpPr>
        <p:spPr>
          <a:xfrm>
            <a:off x="10551600" y="6202080"/>
            <a:ext cx="1593360" cy="42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94E09774-4107-4AB0-9127-5DC9AD1BFBDE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350" name="" descr=""/>
          <p:cNvPicPr/>
          <p:nvPr/>
        </p:nvPicPr>
        <p:blipFill>
          <a:blip r:embed="rId1"/>
          <a:stretch/>
        </p:blipFill>
        <p:spPr>
          <a:xfrm>
            <a:off x="9052560" y="1566360"/>
            <a:ext cx="2217600" cy="4284360"/>
          </a:xfrm>
          <a:prstGeom prst="rect">
            <a:avLst/>
          </a:prstGeom>
          <a:ln>
            <a:solidFill>
              <a:srgbClr val="3465a4"/>
            </a:solidFill>
            <a:custDash>
              <a:ds d="100000" sp="300000"/>
              <a:ds d="100000" sp="300000"/>
            </a:custDash>
          </a:ln>
        </p:spPr>
      </p:pic>
      <p:pic>
        <p:nvPicPr>
          <p:cNvPr id="351" name="" descr=""/>
          <p:cNvPicPr/>
          <p:nvPr/>
        </p:nvPicPr>
        <p:blipFill>
          <a:blip r:embed="rId2"/>
          <a:stretch/>
        </p:blipFill>
        <p:spPr>
          <a:xfrm>
            <a:off x="6309360" y="1554480"/>
            <a:ext cx="1960200" cy="3160440"/>
          </a:xfrm>
          <a:prstGeom prst="rect">
            <a:avLst/>
          </a:prstGeom>
          <a:ln>
            <a:solidFill>
              <a:srgbClr val="3465a4"/>
            </a:solidFill>
            <a:custDash>
              <a:ds d="100000" sp="300000"/>
              <a:ds d="100000" sp="300000"/>
            </a:custDash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686160" y="0"/>
            <a:ext cx="10965960" cy="113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3 - Primary Kubernetes Objects</a:t>
            </a:r>
            <a:br/>
            <a:br/>
            <a:r>
              <a:rPr b="1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Cronjob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53" name="CustomShape 2"/>
          <p:cNvSpPr/>
          <p:nvPr/>
        </p:nvSpPr>
        <p:spPr>
          <a:xfrm>
            <a:off x="457200" y="1600200"/>
            <a:ext cx="3882240" cy="90936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Automatic action triggered in every scheduled time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4" name="CustomShape 3"/>
          <p:cNvSpPr/>
          <p:nvPr/>
        </p:nvSpPr>
        <p:spPr>
          <a:xfrm>
            <a:off x="10515600" y="6202080"/>
            <a:ext cx="1593360" cy="42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B87504A9-FCD5-4408-A135-82AF45AB579B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355" name="" descr=""/>
          <p:cNvPicPr/>
          <p:nvPr/>
        </p:nvPicPr>
        <p:blipFill>
          <a:blip r:embed="rId1"/>
          <a:stretch/>
        </p:blipFill>
        <p:spPr>
          <a:xfrm>
            <a:off x="8056440" y="2057400"/>
            <a:ext cx="3882240" cy="3653640"/>
          </a:xfrm>
          <a:prstGeom prst="rect">
            <a:avLst/>
          </a:prstGeom>
          <a:ln cap="rnd">
            <a:solidFill>
              <a:srgbClr val="3465a4"/>
            </a:solidFill>
            <a:prstDash val="sysDot"/>
          </a:ln>
        </p:spPr>
      </p:pic>
      <p:pic>
        <p:nvPicPr>
          <p:cNvPr id="356" name="" descr=""/>
          <p:cNvPicPr/>
          <p:nvPr/>
        </p:nvPicPr>
        <p:blipFill>
          <a:blip r:embed="rId2"/>
          <a:stretch/>
        </p:blipFill>
        <p:spPr>
          <a:xfrm>
            <a:off x="5029200" y="2057400"/>
            <a:ext cx="2226600" cy="3654000"/>
          </a:xfrm>
          <a:prstGeom prst="rect">
            <a:avLst/>
          </a:prstGeom>
          <a:ln>
            <a:solidFill>
              <a:srgbClr val="3465a4"/>
            </a:solidFill>
            <a:prstDash val="sysDot"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CustomShape 1"/>
          <p:cNvSpPr/>
          <p:nvPr/>
        </p:nvSpPr>
        <p:spPr>
          <a:xfrm>
            <a:off x="686160" y="0"/>
            <a:ext cx="10965960" cy="113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3 - Primary Kubernetes Objects</a:t>
            </a:r>
            <a:br/>
            <a:br/>
            <a:r>
              <a:rPr b="1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Network - Service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58" name="CustomShape 2"/>
          <p:cNvSpPr/>
          <p:nvPr/>
        </p:nvSpPr>
        <p:spPr>
          <a:xfrm>
            <a:off x="457560" y="1371960"/>
            <a:ext cx="5480280" cy="525240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07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A logical collection of pods</a:t>
            </a:r>
            <a:endParaRPr b="0" lang="en-US" sz="1800" spc="-1" strike="noStrike">
              <a:latin typeface="Arial"/>
            </a:endParaRPr>
          </a:p>
          <a:p>
            <a:pPr marL="432000" indent="-3207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Roles:</a:t>
            </a:r>
            <a:endParaRPr b="0" lang="en-US" sz="1800" spc="-1" strike="noStrike">
              <a:latin typeface="Arial"/>
            </a:endParaRPr>
          </a:p>
          <a:p>
            <a:pPr lvl="1" marL="864000" indent="-3207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Enable network access to pods</a:t>
            </a:r>
            <a:endParaRPr b="0" lang="en-US" sz="1800" spc="-1" strike="noStrike">
              <a:latin typeface="Arial"/>
            </a:endParaRPr>
          </a:p>
          <a:p>
            <a:pPr lvl="1" marL="864000" indent="-3207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Load balancing</a:t>
            </a:r>
            <a:endParaRPr b="0" lang="en-US" sz="1800" spc="-1" strike="noStrike">
              <a:latin typeface="Arial"/>
            </a:endParaRPr>
          </a:p>
          <a:p>
            <a:pPr marL="432000" indent="-3207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Types:</a:t>
            </a:r>
            <a:endParaRPr b="0" lang="en-US" sz="1800" spc="-1" strike="noStrike">
              <a:latin typeface="Arial"/>
            </a:endParaRPr>
          </a:p>
          <a:p>
            <a:pPr lvl="1" marL="864000" indent="-3207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ClusterIP: provide internal access inside cluster only</a:t>
            </a:r>
            <a:endParaRPr b="0" lang="en-US" sz="1800" spc="-1" strike="noStrike">
              <a:latin typeface="Arial"/>
            </a:endParaRPr>
          </a:p>
          <a:p>
            <a:pPr lvl="1" marL="864000" indent="-3207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NodePort: </a:t>
            </a:r>
            <a:endParaRPr b="0" lang="en-US" sz="1800" spc="-1" strike="noStrike">
              <a:latin typeface="Arial"/>
            </a:endParaRPr>
          </a:p>
          <a:p>
            <a:pPr lvl="2" marL="1296000" indent="-2847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Provide an unique fixed cluster node port for external access</a:t>
            </a:r>
            <a:endParaRPr b="0" lang="en-US" sz="1800" spc="-1" strike="noStrike">
              <a:latin typeface="Arial"/>
            </a:endParaRPr>
          </a:p>
          <a:p>
            <a:pPr lvl="2" marL="1296000" indent="-2847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Not recommended due to security (expose access to cluster)</a:t>
            </a:r>
            <a:endParaRPr b="0" lang="en-US" sz="1800" spc="-1" strike="noStrike">
              <a:latin typeface="Arial"/>
            </a:endParaRPr>
          </a:p>
          <a:p>
            <a:pPr lvl="1" marL="864000" indent="-3207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LoadBalacer: Integrate with cloud providers for external access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9" name="CustomShape 3"/>
          <p:cNvSpPr/>
          <p:nvPr/>
        </p:nvSpPr>
        <p:spPr>
          <a:xfrm>
            <a:off x="10515600" y="6202080"/>
            <a:ext cx="1593360" cy="42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F343178E-7E7D-441D-AAC9-9F92DE54662D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360" name="" descr=""/>
          <p:cNvPicPr/>
          <p:nvPr/>
        </p:nvPicPr>
        <p:blipFill>
          <a:blip r:embed="rId1"/>
          <a:stretch/>
        </p:blipFill>
        <p:spPr>
          <a:xfrm>
            <a:off x="5943600" y="1268640"/>
            <a:ext cx="3486600" cy="4679640"/>
          </a:xfrm>
          <a:prstGeom prst="rect">
            <a:avLst/>
          </a:prstGeom>
          <a:ln>
            <a:noFill/>
          </a:ln>
        </p:spPr>
      </p:pic>
      <p:pic>
        <p:nvPicPr>
          <p:cNvPr id="361" name="" descr=""/>
          <p:cNvPicPr/>
          <p:nvPr/>
        </p:nvPicPr>
        <p:blipFill>
          <a:blip r:embed="rId2"/>
          <a:stretch/>
        </p:blipFill>
        <p:spPr>
          <a:xfrm>
            <a:off x="9706320" y="1419480"/>
            <a:ext cx="2403360" cy="4289400"/>
          </a:xfrm>
          <a:prstGeom prst="rect">
            <a:avLst/>
          </a:prstGeom>
          <a:ln cap="rnd" w="12600">
            <a:solidFill>
              <a:srgbClr val="3465a4"/>
            </a:solidFill>
            <a:prstDash val="sysDot"/>
            <a:round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CustomShape 1"/>
          <p:cNvSpPr/>
          <p:nvPr/>
        </p:nvSpPr>
        <p:spPr>
          <a:xfrm>
            <a:off x="686160" y="0"/>
            <a:ext cx="10965960" cy="113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3 - Primary Kubernetes Objects</a:t>
            </a:r>
            <a:br/>
            <a:br/>
            <a:r>
              <a:rPr b="1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Network - Service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63" name="CustomShape 2"/>
          <p:cNvSpPr/>
          <p:nvPr/>
        </p:nvSpPr>
        <p:spPr>
          <a:xfrm>
            <a:off x="10515600" y="6202080"/>
            <a:ext cx="1593360" cy="42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F5AADA28-E502-493E-8B04-EC32BC8685F8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364" name="" descr=""/>
          <p:cNvPicPr/>
          <p:nvPr/>
        </p:nvPicPr>
        <p:blipFill>
          <a:blip r:embed="rId1"/>
          <a:stretch/>
        </p:blipFill>
        <p:spPr>
          <a:xfrm>
            <a:off x="3434040" y="3972240"/>
            <a:ext cx="1670400" cy="1965600"/>
          </a:xfrm>
          <a:prstGeom prst="rect">
            <a:avLst/>
          </a:prstGeom>
          <a:ln>
            <a:solidFill>
              <a:srgbClr val="3465a4"/>
            </a:solidFill>
            <a:prstDash val="dot"/>
          </a:ln>
        </p:spPr>
      </p:pic>
      <p:pic>
        <p:nvPicPr>
          <p:cNvPr id="365" name="" descr=""/>
          <p:cNvPicPr/>
          <p:nvPr/>
        </p:nvPicPr>
        <p:blipFill>
          <a:blip r:embed="rId2"/>
          <a:stretch/>
        </p:blipFill>
        <p:spPr>
          <a:xfrm>
            <a:off x="228600" y="1828800"/>
            <a:ext cx="3194640" cy="4327920"/>
          </a:xfrm>
          <a:prstGeom prst="rect">
            <a:avLst/>
          </a:prstGeom>
          <a:ln>
            <a:noFill/>
          </a:ln>
        </p:spPr>
      </p:pic>
      <p:pic>
        <p:nvPicPr>
          <p:cNvPr id="366" name="" descr=""/>
          <p:cNvPicPr/>
          <p:nvPr/>
        </p:nvPicPr>
        <p:blipFill>
          <a:blip r:embed="rId3"/>
          <a:stretch/>
        </p:blipFill>
        <p:spPr>
          <a:xfrm>
            <a:off x="6445080" y="1828800"/>
            <a:ext cx="3378960" cy="4337640"/>
          </a:xfrm>
          <a:prstGeom prst="rect">
            <a:avLst/>
          </a:prstGeom>
          <a:ln>
            <a:noFill/>
          </a:ln>
        </p:spPr>
      </p:pic>
      <p:pic>
        <p:nvPicPr>
          <p:cNvPr id="367" name="" descr=""/>
          <p:cNvPicPr/>
          <p:nvPr/>
        </p:nvPicPr>
        <p:blipFill>
          <a:blip r:embed="rId4"/>
          <a:stretch/>
        </p:blipFill>
        <p:spPr>
          <a:xfrm>
            <a:off x="9829800" y="3972240"/>
            <a:ext cx="1670400" cy="1965600"/>
          </a:xfrm>
          <a:prstGeom prst="rect">
            <a:avLst/>
          </a:prstGeom>
          <a:ln>
            <a:solidFill>
              <a:srgbClr val="3465a4"/>
            </a:solidFill>
            <a:prstDash val="dot"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CustomShape 1"/>
          <p:cNvSpPr/>
          <p:nvPr/>
        </p:nvSpPr>
        <p:spPr>
          <a:xfrm>
            <a:off x="838080" y="405360"/>
            <a:ext cx="10285200" cy="53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d6001c"/>
                </a:solidFill>
                <a:latin typeface="Arial"/>
                <a:ea typeface="DejaVu Sans"/>
              </a:rPr>
              <a:t>Definition of Scope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89" name="CustomShape 2"/>
          <p:cNvSpPr/>
          <p:nvPr/>
        </p:nvSpPr>
        <p:spPr>
          <a:xfrm>
            <a:off x="838440" y="2012040"/>
            <a:ext cx="5032080" cy="364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d6001c"/>
              </a:buClr>
              <a:buFont typeface="Wingdings" charset="2"/>
              <a:buChar char=""/>
            </a:pPr>
            <a:r>
              <a:rPr b="0" lang="en-US" sz="1600" spc="-1" strike="noStrike">
                <a:solidFill>
                  <a:srgbClr val="3c3e41"/>
                </a:solidFill>
                <a:latin typeface="Arial"/>
                <a:ea typeface="DejaVu Sans"/>
              </a:rPr>
              <a:t>Aimed at providing readers “main features of Kubernetes used in real projects”.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90" name="CustomShape 3"/>
          <p:cNvSpPr/>
          <p:nvPr/>
        </p:nvSpPr>
        <p:spPr>
          <a:xfrm>
            <a:off x="838080" y="1399680"/>
            <a:ext cx="5032080" cy="47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000" spc="-1" strike="noStrike">
                <a:solidFill>
                  <a:srgbClr val="3c3e41"/>
                </a:solidFill>
                <a:latin typeface="Arial"/>
                <a:ea typeface="DejaVu Sans"/>
              </a:rPr>
              <a:t>Inclusions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91" name="CustomShape 4"/>
          <p:cNvSpPr/>
          <p:nvPr/>
        </p:nvSpPr>
        <p:spPr>
          <a:xfrm>
            <a:off x="6240960" y="1399680"/>
            <a:ext cx="5032080" cy="47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000" spc="-1" strike="noStrike">
                <a:solidFill>
                  <a:srgbClr val="3c3e41"/>
                </a:solidFill>
                <a:latin typeface="Arial"/>
                <a:ea typeface="DejaVu Sans"/>
              </a:rPr>
              <a:t>Exclusions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92" name="CustomShape 5"/>
          <p:cNvSpPr/>
          <p:nvPr/>
        </p:nvSpPr>
        <p:spPr>
          <a:xfrm>
            <a:off x="6240960" y="2021400"/>
            <a:ext cx="5867640" cy="129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d6001c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K8s cluster setup</a:t>
            </a:r>
            <a:endParaRPr b="0" lang="en-US" sz="1800" spc="-1" strike="noStrike">
              <a:latin typeface="Arial"/>
            </a:endParaRPr>
          </a:p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d6001c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K8s utilities setup ( CLI, user interaction tools)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CustomShape 1"/>
          <p:cNvSpPr/>
          <p:nvPr/>
        </p:nvSpPr>
        <p:spPr>
          <a:xfrm>
            <a:off x="686160" y="0"/>
            <a:ext cx="10965960" cy="113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3 - Primary Kubernetes Objects</a:t>
            </a:r>
            <a:br/>
            <a:br/>
            <a:r>
              <a:rPr b="1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Network - Ingress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69" name="CustomShape 2"/>
          <p:cNvSpPr/>
          <p:nvPr/>
        </p:nvSpPr>
        <p:spPr>
          <a:xfrm>
            <a:off x="228600" y="1600200"/>
            <a:ext cx="3653640" cy="159624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Provide access to application by providing </a:t>
            </a:r>
            <a:r>
              <a:rPr b="0" lang="en-US" sz="1800" spc="-1" strike="noStrike">
                <a:solidFill>
                  <a:srgbClr val="c9211e"/>
                </a:solidFill>
                <a:latin typeface="Arial"/>
                <a:ea typeface="DejaVu Sans"/>
              </a:rPr>
              <a:t>readable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 human URL with http/</a:t>
            </a:r>
            <a:r>
              <a:rPr b="0" lang="en-US" sz="1800" spc="-1" strike="noStrike">
                <a:solidFill>
                  <a:srgbClr val="c9211e"/>
                </a:solidFill>
                <a:latin typeface="Arial"/>
                <a:ea typeface="DejaVu Sans"/>
              </a:rPr>
              <a:t>https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 protocols and routing </a:t>
            </a:r>
            <a:r>
              <a:rPr b="0" lang="en-US" sz="1800" spc="-1" strike="noStrike">
                <a:solidFill>
                  <a:srgbClr val="c9211e"/>
                </a:solidFill>
                <a:latin typeface="Arial"/>
                <a:ea typeface="DejaVu Sans"/>
              </a:rPr>
              <a:t>rules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0" name="CustomShape 3"/>
          <p:cNvSpPr/>
          <p:nvPr/>
        </p:nvSpPr>
        <p:spPr>
          <a:xfrm>
            <a:off x="10515600" y="6202080"/>
            <a:ext cx="1593360" cy="42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12548AB1-39B2-4D52-ACD0-3F1F902E4765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371" name="" descr=""/>
          <p:cNvPicPr/>
          <p:nvPr/>
        </p:nvPicPr>
        <p:blipFill>
          <a:blip r:embed="rId1"/>
          <a:stretch/>
        </p:blipFill>
        <p:spPr>
          <a:xfrm>
            <a:off x="8258400" y="1600200"/>
            <a:ext cx="3853440" cy="4339440"/>
          </a:xfrm>
          <a:prstGeom prst="rect">
            <a:avLst/>
          </a:prstGeom>
          <a:ln>
            <a:solidFill>
              <a:srgbClr val="3465a4"/>
            </a:solidFill>
            <a:prstDash val="dot"/>
          </a:ln>
        </p:spPr>
      </p:pic>
      <p:pic>
        <p:nvPicPr>
          <p:cNvPr id="372" name="" descr=""/>
          <p:cNvPicPr/>
          <p:nvPr/>
        </p:nvPicPr>
        <p:blipFill>
          <a:blip r:embed="rId2"/>
          <a:stretch/>
        </p:blipFill>
        <p:spPr>
          <a:xfrm>
            <a:off x="4064400" y="1600200"/>
            <a:ext cx="4072320" cy="4339440"/>
          </a:xfrm>
          <a:prstGeom prst="rect">
            <a:avLst/>
          </a:prstGeom>
          <a:ln>
            <a:solidFill>
              <a:srgbClr val="3465a4"/>
            </a:solidFill>
            <a:prstDash val="dot"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CustomShape 1"/>
          <p:cNvSpPr/>
          <p:nvPr/>
        </p:nvSpPr>
        <p:spPr>
          <a:xfrm>
            <a:off x="686160" y="0"/>
            <a:ext cx="10965960" cy="113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3 - Primary Kubernetes Objects</a:t>
            </a:r>
            <a:br/>
            <a:br/>
            <a:r>
              <a:rPr b="1" lang="en-US" sz="1800" spc="-1" strike="noStrike">
                <a:solidFill>
                  <a:srgbClr val="3465a4"/>
                </a:solidFill>
                <a:latin typeface="Arial"/>
                <a:ea typeface="Noto Sans CJK SC"/>
              </a:rPr>
              <a:t>Configuration data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 - ConfigMap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4" name="CustomShape 2"/>
          <p:cNvSpPr/>
          <p:nvPr/>
        </p:nvSpPr>
        <p:spPr>
          <a:xfrm>
            <a:off x="228600" y="1600200"/>
            <a:ext cx="4795200" cy="228060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Key-value pairs of data</a:t>
            </a:r>
            <a:endParaRPr b="0" lang="en-US" sz="1800" spc="-1" strike="noStrike">
              <a:latin typeface="Arial"/>
            </a:endParaRPr>
          </a:p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Manage pods configuration data</a:t>
            </a:r>
            <a:endParaRPr b="0" lang="en-US" sz="1800" spc="-1" strike="noStrike">
              <a:latin typeface="Arial"/>
            </a:endParaRPr>
          </a:p>
          <a:p>
            <a:pPr lvl="1" marL="864000" indent="-3207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Environment variables</a:t>
            </a:r>
            <a:endParaRPr b="0" lang="en-US" sz="1800" spc="-1" strike="noStrike">
              <a:latin typeface="Arial"/>
            </a:endParaRPr>
          </a:p>
          <a:p>
            <a:pPr lvl="1" marL="864000" indent="-3207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Configuration files</a:t>
            </a:r>
            <a:endParaRPr b="0" lang="en-US" sz="1800" spc="-1" strike="noStrike">
              <a:latin typeface="Arial"/>
            </a:endParaRPr>
          </a:p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Used for </a:t>
            </a:r>
            <a:r>
              <a:rPr b="0" lang="en-US" sz="1800" spc="-1" strike="noStrike">
                <a:solidFill>
                  <a:srgbClr val="c9211e"/>
                </a:solidFill>
                <a:latin typeface="Arial"/>
                <a:ea typeface="DejaVu Sans"/>
              </a:rPr>
              <a:t>non-sensitive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 data (plain text)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5" name="CustomShape 3"/>
          <p:cNvSpPr/>
          <p:nvPr/>
        </p:nvSpPr>
        <p:spPr>
          <a:xfrm>
            <a:off x="10515600" y="6202080"/>
            <a:ext cx="1593360" cy="42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96C69DB8-9C82-427A-AF8C-D678593B0C0C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376" name="" descr=""/>
          <p:cNvPicPr/>
          <p:nvPr/>
        </p:nvPicPr>
        <p:blipFill>
          <a:blip r:embed="rId1"/>
          <a:stretch/>
        </p:blipFill>
        <p:spPr>
          <a:xfrm>
            <a:off x="228600" y="4114800"/>
            <a:ext cx="2946960" cy="1985040"/>
          </a:xfrm>
          <a:prstGeom prst="rect">
            <a:avLst/>
          </a:prstGeom>
          <a:ln>
            <a:noFill/>
          </a:ln>
        </p:spPr>
      </p:pic>
      <p:pic>
        <p:nvPicPr>
          <p:cNvPr id="377" name="" descr=""/>
          <p:cNvPicPr/>
          <p:nvPr/>
        </p:nvPicPr>
        <p:blipFill>
          <a:blip r:embed="rId2"/>
          <a:stretch/>
        </p:blipFill>
        <p:spPr>
          <a:xfrm>
            <a:off x="6629400" y="1771920"/>
            <a:ext cx="2156400" cy="1423080"/>
          </a:xfrm>
          <a:prstGeom prst="rect">
            <a:avLst/>
          </a:prstGeom>
          <a:ln>
            <a:solidFill>
              <a:srgbClr val="3465a4"/>
            </a:solidFill>
            <a:prstDash val="dot"/>
          </a:ln>
        </p:spPr>
      </p:pic>
      <p:pic>
        <p:nvPicPr>
          <p:cNvPr id="378" name="" descr=""/>
          <p:cNvPicPr/>
          <p:nvPr/>
        </p:nvPicPr>
        <p:blipFill>
          <a:blip r:embed="rId3"/>
          <a:stretch/>
        </p:blipFill>
        <p:spPr>
          <a:xfrm>
            <a:off x="9258480" y="1828800"/>
            <a:ext cx="1938600" cy="3824280"/>
          </a:xfrm>
          <a:prstGeom prst="rect">
            <a:avLst/>
          </a:prstGeom>
          <a:ln>
            <a:solidFill>
              <a:srgbClr val="3465a4"/>
            </a:solidFill>
            <a:prstDash val="sysDot"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CustomShape 1"/>
          <p:cNvSpPr/>
          <p:nvPr/>
        </p:nvSpPr>
        <p:spPr>
          <a:xfrm>
            <a:off x="686160" y="0"/>
            <a:ext cx="10965960" cy="113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3 - Primary Kubernetes Objects</a:t>
            </a:r>
            <a:br/>
            <a:br/>
            <a:r>
              <a:rPr b="1" lang="en-US" sz="1800" spc="-1" strike="noStrike">
                <a:solidFill>
                  <a:srgbClr val="3465a4"/>
                </a:solidFill>
                <a:latin typeface="Arial"/>
                <a:ea typeface="Noto Sans CJK SC"/>
              </a:rPr>
              <a:t>Configuration data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 - Secret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0" name="CustomShape 2"/>
          <p:cNvSpPr/>
          <p:nvPr/>
        </p:nvSpPr>
        <p:spPr>
          <a:xfrm>
            <a:off x="228600" y="1600200"/>
            <a:ext cx="5023800" cy="250920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Key-value pairs of data</a:t>
            </a:r>
            <a:endParaRPr b="0" lang="en-US" sz="1800" spc="-1" strike="noStrike">
              <a:latin typeface="Arial"/>
            </a:endParaRPr>
          </a:p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Manage pods configuration data</a:t>
            </a:r>
            <a:endParaRPr b="0" lang="en-US" sz="1800" spc="-1" strike="noStrike">
              <a:latin typeface="Arial"/>
            </a:endParaRPr>
          </a:p>
          <a:p>
            <a:pPr lvl="1" marL="864000" indent="-3207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Environment variables</a:t>
            </a:r>
            <a:endParaRPr b="0" lang="en-US" sz="1800" spc="-1" strike="noStrike">
              <a:latin typeface="Arial"/>
            </a:endParaRPr>
          </a:p>
          <a:p>
            <a:pPr lvl="1" marL="864000" indent="-3207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Secret files</a:t>
            </a:r>
            <a:endParaRPr b="0" lang="en-US" sz="1800" spc="-1" strike="noStrike">
              <a:latin typeface="Arial"/>
            </a:endParaRPr>
          </a:p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Used for </a:t>
            </a:r>
            <a:r>
              <a:rPr b="0" lang="en-US" sz="1800" spc="-1" strike="noStrike">
                <a:solidFill>
                  <a:srgbClr val="c9211e"/>
                </a:solidFill>
                <a:latin typeface="Arial"/>
                <a:ea typeface="DejaVu Sans"/>
              </a:rPr>
              <a:t>sensitive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 data (base64–encoded)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1" name="CustomShape 3"/>
          <p:cNvSpPr/>
          <p:nvPr/>
        </p:nvSpPr>
        <p:spPr>
          <a:xfrm>
            <a:off x="10515600" y="6202080"/>
            <a:ext cx="1593360" cy="42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8832E53C-EE9E-4C88-B97B-063FDB3675E9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382" name="" descr=""/>
          <p:cNvPicPr/>
          <p:nvPr/>
        </p:nvPicPr>
        <p:blipFill>
          <a:blip r:embed="rId1"/>
          <a:stretch/>
        </p:blipFill>
        <p:spPr>
          <a:xfrm>
            <a:off x="6858000" y="1595520"/>
            <a:ext cx="1937520" cy="1175400"/>
          </a:xfrm>
          <a:prstGeom prst="rect">
            <a:avLst/>
          </a:prstGeom>
          <a:ln>
            <a:solidFill>
              <a:srgbClr val="3465a4"/>
            </a:solidFill>
            <a:prstDash val="dot"/>
          </a:ln>
        </p:spPr>
      </p:pic>
      <p:pic>
        <p:nvPicPr>
          <p:cNvPr id="383" name="" descr=""/>
          <p:cNvPicPr/>
          <p:nvPr/>
        </p:nvPicPr>
        <p:blipFill>
          <a:blip r:embed="rId2"/>
          <a:stretch/>
        </p:blipFill>
        <p:spPr>
          <a:xfrm>
            <a:off x="486000" y="4343400"/>
            <a:ext cx="2480400" cy="1985040"/>
          </a:xfrm>
          <a:prstGeom prst="rect">
            <a:avLst/>
          </a:prstGeom>
          <a:ln>
            <a:noFill/>
          </a:ln>
        </p:spPr>
      </p:pic>
      <p:pic>
        <p:nvPicPr>
          <p:cNvPr id="384" name="" descr=""/>
          <p:cNvPicPr/>
          <p:nvPr/>
        </p:nvPicPr>
        <p:blipFill>
          <a:blip r:embed="rId3"/>
          <a:stretch/>
        </p:blipFill>
        <p:spPr>
          <a:xfrm>
            <a:off x="9372600" y="1600200"/>
            <a:ext cx="1938600" cy="4043520"/>
          </a:xfrm>
          <a:prstGeom prst="rect">
            <a:avLst/>
          </a:prstGeom>
          <a:ln cap="rnd">
            <a:solidFill>
              <a:srgbClr val="3465a4"/>
            </a:solidFill>
            <a:prstDash val="sysDot"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CustomShape 1"/>
          <p:cNvSpPr/>
          <p:nvPr/>
        </p:nvSpPr>
        <p:spPr>
          <a:xfrm>
            <a:off x="686160" y="0"/>
            <a:ext cx="10965960" cy="113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3 - Primary Kubernetes Objects</a:t>
            </a:r>
            <a:br/>
            <a:br/>
            <a:r>
              <a:rPr b="1" lang="en-US" sz="1800" spc="-1" strike="noStrike">
                <a:solidFill>
                  <a:srgbClr val="3465a4"/>
                </a:solidFill>
                <a:latin typeface="Arial"/>
                <a:ea typeface="Noto Sans CJK SC"/>
              </a:rPr>
              <a:t>Persistent Storage – Persistent Volume, Persistent Volume Claim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6" name="CustomShape 2"/>
          <p:cNvSpPr/>
          <p:nvPr/>
        </p:nvSpPr>
        <p:spPr>
          <a:xfrm>
            <a:off x="-228600" y="1371600"/>
            <a:ext cx="4110120" cy="502452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Persistent volume:</a:t>
            </a:r>
            <a:endParaRPr b="0" lang="en-US" sz="1800" spc="-1" strike="noStrike">
              <a:latin typeface="Arial"/>
            </a:endParaRPr>
          </a:p>
          <a:p>
            <a:pPr lvl="1" marL="864000" indent="-3207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c9211e"/>
                </a:solidFill>
                <a:latin typeface="Arial"/>
                <a:ea typeface="DejaVu Sans"/>
              </a:rPr>
              <a:t>Static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 storage allocated in a cluster</a:t>
            </a:r>
            <a:endParaRPr b="0" lang="en-US" sz="1800" spc="-1" strike="noStrike">
              <a:latin typeface="Arial"/>
            </a:endParaRPr>
          </a:p>
          <a:p>
            <a:pPr lvl="1" marL="864000" indent="-3207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Independent from pod’s lifecycle</a:t>
            </a:r>
            <a:endParaRPr b="0" lang="en-US" sz="1800" spc="-1" strike="noStrike">
              <a:latin typeface="Arial"/>
            </a:endParaRPr>
          </a:p>
          <a:p>
            <a:pPr lvl="1" marL="864000" indent="-3207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Provisioned by cluster admin</a:t>
            </a:r>
            <a:endParaRPr b="0" lang="en-US" sz="1800" spc="-1" strike="noStrike">
              <a:latin typeface="Arial"/>
            </a:endParaRPr>
          </a:p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Persistent volume claim:</a:t>
            </a:r>
            <a:endParaRPr b="0" lang="en-US" sz="1800" spc="-1" strike="noStrike">
              <a:latin typeface="Arial"/>
            </a:endParaRPr>
          </a:p>
          <a:p>
            <a:pPr lvl="1" marL="864000" indent="-3207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Dynamic storage request</a:t>
            </a:r>
            <a:endParaRPr b="0" lang="en-US" sz="1800" spc="-1" strike="noStrike">
              <a:latin typeface="Arial"/>
            </a:endParaRPr>
          </a:p>
          <a:p>
            <a:pPr lvl="1" marL="864000" indent="-3207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Depending on pod’s lifecycle</a:t>
            </a:r>
            <a:endParaRPr b="0" lang="en-US" sz="1800" spc="-1" strike="noStrike">
              <a:latin typeface="Arial"/>
            </a:endParaRPr>
          </a:p>
          <a:p>
            <a:pPr lvl="1" marL="864000" indent="-3207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Asked by pods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7" name="CustomShape 3"/>
          <p:cNvSpPr/>
          <p:nvPr/>
        </p:nvSpPr>
        <p:spPr>
          <a:xfrm>
            <a:off x="10515600" y="6202080"/>
            <a:ext cx="1593360" cy="42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DB1141C6-46FD-4906-97CE-CF6E5FAF2560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388" name="" descr=""/>
          <p:cNvPicPr/>
          <p:nvPr/>
        </p:nvPicPr>
        <p:blipFill>
          <a:blip r:embed="rId1"/>
          <a:stretch/>
        </p:blipFill>
        <p:spPr>
          <a:xfrm>
            <a:off x="4114800" y="1371600"/>
            <a:ext cx="3795120" cy="4796280"/>
          </a:xfrm>
          <a:prstGeom prst="rect">
            <a:avLst/>
          </a:prstGeom>
          <a:ln>
            <a:solidFill>
              <a:srgbClr val="3465a4"/>
            </a:solidFill>
            <a:prstDash val="sysDot"/>
          </a:ln>
        </p:spPr>
      </p:pic>
      <p:pic>
        <p:nvPicPr>
          <p:cNvPr id="389" name="" descr=""/>
          <p:cNvPicPr/>
          <p:nvPr/>
        </p:nvPicPr>
        <p:blipFill>
          <a:blip r:embed="rId2"/>
          <a:stretch/>
        </p:blipFill>
        <p:spPr>
          <a:xfrm>
            <a:off x="8353800" y="1371600"/>
            <a:ext cx="3300480" cy="4796280"/>
          </a:xfrm>
          <a:prstGeom prst="rect">
            <a:avLst/>
          </a:prstGeom>
          <a:ln cap="rnd">
            <a:solidFill>
              <a:srgbClr val="3465a4"/>
            </a:solidFill>
            <a:prstDash val="sysDot"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CustomShape 1"/>
          <p:cNvSpPr/>
          <p:nvPr/>
        </p:nvSpPr>
        <p:spPr>
          <a:xfrm>
            <a:off x="686160" y="0"/>
            <a:ext cx="10965960" cy="113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3 - Primary Kubernetes Objects</a:t>
            </a:r>
            <a:br/>
            <a:br/>
            <a:r>
              <a:rPr b="1" lang="en-US" sz="1800" spc="-1" strike="noStrike">
                <a:solidFill>
                  <a:srgbClr val="3465a4"/>
                </a:solidFill>
                <a:latin typeface="Arial"/>
                <a:ea typeface="Noto Sans CJK SC"/>
              </a:rPr>
              <a:t>Persistent Storage – Persistent Volume, Persistent Volume Claim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1" name="CustomShape 2"/>
          <p:cNvSpPr/>
          <p:nvPr/>
        </p:nvSpPr>
        <p:spPr>
          <a:xfrm>
            <a:off x="10515600" y="6202080"/>
            <a:ext cx="1593360" cy="42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332BF43D-004B-422E-B2CC-BE012158F1AF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392" name="" descr=""/>
          <p:cNvPicPr/>
          <p:nvPr/>
        </p:nvPicPr>
        <p:blipFill>
          <a:blip r:embed="rId1"/>
          <a:stretch/>
        </p:blipFill>
        <p:spPr>
          <a:xfrm>
            <a:off x="2743200" y="1142640"/>
            <a:ext cx="3319560" cy="5253840"/>
          </a:xfrm>
          <a:prstGeom prst="rect">
            <a:avLst/>
          </a:prstGeom>
          <a:ln>
            <a:solidFill>
              <a:srgbClr val="3465a4"/>
            </a:solidFill>
            <a:prstDash val="dot"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CustomShape 1"/>
          <p:cNvSpPr/>
          <p:nvPr/>
        </p:nvSpPr>
        <p:spPr>
          <a:xfrm>
            <a:off x="686160" y="0"/>
            <a:ext cx="10965960" cy="113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3 - Primary Kubernetes Objects</a:t>
            </a:r>
            <a:br/>
            <a:br/>
            <a:r>
              <a:rPr b="1" lang="en-US" sz="1800" spc="-1" strike="noStrike">
                <a:solidFill>
                  <a:srgbClr val="3465a4"/>
                </a:solidFill>
                <a:latin typeface="Arial"/>
                <a:ea typeface="Noto Sans CJK SC"/>
              </a:rPr>
              <a:t>Persistent Storage – Storage Class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4" name="CustomShape 2"/>
          <p:cNvSpPr/>
          <p:nvPr/>
        </p:nvSpPr>
        <p:spPr>
          <a:xfrm>
            <a:off x="228600" y="1371600"/>
            <a:ext cx="3423960" cy="342396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 marL="432000" indent="-3207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Similar to PV, but providing a way to </a:t>
            </a:r>
            <a:r>
              <a:rPr b="0" lang="en-US" sz="1800" spc="-1" strike="noStrike">
                <a:solidFill>
                  <a:srgbClr val="bf0041"/>
                </a:solidFill>
                <a:latin typeface="Arial"/>
                <a:ea typeface="DejaVu Sans"/>
              </a:rPr>
              <a:t>dynamically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 provision PV in a cluster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5" name="CustomShape 3"/>
          <p:cNvSpPr/>
          <p:nvPr/>
        </p:nvSpPr>
        <p:spPr>
          <a:xfrm>
            <a:off x="10515600" y="6202080"/>
            <a:ext cx="1593360" cy="42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44B7DF3A-CF66-428F-B1D2-916A717AB9D6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396" name="" descr=""/>
          <p:cNvPicPr/>
          <p:nvPr/>
        </p:nvPicPr>
        <p:blipFill>
          <a:blip r:embed="rId1"/>
          <a:stretch/>
        </p:blipFill>
        <p:spPr>
          <a:xfrm>
            <a:off x="3762720" y="1371600"/>
            <a:ext cx="4233960" cy="4566600"/>
          </a:xfrm>
          <a:prstGeom prst="rect">
            <a:avLst/>
          </a:prstGeom>
          <a:ln>
            <a:solidFill>
              <a:srgbClr val="3465a4"/>
            </a:solidFill>
            <a:prstDash val="sysDot"/>
          </a:ln>
        </p:spPr>
      </p:pic>
      <p:pic>
        <p:nvPicPr>
          <p:cNvPr id="397" name="" descr=""/>
          <p:cNvPicPr/>
          <p:nvPr/>
        </p:nvPicPr>
        <p:blipFill>
          <a:blip r:embed="rId2"/>
          <a:stretch/>
        </p:blipFill>
        <p:spPr>
          <a:xfrm>
            <a:off x="8321040" y="1371600"/>
            <a:ext cx="3092400" cy="4569120"/>
          </a:xfrm>
          <a:prstGeom prst="rect">
            <a:avLst/>
          </a:prstGeom>
          <a:ln>
            <a:solidFill>
              <a:srgbClr val="3465a4"/>
            </a:solidFill>
            <a:prstDash val="sysDot"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CustomShape 1"/>
          <p:cNvSpPr/>
          <p:nvPr/>
        </p:nvSpPr>
        <p:spPr>
          <a:xfrm>
            <a:off x="686160" y="0"/>
            <a:ext cx="10965960" cy="113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3 - Primary Kubernetes Objects</a:t>
            </a:r>
            <a:br/>
            <a:br/>
            <a:r>
              <a:rPr b="1" lang="en-US" sz="1800" spc="-1" strike="noStrike">
                <a:solidFill>
                  <a:srgbClr val="3465a4"/>
                </a:solidFill>
                <a:latin typeface="Arial"/>
                <a:ea typeface="Noto Sans CJK SC"/>
              </a:rPr>
              <a:t>Persistent Storage – Volume Claim Templates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9" name="CustomShape 2"/>
          <p:cNvSpPr/>
          <p:nvPr/>
        </p:nvSpPr>
        <p:spPr>
          <a:xfrm>
            <a:off x="228600" y="1371600"/>
            <a:ext cx="5072040" cy="155160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Similar to PVC but:</a:t>
            </a:r>
            <a:endParaRPr b="0" lang="en-US" sz="1800" spc="-1" strike="noStrike">
              <a:latin typeface="Arial"/>
            </a:endParaRPr>
          </a:p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Used for stateful app (DB)</a:t>
            </a:r>
            <a:endParaRPr b="0" lang="en-US" sz="1800" spc="-1" strike="noStrike">
              <a:latin typeface="Arial"/>
            </a:endParaRPr>
          </a:p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Each pod can have it’s own allocated pvc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0" name="CustomShape 3"/>
          <p:cNvSpPr/>
          <p:nvPr/>
        </p:nvSpPr>
        <p:spPr>
          <a:xfrm>
            <a:off x="10515600" y="6202080"/>
            <a:ext cx="1593360" cy="42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05F62E6A-7FEE-42F7-B987-1E70208A9685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401" name="" descr=""/>
          <p:cNvPicPr/>
          <p:nvPr/>
        </p:nvPicPr>
        <p:blipFill>
          <a:blip r:embed="rId1"/>
          <a:stretch/>
        </p:blipFill>
        <p:spPr>
          <a:xfrm>
            <a:off x="5945040" y="1421640"/>
            <a:ext cx="3655080" cy="4610880"/>
          </a:xfrm>
          <a:prstGeom prst="rect">
            <a:avLst/>
          </a:prstGeom>
          <a:ln>
            <a:solidFill>
              <a:srgbClr val="3465a4"/>
            </a:solidFill>
            <a:custDash>
              <a:ds d="100000" sp="300000"/>
              <a:ds d="100000" sp="300000"/>
            </a:custDash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CustomShape 1"/>
          <p:cNvSpPr/>
          <p:nvPr/>
        </p:nvSpPr>
        <p:spPr>
          <a:xfrm>
            <a:off x="686160" y="0"/>
            <a:ext cx="10965960" cy="113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4 - Kubernetes User Interaction</a:t>
            </a:r>
            <a:br/>
            <a:br/>
            <a:r>
              <a:rPr b="1" lang="en-US" sz="1800" spc="-1" strike="noStrike">
                <a:solidFill>
                  <a:srgbClr val="3465a4"/>
                </a:solidFill>
                <a:latin typeface="Arial"/>
                <a:ea typeface="Noto Sans CJK SC"/>
              </a:rPr>
              <a:t>Command line - kubectl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3" name="CustomShape 2"/>
          <p:cNvSpPr/>
          <p:nvPr/>
        </p:nvSpPr>
        <p:spPr>
          <a:xfrm>
            <a:off x="685800" y="1600200"/>
            <a:ext cx="7452000" cy="91116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Command line tool (refer to “</a:t>
            </a:r>
            <a:r>
              <a:rPr b="0" lang="en-US" sz="1800" spc="-1" strike="noStrike" u="sng">
                <a:solidFill>
                  <a:srgbClr val="000000"/>
                </a:solidFill>
                <a:highlight>
                  <a:srgbClr val="eeeeee"/>
                </a:highlight>
                <a:uFillTx/>
                <a:latin typeface="Arial"/>
                <a:ea typeface="DejaVu Sans"/>
                <a:hlinkClick r:id="rId1"/>
              </a:rPr>
              <a:t>install kubectl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” for the installation)</a:t>
            </a:r>
            <a:endParaRPr b="0" lang="en-US" sz="1800" spc="-1" strike="noStrike">
              <a:latin typeface="Arial"/>
            </a:endParaRPr>
          </a:p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Communicate with K8s resources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404" name="CustomShape 3"/>
          <p:cNvSpPr/>
          <p:nvPr/>
        </p:nvSpPr>
        <p:spPr>
          <a:xfrm>
            <a:off x="10515600" y="6202080"/>
            <a:ext cx="1593360" cy="42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E17DB3C3-4526-4D46-8589-3F7EE39F0E6C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405" name="" descr=""/>
          <p:cNvPicPr/>
          <p:nvPr/>
        </p:nvPicPr>
        <p:blipFill>
          <a:blip r:embed="rId2"/>
          <a:stretch/>
        </p:blipFill>
        <p:spPr>
          <a:xfrm>
            <a:off x="724320" y="2971800"/>
            <a:ext cx="4530240" cy="1714320"/>
          </a:xfrm>
          <a:prstGeom prst="rect">
            <a:avLst/>
          </a:prstGeom>
          <a:ln>
            <a:solidFill>
              <a:srgbClr val="3465a4"/>
            </a:solidFill>
            <a:prstDash val="sysDot"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CustomShape 1"/>
          <p:cNvSpPr/>
          <p:nvPr/>
        </p:nvSpPr>
        <p:spPr>
          <a:xfrm>
            <a:off x="686160" y="0"/>
            <a:ext cx="10965960" cy="113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4 - Kubernetes User Interaction</a:t>
            </a:r>
            <a:br/>
            <a:br/>
            <a:r>
              <a:rPr b="1" lang="en-US" sz="1800" spc="-1" strike="noStrike">
                <a:solidFill>
                  <a:srgbClr val="3465a4"/>
                </a:solidFill>
                <a:latin typeface="Arial"/>
                <a:ea typeface="Noto Sans CJK SC"/>
              </a:rPr>
              <a:t>User interface - Lens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7" name="CustomShape 2"/>
          <p:cNvSpPr/>
          <p:nvPr/>
        </p:nvSpPr>
        <p:spPr>
          <a:xfrm>
            <a:off x="228600" y="1371600"/>
            <a:ext cx="8454960" cy="91116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3c3e41"/>
              </a:buClr>
              <a:buFont typeface="Symbol" charset="2"/>
              <a:buChar char="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User interface tool (refer “</a:t>
            </a:r>
            <a:r>
              <a:rPr b="0" lang="en-US" sz="1800" spc="-1" strike="noStrike" u="sng">
                <a:solidFill>
                  <a:srgbClr val="000000"/>
                </a:solidFill>
                <a:highlight>
                  <a:srgbClr val="eeeeee"/>
                </a:highlight>
                <a:uFillTx/>
                <a:latin typeface="Arial"/>
                <a:ea typeface="DejaVu Sans"/>
                <a:hlinkClick r:id="rId1"/>
              </a:rPr>
              <a:t>Install Lens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” for the installation)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3c3e41"/>
              </a:buClr>
              <a:buFont typeface="Symbol" charset="2"/>
              <a:buChar char="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Communicate with K8s resources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8" name="CustomShape 3"/>
          <p:cNvSpPr/>
          <p:nvPr/>
        </p:nvSpPr>
        <p:spPr>
          <a:xfrm>
            <a:off x="10515600" y="6202080"/>
            <a:ext cx="1593360" cy="42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2BF429B6-6BF8-4523-A230-57A09E264F57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409" name="" descr=""/>
          <p:cNvPicPr/>
          <p:nvPr/>
        </p:nvPicPr>
        <p:blipFill>
          <a:blip r:embed="rId2"/>
          <a:stretch/>
        </p:blipFill>
        <p:spPr>
          <a:xfrm>
            <a:off x="228600" y="2355480"/>
            <a:ext cx="8454960" cy="2213280"/>
          </a:xfrm>
          <a:prstGeom prst="rect">
            <a:avLst/>
          </a:prstGeom>
          <a:ln>
            <a:solidFill>
              <a:srgbClr val="3465a4"/>
            </a:solidFill>
            <a:prstDash val="sysDot"/>
          </a:ln>
        </p:spPr>
      </p:pic>
      <p:pic>
        <p:nvPicPr>
          <p:cNvPr id="410" name="" descr=""/>
          <p:cNvPicPr/>
          <p:nvPr/>
        </p:nvPicPr>
        <p:blipFill>
          <a:blip r:embed="rId3"/>
          <a:stretch/>
        </p:blipFill>
        <p:spPr>
          <a:xfrm>
            <a:off x="8828640" y="1141560"/>
            <a:ext cx="3030120" cy="5256000"/>
          </a:xfrm>
          <a:prstGeom prst="rect">
            <a:avLst/>
          </a:prstGeom>
          <a:ln>
            <a:solidFill>
              <a:srgbClr val="3465a4"/>
            </a:solidFill>
            <a:prstDash val="sysDot"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CustomShape 1"/>
          <p:cNvSpPr/>
          <p:nvPr/>
        </p:nvSpPr>
        <p:spPr>
          <a:xfrm>
            <a:off x="3429000" y="376920"/>
            <a:ext cx="5703120" cy="53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DejaVu Sans"/>
              </a:rPr>
              <a:t>Question and Answer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12" name="CustomShape 2"/>
          <p:cNvSpPr/>
          <p:nvPr/>
        </p:nvSpPr>
        <p:spPr>
          <a:xfrm>
            <a:off x="10515600" y="6202080"/>
            <a:ext cx="1593360" cy="42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27B8CF63-F4C7-4E48-B4AC-A79A22161885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413" name="" descr=""/>
          <p:cNvPicPr/>
          <p:nvPr/>
        </p:nvPicPr>
        <p:blipFill>
          <a:blip r:embed="rId1"/>
          <a:stretch/>
        </p:blipFill>
        <p:spPr>
          <a:xfrm>
            <a:off x="4114800" y="2105280"/>
            <a:ext cx="4642920" cy="3147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CustomShape 1"/>
          <p:cNvSpPr/>
          <p:nvPr/>
        </p:nvSpPr>
        <p:spPr>
          <a:xfrm>
            <a:off x="5809320" y="1506960"/>
            <a:ext cx="5208120" cy="383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343080" indent="-339840">
              <a:lnSpc>
                <a:spcPct val="90000"/>
              </a:lnSpc>
              <a:spcBef>
                <a:spcPts val="1001"/>
              </a:spcBef>
              <a:buClr>
                <a:srgbClr val="d6001c"/>
              </a:buClr>
              <a:buFont typeface="Arial"/>
              <a:buAutoNum type="arabicPeriod"/>
            </a:pPr>
            <a:r>
              <a:rPr b="1" lang="en-US" sz="1600" spc="-1" strike="noStrike">
                <a:solidFill>
                  <a:srgbClr val="3c3e41"/>
                </a:solidFill>
                <a:latin typeface="Arial"/>
                <a:ea typeface="DejaVu Sans"/>
              </a:rPr>
              <a:t>Kubernetes Overview</a:t>
            </a:r>
            <a:endParaRPr b="0" lang="en-US" sz="1600" spc="-1" strike="noStrike">
              <a:latin typeface="Arial"/>
            </a:endParaRPr>
          </a:p>
          <a:p>
            <a:pPr lvl="1" marL="800280" indent="-339840">
              <a:lnSpc>
                <a:spcPct val="90000"/>
              </a:lnSpc>
              <a:spcBef>
                <a:spcPts val="499"/>
              </a:spcBef>
              <a:buClr>
                <a:srgbClr val="d6001c"/>
              </a:buClr>
              <a:buFont typeface="Wingdings" charset="2"/>
              <a:buChar char=""/>
            </a:pPr>
            <a:r>
              <a:rPr b="0" lang="en-US" sz="1600" spc="-1" strike="noStrike">
                <a:solidFill>
                  <a:srgbClr val="3c3e41"/>
                </a:solidFill>
                <a:latin typeface="Arial"/>
                <a:ea typeface="DejaVu Sans"/>
              </a:rPr>
              <a:t>Benefits of Kubernetes</a:t>
            </a:r>
            <a:endParaRPr b="0" lang="en-US" sz="1600" spc="-1" strike="noStrike">
              <a:latin typeface="Arial"/>
            </a:endParaRPr>
          </a:p>
          <a:p>
            <a:pPr lvl="1" marL="800280" indent="-339840">
              <a:lnSpc>
                <a:spcPct val="90000"/>
              </a:lnSpc>
              <a:spcBef>
                <a:spcPts val="499"/>
              </a:spcBef>
              <a:buClr>
                <a:srgbClr val="d6001c"/>
              </a:buClr>
              <a:buFont typeface="Wingdings" charset="2"/>
              <a:buChar char=""/>
            </a:pPr>
            <a:r>
              <a:rPr b="0" lang="en-US" sz="1600" spc="-1" strike="noStrike">
                <a:solidFill>
                  <a:srgbClr val="3c3e41"/>
                </a:solidFill>
                <a:latin typeface="Arial"/>
                <a:ea typeface="DejaVu Sans"/>
              </a:rPr>
              <a:t>What is Kubernetes</a:t>
            </a:r>
            <a:endParaRPr b="0" lang="en-US" sz="1600" spc="-1" strike="noStrike">
              <a:latin typeface="Arial"/>
            </a:endParaRPr>
          </a:p>
          <a:p>
            <a:pPr marL="343080" indent="-339840">
              <a:lnSpc>
                <a:spcPct val="90000"/>
              </a:lnSpc>
              <a:spcBef>
                <a:spcPts val="1001"/>
              </a:spcBef>
              <a:buClr>
                <a:srgbClr val="d6001c"/>
              </a:buClr>
              <a:buFont typeface="Arial"/>
              <a:buAutoNum type="arabicPeriod"/>
            </a:pPr>
            <a:r>
              <a:rPr b="1" lang="en-US" sz="1600" spc="-1" strike="noStrike">
                <a:solidFill>
                  <a:srgbClr val="3c3e41"/>
                </a:solidFill>
                <a:latin typeface="Arial"/>
                <a:ea typeface="DejaVu Sans"/>
              </a:rPr>
              <a:t>Kubernetes Architecture</a:t>
            </a:r>
            <a:endParaRPr b="0" lang="en-US" sz="1600" spc="-1" strike="noStrike">
              <a:latin typeface="Arial"/>
            </a:endParaRPr>
          </a:p>
          <a:p>
            <a:pPr marL="343080" indent="-339840">
              <a:lnSpc>
                <a:spcPct val="90000"/>
              </a:lnSpc>
              <a:spcBef>
                <a:spcPts val="1001"/>
              </a:spcBef>
              <a:buClr>
                <a:srgbClr val="d6001c"/>
              </a:buClr>
              <a:buFont typeface="Arial"/>
              <a:buAutoNum type="arabicPeriod"/>
            </a:pPr>
            <a:r>
              <a:rPr b="1" lang="en-US" sz="1600" spc="-1" strike="noStrike">
                <a:solidFill>
                  <a:srgbClr val="3c3e41"/>
                </a:solidFill>
                <a:latin typeface="Arial"/>
                <a:ea typeface="DejaVu Sans"/>
              </a:rPr>
              <a:t>Primary Kubernetes Objects</a:t>
            </a:r>
            <a:endParaRPr b="0" lang="en-US" sz="1600" spc="-1" strike="noStrike">
              <a:latin typeface="Arial"/>
            </a:endParaRPr>
          </a:p>
          <a:p>
            <a:pPr lvl="1" marL="800280" indent="-339840">
              <a:lnSpc>
                <a:spcPct val="90000"/>
              </a:lnSpc>
              <a:spcBef>
                <a:spcPts val="1134"/>
              </a:spcBef>
              <a:buClr>
                <a:srgbClr val="d6001c"/>
              </a:buClr>
              <a:buFont typeface="Wingdings" charset="2"/>
              <a:buChar char=""/>
            </a:pPr>
            <a:r>
              <a:rPr b="0" lang="en-US" sz="1600" spc="-1" strike="noStrike">
                <a:solidFill>
                  <a:srgbClr val="3c3e41"/>
                </a:solidFill>
                <a:latin typeface="Arial"/>
                <a:ea typeface="DejaVu Sans"/>
              </a:rPr>
              <a:t>Deployment, StatefulSet, DaemonSet</a:t>
            </a:r>
            <a:endParaRPr b="0" lang="en-US" sz="1600" spc="-1" strike="noStrike">
              <a:latin typeface="Arial"/>
            </a:endParaRPr>
          </a:p>
          <a:p>
            <a:pPr lvl="1" marL="800280" indent="-339840">
              <a:lnSpc>
                <a:spcPct val="90000"/>
              </a:lnSpc>
              <a:spcBef>
                <a:spcPts val="1134"/>
              </a:spcBef>
              <a:buClr>
                <a:srgbClr val="d6001c"/>
              </a:buClr>
              <a:buFont typeface="Wingdings" charset="2"/>
              <a:buChar char=""/>
            </a:pPr>
            <a:r>
              <a:rPr b="0" lang="en-US" sz="1600" spc="-1" strike="noStrike">
                <a:solidFill>
                  <a:srgbClr val="3c3e41"/>
                </a:solidFill>
                <a:latin typeface="Arial"/>
                <a:ea typeface="DejaVu Sans"/>
              </a:rPr>
              <a:t>Probes, Deployment Strategies</a:t>
            </a:r>
            <a:endParaRPr b="0" lang="en-US" sz="1600" spc="-1" strike="noStrike">
              <a:latin typeface="Arial"/>
            </a:endParaRPr>
          </a:p>
          <a:p>
            <a:pPr lvl="1" marL="800280" indent="-339840">
              <a:lnSpc>
                <a:spcPct val="90000"/>
              </a:lnSpc>
              <a:spcBef>
                <a:spcPts val="1134"/>
              </a:spcBef>
              <a:buClr>
                <a:srgbClr val="d6001c"/>
              </a:buClr>
              <a:buFont typeface="Wingdings" charset="2"/>
              <a:buChar char=""/>
            </a:pPr>
            <a:r>
              <a:rPr b="0" lang="en-US" sz="1600" spc="-1" strike="noStrike">
                <a:solidFill>
                  <a:srgbClr val="3c3e41"/>
                </a:solidFill>
                <a:latin typeface="Arial"/>
                <a:ea typeface="DejaVu Sans"/>
              </a:rPr>
              <a:t>Resource Request and Limit</a:t>
            </a:r>
            <a:endParaRPr b="0" lang="en-US" sz="1600" spc="-1" strike="noStrike">
              <a:latin typeface="Arial"/>
            </a:endParaRPr>
          </a:p>
          <a:p>
            <a:pPr lvl="1" marL="800280" indent="-339840">
              <a:lnSpc>
                <a:spcPct val="90000"/>
              </a:lnSpc>
              <a:spcBef>
                <a:spcPts val="1134"/>
              </a:spcBef>
              <a:buClr>
                <a:srgbClr val="d6001c"/>
              </a:buClr>
              <a:buFont typeface="Wingdings" charset="2"/>
              <a:buChar char=""/>
            </a:pPr>
            <a:r>
              <a:rPr b="0" lang="en-US" sz="1600" spc="-1" strike="noStrike">
                <a:solidFill>
                  <a:srgbClr val="3c3e41"/>
                </a:solidFill>
                <a:latin typeface="Arial"/>
                <a:ea typeface="DejaVu Sans"/>
              </a:rPr>
              <a:t>CronJob</a:t>
            </a:r>
            <a:endParaRPr b="0" lang="en-US" sz="1600" spc="-1" strike="noStrike">
              <a:latin typeface="Arial"/>
            </a:endParaRPr>
          </a:p>
          <a:p>
            <a:pPr lvl="1" marL="800280" indent="-339840">
              <a:lnSpc>
                <a:spcPct val="90000"/>
              </a:lnSpc>
              <a:spcBef>
                <a:spcPts val="1134"/>
              </a:spcBef>
              <a:buClr>
                <a:srgbClr val="d6001c"/>
              </a:buClr>
              <a:buFont typeface="Wingdings" charset="2"/>
              <a:buChar char=""/>
            </a:pPr>
            <a:r>
              <a:rPr b="0" lang="en-US" sz="1600" spc="-1" strike="noStrike">
                <a:solidFill>
                  <a:srgbClr val="3c3e41"/>
                </a:solidFill>
                <a:latin typeface="Arial"/>
                <a:ea typeface="DejaVu Sans"/>
              </a:rPr>
              <a:t>Network</a:t>
            </a:r>
            <a:endParaRPr b="0" lang="en-US" sz="1600" spc="-1" strike="noStrike">
              <a:latin typeface="Arial"/>
            </a:endParaRPr>
          </a:p>
          <a:p>
            <a:pPr lvl="1" marL="800280" indent="-339840">
              <a:lnSpc>
                <a:spcPct val="90000"/>
              </a:lnSpc>
              <a:spcBef>
                <a:spcPts val="1134"/>
              </a:spcBef>
              <a:buClr>
                <a:srgbClr val="d6001c"/>
              </a:buClr>
              <a:buFont typeface="Wingdings" charset="2"/>
              <a:buChar char=""/>
            </a:pPr>
            <a:r>
              <a:rPr b="0" lang="en-US" sz="1600" spc="-1" strike="noStrike">
                <a:solidFill>
                  <a:srgbClr val="3c3e41"/>
                </a:solidFill>
                <a:latin typeface="Arial"/>
                <a:ea typeface="DejaVu Sans"/>
              </a:rPr>
              <a:t>Configuration data</a:t>
            </a:r>
            <a:endParaRPr b="0" lang="en-US" sz="1600" spc="-1" strike="noStrike">
              <a:latin typeface="Arial"/>
            </a:endParaRPr>
          </a:p>
          <a:p>
            <a:pPr lvl="1" marL="800280" indent="-339840">
              <a:lnSpc>
                <a:spcPct val="90000"/>
              </a:lnSpc>
              <a:spcBef>
                <a:spcPts val="1134"/>
              </a:spcBef>
              <a:buClr>
                <a:srgbClr val="d6001c"/>
              </a:buClr>
              <a:buFont typeface="Wingdings" charset="2"/>
              <a:buChar char=""/>
            </a:pPr>
            <a:r>
              <a:rPr b="0" lang="en-US" sz="1600" spc="-1" strike="noStrike">
                <a:solidFill>
                  <a:srgbClr val="3c3e41"/>
                </a:solidFill>
                <a:latin typeface="Arial"/>
                <a:ea typeface="DejaVu Sans"/>
              </a:rPr>
              <a:t>Persistent Storage</a:t>
            </a:r>
            <a:endParaRPr b="0" lang="en-US" sz="1600" spc="-1" strike="noStrike">
              <a:latin typeface="Arial"/>
            </a:endParaRPr>
          </a:p>
          <a:p>
            <a:pPr marL="343080" indent="-339840">
              <a:lnSpc>
                <a:spcPct val="90000"/>
              </a:lnSpc>
              <a:spcBef>
                <a:spcPts val="1001"/>
              </a:spcBef>
              <a:buClr>
                <a:srgbClr val="d6001c"/>
              </a:buClr>
              <a:buFont typeface="Arial"/>
              <a:buAutoNum type="arabicPeriod"/>
            </a:pPr>
            <a:r>
              <a:rPr b="1" lang="en-US" sz="1600" spc="-1" strike="noStrike">
                <a:solidFill>
                  <a:srgbClr val="3c3e41"/>
                </a:solidFill>
                <a:latin typeface="Arial"/>
                <a:ea typeface="DejaVu Sans"/>
              </a:rPr>
              <a:t>Kubernetes User Interaction</a:t>
            </a:r>
            <a:endParaRPr b="0" lang="en-US" sz="1600" spc="-1" strike="noStrike">
              <a:latin typeface="Arial"/>
            </a:endParaRPr>
          </a:p>
          <a:p>
            <a:pPr lvl="1" marL="800280" indent="-339840">
              <a:lnSpc>
                <a:spcPct val="90000"/>
              </a:lnSpc>
              <a:spcBef>
                <a:spcPts val="1134"/>
              </a:spcBef>
              <a:buClr>
                <a:srgbClr val="d6001c"/>
              </a:buClr>
              <a:buFont typeface="Wingdings" charset="2"/>
              <a:buChar char=""/>
            </a:pPr>
            <a:r>
              <a:rPr b="0" lang="en-US" sz="1600" spc="-1" strike="noStrike">
                <a:solidFill>
                  <a:srgbClr val="3c3e41"/>
                </a:solidFill>
                <a:latin typeface="Arial"/>
                <a:ea typeface="DejaVu Sans"/>
              </a:rPr>
              <a:t>K8s CLI</a:t>
            </a:r>
            <a:endParaRPr b="0" lang="en-US" sz="1600" spc="-1" strike="noStrike">
              <a:latin typeface="Arial"/>
            </a:endParaRPr>
          </a:p>
          <a:p>
            <a:pPr lvl="1" marL="800280" indent="-339840">
              <a:lnSpc>
                <a:spcPct val="90000"/>
              </a:lnSpc>
              <a:spcBef>
                <a:spcPts val="1134"/>
              </a:spcBef>
              <a:buClr>
                <a:srgbClr val="d6001c"/>
              </a:buClr>
              <a:buFont typeface="Wingdings" charset="2"/>
              <a:buChar char=""/>
            </a:pPr>
            <a:r>
              <a:rPr b="0" lang="en-US" sz="1600" spc="-1" strike="noStrike">
                <a:solidFill>
                  <a:srgbClr val="3c3e41"/>
                </a:solidFill>
                <a:latin typeface="Arial"/>
                <a:ea typeface="DejaVu Sans"/>
              </a:rPr>
              <a:t>External tool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CustomShape 1"/>
          <p:cNvSpPr/>
          <p:nvPr/>
        </p:nvSpPr>
        <p:spPr>
          <a:xfrm>
            <a:off x="686160" y="0"/>
            <a:ext cx="10965960" cy="113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1- Kubernetes Overview</a:t>
            </a:r>
            <a:br/>
            <a:br/>
            <a:r>
              <a:rPr b="1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Benefits of Kubernetes – High Availability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95" name="CustomShape 2"/>
          <p:cNvSpPr/>
          <p:nvPr/>
        </p:nvSpPr>
        <p:spPr>
          <a:xfrm>
            <a:off x="6761520" y="1600200"/>
            <a:ext cx="5347800" cy="90360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 u="sng">
                <a:solidFill>
                  <a:srgbClr val="3c3e41"/>
                </a:solidFill>
                <a:uFillTx/>
                <a:latin typeface="Arial"/>
                <a:ea typeface="DejaVu Sans"/>
              </a:rPr>
              <a:t>Kubernetes – auto scaling</a:t>
            </a:r>
            <a:endParaRPr b="0" lang="en-US" sz="1800" spc="-1" strike="noStrike">
              <a:latin typeface="Arial"/>
            </a:endParaRPr>
          </a:p>
          <a:p>
            <a:pPr marL="432000" indent="-32076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Provide </a:t>
            </a:r>
            <a:r>
              <a:rPr b="0" lang="en-US" sz="1800" spc="-1" strike="noStrike" u="sng">
                <a:solidFill>
                  <a:srgbClr val="3c3e41"/>
                </a:solidFill>
                <a:uFillTx/>
                <a:latin typeface="Arial"/>
                <a:ea typeface="DejaVu Sans"/>
              </a:rPr>
              <a:t>HPA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, VPA, CA (not recommended)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6" name="CustomShape 3"/>
          <p:cNvSpPr/>
          <p:nvPr/>
        </p:nvSpPr>
        <p:spPr>
          <a:xfrm>
            <a:off x="10515600" y="6202080"/>
            <a:ext cx="1593360" cy="42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5D55DC83-F3D1-40F7-B0CB-73334AD3CBAC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sp>
        <p:nvSpPr>
          <p:cNvPr id="297" name="CustomShape 4"/>
          <p:cNvSpPr/>
          <p:nvPr/>
        </p:nvSpPr>
        <p:spPr>
          <a:xfrm>
            <a:off x="132120" y="1600200"/>
            <a:ext cx="5347800" cy="903600"/>
          </a:xfrm>
          <a:prstGeom prst="rect">
            <a:avLst/>
          </a:prstGeom>
          <a:noFill/>
          <a:ln cap="rnd">
            <a:solidFill>
              <a:srgbClr val="d6001c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 u="sng">
                <a:solidFill>
                  <a:srgbClr val="3c3e41"/>
                </a:solidFill>
                <a:uFillTx/>
                <a:latin typeface="Arial"/>
                <a:ea typeface="DejaVu Sans"/>
              </a:rPr>
              <a:t>Docker</a:t>
            </a:r>
            <a:endParaRPr b="0" lang="en-US" sz="1800" spc="-1" strike="noStrike">
              <a:latin typeface="Arial"/>
            </a:endParaRPr>
          </a:p>
          <a:p>
            <a:pPr marL="432000" indent="-32076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NOT able to manage auto-scaling itself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98" name="" descr=""/>
          <p:cNvPicPr/>
          <p:nvPr/>
        </p:nvPicPr>
        <p:blipFill>
          <a:blip r:embed="rId1"/>
          <a:stretch/>
        </p:blipFill>
        <p:spPr>
          <a:xfrm>
            <a:off x="1828800" y="2696040"/>
            <a:ext cx="7327440" cy="3241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CustomShape 1"/>
          <p:cNvSpPr/>
          <p:nvPr/>
        </p:nvSpPr>
        <p:spPr>
          <a:xfrm>
            <a:off x="686160" y="0"/>
            <a:ext cx="10965960" cy="113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1- Kubernetes Overview</a:t>
            </a:r>
            <a:br/>
            <a:br/>
            <a:r>
              <a:rPr b="1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Benefits of Kubernetes – High Availability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00" name="CustomShape 2"/>
          <p:cNvSpPr/>
          <p:nvPr/>
        </p:nvSpPr>
        <p:spPr>
          <a:xfrm>
            <a:off x="5593320" y="1611360"/>
            <a:ext cx="6516000" cy="90360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 u="sng">
                <a:solidFill>
                  <a:srgbClr val="3c3e41"/>
                </a:solidFill>
                <a:uFillTx/>
                <a:latin typeface="Arial"/>
                <a:ea typeface="DejaVu Sans"/>
              </a:rPr>
              <a:t>Kubernetes – zero downtime deployment</a:t>
            </a:r>
            <a:endParaRPr b="0" lang="en-US" sz="1800" spc="-1" strike="noStrike">
              <a:latin typeface="Arial"/>
            </a:endParaRPr>
          </a:p>
          <a:p>
            <a:pPr marL="432000" indent="-32076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Deployment strategies: rolling update, recreate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1" name="CustomShape 3"/>
          <p:cNvSpPr/>
          <p:nvPr/>
        </p:nvSpPr>
        <p:spPr>
          <a:xfrm>
            <a:off x="10515600" y="6202080"/>
            <a:ext cx="1593360" cy="42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A5D27BA5-8631-47EA-84E4-3F98C7A5D628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sp>
        <p:nvSpPr>
          <p:cNvPr id="302" name="CustomShape 4"/>
          <p:cNvSpPr/>
          <p:nvPr/>
        </p:nvSpPr>
        <p:spPr>
          <a:xfrm>
            <a:off x="0" y="1600200"/>
            <a:ext cx="5479920" cy="903600"/>
          </a:xfrm>
          <a:prstGeom prst="rect">
            <a:avLst/>
          </a:prstGeom>
          <a:noFill/>
          <a:ln cap="rnd">
            <a:solidFill>
              <a:srgbClr val="d6001c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 u="sng">
                <a:solidFill>
                  <a:srgbClr val="3c3e41"/>
                </a:solidFill>
                <a:uFillTx/>
                <a:latin typeface="Arial"/>
                <a:ea typeface="DejaVu Sans"/>
              </a:rPr>
              <a:t>Docker</a:t>
            </a:r>
            <a:endParaRPr b="0" lang="en-US" sz="1800" spc="-1" strike="noStrike">
              <a:latin typeface="Arial"/>
            </a:endParaRPr>
          </a:p>
          <a:p>
            <a:pPr marL="432000" indent="-32076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Introduce a downtime where there is an update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303" name="" descr=""/>
          <p:cNvPicPr/>
          <p:nvPr/>
        </p:nvPicPr>
        <p:blipFill>
          <a:blip r:embed="rId1"/>
          <a:stretch/>
        </p:blipFill>
        <p:spPr>
          <a:xfrm>
            <a:off x="360" y="2692080"/>
            <a:ext cx="11880360" cy="3609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686160" y="0"/>
            <a:ext cx="10965960" cy="113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1- Kubernetes Overview</a:t>
            </a:r>
            <a:br/>
            <a:br/>
            <a:r>
              <a:rPr b="1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Benefits of Kubernetes – High Availability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05" name="CustomShape 2"/>
          <p:cNvSpPr/>
          <p:nvPr/>
        </p:nvSpPr>
        <p:spPr>
          <a:xfrm>
            <a:off x="5593320" y="1611360"/>
            <a:ext cx="6516000" cy="90360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 u="sng">
                <a:solidFill>
                  <a:srgbClr val="3c3e41"/>
                </a:solidFill>
                <a:uFillTx/>
                <a:latin typeface="Arial"/>
                <a:ea typeface="DejaVu Sans"/>
              </a:rPr>
              <a:t>Kubernetes – auto healing capability</a:t>
            </a:r>
            <a:endParaRPr b="0" lang="en-US" sz="1800" spc="-1" strike="noStrike">
              <a:latin typeface="Arial"/>
            </a:endParaRPr>
          </a:p>
          <a:p>
            <a:pPr marL="432000" indent="-32076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Probes: detect failure and recover applications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6" name="CustomShape 3"/>
          <p:cNvSpPr/>
          <p:nvPr/>
        </p:nvSpPr>
        <p:spPr>
          <a:xfrm>
            <a:off x="10515600" y="6202080"/>
            <a:ext cx="1593360" cy="42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1E6CCCA5-1FC7-4183-AD23-96EAA87D69F5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sp>
        <p:nvSpPr>
          <p:cNvPr id="307" name="CustomShape 4"/>
          <p:cNvSpPr/>
          <p:nvPr/>
        </p:nvSpPr>
        <p:spPr>
          <a:xfrm>
            <a:off x="0" y="1600200"/>
            <a:ext cx="5479920" cy="903600"/>
          </a:xfrm>
          <a:prstGeom prst="rect">
            <a:avLst/>
          </a:prstGeom>
          <a:noFill/>
          <a:ln cap="rnd">
            <a:solidFill>
              <a:srgbClr val="d6001c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 u="sng">
                <a:solidFill>
                  <a:srgbClr val="3c3e41"/>
                </a:solidFill>
                <a:uFillTx/>
                <a:latin typeface="Arial"/>
                <a:ea typeface="DejaVu Sans"/>
              </a:rPr>
              <a:t>Docker</a:t>
            </a:r>
            <a:endParaRPr b="0" lang="en-US" sz="1800" spc="-1" strike="noStrike">
              <a:latin typeface="Arial"/>
            </a:endParaRPr>
          </a:p>
          <a:p>
            <a:pPr marL="432000" indent="-32076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NOT able to get failed applications back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308" name="" descr=""/>
          <p:cNvPicPr/>
          <p:nvPr/>
        </p:nvPicPr>
        <p:blipFill>
          <a:blip r:embed="rId1"/>
          <a:stretch/>
        </p:blipFill>
        <p:spPr>
          <a:xfrm>
            <a:off x="1600200" y="2743200"/>
            <a:ext cx="8280000" cy="3886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CustomShape 1"/>
          <p:cNvSpPr/>
          <p:nvPr/>
        </p:nvSpPr>
        <p:spPr>
          <a:xfrm>
            <a:off x="686160" y="0"/>
            <a:ext cx="10965960" cy="113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1- Kubernetes Overview</a:t>
            </a:r>
            <a:br/>
            <a:br/>
            <a:r>
              <a:rPr b="1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Benefits of Kubernetes – Monitoring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10" name="CustomShape 2"/>
          <p:cNvSpPr/>
          <p:nvPr/>
        </p:nvSpPr>
        <p:spPr>
          <a:xfrm>
            <a:off x="5257800" y="1604520"/>
            <a:ext cx="6927840" cy="90360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 u="sng">
                <a:solidFill>
                  <a:srgbClr val="3c3e41"/>
                </a:solidFill>
                <a:uFillTx/>
                <a:latin typeface="Arial"/>
                <a:ea typeface="DejaVu Sans"/>
              </a:rPr>
              <a:t>Kubernetes – Kubernetes APIs</a:t>
            </a:r>
            <a:endParaRPr b="0" lang="en-US" sz="1800" spc="-1" strike="noStrike">
              <a:latin typeface="Arial"/>
            </a:endParaRPr>
          </a:p>
          <a:p>
            <a:pPr marL="432000" indent="-32076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Provide metrics and built in functions to integrate with 3</a:t>
            </a:r>
            <a:r>
              <a:rPr b="0" lang="en-US" sz="1800" spc="-1" strike="noStrike" baseline="33000">
                <a:solidFill>
                  <a:srgbClr val="3c3e41"/>
                </a:solidFill>
                <a:latin typeface="Arial"/>
                <a:ea typeface="DejaVu Sans"/>
              </a:rPr>
              <a:t>rd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 tools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1" name="CustomShape 3"/>
          <p:cNvSpPr/>
          <p:nvPr/>
        </p:nvSpPr>
        <p:spPr>
          <a:xfrm>
            <a:off x="10515600" y="6202080"/>
            <a:ext cx="1593360" cy="42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BFFAF96F-1000-4414-9FFA-2C20B26B54F4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sp>
        <p:nvSpPr>
          <p:cNvPr id="312" name="CustomShape 4"/>
          <p:cNvSpPr/>
          <p:nvPr/>
        </p:nvSpPr>
        <p:spPr>
          <a:xfrm>
            <a:off x="0" y="1600200"/>
            <a:ext cx="4794120" cy="903600"/>
          </a:xfrm>
          <a:prstGeom prst="rect">
            <a:avLst/>
          </a:prstGeom>
          <a:noFill/>
          <a:ln cap="rnd">
            <a:solidFill>
              <a:srgbClr val="d6001c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 u="sng">
                <a:solidFill>
                  <a:srgbClr val="3c3e41"/>
                </a:solidFill>
                <a:uFillTx/>
                <a:latin typeface="Arial"/>
                <a:ea typeface="DejaVu Sans"/>
              </a:rPr>
              <a:t>Docker</a:t>
            </a:r>
            <a:endParaRPr b="0" lang="en-US" sz="1800" spc="-1" strike="noStrike">
              <a:latin typeface="Arial"/>
            </a:endParaRPr>
          </a:p>
          <a:p>
            <a:pPr marL="432000" indent="-32076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Challenges of setting up monitoring tools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313" name="" descr=""/>
          <p:cNvPicPr/>
          <p:nvPr/>
        </p:nvPicPr>
        <p:blipFill>
          <a:blip r:embed="rId1"/>
          <a:stretch/>
        </p:blipFill>
        <p:spPr>
          <a:xfrm>
            <a:off x="685800" y="2972160"/>
            <a:ext cx="10518120" cy="3422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CustomShape 1"/>
          <p:cNvSpPr/>
          <p:nvPr/>
        </p:nvSpPr>
        <p:spPr>
          <a:xfrm>
            <a:off x="686160" y="0"/>
            <a:ext cx="10965960" cy="113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1- Kubernetes Overview</a:t>
            </a:r>
            <a:br/>
            <a:br/>
            <a:r>
              <a:rPr b="1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What is Kubernetes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15" name="CustomShape 2"/>
          <p:cNvSpPr/>
          <p:nvPr/>
        </p:nvSpPr>
        <p:spPr>
          <a:xfrm>
            <a:off x="0" y="1376280"/>
            <a:ext cx="5023080" cy="204660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Found by Google</a:t>
            </a:r>
            <a:endParaRPr b="0" lang="en-US" sz="1800" spc="-1" strike="noStrike">
              <a:latin typeface="Arial"/>
            </a:endParaRPr>
          </a:p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Open source</a:t>
            </a:r>
            <a:endParaRPr b="0" lang="en-US" sz="1800" spc="-1" strike="noStrike">
              <a:latin typeface="Arial"/>
            </a:endParaRPr>
          </a:p>
          <a:p>
            <a:pPr marL="432000" indent="-32076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Container orchestrator</a:t>
            </a:r>
            <a:endParaRPr b="0" lang="en-US" sz="1800" spc="-1" strike="noStrike">
              <a:latin typeface="Arial"/>
            </a:endParaRPr>
          </a:p>
          <a:p>
            <a:pPr marL="432000" indent="-32076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Automate manual processes (deployment,  scaling, management of containerized applications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6" name="CustomShape 3"/>
          <p:cNvSpPr/>
          <p:nvPr/>
        </p:nvSpPr>
        <p:spPr>
          <a:xfrm>
            <a:off x="10515600" y="6202080"/>
            <a:ext cx="1593360" cy="42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23478D77-3001-46B7-AE60-4870107759D0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317" name="" descr=""/>
          <p:cNvPicPr/>
          <p:nvPr/>
        </p:nvPicPr>
        <p:blipFill>
          <a:blip r:embed="rId1"/>
          <a:stretch/>
        </p:blipFill>
        <p:spPr>
          <a:xfrm>
            <a:off x="5104080" y="1371600"/>
            <a:ext cx="6765840" cy="4622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CustomShape 1"/>
          <p:cNvSpPr/>
          <p:nvPr/>
        </p:nvSpPr>
        <p:spPr>
          <a:xfrm>
            <a:off x="686160" y="0"/>
            <a:ext cx="10965960" cy="113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2 - Kubernetes Architecture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19" name="CustomShape 2"/>
          <p:cNvSpPr/>
          <p:nvPr/>
        </p:nvSpPr>
        <p:spPr>
          <a:xfrm>
            <a:off x="0" y="1376280"/>
            <a:ext cx="2965680" cy="90360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Control plane (master)</a:t>
            </a:r>
            <a:endParaRPr b="0" lang="en-US" sz="1800" spc="-1" strike="noStrike">
              <a:latin typeface="Arial"/>
            </a:endParaRPr>
          </a:p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Nodes (worker)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0" name="CustomShape 3"/>
          <p:cNvSpPr/>
          <p:nvPr/>
        </p:nvSpPr>
        <p:spPr>
          <a:xfrm>
            <a:off x="10515600" y="6202080"/>
            <a:ext cx="1593360" cy="42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64C1B856-BC26-4AFE-9AD3-7C1264E3CCA6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321" name="" descr=""/>
          <p:cNvPicPr/>
          <p:nvPr/>
        </p:nvPicPr>
        <p:blipFill>
          <a:blip r:embed="rId1"/>
          <a:stretch/>
        </p:blipFill>
        <p:spPr>
          <a:xfrm>
            <a:off x="3200400" y="1371600"/>
            <a:ext cx="8680680" cy="4794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c3e41"/>
      </a:dk2>
      <a:lt2>
        <a:srgbClr val="c9ccd4"/>
      </a:lt2>
      <a:accent1>
        <a:srgbClr val="d6001c"/>
      </a:accent1>
      <a:accent2>
        <a:srgbClr val="6a1f7a"/>
      </a:accent2>
      <a:accent3>
        <a:srgbClr val="ea0f6b"/>
      </a:accent3>
      <a:accent4>
        <a:srgbClr val="f4ad33"/>
      </a:accent4>
      <a:accent5>
        <a:srgbClr val="0094d5"/>
      </a:accent5>
      <a:accent6>
        <a:srgbClr val="c9ccd4"/>
      </a:accent6>
      <a:hlink>
        <a:srgbClr val="0094d5"/>
      </a:hlink>
      <a:folHlink>
        <a:srgbClr val="6f71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c3e41"/>
      </a:dk2>
      <a:lt2>
        <a:srgbClr val="c9ccd4"/>
      </a:lt2>
      <a:accent1>
        <a:srgbClr val="d6001c"/>
      </a:accent1>
      <a:accent2>
        <a:srgbClr val="6a1f7a"/>
      </a:accent2>
      <a:accent3>
        <a:srgbClr val="ea0f6b"/>
      </a:accent3>
      <a:accent4>
        <a:srgbClr val="f4ad33"/>
      </a:accent4>
      <a:accent5>
        <a:srgbClr val="0094d5"/>
      </a:accent5>
      <a:accent6>
        <a:srgbClr val="c9ccd4"/>
      </a:accent6>
      <a:hlink>
        <a:srgbClr val="0094d5"/>
      </a:hlink>
      <a:folHlink>
        <a:srgbClr val="6f71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c3e41"/>
      </a:dk2>
      <a:lt2>
        <a:srgbClr val="c9ccd4"/>
      </a:lt2>
      <a:accent1>
        <a:srgbClr val="d6001c"/>
      </a:accent1>
      <a:accent2>
        <a:srgbClr val="6a1f7a"/>
      </a:accent2>
      <a:accent3>
        <a:srgbClr val="ea0f6b"/>
      </a:accent3>
      <a:accent4>
        <a:srgbClr val="f4ad33"/>
      </a:accent4>
      <a:accent5>
        <a:srgbClr val="0094d5"/>
      </a:accent5>
      <a:accent6>
        <a:srgbClr val="c9ccd4"/>
      </a:accent6>
      <a:hlink>
        <a:srgbClr val="0094d5"/>
      </a:hlink>
      <a:folHlink>
        <a:srgbClr val="6f71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c3e41"/>
      </a:dk2>
      <a:lt2>
        <a:srgbClr val="c9ccd4"/>
      </a:lt2>
      <a:accent1>
        <a:srgbClr val="d6001c"/>
      </a:accent1>
      <a:accent2>
        <a:srgbClr val="6a1f7a"/>
      </a:accent2>
      <a:accent3>
        <a:srgbClr val="ea0f6b"/>
      </a:accent3>
      <a:accent4>
        <a:srgbClr val="f4ad33"/>
      </a:accent4>
      <a:accent5>
        <a:srgbClr val="0094d5"/>
      </a:accent5>
      <a:accent6>
        <a:srgbClr val="c9ccd4"/>
      </a:accent6>
      <a:hlink>
        <a:srgbClr val="0094d5"/>
      </a:hlink>
      <a:folHlink>
        <a:srgbClr val="6f71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c3e41"/>
      </a:dk2>
      <a:lt2>
        <a:srgbClr val="c9ccd4"/>
      </a:lt2>
      <a:accent1>
        <a:srgbClr val="d6001c"/>
      </a:accent1>
      <a:accent2>
        <a:srgbClr val="6a1f7a"/>
      </a:accent2>
      <a:accent3>
        <a:srgbClr val="ea0f6b"/>
      </a:accent3>
      <a:accent4>
        <a:srgbClr val="f4ad33"/>
      </a:accent4>
      <a:accent5>
        <a:srgbClr val="0094d5"/>
      </a:accent5>
      <a:accent6>
        <a:srgbClr val="c9ccd4"/>
      </a:accent6>
      <a:hlink>
        <a:srgbClr val="0094d5"/>
      </a:hlink>
      <a:folHlink>
        <a:srgbClr val="6f71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c3e41"/>
      </a:dk2>
      <a:lt2>
        <a:srgbClr val="c9ccd4"/>
      </a:lt2>
      <a:accent1>
        <a:srgbClr val="d6001c"/>
      </a:accent1>
      <a:accent2>
        <a:srgbClr val="6a1f7a"/>
      </a:accent2>
      <a:accent3>
        <a:srgbClr val="ea0f6b"/>
      </a:accent3>
      <a:accent4>
        <a:srgbClr val="f4ad33"/>
      </a:accent4>
      <a:accent5>
        <a:srgbClr val="0094d5"/>
      </a:accent5>
      <a:accent6>
        <a:srgbClr val="c9ccd4"/>
      </a:accent6>
      <a:hlink>
        <a:srgbClr val="0094d5"/>
      </a:hlink>
      <a:folHlink>
        <a:srgbClr val="6f71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c3e41"/>
      </a:dk2>
      <a:lt2>
        <a:srgbClr val="c9ccd4"/>
      </a:lt2>
      <a:accent1>
        <a:srgbClr val="d6001c"/>
      </a:accent1>
      <a:accent2>
        <a:srgbClr val="6a1f7a"/>
      </a:accent2>
      <a:accent3>
        <a:srgbClr val="ea0f6b"/>
      </a:accent3>
      <a:accent4>
        <a:srgbClr val="f4ad33"/>
      </a:accent4>
      <a:accent5>
        <a:srgbClr val="0094d5"/>
      </a:accent5>
      <a:accent6>
        <a:srgbClr val="c9ccd4"/>
      </a:accent6>
      <a:hlink>
        <a:srgbClr val="0094d5"/>
      </a:hlink>
      <a:folHlink>
        <a:srgbClr val="6f71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7BFDEF1931EEB439C6294D651060CE8" ma:contentTypeVersion="13" ma:contentTypeDescription="Create a new document." ma:contentTypeScope="" ma:versionID="df06643acc7b8d36755e9a2a8d3e177a">
  <xsd:schema xmlns:xsd="http://www.w3.org/2001/XMLSchema" xmlns:xs="http://www.w3.org/2001/XMLSchema" xmlns:p="http://schemas.microsoft.com/office/2006/metadata/properties" xmlns:ns2="7e608d60-e9da-41b6-9961-87182863fd29" xmlns:ns3="8192536b-0766-48aa-a1af-e941848b3971" targetNamespace="http://schemas.microsoft.com/office/2006/metadata/properties" ma:root="true" ma:fieldsID="79ff13225457710543c548512a9c435e" ns2:_="" ns3:_="">
    <xsd:import namespace="7e608d60-e9da-41b6-9961-87182863fd29"/>
    <xsd:import namespace="8192536b-0766-48aa-a1af-e941848b397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608d60-e9da-41b6-9961-87182863fd2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a1b56dd4-9104-4de5-8714-e2496ec077d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92536b-0766-48aa-a1af-e941848b3971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3d01d849-ed92-41d1-999b-1fd60f3b1707}" ma:internalName="TaxCatchAll" ma:showField="CatchAllData" ma:web="8192536b-0766-48aa-a1af-e941848b397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7e608d60-e9da-41b6-9961-87182863fd29">
      <Terms xmlns="http://schemas.microsoft.com/office/infopath/2007/PartnerControls"/>
    </lcf76f155ced4ddcb4097134ff3c332f>
    <TaxCatchAll xmlns="8192536b-0766-48aa-a1af-e941848b3971" xsi:nil="true"/>
  </documentManagement>
</p:properties>
</file>

<file path=customXml/itemProps1.xml><?xml version="1.0" encoding="utf-8"?>
<ds:datastoreItem xmlns:ds="http://schemas.openxmlformats.org/officeDocument/2006/customXml" ds:itemID="{F919276A-3D42-45D5-B57B-67CFD19FD6D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5C58332-ADEF-4DB6-9C99-8FBA17C8EC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e608d60-e9da-41b6-9961-87182863fd29"/>
    <ds:schemaRef ds:uri="8192536b-0766-48aa-a1af-e941848b397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66C3307-F054-4959-9144-4D96D0E24931}">
  <ds:schemaRefs>
    <ds:schemaRef ds:uri="140670e8-552e-4ed4-90a8-2e1fc7c78fb9"/>
    <ds:schemaRef ds:uri="http://purl.org/dc/dcmitype/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56ab9554-5316-4a60-82cf-ec0d3d01c713"/>
    <ds:schemaRef ds:uri="http://schemas.microsoft.com/sharepoint/v3"/>
    <ds:schemaRef ds:uri="http://schemas.microsoft.com/office/2006/metadata/properties"/>
    <ds:schemaRef ds:uri="http://purl.org/dc/terms/"/>
    <ds:schemaRef ds:uri="7e608d60-e9da-41b6-9961-87182863fd29"/>
    <ds:schemaRef ds:uri="8192536b-0766-48aa-a1af-e941848b397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NTG</Template>
  <TotalTime>1335</TotalTime>
  <Application>LibreOffice/6.4.7.2$Linux_X86_64 LibreOffice_project/40$Build-2</Application>
  <Words>634</Words>
  <Paragraphs>106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2022-06-07T02:52:35Z</dcterms:created>
  <dc:creator>Hien Trang Ngoc</dc:creator>
  <dc:description/>
  <dc:language>en-US</dc:language>
  <cp:lastModifiedBy/>
  <dcterms:modified xsi:type="dcterms:W3CDTF">2023-06-03T09:42:05Z</dcterms:modified>
  <cp:revision>338</cp:revision>
  <dc:subject/>
  <dc:title>Title of the  presentation (style 1)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lianceAssetId">
    <vt:lpwstr/>
  </property>
  <property fmtid="{D5CDD505-2E9C-101B-9397-08002B2CF9AE}" pid="4" name="ContentTypeId">
    <vt:lpwstr>0x010100409ED3CD6D966B46B07A514663589B2D</vt:lpwstr>
  </property>
  <property fmtid="{D5CDD505-2E9C-101B-9397-08002B2CF9AE}" pid="5" name="MediaServiceImageTags">
    <vt:lpwstr/>
  </property>
  <property fmtid="{D5CDD505-2E9C-101B-9397-08002B2CF9AE}" pid="6" name="Notes">
    <vt:i4>2</vt:i4>
  </property>
  <property fmtid="{D5CDD505-2E9C-101B-9397-08002B2CF9AE}" pid="7" name="Order">
    <vt:i4>2154200</vt:i4>
  </property>
  <property fmtid="{D5CDD505-2E9C-101B-9397-08002B2CF9AE}" pid="8" name="PresentationFormat">
    <vt:lpwstr>Widescreen</vt:lpwstr>
  </property>
  <property fmtid="{D5CDD505-2E9C-101B-9397-08002B2CF9AE}" pid="9" name="Slides">
    <vt:i4>32</vt:i4>
  </property>
</Properties>
</file>